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2A3B-B7C5-48E9-82F4-1D8337DE740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8558-0600-477A-BF17-258576F5B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5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2A3B-B7C5-48E9-82F4-1D8337DE740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8558-0600-477A-BF17-258576F5B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8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2A3B-B7C5-48E9-82F4-1D8337DE740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8558-0600-477A-BF17-258576F5B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8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D9DB9-D114-4481-B880-C72DC58B9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75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00E32-F327-453E-A5A3-1BAE4E51A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1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2A3B-B7C5-48E9-82F4-1D8337DE740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8558-0600-477A-BF17-258576F5B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2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2A3B-B7C5-48E9-82F4-1D8337DE740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8558-0600-477A-BF17-258576F5B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3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2A3B-B7C5-48E9-82F4-1D8337DE740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8558-0600-477A-BF17-258576F5B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7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2A3B-B7C5-48E9-82F4-1D8337DE740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8558-0600-477A-BF17-258576F5B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9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2A3B-B7C5-48E9-82F4-1D8337DE740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8558-0600-477A-BF17-258576F5B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9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2A3B-B7C5-48E9-82F4-1D8337DE740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8558-0600-477A-BF17-258576F5B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0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2A3B-B7C5-48E9-82F4-1D8337DE740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8558-0600-477A-BF17-258576F5B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2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2A3B-B7C5-48E9-82F4-1D8337DE740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8558-0600-477A-BF17-258576F5B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1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E2A3B-B7C5-48E9-82F4-1D8337DE740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28558-0600-477A-BF17-258576F5B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6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6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wmf"/><Relationship Id="rId7" Type="http://schemas.openxmlformats.org/officeDocument/2006/relationships/hyperlink" Target="http://www.google.com/url?sa=i&amp;rct=j&amp;q=&amp;esrc=s&amp;frm=1&amp;source=images&amp;cd=&amp;cad=rja&amp;docid=UdWviQVkjf93xM&amp;tbnid=cird3e6XWP4YnM:&amp;ved=&amp;url=http%3A%2F%2Fwww.marysrosaries.com%2Fcollaboration%2Fimages%2F5%2F5c%2F&amp;ei=_pttUeDsCoe89gS8woDYBw&amp;bvm=bv.45175338,d.eWU&amp;psig=AFQjCNEhbC2D1OZCARBYpNY6WrpV2wGCgA&amp;ust=1366224254418047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eg"/><Relationship Id="rId5" Type="http://schemas.openxmlformats.org/officeDocument/2006/relationships/hyperlink" Target="http://www.google.com/url?sa=i&amp;rct=j&amp;q=&amp;esrc=s&amp;frm=1&amp;source=images&amp;cd=&amp;cad=rja&amp;docid=s3XqG88AVCXDSM&amp;tbnid=qWdipe3WGKA_tM:&amp;ved=&amp;url=http%3A%2F%2F7468-group4-simplemachines.wikispaces.com%2FModule%2B4%2B-%2BInclined%2BPlane%2B%2526%2BScrew&amp;ei=_pttUeDsCoe89gS8woDYBw&amp;bvm=bv.45175338,d.eWU&amp;psig=AFQjCNEhbC2D1OZCARBYpNY6WrpV2wGCgA&amp;ust=1366224254418047" TargetMode="Externa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h4zXX1lKGWoR8M&amp;tbnid=RZAR7XFp-b3dqM:&amp;ved=&amp;url=http%3A%2F%2Fdepssa.ignou.ac.in%2Fwiki%2Findex.php%2FSimple_Machine_Lever&amp;ei=SJ1tUZqtDofO9ATlr4GADg&amp;psig=AFQjCNHCKvkYf5f3ZKUHKf7pj4dxlnU1pA&amp;ust=1366224584471440" TargetMode="External"/><Relationship Id="rId3" Type="http://schemas.openxmlformats.org/officeDocument/2006/relationships/image" Target="../media/image11.wmf"/><Relationship Id="rId7" Type="http://schemas.openxmlformats.org/officeDocument/2006/relationships/image" Target="../media/image14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google.com/url?sa=i&amp;rct=j&amp;q=&amp;esrc=s&amp;frm=1&amp;source=images&amp;cd=&amp;cad=rja&amp;docid=OF1CR8M8yYdxoM&amp;tbnid=g-Z__PuFS2ZN-M:&amp;ved=&amp;url=http%3A%2F%2Fwww.school-for-champions.com%2Fscience%2Fmachines_lever.htm&amp;ei=xJxtUevdAo3I9QT9hICQBw&amp;bvm=bv.45175338,d.eWU&amp;psig=AFQjCNEKbkR4m7o-ewtgVd5K0h35XjZmfg&amp;ust=1366224452374159" TargetMode="External"/><Relationship Id="rId5" Type="http://schemas.openxmlformats.org/officeDocument/2006/relationships/image" Target="../media/image13.gif"/><Relationship Id="rId4" Type="http://schemas.openxmlformats.org/officeDocument/2006/relationships/image" Target="../media/image12.wmf"/><Relationship Id="rId9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7" Type="http://schemas.openxmlformats.org/officeDocument/2006/relationships/image" Target="../media/image23.jpe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1431925"/>
          </a:xfrm>
        </p:spPr>
        <p:txBody>
          <a:bodyPr/>
          <a:lstStyle/>
          <a:p>
            <a:pPr eaLnBrk="1" hangingPunct="1"/>
            <a:r>
              <a:rPr lang="en-US" altLang="en-US" sz="4200" smtClean="0">
                <a:latin typeface="Comic Sans MS" pitchFamily="66" charset="0"/>
              </a:rPr>
              <a:t>WORK &amp; SIMPLE MACHINES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543800" cy="48768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Simple machines </a:t>
            </a:r>
            <a:r>
              <a:rPr lang="en-US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DON’T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change the amount of </a:t>
            </a:r>
            <a:r>
              <a:rPr lang="en-US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WORK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done!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	</a:t>
            </a:r>
            <a:r>
              <a:rPr lang="en-US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(They change the size, distance or direction of your FORCE!)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rgbClr val="00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	</a:t>
            </a:r>
            <a:r>
              <a:rPr 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3800" b="1" u="sng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WORK IN</a:t>
            </a:r>
            <a:r>
              <a:rPr lang="en-US" sz="3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= </a:t>
            </a:r>
            <a:r>
              <a:rPr lang="en-US" sz="3800" b="1" u="sng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WORK OUT</a:t>
            </a:r>
            <a:r>
              <a:rPr lang="en-US" sz="3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*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(*usually machines lose a bit of work due to </a:t>
            </a:r>
            <a:r>
              <a:rPr lang="en-US" sz="30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FRICTION</a:t>
            </a:r>
            <a:r>
              <a:rPr lang="en-US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405079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200" smtClean="0">
                <a:latin typeface="Comic Sans MS" pitchFamily="66" charset="0"/>
              </a:rPr>
              <a:t> WHEEL &amp; AXLE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8077200" cy="4114800"/>
          </a:xfrm>
        </p:spPr>
        <p:txBody>
          <a:bodyPr/>
          <a:lstStyle/>
          <a:p>
            <a:pPr eaLnBrk="1" hangingPunct="1"/>
            <a:r>
              <a:rPr lang="en-US" altLang="en-US" sz="3000" smtClean="0">
                <a:latin typeface="Comic Sans MS" pitchFamily="66" charset="0"/>
              </a:rPr>
              <a:t>The wheel is locked to the central axle – when one turns, so does the other one.</a:t>
            </a:r>
          </a:p>
          <a:p>
            <a:pPr eaLnBrk="1" hangingPunct="1"/>
            <a:r>
              <a:rPr lang="en-US" altLang="en-US" sz="2600" smtClean="0">
                <a:latin typeface="Comic Sans MS" pitchFamily="66" charset="0"/>
              </a:rPr>
              <a:t>A short powerful force at the axle, will move the wheel’s edge a long distance.</a:t>
            </a:r>
          </a:p>
          <a:p>
            <a:pPr eaLnBrk="1" hangingPunct="1"/>
            <a:r>
              <a:rPr lang="en-US" altLang="en-US" sz="2600" smtClean="0">
                <a:latin typeface="Comic Sans MS" pitchFamily="66" charset="0"/>
              </a:rPr>
              <a:t>A long motion at edge of wheel, moves the axle with great force.</a:t>
            </a:r>
          </a:p>
        </p:txBody>
      </p:sp>
      <p:grpSp>
        <p:nvGrpSpPr>
          <p:cNvPr id="19460" name="Group 11"/>
          <p:cNvGrpSpPr>
            <a:grpSpLocks/>
          </p:cNvGrpSpPr>
          <p:nvPr/>
        </p:nvGrpSpPr>
        <p:grpSpPr bwMode="auto">
          <a:xfrm>
            <a:off x="1752600" y="5181600"/>
            <a:ext cx="2209800" cy="1447800"/>
            <a:chOff x="1104" y="3264"/>
            <a:chExt cx="1392" cy="912"/>
          </a:xfrm>
        </p:grpSpPr>
        <p:sp>
          <p:nvSpPr>
            <p:cNvPr id="19472" name="AutoShape 10"/>
            <p:cNvSpPr>
              <a:spLocks noChangeArrowheads="1"/>
            </p:cNvSpPr>
            <p:nvPr/>
          </p:nvSpPr>
          <p:spPr bwMode="auto">
            <a:xfrm rot="-5400000">
              <a:off x="1864" y="3113"/>
              <a:ext cx="111" cy="1152"/>
            </a:xfrm>
            <a:prstGeom prst="can">
              <a:avLst>
                <a:gd name="adj" fmla="val 4569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473" name="AutoShape 9"/>
            <p:cNvSpPr>
              <a:spLocks noChangeArrowheads="1"/>
            </p:cNvSpPr>
            <p:nvPr/>
          </p:nvSpPr>
          <p:spPr bwMode="auto">
            <a:xfrm rot="-5400000">
              <a:off x="840" y="3528"/>
              <a:ext cx="912" cy="384"/>
            </a:xfrm>
            <a:prstGeom prst="can">
              <a:avLst>
                <a:gd name="adj" fmla="val 4765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9461" name="AutoShape 12"/>
          <p:cNvSpPr>
            <a:spLocks noChangeArrowheads="1"/>
          </p:cNvSpPr>
          <p:nvPr/>
        </p:nvSpPr>
        <p:spPr bwMode="auto">
          <a:xfrm>
            <a:off x="1600200" y="4876800"/>
            <a:ext cx="533400" cy="228600"/>
          </a:xfrm>
          <a:prstGeom prst="curvedDownArrow">
            <a:avLst>
              <a:gd name="adj1" fmla="val 46667"/>
              <a:gd name="adj2" fmla="val 93333"/>
              <a:gd name="adj3" fmla="val 33333"/>
            </a:avLst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19462" name="AutoShape 13"/>
          <p:cNvSpPr>
            <a:spLocks noChangeArrowheads="1"/>
          </p:cNvSpPr>
          <p:nvPr/>
        </p:nvSpPr>
        <p:spPr bwMode="auto">
          <a:xfrm>
            <a:off x="3352800" y="5181600"/>
            <a:ext cx="1066800" cy="457200"/>
          </a:xfrm>
          <a:prstGeom prst="curvedDownArrow">
            <a:avLst>
              <a:gd name="adj1" fmla="val 46667"/>
              <a:gd name="adj2" fmla="val 93333"/>
              <a:gd name="adj3" fmla="val 33333"/>
            </a:avLst>
          </a:prstGeom>
          <a:solidFill>
            <a:srgbClr val="00CC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19463" name="Rectangle 14"/>
          <p:cNvSpPr>
            <a:spLocks noChangeArrowheads="1"/>
          </p:cNvSpPr>
          <p:nvPr/>
        </p:nvSpPr>
        <p:spPr bwMode="auto">
          <a:xfrm>
            <a:off x="685800" y="4860925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000"/>
              <a:t>Input Force</a:t>
            </a:r>
          </a:p>
        </p:txBody>
      </p:sp>
      <p:sp>
        <p:nvSpPr>
          <p:cNvPr id="19464" name="Rectangle 15"/>
          <p:cNvSpPr>
            <a:spLocks noChangeArrowheads="1"/>
          </p:cNvSpPr>
          <p:nvPr/>
        </p:nvSpPr>
        <p:spPr bwMode="auto">
          <a:xfrm>
            <a:off x="3124200" y="5988050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/>
              <a:t>Output Force</a:t>
            </a:r>
          </a:p>
        </p:txBody>
      </p:sp>
      <p:grpSp>
        <p:nvGrpSpPr>
          <p:cNvPr id="19465" name="Group 16"/>
          <p:cNvGrpSpPr>
            <a:grpSpLocks/>
          </p:cNvGrpSpPr>
          <p:nvPr/>
        </p:nvGrpSpPr>
        <p:grpSpPr bwMode="auto">
          <a:xfrm>
            <a:off x="6019800" y="5121275"/>
            <a:ext cx="2209800" cy="1447800"/>
            <a:chOff x="1104" y="3264"/>
            <a:chExt cx="1392" cy="912"/>
          </a:xfrm>
        </p:grpSpPr>
        <p:sp>
          <p:nvSpPr>
            <p:cNvPr id="19470" name="AutoShape 17"/>
            <p:cNvSpPr>
              <a:spLocks noChangeArrowheads="1"/>
            </p:cNvSpPr>
            <p:nvPr/>
          </p:nvSpPr>
          <p:spPr bwMode="auto">
            <a:xfrm rot="-5400000">
              <a:off x="1864" y="3113"/>
              <a:ext cx="111" cy="1152"/>
            </a:xfrm>
            <a:prstGeom prst="can">
              <a:avLst>
                <a:gd name="adj" fmla="val 4569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471" name="AutoShape 18"/>
            <p:cNvSpPr>
              <a:spLocks noChangeArrowheads="1"/>
            </p:cNvSpPr>
            <p:nvPr/>
          </p:nvSpPr>
          <p:spPr bwMode="auto">
            <a:xfrm rot="-5400000">
              <a:off x="840" y="3528"/>
              <a:ext cx="912" cy="384"/>
            </a:xfrm>
            <a:prstGeom prst="can">
              <a:avLst>
                <a:gd name="adj" fmla="val 4765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9466" name="AutoShape 19"/>
          <p:cNvSpPr>
            <a:spLocks noChangeArrowheads="1"/>
          </p:cNvSpPr>
          <p:nvPr/>
        </p:nvSpPr>
        <p:spPr bwMode="auto">
          <a:xfrm>
            <a:off x="5867400" y="4816475"/>
            <a:ext cx="533400" cy="228600"/>
          </a:xfrm>
          <a:prstGeom prst="curvedDownArrow">
            <a:avLst>
              <a:gd name="adj1" fmla="val 46667"/>
              <a:gd name="adj2" fmla="val 93333"/>
              <a:gd name="adj3" fmla="val 33333"/>
            </a:avLst>
          </a:prstGeom>
          <a:solidFill>
            <a:srgbClr val="00CC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19467" name="AutoShape 20"/>
          <p:cNvSpPr>
            <a:spLocks noChangeArrowheads="1"/>
          </p:cNvSpPr>
          <p:nvPr/>
        </p:nvSpPr>
        <p:spPr bwMode="auto">
          <a:xfrm>
            <a:off x="7620000" y="5105400"/>
            <a:ext cx="1219200" cy="473075"/>
          </a:xfrm>
          <a:prstGeom prst="curvedDownArrow">
            <a:avLst>
              <a:gd name="adj1" fmla="val 51544"/>
              <a:gd name="adj2" fmla="val 103087"/>
              <a:gd name="adj3" fmla="val 33333"/>
            </a:avLst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19468" name="Rectangle 21"/>
          <p:cNvSpPr>
            <a:spLocks noChangeArrowheads="1"/>
          </p:cNvSpPr>
          <p:nvPr/>
        </p:nvSpPr>
        <p:spPr bwMode="auto">
          <a:xfrm>
            <a:off x="4800600" y="4800600"/>
            <a:ext cx="129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000"/>
              <a:t>Output Force</a:t>
            </a:r>
          </a:p>
        </p:txBody>
      </p:sp>
      <p:sp>
        <p:nvSpPr>
          <p:cNvPr id="19469" name="Rectangle 22"/>
          <p:cNvSpPr>
            <a:spLocks noChangeArrowheads="1"/>
          </p:cNvSpPr>
          <p:nvPr/>
        </p:nvSpPr>
        <p:spPr bwMode="auto">
          <a:xfrm>
            <a:off x="7391400" y="5943600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/>
              <a:t>Input Force</a:t>
            </a:r>
          </a:p>
        </p:txBody>
      </p:sp>
    </p:spTree>
    <p:extLst>
      <p:ext uri="{BB962C8B-B14F-4D97-AF65-F5344CB8AC3E}">
        <p14:creationId xmlns:p14="http://schemas.microsoft.com/office/powerpoint/2010/main" val="177039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200" smtClean="0">
                <a:latin typeface="Comic Sans MS" pitchFamily="66" charset="0"/>
              </a:rPr>
              <a:t> WHEEL &amp; AXLE:</a:t>
            </a:r>
            <a:br>
              <a:rPr lang="en-US" altLang="en-US" sz="4200" smtClean="0">
                <a:latin typeface="Comic Sans MS" pitchFamily="66" charset="0"/>
              </a:rPr>
            </a:br>
            <a:r>
              <a:rPr lang="en-US" altLang="en-US" sz="4200" smtClean="0">
                <a:latin typeface="Comic Sans MS" pitchFamily="66" charset="0"/>
              </a:rPr>
              <a:t> Examples &amp; Uses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mic Sans MS" pitchFamily="66" charset="0"/>
              </a:rPr>
              <a:t>Screwdriver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Windmill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Cars/Bicycles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Rolling Pin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Door Knob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Fan</a:t>
            </a:r>
          </a:p>
        </p:txBody>
      </p:sp>
      <p:pic>
        <p:nvPicPr>
          <p:cNvPr id="20484" name="Picture 12" descr="MCj0397446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48350" y="2051050"/>
            <a:ext cx="1828800" cy="18415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5" name="Picture 14" descr="MCj0250774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752600"/>
            <a:ext cx="3124200" cy="7905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6" name="Picture 16" descr="MMj02835970000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667000"/>
            <a:ext cx="1655763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17" descr="MCj0286398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800600"/>
            <a:ext cx="1776413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18" descr="MCj0405992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800600"/>
            <a:ext cx="1741488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67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200" smtClean="0">
                <a:latin typeface="Comic Sans MS" pitchFamily="66" charset="0"/>
              </a:rPr>
              <a:t> SCREW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7848600" cy="4114800"/>
          </a:xfrm>
        </p:spPr>
        <p:txBody>
          <a:bodyPr/>
          <a:lstStyle/>
          <a:p>
            <a:pPr eaLnBrk="1" hangingPunct="1"/>
            <a:r>
              <a:rPr lang="en-US" altLang="en-US" sz="3000" smtClean="0">
                <a:latin typeface="Comic Sans MS" pitchFamily="66" charset="0"/>
              </a:rPr>
              <a:t>A screw has a “thread” or “groove” wrapped around a central cylinder.</a:t>
            </a:r>
          </a:p>
          <a:p>
            <a:pPr eaLnBrk="1" hangingPunct="1"/>
            <a:r>
              <a:rPr lang="en-US" altLang="en-US" sz="3000" smtClean="0">
                <a:latin typeface="Comic Sans MS" pitchFamily="66" charset="0"/>
              </a:rPr>
              <a:t>While turning, it converts a twisting force into a forward or backward force. </a:t>
            </a:r>
          </a:p>
        </p:txBody>
      </p:sp>
      <p:grpSp>
        <p:nvGrpSpPr>
          <p:cNvPr id="21508" name="Group 15"/>
          <p:cNvGrpSpPr>
            <a:grpSpLocks/>
          </p:cNvGrpSpPr>
          <p:nvPr/>
        </p:nvGrpSpPr>
        <p:grpSpPr bwMode="auto">
          <a:xfrm>
            <a:off x="1600200" y="4381500"/>
            <a:ext cx="6934200" cy="2476500"/>
            <a:chOff x="1008" y="2256"/>
            <a:chExt cx="4368" cy="1560"/>
          </a:xfrm>
        </p:grpSpPr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4416" y="2784"/>
              <a:ext cx="96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2400"/>
                <a:t>Input Force</a:t>
              </a:r>
            </a:p>
          </p:txBody>
        </p:sp>
        <p:sp>
          <p:nvSpPr>
            <p:cNvPr id="21511" name="AutoShape 7"/>
            <p:cNvSpPr>
              <a:spLocks noChangeArrowheads="1"/>
            </p:cNvSpPr>
            <p:nvPr/>
          </p:nvSpPr>
          <p:spPr bwMode="auto">
            <a:xfrm>
              <a:off x="1296" y="3024"/>
              <a:ext cx="528" cy="288"/>
            </a:xfrm>
            <a:prstGeom prst="leftArrow">
              <a:avLst>
                <a:gd name="adj1" fmla="val 50000"/>
                <a:gd name="adj2" fmla="val 45833"/>
              </a:avLst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12" name="Rectangle 10"/>
            <p:cNvSpPr>
              <a:spLocks noChangeArrowheads="1"/>
            </p:cNvSpPr>
            <p:nvPr/>
          </p:nvSpPr>
          <p:spPr bwMode="auto">
            <a:xfrm>
              <a:off x="1008" y="2544"/>
              <a:ext cx="115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/>
                <a:t>Output Force</a:t>
              </a:r>
            </a:p>
          </p:txBody>
        </p:sp>
        <p:pic>
          <p:nvPicPr>
            <p:cNvPr id="21513" name="Picture 11" descr="MMj03158080000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112" y="2256"/>
              <a:ext cx="1560" cy="1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1514" name="AutoShape 13"/>
            <p:cNvSpPr>
              <a:spLocks noChangeArrowheads="1"/>
            </p:cNvSpPr>
            <p:nvPr/>
          </p:nvSpPr>
          <p:spPr bwMode="auto">
            <a:xfrm>
              <a:off x="3792" y="2688"/>
              <a:ext cx="624" cy="288"/>
            </a:xfrm>
            <a:prstGeom prst="curvedDownArrow">
              <a:avLst>
                <a:gd name="adj1" fmla="val 43333"/>
                <a:gd name="adj2" fmla="val 86667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15" name="AutoShape 14"/>
            <p:cNvSpPr>
              <a:spLocks noChangeArrowheads="1"/>
            </p:cNvSpPr>
            <p:nvPr/>
          </p:nvSpPr>
          <p:spPr bwMode="auto">
            <a:xfrm rot="10800000">
              <a:off x="3744" y="3168"/>
              <a:ext cx="624" cy="240"/>
            </a:xfrm>
            <a:prstGeom prst="curvedDownArrow">
              <a:avLst>
                <a:gd name="adj1" fmla="val 52000"/>
                <a:gd name="adj2" fmla="val 104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</p:grpSp>
      <p:pic>
        <p:nvPicPr>
          <p:cNvPr id="21509" name="Picture 16" descr="MCBD08399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5" y="0"/>
            <a:ext cx="210502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161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200" smtClean="0">
                <a:latin typeface="Comic Sans MS" pitchFamily="66" charset="0"/>
              </a:rPr>
              <a:t> SCREW:</a:t>
            </a:r>
            <a:br>
              <a:rPr lang="en-US" altLang="en-US" sz="4200" smtClean="0">
                <a:latin typeface="Comic Sans MS" pitchFamily="66" charset="0"/>
              </a:rPr>
            </a:br>
            <a:r>
              <a:rPr lang="en-US" altLang="en-US" sz="4200" smtClean="0">
                <a:latin typeface="Comic Sans MS" pitchFamily="66" charset="0"/>
              </a:rPr>
              <a:t> Examples &amp; Uses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7696200" cy="41148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omic Sans MS" pitchFamily="66" charset="0"/>
              </a:rPr>
              <a:t>Screws can holds things together or lift materials.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Screws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Screw top lids for jars/bottles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Light bulb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Swivel stools/chairs</a:t>
            </a:r>
          </a:p>
          <a:p>
            <a:pPr eaLnBrk="1" hangingPunct="1"/>
            <a:endParaRPr lang="en-US" altLang="en-US" smtClean="0">
              <a:latin typeface="Comic Sans MS" pitchFamily="66" charset="0"/>
            </a:endParaRPr>
          </a:p>
        </p:txBody>
      </p:sp>
      <p:pic>
        <p:nvPicPr>
          <p:cNvPr id="22532" name="Picture 14" descr="MCHH01008_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5100" y="2528888"/>
            <a:ext cx="495300" cy="8858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3" name="Picture 9" descr="MCj0340312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012903">
            <a:off x="7364413" y="2133600"/>
            <a:ext cx="1169987" cy="18827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4" name="Picture 15" descr="MCj0426072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89450" y="5264150"/>
            <a:ext cx="1000125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7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5"/>
          <p:cNvSpPr>
            <a:spLocks noGrp="1"/>
          </p:cNvSpPr>
          <p:nvPr>
            <p:ph type="title"/>
          </p:nvPr>
        </p:nvSpPr>
        <p:spPr>
          <a:xfrm>
            <a:off x="0" y="274638"/>
            <a:ext cx="9067800" cy="1143000"/>
          </a:xfrm>
        </p:spPr>
        <p:txBody>
          <a:bodyPr/>
          <a:lstStyle/>
          <a:p>
            <a:r>
              <a:rPr lang="en-US" altLang="en-US" smtClean="0"/>
              <a:t>Simple Machine Review!</a:t>
            </a:r>
            <a:br>
              <a:rPr lang="en-US" altLang="en-US" smtClean="0"/>
            </a:br>
            <a:r>
              <a:rPr lang="en-US" altLang="en-US" sz="2400" smtClean="0"/>
              <a:t>Write the name of the type of simple machine next to the picture.</a:t>
            </a:r>
            <a:endParaRPr lang="en-US" altLang="en-US" smtClean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1600200"/>
            <a:ext cx="856297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5016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60388" y="304800"/>
            <a:ext cx="7543800" cy="1431925"/>
          </a:xfrm>
        </p:spPr>
        <p:txBody>
          <a:bodyPr/>
          <a:lstStyle/>
          <a:p>
            <a:pPr eaLnBrk="1" hangingPunct="1"/>
            <a:r>
              <a:rPr lang="en-US" altLang="en-US" sz="4200" smtClean="0">
                <a:latin typeface="Comic Sans MS" pitchFamily="66" charset="0"/>
              </a:rPr>
              <a:t>  INCLINED PLANE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4188" y="1600200"/>
            <a:ext cx="8077200" cy="4876800"/>
          </a:xfrm>
        </p:spPr>
        <p:txBody>
          <a:bodyPr/>
          <a:lstStyle/>
          <a:p>
            <a:pPr eaLnBrk="1" hangingPunct="1"/>
            <a:r>
              <a:rPr lang="en-US" altLang="en-US" sz="3000" smtClean="0">
                <a:latin typeface="Comic Sans MS" pitchFamily="66" charset="0"/>
              </a:rPr>
              <a:t>An inclined plane is a flat, sloped surface. It connects a lower level to a higher level.</a:t>
            </a:r>
          </a:p>
          <a:p>
            <a:pPr eaLnBrk="1" hangingPunct="1"/>
            <a:r>
              <a:rPr lang="en-US" altLang="en-US" sz="3000" smtClean="0">
                <a:latin typeface="Comic Sans MS" pitchFamily="66" charset="0"/>
              </a:rPr>
              <a:t>You use </a:t>
            </a:r>
            <a:r>
              <a:rPr lang="en-US" altLang="en-US" sz="3000" u="sng" smtClean="0">
                <a:latin typeface="Comic Sans MS" pitchFamily="66" charset="0"/>
              </a:rPr>
              <a:t>less force </a:t>
            </a:r>
            <a:r>
              <a:rPr lang="en-US" altLang="en-US" sz="3000" smtClean="0">
                <a:latin typeface="Comic Sans MS" pitchFamily="66" charset="0"/>
              </a:rPr>
              <a:t>over a </a:t>
            </a:r>
            <a:r>
              <a:rPr lang="en-US" altLang="en-US" sz="3000" u="sng" smtClean="0">
                <a:latin typeface="Comic Sans MS" pitchFamily="66" charset="0"/>
              </a:rPr>
              <a:t>longer distance </a:t>
            </a:r>
            <a:r>
              <a:rPr lang="en-US" altLang="en-US" sz="3000" smtClean="0">
                <a:latin typeface="Comic Sans MS" pitchFamily="66" charset="0"/>
              </a:rPr>
              <a:t>to raise a </a:t>
            </a:r>
            <a:r>
              <a:rPr lang="en-US" altLang="en-US" sz="3000" u="sng" smtClean="0">
                <a:latin typeface="Comic Sans MS" pitchFamily="66" charset="0"/>
              </a:rPr>
              <a:t>load to a higher level</a:t>
            </a:r>
            <a:r>
              <a:rPr lang="en-US" altLang="en-US" sz="3000" smtClean="0">
                <a:latin typeface="Comic Sans MS" pitchFamily="66" charset="0"/>
              </a:rPr>
              <a:t>.</a:t>
            </a:r>
          </a:p>
        </p:txBody>
      </p:sp>
      <p:grpSp>
        <p:nvGrpSpPr>
          <p:cNvPr id="11268" name="Group 11"/>
          <p:cNvGrpSpPr>
            <a:grpSpLocks/>
          </p:cNvGrpSpPr>
          <p:nvPr/>
        </p:nvGrpSpPr>
        <p:grpSpPr bwMode="auto">
          <a:xfrm>
            <a:off x="2057400" y="4343400"/>
            <a:ext cx="7086600" cy="1828800"/>
            <a:chOff x="1296" y="2400"/>
            <a:chExt cx="4464" cy="1152"/>
          </a:xfrm>
        </p:grpSpPr>
        <p:sp>
          <p:nvSpPr>
            <p:cNvPr id="11269" name="AutoShape 6"/>
            <p:cNvSpPr>
              <a:spLocks noChangeArrowheads="1"/>
            </p:cNvSpPr>
            <p:nvPr/>
          </p:nvSpPr>
          <p:spPr bwMode="auto">
            <a:xfrm flipH="1">
              <a:off x="1296" y="2592"/>
              <a:ext cx="2688" cy="960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0" name="AutoShape 7"/>
            <p:cNvSpPr>
              <a:spLocks noChangeArrowheads="1"/>
            </p:cNvSpPr>
            <p:nvPr/>
          </p:nvSpPr>
          <p:spPr bwMode="auto">
            <a:xfrm rot="-1020005">
              <a:off x="2537" y="2693"/>
              <a:ext cx="624" cy="192"/>
            </a:xfrm>
            <a:prstGeom prst="rightArrow">
              <a:avLst>
                <a:gd name="adj1" fmla="val 50000"/>
                <a:gd name="adj2" fmla="val 8125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1" name="AutoShape 8"/>
            <p:cNvSpPr>
              <a:spLocks noChangeArrowheads="1"/>
            </p:cNvSpPr>
            <p:nvPr/>
          </p:nvSpPr>
          <p:spPr bwMode="auto">
            <a:xfrm>
              <a:off x="4224" y="2640"/>
              <a:ext cx="240" cy="864"/>
            </a:xfrm>
            <a:prstGeom prst="upArrow">
              <a:avLst>
                <a:gd name="adj1" fmla="val 50000"/>
                <a:gd name="adj2" fmla="val 90000"/>
              </a:avLst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2" name="Text Box 9"/>
            <p:cNvSpPr txBox="1">
              <a:spLocks noChangeArrowheads="1"/>
            </p:cNvSpPr>
            <p:nvPr/>
          </p:nvSpPr>
          <p:spPr bwMode="auto">
            <a:xfrm>
              <a:off x="1584" y="2400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/>
                <a:t>Input Force</a:t>
              </a:r>
            </a:p>
          </p:txBody>
        </p:sp>
        <p:sp>
          <p:nvSpPr>
            <p:cNvPr id="11273" name="Text Box 10"/>
            <p:cNvSpPr txBox="1">
              <a:spLocks noChangeArrowheads="1"/>
            </p:cNvSpPr>
            <p:nvPr/>
          </p:nvSpPr>
          <p:spPr bwMode="auto">
            <a:xfrm>
              <a:off x="4464" y="2880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/>
                <a:t>Output Force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21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234950"/>
            <a:ext cx="7315200" cy="1431925"/>
          </a:xfrm>
        </p:spPr>
        <p:txBody>
          <a:bodyPr/>
          <a:lstStyle/>
          <a:p>
            <a:pPr eaLnBrk="1" hangingPunct="1"/>
            <a:r>
              <a:rPr lang="en-US" altLang="en-US" sz="4200" smtClean="0">
                <a:latin typeface="Comic Sans MS" pitchFamily="66" charset="0"/>
              </a:rPr>
              <a:t>  INCLINED PLANE:</a:t>
            </a:r>
            <a:br>
              <a:rPr lang="en-US" altLang="en-US" sz="4200" smtClean="0">
                <a:latin typeface="Comic Sans MS" pitchFamily="66" charset="0"/>
              </a:rPr>
            </a:br>
            <a:r>
              <a:rPr lang="en-US" altLang="en-US" sz="4200" smtClean="0">
                <a:latin typeface="Comic Sans MS" pitchFamily="66" charset="0"/>
              </a:rPr>
              <a:t>  Examples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7848600" cy="44196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omic Sans MS" pitchFamily="66" charset="0"/>
              </a:rPr>
              <a:t>Ramps (Boat ramps, wheelchair ramps)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Ladders/Stairs</a:t>
            </a:r>
          </a:p>
          <a:p>
            <a:pPr eaLnBrk="1" hangingPunct="1"/>
            <a:endParaRPr lang="en-US" altLang="en-US" smtClean="0">
              <a:latin typeface="Comic Sans MS" pitchFamily="66" charset="0"/>
            </a:endParaRPr>
          </a:p>
        </p:txBody>
      </p:sp>
      <p:pic>
        <p:nvPicPr>
          <p:cNvPr id="12292" name="Picture 5" descr="MCBD10548_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4017963"/>
            <a:ext cx="2133600" cy="20701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3" name="Picture 4" descr="MCSL00652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400" y="2590800"/>
            <a:ext cx="3048000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8" descr="MCj0233671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0" y="4017963"/>
            <a:ext cx="2346325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9" descr="http://7468-group4-simplemachines.wikispaces.com/file/view/plane.jpg/315863326/plane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251460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11" descr="http://www.marysrosaries.com/collaboration/images/5/5c/Inclined_Plane_2_(PSF)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3897313"/>
            <a:ext cx="326866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13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7543800" cy="1431925"/>
          </a:xfrm>
        </p:spPr>
        <p:txBody>
          <a:bodyPr/>
          <a:lstStyle/>
          <a:p>
            <a:pPr eaLnBrk="1" hangingPunct="1"/>
            <a:r>
              <a:rPr lang="en-US" altLang="en-US" sz="4200" smtClean="0">
                <a:latin typeface="Comic Sans MS" pitchFamily="66" charset="0"/>
              </a:rPr>
              <a:t> LEVER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782763"/>
            <a:ext cx="8077200" cy="41148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omic Sans MS" pitchFamily="66" charset="0"/>
              </a:rPr>
              <a:t>A lever is a bar that </a:t>
            </a:r>
            <a:r>
              <a:rPr lang="en-US" altLang="en-US" u="sng" smtClean="0">
                <a:latin typeface="Comic Sans MS" pitchFamily="66" charset="0"/>
              </a:rPr>
              <a:t>pivots or rotates on a point (called a fulcrum</a:t>
            </a:r>
            <a:r>
              <a:rPr lang="en-US" altLang="en-US" smtClean="0">
                <a:latin typeface="Comic Sans MS" pitchFamily="66" charset="0"/>
              </a:rPr>
              <a:t>). 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Levers may </a:t>
            </a:r>
            <a:r>
              <a:rPr lang="en-US" altLang="en-US" u="sng" smtClean="0">
                <a:latin typeface="Comic Sans MS" pitchFamily="66" charset="0"/>
              </a:rPr>
              <a:t>change the size, distance  or direction of the force.  </a:t>
            </a:r>
          </a:p>
          <a:p>
            <a:pPr eaLnBrk="1" hangingPunct="1"/>
            <a:endParaRPr lang="en-US" altLang="en-US" smtClean="0">
              <a:latin typeface="Comic Sans MS" pitchFamily="66" charset="0"/>
            </a:endParaRPr>
          </a:p>
        </p:txBody>
      </p:sp>
      <p:pic>
        <p:nvPicPr>
          <p:cNvPr id="13316" name="Picture 20" descr="Lever1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4411663"/>
            <a:ext cx="2667000" cy="23606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7" name="Picture 23" descr="Lever2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29000" y="4414838"/>
            <a:ext cx="2667000" cy="23622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8" name="Picture 26" descr="Lever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419600"/>
            <a:ext cx="2667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27" descr="MMj02836780000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1890713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150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36538"/>
            <a:ext cx="6400800" cy="1431925"/>
          </a:xfrm>
        </p:spPr>
        <p:txBody>
          <a:bodyPr/>
          <a:lstStyle/>
          <a:p>
            <a:pPr eaLnBrk="1" hangingPunct="1"/>
            <a:r>
              <a:rPr lang="en-US" altLang="en-US" sz="4200" smtClean="0">
                <a:latin typeface="Comic Sans MS" pitchFamily="66" charset="0"/>
              </a:rPr>
              <a:t> LEVERS:</a:t>
            </a:r>
            <a:br>
              <a:rPr lang="en-US" altLang="en-US" sz="4200" smtClean="0">
                <a:latin typeface="Comic Sans MS" pitchFamily="66" charset="0"/>
              </a:rPr>
            </a:br>
            <a:r>
              <a:rPr lang="en-US" altLang="en-US" sz="4200" smtClean="0">
                <a:latin typeface="Comic Sans MS" pitchFamily="66" charset="0"/>
              </a:rPr>
              <a:t> Examples &amp; Uses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113" y="1971675"/>
            <a:ext cx="7848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omic Sans MS" pitchFamily="66" charset="0"/>
              </a:rPr>
              <a:t>First Class Levers: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omic Sans MS" pitchFamily="66" charset="0"/>
              </a:rPr>
              <a:t>Scissors, See-saws, Pliers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omic Sans MS" pitchFamily="66" charset="0"/>
              </a:rPr>
              <a:t>Second Class Levers: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omic Sans MS" pitchFamily="66" charset="0"/>
              </a:rPr>
              <a:t>Staplers, Nutcrackers,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mic Sans MS" pitchFamily="66" charset="0"/>
              </a:rPr>
              <a:t>   Wheelbarrows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omic Sans MS" pitchFamily="66" charset="0"/>
              </a:rPr>
              <a:t>Third Class Levers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omic Sans MS" pitchFamily="66" charset="0"/>
              </a:rPr>
              <a:t>Shovels, baseball bats, tweezers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latin typeface="Comic Sans MS" pitchFamily="66" charset="0"/>
            </a:endParaRPr>
          </a:p>
        </p:txBody>
      </p:sp>
      <p:pic>
        <p:nvPicPr>
          <p:cNvPr id="14340" name="Picture 22" descr="MCj0281032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6613" y="3044825"/>
            <a:ext cx="1295400" cy="9175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1" name="Picture 10" descr="MCj040397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913" y="1676400"/>
            <a:ext cx="107315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28" descr="MCj0215065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257800"/>
            <a:ext cx="7826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29" descr="MMj02840310000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572000"/>
            <a:ext cx="16764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2" descr="http://www.school-for-champions.com/science/images/machines_levers-pliers.gif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650" y="838200"/>
            <a:ext cx="2362200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4" descr="http://depssa.ignou.ac.in/wiki/images/0/06/Eg2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288" y="2767013"/>
            <a:ext cx="3082925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32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200" smtClean="0">
                <a:latin typeface="Comic Sans MS" pitchFamily="66" charset="0"/>
              </a:rPr>
              <a:t>PULLEY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8077200" cy="4114800"/>
          </a:xfrm>
        </p:spPr>
        <p:txBody>
          <a:bodyPr/>
          <a:lstStyle/>
          <a:p>
            <a:pPr eaLnBrk="1" hangingPunct="1"/>
            <a:r>
              <a:rPr lang="en-US" altLang="en-US" sz="3000" smtClean="0">
                <a:latin typeface="Comic Sans MS" pitchFamily="66" charset="0"/>
              </a:rPr>
              <a:t>A pulley is a grooved wheel with a rope, used to raise/lower/move a load. </a:t>
            </a:r>
          </a:p>
          <a:p>
            <a:pPr eaLnBrk="1" hangingPunct="1"/>
            <a:r>
              <a:rPr lang="en-US" altLang="en-US" sz="3000" smtClean="0">
                <a:latin typeface="Comic Sans MS" pitchFamily="66" charset="0"/>
              </a:rPr>
              <a:t>Pulley systems change the direction and/or decrease the input force so you can move heavier loads.</a:t>
            </a:r>
          </a:p>
          <a:p>
            <a:pPr eaLnBrk="1" hangingPunct="1"/>
            <a:endParaRPr lang="en-US" altLang="en-US" sz="300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300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300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300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3000" smtClean="0">
              <a:latin typeface="Comic Sans MS" pitchFamily="66" charset="0"/>
            </a:endParaRPr>
          </a:p>
        </p:txBody>
      </p:sp>
      <p:grpSp>
        <p:nvGrpSpPr>
          <p:cNvPr id="15364" name="Group 13"/>
          <p:cNvGrpSpPr>
            <a:grpSpLocks/>
          </p:cNvGrpSpPr>
          <p:nvPr/>
        </p:nvGrpSpPr>
        <p:grpSpPr bwMode="auto">
          <a:xfrm>
            <a:off x="838200" y="4343400"/>
            <a:ext cx="4343400" cy="2514600"/>
            <a:chOff x="3024" y="720"/>
            <a:chExt cx="2736" cy="1584"/>
          </a:xfrm>
        </p:grpSpPr>
        <p:grpSp>
          <p:nvGrpSpPr>
            <p:cNvPr id="15373" name="Group 14"/>
            <p:cNvGrpSpPr>
              <a:grpSpLocks/>
            </p:cNvGrpSpPr>
            <p:nvPr/>
          </p:nvGrpSpPr>
          <p:grpSpPr bwMode="auto">
            <a:xfrm>
              <a:off x="3936" y="720"/>
              <a:ext cx="1153" cy="1584"/>
              <a:chOff x="1056" y="2640"/>
              <a:chExt cx="1440" cy="1680"/>
            </a:xfrm>
          </p:grpSpPr>
          <p:sp>
            <p:nvSpPr>
              <p:cNvPr id="15378" name="Rectangle 15"/>
              <p:cNvSpPr>
                <a:spLocks noChangeArrowheads="1"/>
              </p:cNvSpPr>
              <p:nvPr/>
            </p:nvSpPr>
            <p:spPr bwMode="auto">
              <a:xfrm>
                <a:off x="1056" y="2640"/>
                <a:ext cx="1440" cy="168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endParaRPr lang="en-US" altLang="en-US"/>
              </a:p>
            </p:txBody>
          </p:sp>
          <p:pic>
            <p:nvPicPr>
              <p:cNvPr id="15379" name="Picture 16" descr="bt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6" y="2700"/>
                <a:ext cx="1397" cy="15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5374" name="AutoShape 17"/>
            <p:cNvSpPr>
              <a:spLocks noChangeArrowheads="1"/>
            </p:cNvSpPr>
            <p:nvPr/>
          </p:nvSpPr>
          <p:spPr bwMode="auto">
            <a:xfrm rot="5400000">
              <a:off x="3408" y="1680"/>
              <a:ext cx="336" cy="240"/>
            </a:xfrm>
            <a:prstGeom prst="leftArrow">
              <a:avLst>
                <a:gd name="adj1" fmla="val 50000"/>
                <a:gd name="adj2" fmla="val 35000"/>
              </a:avLst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375" name="Rectangle 18"/>
            <p:cNvSpPr>
              <a:spLocks noChangeArrowheads="1"/>
            </p:cNvSpPr>
            <p:nvPr/>
          </p:nvSpPr>
          <p:spPr bwMode="auto">
            <a:xfrm>
              <a:off x="3024" y="1056"/>
              <a:ext cx="1152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/>
                <a:t>Output 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/>
                <a:t>Force</a:t>
              </a:r>
            </a:p>
          </p:txBody>
        </p:sp>
        <p:sp>
          <p:nvSpPr>
            <p:cNvPr id="15376" name="AutoShape 19"/>
            <p:cNvSpPr>
              <a:spLocks noChangeArrowheads="1"/>
            </p:cNvSpPr>
            <p:nvPr/>
          </p:nvSpPr>
          <p:spPr bwMode="auto">
            <a:xfrm rot="-7500763">
              <a:off x="5184" y="1632"/>
              <a:ext cx="336" cy="240"/>
            </a:xfrm>
            <a:prstGeom prst="leftArrow">
              <a:avLst>
                <a:gd name="adj1" fmla="val 50000"/>
                <a:gd name="adj2" fmla="val 35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endParaRPr lang="en-US" altLang="en-US">
                <a:latin typeface="Tahoma" pitchFamily="34" charset="0"/>
              </a:endParaRPr>
            </a:p>
          </p:txBody>
        </p:sp>
        <p:sp>
          <p:nvSpPr>
            <p:cNvPr id="15377" name="Rectangle 20"/>
            <p:cNvSpPr>
              <a:spLocks noChangeArrowheads="1"/>
            </p:cNvSpPr>
            <p:nvPr/>
          </p:nvSpPr>
          <p:spPr bwMode="auto">
            <a:xfrm>
              <a:off x="4992" y="1152"/>
              <a:ext cx="76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/>
                <a:t>Input Force</a:t>
              </a:r>
            </a:p>
          </p:txBody>
        </p:sp>
      </p:grpSp>
      <p:grpSp>
        <p:nvGrpSpPr>
          <p:cNvPr id="15365" name="Group 21"/>
          <p:cNvGrpSpPr>
            <a:grpSpLocks/>
          </p:cNvGrpSpPr>
          <p:nvPr/>
        </p:nvGrpSpPr>
        <p:grpSpPr bwMode="auto">
          <a:xfrm>
            <a:off x="5638800" y="4343400"/>
            <a:ext cx="3352800" cy="2209800"/>
            <a:chOff x="3552" y="2736"/>
            <a:chExt cx="2112" cy="1392"/>
          </a:xfrm>
        </p:grpSpPr>
        <p:grpSp>
          <p:nvGrpSpPr>
            <p:cNvPr id="15366" name="Group 22"/>
            <p:cNvGrpSpPr>
              <a:grpSpLocks/>
            </p:cNvGrpSpPr>
            <p:nvPr/>
          </p:nvGrpSpPr>
          <p:grpSpPr bwMode="auto">
            <a:xfrm>
              <a:off x="3552" y="2736"/>
              <a:ext cx="2064" cy="1392"/>
              <a:chOff x="3552" y="2736"/>
              <a:chExt cx="2064" cy="1392"/>
            </a:xfrm>
          </p:grpSpPr>
          <p:sp>
            <p:nvSpPr>
              <p:cNvPr id="15371" name="Rectangle 23"/>
              <p:cNvSpPr>
                <a:spLocks noChangeArrowheads="1"/>
              </p:cNvSpPr>
              <p:nvPr/>
            </p:nvSpPr>
            <p:spPr bwMode="auto">
              <a:xfrm>
                <a:off x="3552" y="2736"/>
                <a:ext cx="2064" cy="139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endParaRPr lang="en-US" altLang="en-US"/>
              </a:p>
            </p:txBody>
          </p:sp>
          <p:pic>
            <p:nvPicPr>
              <p:cNvPr id="15372" name="Picture 24" descr="bt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34" y="2832"/>
                <a:ext cx="1838" cy="1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5367" name="AutoShape 25"/>
            <p:cNvSpPr>
              <a:spLocks noChangeArrowheads="1"/>
            </p:cNvSpPr>
            <p:nvPr/>
          </p:nvSpPr>
          <p:spPr bwMode="auto">
            <a:xfrm rot="5400000">
              <a:off x="4080" y="3312"/>
              <a:ext cx="336" cy="240"/>
            </a:xfrm>
            <a:prstGeom prst="leftArrow">
              <a:avLst>
                <a:gd name="adj1" fmla="val 50000"/>
                <a:gd name="adj2" fmla="val 35000"/>
              </a:avLst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368" name="Rectangle 26"/>
            <p:cNvSpPr>
              <a:spLocks noChangeArrowheads="1"/>
            </p:cNvSpPr>
            <p:nvPr/>
          </p:nvSpPr>
          <p:spPr bwMode="auto">
            <a:xfrm>
              <a:off x="3792" y="2860"/>
              <a:ext cx="9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Output Force</a:t>
              </a:r>
            </a:p>
          </p:txBody>
        </p:sp>
        <p:sp>
          <p:nvSpPr>
            <p:cNvPr id="15369" name="AutoShape 27"/>
            <p:cNvSpPr>
              <a:spLocks noChangeArrowheads="1"/>
            </p:cNvSpPr>
            <p:nvPr/>
          </p:nvSpPr>
          <p:spPr bwMode="auto">
            <a:xfrm rot="-7500763">
              <a:off x="5287" y="3392"/>
              <a:ext cx="265" cy="105"/>
            </a:xfrm>
            <a:prstGeom prst="leftArrow">
              <a:avLst>
                <a:gd name="adj1" fmla="val 50000"/>
                <a:gd name="adj2" fmla="val 63095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endParaRPr lang="en-US" altLang="en-US">
                <a:latin typeface="Tahoma" pitchFamily="34" charset="0"/>
              </a:endParaRPr>
            </a:p>
          </p:txBody>
        </p:sp>
        <p:sp>
          <p:nvSpPr>
            <p:cNvPr id="15370" name="Rectangle 28"/>
            <p:cNvSpPr>
              <a:spLocks noChangeArrowheads="1"/>
            </p:cNvSpPr>
            <p:nvPr/>
          </p:nvSpPr>
          <p:spPr bwMode="auto">
            <a:xfrm>
              <a:off x="4896" y="2870"/>
              <a:ext cx="76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solidFill>
                    <a:schemeClr val="bg1"/>
                  </a:solidFill>
                </a:rPr>
                <a:t>Input Force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94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152400"/>
            <a:ext cx="7543800" cy="1431925"/>
          </a:xfrm>
        </p:spPr>
        <p:txBody>
          <a:bodyPr/>
          <a:lstStyle/>
          <a:p>
            <a:pPr eaLnBrk="1" hangingPunct="1"/>
            <a:r>
              <a:rPr lang="en-US" altLang="en-US" sz="4200" smtClean="0">
                <a:latin typeface="Comic Sans MS" pitchFamily="66" charset="0"/>
              </a:rPr>
              <a:t> PULLEY:</a:t>
            </a:r>
            <a:br>
              <a:rPr lang="en-US" altLang="en-US" sz="4200" smtClean="0">
                <a:latin typeface="Comic Sans MS" pitchFamily="66" charset="0"/>
              </a:rPr>
            </a:br>
            <a:r>
              <a:rPr lang="en-US" altLang="en-US" sz="4200" smtClean="0">
                <a:latin typeface="Comic Sans MS" pitchFamily="66" charset="0"/>
              </a:rPr>
              <a:t> Examples &amp; Uses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447800"/>
            <a:ext cx="4953000" cy="41148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omic Sans MS" pitchFamily="66" charset="0"/>
              </a:rPr>
              <a:t>Cranes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Raising a flag on a pole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Window Blinds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Raising a sail on a boat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Clothesline </a:t>
            </a:r>
          </a:p>
          <a:p>
            <a:pPr eaLnBrk="1" hangingPunct="1"/>
            <a:endParaRPr lang="en-US" altLang="en-US" smtClean="0">
              <a:latin typeface="Comic Sans MS" pitchFamily="66" charset="0"/>
            </a:endParaRPr>
          </a:p>
        </p:txBody>
      </p:sp>
      <p:pic>
        <p:nvPicPr>
          <p:cNvPr id="16388" name="Picture 16" descr="MCj0320146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5200" y="838200"/>
            <a:ext cx="1530350" cy="1825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9" name="Picture 19" descr="MMj0323748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800600"/>
            <a:ext cx="17081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22" descr="MPj0406595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240088"/>
            <a:ext cx="2081213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2" descr="https://encrypted-tbn2.gstatic.com/images?q=tbn:ANd9GcTvl5NVhLU6pkcrbzDZjy1izIfCuROuXVD7kSY71-lS1TFvA7-R2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4267200"/>
            <a:ext cx="202882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4" descr="https://encrypted-tbn0.gstatic.com/images?q=tbn:ANd9GcRjEr-cprDFSdQmLCOj8MK965sgDbiFvepCdLLNbjD8Jt-AfYK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343400"/>
            <a:ext cx="1435100" cy="215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6" descr="https://encrypted-tbn1.gstatic.com/images?q=tbn:ANd9GcSFQX2TNeDhLbv35VdX5rL9zxPYI5yzo9dY6aLen8fwx-67Q8Gq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0"/>
            <a:ext cx="14652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313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8305800" cy="1431925"/>
          </a:xfrm>
        </p:spPr>
        <p:txBody>
          <a:bodyPr/>
          <a:lstStyle/>
          <a:p>
            <a:pPr eaLnBrk="1" hangingPunct="1"/>
            <a:r>
              <a:rPr lang="en-US" altLang="en-US" sz="4200" smtClean="0">
                <a:latin typeface="Comic Sans MS" pitchFamily="66" charset="0"/>
              </a:rPr>
              <a:t> WEDGE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05000"/>
            <a:ext cx="7848600" cy="4648200"/>
          </a:xfrm>
        </p:spPr>
        <p:txBody>
          <a:bodyPr/>
          <a:lstStyle/>
          <a:p>
            <a:pPr eaLnBrk="1" hangingPunct="1"/>
            <a:r>
              <a:rPr lang="en-US" altLang="en-US" sz="3000" smtClean="0">
                <a:latin typeface="Comic Sans MS" pitchFamily="66" charset="0"/>
              </a:rPr>
              <a:t>A wedge has slanting slides that meet at an edge – it splits material apart. </a:t>
            </a:r>
          </a:p>
          <a:p>
            <a:pPr eaLnBrk="1" hangingPunct="1"/>
            <a:r>
              <a:rPr lang="en-US" altLang="en-US" sz="3000" smtClean="0">
                <a:latin typeface="Comic Sans MS" pitchFamily="66" charset="0"/>
              </a:rPr>
              <a:t>It changes force in one direction into a splitting force that acts at right angles to the blade. </a:t>
            </a:r>
          </a:p>
        </p:txBody>
      </p:sp>
      <p:grpSp>
        <p:nvGrpSpPr>
          <p:cNvPr id="17412" name="Group 11"/>
          <p:cNvGrpSpPr>
            <a:grpSpLocks/>
          </p:cNvGrpSpPr>
          <p:nvPr/>
        </p:nvGrpSpPr>
        <p:grpSpPr bwMode="auto">
          <a:xfrm>
            <a:off x="1143000" y="4433888"/>
            <a:ext cx="7021513" cy="2347912"/>
            <a:chOff x="624" y="2361"/>
            <a:chExt cx="4423" cy="1479"/>
          </a:xfrm>
        </p:grpSpPr>
        <p:sp>
          <p:nvSpPr>
            <p:cNvPr id="17413" name="AutoShape 4"/>
            <p:cNvSpPr>
              <a:spLocks noChangeArrowheads="1"/>
            </p:cNvSpPr>
            <p:nvPr/>
          </p:nvSpPr>
          <p:spPr bwMode="auto">
            <a:xfrm rot="10800000">
              <a:off x="2496" y="2736"/>
              <a:ext cx="672" cy="110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414" name="AutoShape 5"/>
            <p:cNvSpPr>
              <a:spLocks noChangeArrowheads="1"/>
            </p:cNvSpPr>
            <p:nvPr/>
          </p:nvSpPr>
          <p:spPr bwMode="auto">
            <a:xfrm>
              <a:off x="2688" y="2400"/>
              <a:ext cx="288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415" name="Rectangle 6"/>
            <p:cNvSpPr>
              <a:spLocks noChangeArrowheads="1"/>
            </p:cNvSpPr>
            <p:nvPr/>
          </p:nvSpPr>
          <p:spPr bwMode="auto">
            <a:xfrm>
              <a:off x="2976" y="2361"/>
              <a:ext cx="12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2400"/>
                <a:t>Input Force</a:t>
              </a:r>
            </a:p>
          </p:txBody>
        </p:sp>
        <p:sp>
          <p:nvSpPr>
            <p:cNvPr id="17416" name="AutoShape 7"/>
            <p:cNvSpPr>
              <a:spLocks noChangeArrowheads="1"/>
            </p:cNvSpPr>
            <p:nvPr/>
          </p:nvSpPr>
          <p:spPr bwMode="auto">
            <a:xfrm rot="-896546">
              <a:off x="2064" y="3312"/>
              <a:ext cx="528" cy="288"/>
            </a:xfrm>
            <a:prstGeom prst="leftArrow">
              <a:avLst>
                <a:gd name="adj1" fmla="val 50000"/>
                <a:gd name="adj2" fmla="val 45833"/>
              </a:avLst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417" name="AutoShape 8"/>
            <p:cNvSpPr>
              <a:spLocks noChangeArrowheads="1"/>
            </p:cNvSpPr>
            <p:nvPr/>
          </p:nvSpPr>
          <p:spPr bwMode="auto">
            <a:xfrm rot="-9791599">
              <a:off x="3072" y="3312"/>
              <a:ext cx="528" cy="288"/>
            </a:xfrm>
            <a:prstGeom prst="leftArrow">
              <a:avLst>
                <a:gd name="adj1" fmla="val 50000"/>
                <a:gd name="adj2" fmla="val 45833"/>
              </a:avLst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418" name="Rectangle 9"/>
            <p:cNvSpPr>
              <a:spLocks noChangeArrowheads="1"/>
            </p:cNvSpPr>
            <p:nvPr/>
          </p:nvSpPr>
          <p:spPr bwMode="auto">
            <a:xfrm>
              <a:off x="3696" y="3416"/>
              <a:ext cx="13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/>
                <a:t>Output Force</a:t>
              </a:r>
            </a:p>
          </p:txBody>
        </p:sp>
        <p:sp>
          <p:nvSpPr>
            <p:cNvPr id="17419" name="Rectangle 10"/>
            <p:cNvSpPr>
              <a:spLocks noChangeArrowheads="1"/>
            </p:cNvSpPr>
            <p:nvPr/>
          </p:nvSpPr>
          <p:spPr bwMode="auto">
            <a:xfrm>
              <a:off x="624" y="3416"/>
              <a:ext cx="13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/>
                <a:t>Output Force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630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200" smtClean="0">
                <a:latin typeface="Comic Sans MS" pitchFamily="66" charset="0"/>
              </a:rPr>
              <a:t> WEDGE:</a:t>
            </a:r>
            <a:br>
              <a:rPr lang="en-US" altLang="en-US" sz="4200" smtClean="0">
                <a:latin typeface="Comic Sans MS" pitchFamily="66" charset="0"/>
              </a:rPr>
            </a:br>
            <a:r>
              <a:rPr lang="en-US" altLang="en-US" sz="4200" smtClean="0">
                <a:latin typeface="Comic Sans MS" pitchFamily="66" charset="0"/>
              </a:rPr>
              <a:t> Examples &amp; Uses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7848600" cy="4648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omic Sans MS" pitchFamily="66" charset="0"/>
              </a:rPr>
              <a:t>Ax, Knife, etc.</a:t>
            </a: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Zippers</a:t>
            </a:r>
          </a:p>
          <a:p>
            <a:pPr eaLnBrk="1" hangingPunct="1"/>
            <a:endParaRPr lang="en-US" altLang="en-US" smtClean="0">
              <a:latin typeface="Comic Sans MS" pitchFamily="66" charset="0"/>
            </a:endParaRPr>
          </a:p>
          <a:p>
            <a:pPr eaLnBrk="1" hangingPunct="1"/>
            <a:endParaRPr lang="en-US" altLang="en-US" smtClean="0">
              <a:latin typeface="Comic Sans MS" pitchFamily="66" charset="0"/>
            </a:endParaRPr>
          </a:p>
          <a:p>
            <a:pPr eaLnBrk="1" hangingPunct="1"/>
            <a:endParaRPr lang="en-US" altLang="en-US" smtClean="0">
              <a:latin typeface="Comic Sans MS" pitchFamily="66" charset="0"/>
            </a:endParaRPr>
          </a:p>
          <a:p>
            <a:pPr eaLnBrk="1" hangingPunct="1"/>
            <a:r>
              <a:rPr lang="en-US" altLang="en-US" smtClean="0">
                <a:latin typeface="Comic Sans MS" pitchFamily="66" charset="0"/>
              </a:rPr>
              <a:t>Used in all cutting machines (to split materials apart)</a:t>
            </a:r>
          </a:p>
        </p:txBody>
      </p:sp>
      <p:pic>
        <p:nvPicPr>
          <p:cNvPr id="18436" name="Picture 13" descr="MCj0199254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62663" y="1990725"/>
            <a:ext cx="1400175" cy="19621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7" name="Picture 17" descr="MCj029581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52713"/>
            <a:ext cx="3025775" cy="199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438" name="Group 19"/>
          <p:cNvGrpSpPr>
            <a:grpSpLocks/>
          </p:cNvGrpSpPr>
          <p:nvPr/>
        </p:nvGrpSpPr>
        <p:grpSpPr bwMode="auto">
          <a:xfrm>
            <a:off x="6629400" y="76200"/>
            <a:ext cx="2286000" cy="1828800"/>
            <a:chOff x="3072" y="1968"/>
            <a:chExt cx="1296" cy="1121"/>
          </a:xfrm>
        </p:grpSpPr>
        <p:sp>
          <p:nvSpPr>
            <p:cNvPr id="18439" name="Rectangle 20"/>
            <p:cNvSpPr>
              <a:spLocks noChangeArrowheads="1"/>
            </p:cNvSpPr>
            <p:nvPr/>
          </p:nvSpPr>
          <p:spPr bwMode="auto">
            <a:xfrm>
              <a:off x="3072" y="1968"/>
              <a:ext cx="1296" cy="110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endParaRPr lang="en-US" altLang="en-US" b="0">
                <a:latin typeface="Tahoma" pitchFamily="34" charset="0"/>
              </a:endParaRPr>
            </a:p>
          </p:txBody>
        </p:sp>
        <p:pic>
          <p:nvPicPr>
            <p:cNvPr id="18440" name="Picture 21" descr="MCj02905660000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2" y="1968"/>
              <a:ext cx="1211" cy="1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1885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400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WORK &amp; SIMPLE MACHINES</vt:lpstr>
      <vt:lpstr>  INCLINED PLANE</vt:lpstr>
      <vt:lpstr>  INCLINED PLANE:   Examples</vt:lpstr>
      <vt:lpstr> LEVER</vt:lpstr>
      <vt:lpstr> LEVERS:  Examples &amp; Uses</vt:lpstr>
      <vt:lpstr>PULLEY</vt:lpstr>
      <vt:lpstr> PULLEY:  Examples &amp; Uses</vt:lpstr>
      <vt:lpstr> WEDGE</vt:lpstr>
      <vt:lpstr> WEDGE:  Examples &amp; Uses</vt:lpstr>
      <vt:lpstr> WHEEL &amp; AXLE</vt:lpstr>
      <vt:lpstr> WHEEL &amp; AXLE:  Examples &amp; Uses</vt:lpstr>
      <vt:lpstr> SCREW</vt:lpstr>
      <vt:lpstr> SCREW:  Examples &amp; Uses</vt:lpstr>
      <vt:lpstr>Simple Machine Review! Write the name of the type of simple machine next to the picture.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&amp; SIMPLE MACHINES</dc:title>
  <dc:creator>repair</dc:creator>
  <cp:lastModifiedBy>repair</cp:lastModifiedBy>
  <cp:revision>1</cp:revision>
  <dcterms:created xsi:type="dcterms:W3CDTF">2015-02-18T17:17:01Z</dcterms:created>
  <dcterms:modified xsi:type="dcterms:W3CDTF">2015-02-18T17:17:54Z</dcterms:modified>
</cp:coreProperties>
</file>