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BD38B24-9CBE-4DE7-BCD6-94E62DD033AB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DD19248-099E-4B1E-9277-B0F0F4794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38B24-9CBE-4DE7-BCD6-94E62DD033AB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19248-099E-4B1E-9277-B0F0F4794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38B24-9CBE-4DE7-BCD6-94E62DD033AB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19248-099E-4B1E-9277-B0F0F4794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BD38B24-9CBE-4DE7-BCD6-94E62DD033AB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DD19248-099E-4B1E-9277-B0F0F479401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BD38B24-9CBE-4DE7-BCD6-94E62DD033AB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DD19248-099E-4B1E-9277-B0F0F4794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38B24-9CBE-4DE7-BCD6-94E62DD033AB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19248-099E-4B1E-9277-B0F0F479401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38B24-9CBE-4DE7-BCD6-94E62DD033AB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19248-099E-4B1E-9277-B0F0F479401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BD38B24-9CBE-4DE7-BCD6-94E62DD033AB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DD19248-099E-4B1E-9277-B0F0F479401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38B24-9CBE-4DE7-BCD6-94E62DD033AB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19248-099E-4B1E-9277-B0F0F4794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BD38B24-9CBE-4DE7-BCD6-94E62DD033AB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DD19248-099E-4B1E-9277-B0F0F4794010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BD38B24-9CBE-4DE7-BCD6-94E62DD033AB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DD19248-099E-4B1E-9277-B0F0F4794010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BD38B24-9CBE-4DE7-BCD6-94E62DD033AB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DD19248-099E-4B1E-9277-B0F0F479401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PSYCHOLOGICAL DISORDERS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43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PANIC DISORDER AND AGORAPHOBIA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i="1" u="sng" dirty="0" smtClean="0"/>
              <a:t>Panic disorder</a:t>
            </a:r>
            <a:r>
              <a:rPr lang="en-US" dirty="0" smtClean="0"/>
              <a:t>: characterized by recurrent attacks of overwhelming anxiety that usually occur suddenly and unexpectedly</a:t>
            </a:r>
          </a:p>
          <a:p>
            <a:r>
              <a:rPr lang="en-US" i="1" u="sng" dirty="0" smtClean="0"/>
              <a:t>Agoraphobia</a:t>
            </a:r>
            <a:r>
              <a:rPr lang="en-US" dirty="0" smtClean="0"/>
              <a:t>: fear of going out to public places</a:t>
            </a:r>
          </a:p>
          <a:p>
            <a:r>
              <a:rPr lang="en-US" dirty="0" smtClean="0"/>
              <a:t>Majority who suffer from one or both are female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92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OBSESSIVE-COMPULSIVE DISORDER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OCD: marked by persistent, uncontrollable intrusions of unwanted thoughts and urges to engage in senseless rituals</a:t>
            </a:r>
          </a:p>
          <a:p>
            <a:r>
              <a:rPr lang="en-US" dirty="0" smtClean="0"/>
              <a:t>Obsessions are </a:t>
            </a:r>
            <a:r>
              <a:rPr lang="en-US" u="sng" dirty="0" smtClean="0"/>
              <a:t>thoughts</a:t>
            </a:r>
          </a:p>
          <a:p>
            <a:r>
              <a:rPr lang="en-US" dirty="0" smtClean="0"/>
              <a:t>Compulsions are </a:t>
            </a:r>
            <a:r>
              <a:rPr lang="en-US" u="sng" dirty="0" smtClean="0"/>
              <a:t>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45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ETIOLOGY OF ANXIETY DISORDERS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62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BIOLOGICAL FACTORS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u="sng" dirty="0" smtClean="0"/>
              <a:t>Concordance rate</a:t>
            </a:r>
            <a:r>
              <a:rPr lang="en-US" dirty="0" smtClean="0"/>
              <a:t>: indicates the percentage of twin pairs or other pairs of relatives that exhibit the same disorders</a:t>
            </a:r>
          </a:p>
          <a:p>
            <a:r>
              <a:rPr lang="en-US" i="1" u="sng" dirty="0" smtClean="0"/>
              <a:t>Anxiety sensitivity</a:t>
            </a:r>
          </a:p>
          <a:p>
            <a:r>
              <a:rPr lang="en-US" i="1" u="sng" dirty="0" smtClean="0"/>
              <a:t>Neurotransmitters </a:t>
            </a:r>
            <a:endParaRPr lang="en-US" i="1" u="sng" dirty="0"/>
          </a:p>
        </p:txBody>
      </p:sp>
    </p:spTree>
    <p:extLst>
      <p:ext uri="{BB962C8B-B14F-4D97-AF65-F5344CB8AC3E}">
        <p14:creationId xmlns:p14="http://schemas.microsoft.com/office/powerpoint/2010/main" val="51962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CONDITIONING AND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Anxiety responses are acquired by classical conditioning</a:t>
            </a:r>
          </a:p>
          <a:p>
            <a:r>
              <a:rPr lang="en-US" dirty="0" smtClean="0"/>
              <a:t>They are maintained by operant conditioning</a:t>
            </a:r>
          </a:p>
          <a:p>
            <a:r>
              <a:rPr lang="en-US" dirty="0" smtClean="0"/>
              <a:t>Phobias could be evolutionary</a:t>
            </a:r>
          </a:p>
          <a:p>
            <a:r>
              <a:rPr lang="en-US" dirty="0" smtClean="0"/>
              <a:t>Observational learning may also play a part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5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COGNITIVE FACTORS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are more likely to have anxiety b/c they tend to:</a:t>
            </a:r>
          </a:p>
          <a:p>
            <a:r>
              <a:rPr lang="en-US" dirty="0" smtClean="0"/>
              <a:t>1) misinterpret harmless situations as threatening</a:t>
            </a:r>
          </a:p>
          <a:p>
            <a:r>
              <a:rPr lang="en-US" dirty="0" smtClean="0"/>
              <a:t>2) focus excessive attention on perceived threats</a:t>
            </a:r>
          </a:p>
          <a:p>
            <a:r>
              <a:rPr lang="en-US" dirty="0" smtClean="0"/>
              <a:t>3) selectively recall info that seems threatening</a:t>
            </a:r>
          </a:p>
        </p:txBody>
      </p:sp>
    </p:spTree>
    <p:extLst>
      <p:ext uri="{BB962C8B-B14F-4D97-AF65-F5344CB8AC3E}">
        <p14:creationId xmlns:p14="http://schemas.microsoft.com/office/powerpoint/2010/main" val="174838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PERSONALITY AND 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Certain personality traits appear to be related to likelihood of anxiety</a:t>
            </a:r>
          </a:p>
          <a:p>
            <a:r>
              <a:rPr lang="en-US" dirty="0" smtClean="0"/>
              <a:t>Neuroticism---nervous, jittery, insecure, guilt-prone, gloomy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95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SOMATOFORM DISORDERS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Physical ailments that cannot be fully explained by organic conditions and are largely due to psychological factors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6218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SOMATIZATION DISORDER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DEF: marked by a history of diverse physical complaints that appear to be psychological in origin</a:t>
            </a:r>
          </a:p>
          <a:p>
            <a:r>
              <a:rPr lang="en-US" dirty="0" smtClean="0"/>
              <a:t>Usually a very diverse array of symptoms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15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 DISORDER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DEF: characterized by a significant loss of physical function (w/no apparent organic basis), usually in a single organ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95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MODEL APPLIED TO ABNORMAL BEHAVIOR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i="1" u="sng" dirty="0" smtClean="0"/>
              <a:t>Medical model</a:t>
            </a:r>
            <a:r>
              <a:rPr lang="en-US" u="sng" dirty="0"/>
              <a:t> </a:t>
            </a:r>
            <a:r>
              <a:rPr lang="en-US" dirty="0" smtClean="0"/>
              <a:t>proposes that it is useful to think of abnormal behavior as a disease</a:t>
            </a:r>
          </a:p>
          <a:p>
            <a:r>
              <a:rPr lang="en-US" dirty="0" smtClean="0"/>
              <a:t>Critics: Thomas </a:t>
            </a:r>
            <a:r>
              <a:rPr lang="en-US" dirty="0" err="1" smtClean="0"/>
              <a:t>Szasz</a:t>
            </a:r>
            <a:r>
              <a:rPr lang="en-US" dirty="0" smtClean="0"/>
              <a:t>—mind can’t be sick</a:t>
            </a:r>
          </a:p>
          <a:p>
            <a:r>
              <a:rPr lang="en-US" i="1" u="sng" dirty="0" smtClean="0"/>
              <a:t>Diagnosis</a:t>
            </a:r>
            <a:r>
              <a:rPr lang="en-US" dirty="0" smtClean="0"/>
              <a:t>: distinguish one illness from another</a:t>
            </a:r>
          </a:p>
          <a:p>
            <a:r>
              <a:rPr lang="en-US" i="1" u="sng" dirty="0" smtClean="0"/>
              <a:t>Etiology</a:t>
            </a:r>
            <a:r>
              <a:rPr lang="en-US" dirty="0" smtClean="0"/>
              <a:t>: causation and developmental history of an illness</a:t>
            </a:r>
          </a:p>
          <a:p>
            <a:r>
              <a:rPr lang="en-US" i="1" u="sng" dirty="0" smtClean="0"/>
              <a:t>Prognosis</a:t>
            </a:r>
            <a:r>
              <a:rPr lang="en-US" dirty="0" smtClean="0"/>
              <a:t>: forecast about probable course of an illness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0305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HYPOCHONDRIASIS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DEF: characterized by excessive preoccupation w/health concerns and incessant worry about developing physical illnesses</a:t>
            </a:r>
          </a:p>
          <a:p>
            <a:r>
              <a:rPr lang="en-US" dirty="0" smtClean="0"/>
              <a:t>Usually coupled w/ anxiety disorders and depression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11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ETIOLOGY OF SOMATOFORM DISORDERS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308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PERSONALITY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Histrionic personality most prevalent</a:t>
            </a:r>
          </a:p>
          <a:p>
            <a:r>
              <a:rPr lang="en-US" dirty="0" smtClean="0"/>
              <a:t>Self-centered, suggestible, excitable, highly emotional, overly dramatic</a:t>
            </a:r>
          </a:p>
          <a:p>
            <a:r>
              <a:rPr lang="en-US" dirty="0" smtClean="0"/>
              <a:t>Neuroticism also common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53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SICK ROLE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Being sick is a way to avoid life’s challenges</a:t>
            </a:r>
          </a:p>
          <a:p>
            <a:r>
              <a:rPr lang="en-US" dirty="0" smtClean="0"/>
              <a:t>Creates an excuse for failure</a:t>
            </a:r>
          </a:p>
          <a:p>
            <a:r>
              <a:rPr lang="en-US" dirty="0" smtClean="0"/>
              <a:t>Gets attention from others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22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DISSOCIATIVE DISORDERS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Class of disorders in which people lose contact w/portions of their consciousness or memory, resulting in disruptions in their sense of identity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9054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DISSOCIATIVE AMNESIA AND FUGUE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u="sng" dirty="0" smtClean="0"/>
              <a:t>Dissociative Amnesia</a:t>
            </a:r>
            <a:r>
              <a:rPr lang="en-US" dirty="0" smtClean="0"/>
              <a:t>: sudden loss of memory for important personal info that is too extensive to be due to normal forgetting</a:t>
            </a:r>
          </a:p>
          <a:p>
            <a:r>
              <a:rPr lang="en-US" i="1" u="sng" dirty="0" smtClean="0"/>
              <a:t>Dissociative Fugue</a:t>
            </a:r>
            <a:r>
              <a:rPr lang="en-US" dirty="0" smtClean="0"/>
              <a:t>: loss of memory for entire life along with sense of identity</a:t>
            </a:r>
            <a:endParaRPr lang="en-US" i="1" u="sng" dirty="0"/>
          </a:p>
        </p:txBody>
      </p:sp>
    </p:spTree>
    <p:extLst>
      <p:ext uri="{BB962C8B-B14F-4D97-AF65-F5344CB8AC3E}">
        <p14:creationId xmlns:p14="http://schemas.microsoft.com/office/powerpoint/2010/main" val="26597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DISSOCIATIVE IDENTITY DISORDER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DID: involves the coexistence in one person of 2 or more largely complete, and usually very different, personalities</a:t>
            </a:r>
          </a:p>
          <a:p>
            <a:r>
              <a:rPr lang="en-US" dirty="0" smtClean="0"/>
              <a:t>Personalities usually unaware of each other</a:t>
            </a:r>
          </a:p>
          <a:p>
            <a:r>
              <a:rPr lang="en-US" dirty="0" smtClean="0"/>
              <a:t>Alternate personalities exhibit traits unusual for original personality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99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 OF DISSOCIATIVE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Nicholas </a:t>
            </a:r>
            <a:r>
              <a:rPr lang="en-US" dirty="0" err="1" smtClean="0"/>
              <a:t>Spanos</a:t>
            </a:r>
            <a:r>
              <a:rPr lang="en-US" dirty="0" smtClean="0"/>
              <a:t>: DID patients are merely role-playing to mask personal failure</a:t>
            </a:r>
          </a:p>
          <a:p>
            <a:r>
              <a:rPr lang="en-US" dirty="0" smtClean="0"/>
              <a:t>Trauma does seem to be the main cause of development of DID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12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MOOD DISORDERS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Class of disorders marked by emotional disturbances of varied kinds that may spill over to disrupt physical, perceptual, social, and thought processes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9821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DEPRESSIVE DISORDER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DEF: show persistent feelings of sadness and despair and a loss of interest in previous sources of pleasure</a:t>
            </a:r>
          </a:p>
          <a:p>
            <a:r>
              <a:rPr lang="en-US" dirty="0" smtClean="0"/>
              <a:t>Depression can occur at any point in life</a:t>
            </a:r>
          </a:p>
          <a:p>
            <a:r>
              <a:rPr lang="en-US" i="1" u="sng" dirty="0" err="1" smtClean="0"/>
              <a:t>Dysthynic</a:t>
            </a:r>
            <a:r>
              <a:rPr lang="en-US" i="1" u="sng" dirty="0" smtClean="0"/>
              <a:t> disorder</a:t>
            </a:r>
            <a:r>
              <a:rPr lang="en-US" dirty="0" smtClean="0"/>
              <a:t>: chronic depression that is insufficient in severity to justify diagnosis of a major depressive episode</a:t>
            </a:r>
            <a:endParaRPr lang="en-US" i="1" u="sng" dirty="0"/>
          </a:p>
        </p:txBody>
      </p:sp>
    </p:spTree>
    <p:extLst>
      <p:ext uri="{BB962C8B-B14F-4D97-AF65-F5344CB8AC3E}">
        <p14:creationId xmlns:p14="http://schemas.microsoft.com/office/powerpoint/2010/main" val="195510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OF ABNORMAL BEHAVIOR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i="1" u="sng" dirty="0" smtClean="0"/>
              <a:t>Deviance</a:t>
            </a:r>
            <a:r>
              <a:rPr lang="en-US" dirty="0" smtClean="0"/>
              <a:t>: deviating from society’s norms</a:t>
            </a:r>
          </a:p>
          <a:p>
            <a:r>
              <a:rPr lang="en-US" i="1" u="sng" dirty="0" smtClean="0"/>
              <a:t>Maladaptive behavior</a:t>
            </a:r>
            <a:r>
              <a:rPr lang="en-US" dirty="0" smtClean="0"/>
              <a:t>: struggling to adapt</a:t>
            </a:r>
          </a:p>
          <a:p>
            <a:r>
              <a:rPr lang="en-US" i="1" u="sng" dirty="0" smtClean="0"/>
              <a:t>Personal distress</a:t>
            </a:r>
            <a:r>
              <a:rPr lang="en-US" dirty="0" smtClean="0"/>
              <a:t>: usually depression and/or anxiety disorders</a:t>
            </a:r>
          </a:p>
          <a:p>
            <a:r>
              <a:rPr lang="en-US" dirty="0" smtClean="0"/>
              <a:t>Evolutionary </a:t>
            </a:r>
            <a:r>
              <a:rPr lang="en-US" dirty="0" err="1" smtClean="0"/>
              <a:t>psychs</a:t>
            </a:r>
            <a:r>
              <a:rPr lang="en-US" dirty="0" smtClean="0"/>
              <a:t> believe mental disorders should be referred to as </a:t>
            </a:r>
            <a:r>
              <a:rPr lang="en-US" i="1" u="sng" dirty="0" smtClean="0"/>
              <a:t>evolutionary dysfunctions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0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BIPOLAR DISORDER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DEF: characterized by the experience of one or more manic episodes usually accompanied by periods of depression</a:t>
            </a:r>
          </a:p>
          <a:p>
            <a:r>
              <a:rPr lang="en-US" i="1" u="sng" dirty="0" smtClean="0"/>
              <a:t>Cyclothymic disorder</a:t>
            </a:r>
            <a:r>
              <a:rPr lang="en-US" dirty="0" smtClean="0"/>
              <a:t>: exhibit chronic but relatively mild symptoms of bipolar disturbance</a:t>
            </a:r>
            <a:endParaRPr lang="en-US" i="1" u="sng" dirty="0"/>
          </a:p>
        </p:txBody>
      </p:sp>
    </p:spTree>
    <p:extLst>
      <p:ext uri="{BB962C8B-B14F-4D97-AF65-F5344CB8AC3E}">
        <p14:creationId xmlns:p14="http://schemas.microsoft.com/office/powerpoint/2010/main" val="155730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ETIOLOGY OF MOOD DISORDERS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7985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VULNERABILITY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Heredity can create a predisposition</a:t>
            </a:r>
          </a:p>
          <a:p>
            <a:r>
              <a:rPr lang="en-US" dirty="0" smtClean="0"/>
              <a:t>Environmental factors may determine if it becomes an actual disorder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07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NEUROCHEMICAL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Norepinephrine and serotonin thought to be the main NT’s</a:t>
            </a:r>
          </a:p>
          <a:p>
            <a:r>
              <a:rPr lang="en-US" dirty="0" smtClean="0"/>
              <a:t>Recent studies are showing that other NT’s may be involved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0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COGNITIVE FACTORS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Depression caused by </a:t>
            </a:r>
            <a:r>
              <a:rPr lang="en-US" i="1" dirty="0" smtClean="0"/>
              <a:t>Learned helplessness</a:t>
            </a:r>
            <a:r>
              <a:rPr lang="en-US" dirty="0" smtClean="0"/>
              <a:t>---a passive “giving up”</a:t>
            </a:r>
          </a:p>
          <a:p>
            <a:r>
              <a:rPr lang="en-US" dirty="0" smtClean="0"/>
              <a:t>People with </a:t>
            </a:r>
            <a:r>
              <a:rPr lang="en-US" i="1" dirty="0" smtClean="0"/>
              <a:t>pessimistic explanatory style</a:t>
            </a:r>
            <a:r>
              <a:rPr lang="en-US" dirty="0" smtClean="0"/>
              <a:t> are most susceptible to depression</a:t>
            </a:r>
          </a:p>
          <a:p>
            <a:r>
              <a:rPr lang="en-US" i="1" dirty="0" smtClean="0"/>
              <a:t>Hopelessness theory</a:t>
            </a:r>
            <a:r>
              <a:rPr lang="en-US" dirty="0" smtClean="0"/>
              <a:t>: pessimistic style, high stress, low self-esteem, etc… create depression</a:t>
            </a:r>
          </a:p>
          <a:p>
            <a:r>
              <a:rPr lang="en-US" dirty="0" smtClean="0"/>
              <a:t>Basically…negative thoughts and emotions lead to and maintain depression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4498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INTERPERSONAL ROOTS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Behaviorist approach</a:t>
            </a:r>
          </a:p>
          <a:p>
            <a:r>
              <a:rPr lang="en-US" dirty="0" smtClean="0"/>
              <a:t>Inadequate social skills lead to depression</a:t>
            </a:r>
          </a:p>
          <a:p>
            <a:r>
              <a:rPr lang="en-US" dirty="0" smtClean="0"/>
              <a:t>Depressed people are depressing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4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STEREOTYPES OF PSYCHOLOGICAL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1) Psych disorders are incurable</a:t>
            </a:r>
          </a:p>
          <a:p>
            <a:r>
              <a:rPr lang="en-US" dirty="0" smtClean="0"/>
              <a:t>2) People w/psych disorders are often violent and dangerous</a:t>
            </a:r>
          </a:p>
          <a:p>
            <a:r>
              <a:rPr lang="en-US" dirty="0" smtClean="0"/>
              <a:t>3) People w/psych disorders behave in bizarre ways and are very different from normal people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30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PSYCHODIAGNOSIS: CLASSIFICATION OF DISORDERS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1952: </a:t>
            </a:r>
            <a:r>
              <a:rPr lang="en-US" i="1" dirty="0" smtClean="0"/>
              <a:t>Diagnostic and Statistical Manual of Mental Disorders (DSM)</a:t>
            </a:r>
            <a:r>
              <a:rPr lang="en-US" dirty="0" smtClean="0"/>
              <a:t> describes 100 disorders</a:t>
            </a:r>
          </a:p>
          <a:p>
            <a:r>
              <a:rPr lang="en-US" dirty="0" smtClean="0"/>
              <a:t>1980: DSM-III---new classification system</a:t>
            </a:r>
          </a:p>
          <a:p>
            <a:r>
              <a:rPr lang="en-US" dirty="0" smtClean="0"/>
              <a:t>Axes I and II diagnose disorders</a:t>
            </a:r>
          </a:p>
          <a:p>
            <a:r>
              <a:rPr lang="en-US" dirty="0" smtClean="0"/>
              <a:t>Axes III-V are supplemental info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25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PREVALENCE OF PSYCHOLOGICAL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i="1" u="sng" dirty="0" smtClean="0"/>
              <a:t>Epidemiology</a:t>
            </a:r>
            <a:r>
              <a:rPr lang="en-US" dirty="0" smtClean="0"/>
              <a:t>: the study of the distribution of mental or physical disorders</a:t>
            </a:r>
          </a:p>
          <a:p>
            <a:r>
              <a:rPr lang="en-US" i="1" u="sng" dirty="0" smtClean="0"/>
              <a:t>Prevalence</a:t>
            </a:r>
            <a:r>
              <a:rPr lang="en-US" dirty="0" smtClean="0"/>
              <a:t>: percentage of population that exhibits a disorder during a specific time period</a:t>
            </a:r>
          </a:p>
          <a:p>
            <a:r>
              <a:rPr lang="en-US" dirty="0" smtClean="0"/>
              <a:t>DSM criteria: 1/3 of pop. has some psych disorder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28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ANXIETY DISORDERS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class of disorders marked by feelings of excessive apprehension and anxiety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535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GENERALIZED ANXIETY DISORDER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DEF: marked by a chronic, high level of anxiety that is not tied to any specific threat</a:t>
            </a:r>
          </a:p>
          <a:p>
            <a:r>
              <a:rPr lang="en-US" dirty="0" smtClean="0"/>
              <a:t>Called “free-floating anxiety”</a:t>
            </a:r>
          </a:p>
          <a:p>
            <a:r>
              <a:rPr lang="en-US" dirty="0" smtClean="0"/>
              <a:t>Worry about minor matters</a:t>
            </a:r>
          </a:p>
          <a:p>
            <a:r>
              <a:rPr lang="en-US" dirty="0" smtClean="0"/>
              <a:t>Physical symptoms: trembling, muscle tension, diarrhea, dizziness, faintness, sweating, heart palpitations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3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PHOBIC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DEF: marked by a persistent and irrational fear of an object or situation that presents no realistic danger</a:t>
            </a:r>
          </a:p>
          <a:p>
            <a:r>
              <a:rPr lang="en-US" dirty="0" smtClean="0"/>
              <a:t>Even imagining the object can trigger anxiety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04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198</TotalTime>
  <Words>958</Words>
  <Application>Microsoft Office PowerPoint</Application>
  <PresentationFormat>On-screen Show (4:3)</PresentationFormat>
  <Paragraphs>117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Oriel</vt:lpstr>
      <vt:lpstr>PSYCHOLOGICAL DISORDERS</vt:lpstr>
      <vt:lpstr>MEDICAL MODEL APPLIED TO ABNORMAL BEHAVIOR</vt:lpstr>
      <vt:lpstr>CRITERIA OF ABNORMAL BEHAVIOR</vt:lpstr>
      <vt:lpstr>STEREOTYPES OF PSYCHOLOGICAL DISORDERS</vt:lpstr>
      <vt:lpstr>PSYCHODIAGNOSIS: CLASSIFICATION OF DISORDERS</vt:lpstr>
      <vt:lpstr>PREVALENCE OF PSYCHOLOGICAL DISORDERS</vt:lpstr>
      <vt:lpstr>ANXIETY DISORDERS</vt:lpstr>
      <vt:lpstr>GENERALIZED ANXIETY DISORDER</vt:lpstr>
      <vt:lpstr>PHOBIC DISORDERS</vt:lpstr>
      <vt:lpstr>PANIC DISORDER AND AGORAPHOBIA</vt:lpstr>
      <vt:lpstr>OBSESSIVE-COMPULSIVE DISORDER</vt:lpstr>
      <vt:lpstr>ETIOLOGY OF ANXIETY DISORDERS</vt:lpstr>
      <vt:lpstr>BIOLOGICAL FACTORS</vt:lpstr>
      <vt:lpstr>CONDITIONING AND LEARNING</vt:lpstr>
      <vt:lpstr>COGNITIVE FACTORS</vt:lpstr>
      <vt:lpstr>PERSONALITY AND STRESS</vt:lpstr>
      <vt:lpstr>SOMATOFORM DISORDERS</vt:lpstr>
      <vt:lpstr>SOMATIZATION DISORDER</vt:lpstr>
      <vt:lpstr>CONVERSION DISORDER</vt:lpstr>
      <vt:lpstr>HYPOCHONDRIASIS</vt:lpstr>
      <vt:lpstr>ETIOLOGY OF SOMATOFORM DISORDERS</vt:lpstr>
      <vt:lpstr>PERSONALITY FACTORS</vt:lpstr>
      <vt:lpstr>THE SICK ROLE</vt:lpstr>
      <vt:lpstr>DISSOCIATIVE DISORDERS</vt:lpstr>
      <vt:lpstr>DISSOCIATIVE AMNESIA AND FUGUE</vt:lpstr>
      <vt:lpstr>DISSOCIATIVE IDENTITY DISORDER</vt:lpstr>
      <vt:lpstr>ETIOLOGY OF DISSOCIATIVE DISORDERS</vt:lpstr>
      <vt:lpstr>MOOD DISORDERS</vt:lpstr>
      <vt:lpstr>MAJOR DEPRESSIVE DISORDER</vt:lpstr>
      <vt:lpstr>BIPOLAR DISORDER</vt:lpstr>
      <vt:lpstr>ETIOLOGY OF MOOD DISORDERS</vt:lpstr>
      <vt:lpstr>GENETIC VULNERABILITY</vt:lpstr>
      <vt:lpstr>NEUROCHEMICAL FACTORS</vt:lpstr>
      <vt:lpstr>COGNITIVE FACTORS</vt:lpstr>
      <vt:lpstr>INTERPERSONAL ROOTS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PSYCHOLOGICAL DISORDERS</dc:title>
  <dc:creator>Dan Jackson</dc:creator>
  <cp:lastModifiedBy>repair</cp:lastModifiedBy>
  <cp:revision>18</cp:revision>
  <dcterms:created xsi:type="dcterms:W3CDTF">2011-04-13T20:31:03Z</dcterms:created>
  <dcterms:modified xsi:type="dcterms:W3CDTF">2014-04-21T13:37:32Z</dcterms:modified>
</cp:coreProperties>
</file>