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6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E90C670-91BE-4E05-B48F-112401D5B9D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565AD7C-9DC7-4700-AB15-2C0BB357FC26}" type="datetimeFigureOut">
              <a:rPr lang="en-US" smtClean="0"/>
              <a:t>4/9/2015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TREATMENT OF PSYCHOLOGICAL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9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Freud treated mostly disorders called </a:t>
            </a:r>
            <a:r>
              <a:rPr lang="en-US" i="1" dirty="0" smtClean="0"/>
              <a:t>neuroses</a:t>
            </a:r>
            <a:endParaRPr lang="en-US" dirty="0" smtClean="0"/>
          </a:p>
          <a:p>
            <a:r>
              <a:rPr lang="en-US" dirty="0" smtClean="0"/>
              <a:t>Believed problems are caused by unconscious conflicts</a:t>
            </a:r>
          </a:p>
          <a:p>
            <a:r>
              <a:rPr lang="en-US" dirty="0" smtClean="0"/>
              <a:t>Id, Ego, Superego fight over sexual and aggressive tendencies</a:t>
            </a:r>
          </a:p>
          <a:p>
            <a:r>
              <a:rPr lang="en-US" dirty="0" smtClean="0"/>
              <a:t>Help to create defense mechanisms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7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PROBING THE UNCONSCIOUS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Free association</a:t>
            </a:r>
            <a:r>
              <a:rPr lang="en-US" dirty="0" smtClean="0"/>
              <a:t>: clients spontaneously express their thoughts and feelings exactly as they occur, w/little censorship</a:t>
            </a:r>
          </a:p>
          <a:p>
            <a:r>
              <a:rPr lang="en-US" i="1" u="sng" dirty="0" smtClean="0"/>
              <a:t>Dream analysis</a:t>
            </a:r>
            <a:r>
              <a:rPr lang="en-US" dirty="0" smtClean="0"/>
              <a:t>: therapist interprets symbolic meaning of client’s dreams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27574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DEF: the therapists attempts to explain the inner significance of the client’s thoughts, feelings, memories, and behaviors</a:t>
            </a:r>
          </a:p>
          <a:p>
            <a:r>
              <a:rPr lang="en-US" dirty="0" smtClean="0"/>
              <a:t>Gradual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DEF: largely unconscious defensive maneuvers intended to hinder the progress of therapy</a:t>
            </a:r>
          </a:p>
          <a:p>
            <a:r>
              <a:rPr lang="en-US" dirty="0" smtClean="0"/>
              <a:t>Show up late for sessions, pretend, hostile toward therapist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4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when clients unconsciously start relating to their therapist in ways that mimic critical relationships in their lives</a:t>
            </a:r>
          </a:p>
          <a:p>
            <a:r>
              <a:rPr lang="en-US" dirty="0" smtClean="0"/>
              <a:t>They </a:t>
            </a:r>
            <a:r>
              <a:rPr lang="en-US" u="sng" dirty="0" smtClean="0"/>
              <a:t>transfer</a:t>
            </a:r>
            <a:r>
              <a:rPr lang="en-US" dirty="0" smtClean="0"/>
              <a:t> their issue onto the therapist</a:t>
            </a:r>
          </a:p>
          <a:p>
            <a:r>
              <a:rPr lang="en-US" dirty="0" smtClean="0"/>
              <a:t>Encouraged in psychoanalysis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CLIENT-CENTERED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insight therapy that emphasizes providing a supportive emotional climate for clients, who play a major role in determining the pace and direction of their therapy</a:t>
            </a:r>
          </a:p>
          <a:p>
            <a:r>
              <a:rPr lang="en-US" dirty="0" smtClean="0"/>
              <a:t> Foster self-acceptance and personal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CLIMATE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create a supportive environment:</a:t>
            </a:r>
          </a:p>
          <a:p>
            <a:r>
              <a:rPr lang="en-US" dirty="0" smtClean="0"/>
              <a:t>1) </a:t>
            </a:r>
            <a:r>
              <a:rPr lang="en-US" i="1" dirty="0" smtClean="0"/>
              <a:t>Genuineness</a:t>
            </a:r>
            <a:r>
              <a:rPr lang="en-US" dirty="0" smtClean="0"/>
              <a:t>: don’t be phony</a:t>
            </a:r>
          </a:p>
          <a:p>
            <a:r>
              <a:rPr lang="en-US" dirty="0" smtClean="0"/>
              <a:t>2) </a:t>
            </a:r>
            <a:r>
              <a:rPr lang="en-US" i="1" dirty="0" smtClean="0"/>
              <a:t>Unconditional positive regard</a:t>
            </a:r>
            <a:r>
              <a:rPr lang="en-US" dirty="0" smtClean="0"/>
              <a:t>: provide warmth and caring</a:t>
            </a:r>
          </a:p>
          <a:p>
            <a:r>
              <a:rPr lang="en-US" dirty="0" smtClean="0"/>
              <a:t>3) </a:t>
            </a:r>
            <a:r>
              <a:rPr lang="en-US" i="1" dirty="0" smtClean="0"/>
              <a:t>Empathy</a:t>
            </a:r>
            <a:r>
              <a:rPr lang="en-US" dirty="0" smtClean="0"/>
              <a:t>: understanding</a:t>
            </a:r>
          </a:p>
        </p:txBody>
      </p:sp>
    </p:spTree>
    <p:extLst>
      <p:ext uri="{BB962C8B-B14F-4D97-AF65-F5344CB8AC3E}">
        <p14:creationId xmlns:p14="http://schemas.microsoft.com/office/powerpoint/2010/main" val="261190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Therapist key task is providing </a:t>
            </a:r>
            <a:r>
              <a:rPr lang="en-US" i="1" dirty="0" smtClean="0"/>
              <a:t>clarification</a:t>
            </a:r>
            <a:endParaRPr lang="en-US" dirty="0" smtClean="0"/>
          </a:p>
          <a:p>
            <a:r>
              <a:rPr lang="en-US" dirty="0" smtClean="0"/>
              <a:t>Therapists mirror client statements with enhanced clarity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THERAPY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DEF: insight therapy that emphasizes recognizing and changing negative thoughts and maladaptive beliefs</a:t>
            </a:r>
          </a:p>
          <a:p>
            <a:r>
              <a:rPr lang="en-US" dirty="0" smtClean="0"/>
              <a:t>Originally devised for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change the way a client thinks</a:t>
            </a:r>
          </a:p>
          <a:p>
            <a:r>
              <a:rPr lang="en-US" dirty="0" smtClean="0"/>
              <a:t>Help client use more reasonable evaluation process</a:t>
            </a:r>
          </a:p>
          <a:p>
            <a:r>
              <a:rPr lang="en-US" dirty="0" smtClean="0"/>
              <a:t>4-20 sessions</a:t>
            </a:r>
          </a:p>
          <a:p>
            <a:r>
              <a:rPr lang="en-US" dirty="0" smtClean="0"/>
              <a:t>May argue with client to persuade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3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TYPES OF TREATMENTS?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major categories:</a:t>
            </a:r>
          </a:p>
          <a:p>
            <a:r>
              <a:rPr lang="en-US" dirty="0" smtClean="0"/>
              <a:t>1) </a:t>
            </a:r>
            <a:r>
              <a:rPr lang="en-US" i="1" dirty="0" smtClean="0"/>
              <a:t>Insight therapies</a:t>
            </a:r>
            <a:r>
              <a:rPr lang="en-US" dirty="0" smtClean="0"/>
              <a:t>: “talk therapy”</a:t>
            </a:r>
          </a:p>
          <a:p>
            <a:r>
              <a:rPr lang="en-US" dirty="0" smtClean="0"/>
              <a:t>2) </a:t>
            </a:r>
            <a:r>
              <a:rPr lang="en-US" i="1" dirty="0" smtClean="0"/>
              <a:t>Behavior therapies</a:t>
            </a:r>
            <a:r>
              <a:rPr lang="en-US" dirty="0" smtClean="0"/>
              <a:t>: based on principle of learning; procedures involve classical/operant conditioning, and observational learning</a:t>
            </a:r>
          </a:p>
          <a:p>
            <a:r>
              <a:rPr lang="en-US" dirty="0" smtClean="0"/>
              <a:t>3) </a:t>
            </a:r>
            <a:r>
              <a:rPr lang="en-US" i="1" dirty="0" smtClean="0"/>
              <a:t>Biomedical therapies</a:t>
            </a:r>
            <a:r>
              <a:rPr lang="en-US" dirty="0" smtClean="0"/>
              <a:t>: drug therapy, shock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KINSHIP WITH BEHAVIOR THERAPY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Clients given “homework” assignments</a:t>
            </a:r>
          </a:p>
          <a:p>
            <a:r>
              <a:rPr lang="en-US" dirty="0" smtClean="0"/>
              <a:t>Cognitive therapy has been adapted for group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the simultaneous treatment of several clients</a:t>
            </a:r>
          </a:p>
          <a:p>
            <a:r>
              <a:rPr lang="en-US" dirty="0" smtClean="0"/>
              <a:t>Usually 4-15 people</a:t>
            </a:r>
          </a:p>
          <a:p>
            <a:r>
              <a:rPr lang="en-US" dirty="0" smtClean="0"/>
              <a:t>8 is ideal</a:t>
            </a:r>
          </a:p>
          <a:p>
            <a:r>
              <a:rPr lang="en-US" dirty="0" smtClean="0"/>
              <a:t>Members act as therapists for one another</a:t>
            </a:r>
          </a:p>
          <a:p>
            <a:r>
              <a:rPr lang="en-US" dirty="0" smtClean="0"/>
              <a:t>Provide support for one another</a:t>
            </a:r>
          </a:p>
          <a:p>
            <a:r>
              <a:rPr lang="en-US" dirty="0" smtClean="0"/>
              <a:t>Therapist role: selecting clients, setting goals, initiating and maintaining process, protecting clients from harm</a:t>
            </a:r>
          </a:p>
          <a:p>
            <a:r>
              <a:rPr lang="en-US" dirty="0" smtClean="0"/>
              <a:t>Advantages: save time and money, shows participants that their issue is not unique, provides opportunity to develop social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01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INSIGHT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1952: Hans </a:t>
            </a:r>
            <a:r>
              <a:rPr lang="en-US" dirty="0" err="1" smtClean="0"/>
              <a:t>Eysenck</a:t>
            </a:r>
            <a:r>
              <a:rPr lang="en-US" dirty="0" smtClean="0"/>
              <a:t> reports there is no evidence that insight therapy works</a:t>
            </a:r>
          </a:p>
          <a:p>
            <a:r>
              <a:rPr lang="en-US" dirty="0" smtClean="0"/>
              <a:t>Said untreated neurotics get better</a:t>
            </a:r>
          </a:p>
          <a:p>
            <a:r>
              <a:rPr lang="en-US" i="1" u="sng" dirty="0" smtClean="0"/>
              <a:t>Spontaneous remission</a:t>
            </a:r>
            <a:r>
              <a:rPr lang="en-US" dirty="0" smtClean="0"/>
              <a:t>: a recovery from a disorder that occurs w/o formal treatment</a:t>
            </a:r>
          </a:p>
          <a:p>
            <a:r>
              <a:rPr lang="en-US" dirty="0" smtClean="0"/>
              <a:t>SR rate for neurotics is today said to be 30-40%</a:t>
            </a:r>
          </a:p>
          <a:p>
            <a:r>
              <a:rPr lang="en-US" dirty="0" smtClean="0"/>
              <a:t>Recent studies show that insight therapy is very beneficial to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SEEKS THERAPY?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 15% of U.S. pop. use mental health services in a given year</a:t>
            </a:r>
          </a:p>
          <a:p>
            <a:r>
              <a:rPr lang="en-US" dirty="0" smtClean="0"/>
              <a:t>Most common issues: excessive anxiety and depression</a:t>
            </a:r>
          </a:p>
          <a:p>
            <a:r>
              <a:rPr lang="en-US" dirty="0" smtClean="0"/>
              <a:t>Over half of clients do not have a specific disorder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SEEKS THERAPY?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more likely than men to receive therapy</a:t>
            </a:r>
          </a:p>
          <a:p>
            <a:r>
              <a:rPr lang="en-US" dirty="0" smtClean="0"/>
              <a:t>Lack of health insurance coverage is main reason for people not seeking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PROVIDES PROFESSIONAL TREATMENT?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Clinical and counseling psychologists</a:t>
            </a:r>
            <a:r>
              <a:rPr lang="en-US" dirty="0" smtClean="0"/>
              <a:t>: specialize in the diagnosis and treatment of psych disorders and everyday behavioral problems</a:t>
            </a:r>
          </a:p>
          <a:p>
            <a:r>
              <a:rPr lang="en-US" dirty="0" smtClean="0"/>
              <a:t>Clinical treat full disorders; counseling treat more everyday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14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PROVIDES PROFESSIONAL TREATMENT?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Psychiatrists</a:t>
            </a:r>
            <a:r>
              <a:rPr lang="en-US" dirty="0" smtClean="0"/>
              <a:t> are physicians who specialize in the diagnosis and treatment of psychological disorders</a:t>
            </a:r>
          </a:p>
          <a:p>
            <a:r>
              <a:rPr lang="en-US" dirty="0" smtClean="0"/>
              <a:t>Mostly deal with severe disorders</a:t>
            </a:r>
          </a:p>
          <a:p>
            <a:r>
              <a:rPr lang="en-US" dirty="0" smtClean="0"/>
              <a:t>Have an M.D.</a:t>
            </a:r>
          </a:p>
          <a:p>
            <a:r>
              <a:rPr lang="en-US" dirty="0" smtClean="0"/>
              <a:t>Usually emphasize drug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MENTAL HEALTH PROFESSIONALS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Clinical social workers </a:t>
            </a:r>
            <a:r>
              <a:rPr lang="en-US" dirty="0" smtClean="0"/>
              <a:t>and </a:t>
            </a:r>
            <a:r>
              <a:rPr lang="en-US" i="1" dirty="0" smtClean="0"/>
              <a:t>psychiatric nurses</a:t>
            </a:r>
            <a:r>
              <a:rPr lang="en-US" dirty="0" smtClean="0"/>
              <a:t> aid </a:t>
            </a:r>
            <a:r>
              <a:rPr lang="en-US" dirty="0" err="1" smtClean="0"/>
              <a:t>psychs</a:t>
            </a:r>
            <a:r>
              <a:rPr lang="en-US" dirty="0" smtClean="0"/>
              <a:t> and psychiatrists</a:t>
            </a:r>
          </a:p>
          <a:p>
            <a:r>
              <a:rPr lang="en-US" dirty="0" smtClean="0"/>
              <a:t>Nurses help in inpatient treatment</a:t>
            </a:r>
          </a:p>
          <a:p>
            <a:r>
              <a:rPr lang="en-US" dirty="0" smtClean="0"/>
              <a:t>Social workers help patients integrate back into the community</a:t>
            </a:r>
          </a:p>
          <a:p>
            <a:r>
              <a:rPr lang="en-US" dirty="0" smtClean="0"/>
              <a:t>School counselors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INSIGHT THERAPIES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Involve verbal interactions intended to enhance clients’ self-knowledge and thus promote healthful changes in personality and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29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DEF: emphasizes the recovery of unconscious conflicts, motives, and defenses through techniques such as free association and transference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</TotalTime>
  <Words>661</Words>
  <Application>Microsoft Office PowerPoint</Application>
  <PresentationFormat>On-screen Show (4:3)</PresentationFormat>
  <Paragraphs>84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TREATMENT OF PSYCHOLOGICAL DISORDERS</vt:lpstr>
      <vt:lpstr>HOW MANY TYPES OF TREATMENTS?</vt:lpstr>
      <vt:lpstr>WHO SEEKS THERAPY?</vt:lpstr>
      <vt:lpstr>WHO SEEKS THERAPY?</vt:lpstr>
      <vt:lpstr>WHO PROVIDES PROFESSIONAL TREATMENT?</vt:lpstr>
      <vt:lpstr>WHO PROVIDES PROFESSIONAL TREATMENT?</vt:lpstr>
      <vt:lpstr>OTHER MENTAL HEALTH PROFESSIONALS</vt:lpstr>
      <vt:lpstr>INSIGHT THERAPIES</vt:lpstr>
      <vt:lpstr>PSYCHOANALYSIS</vt:lpstr>
      <vt:lpstr>PSYCHOANALYSIS</vt:lpstr>
      <vt:lpstr>PROBING THE UNCONSCIOUS</vt:lpstr>
      <vt:lpstr>INTERPRETATION</vt:lpstr>
      <vt:lpstr>RESISTANCE</vt:lpstr>
      <vt:lpstr>TRANSFERENCE</vt:lpstr>
      <vt:lpstr>CLIENT-CENTERED THERAPY</vt:lpstr>
      <vt:lpstr>THERAPEUTIC CLIMATE</vt:lpstr>
      <vt:lpstr>THERAPEUTIC PROCESS</vt:lpstr>
      <vt:lpstr>COGNITIVE THERAPY</vt:lpstr>
      <vt:lpstr>GOALS AND TECHNIQUES</vt:lpstr>
      <vt:lpstr>KINSHIP WITH BEHAVIOR THERAPY</vt:lpstr>
      <vt:lpstr>GROUP THERAPY</vt:lpstr>
      <vt:lpstr>EVALUATING INSIGHT THERAPIES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PSYCHOLOGICAL DISORDERS</dc:title>
  <dc:creator>Dan Jackson</dc:creator>
  <cp:lastModifiedBy>repair</cp:lastModifiedBy>
  <cp:revision>12</cp:revision>
  <dcterms:created xsi:type="dcterms:W3CDTF">2011-04-17T22:00:16Z</dcterms:created>
  <dcterms:modified xsi:type="dcterms:W3CDTF">2015-04-09T18:19:29Z</dcterms:modified>
</cp:coreProperties>
</file>