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1D00900-7F7F-41FF-BDA7-DE44BE85292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31F6931-BB41-4B56-98B6-3812E93B4736}" type="datetimeFigureOut">
              <a:rPr lang="en-US" smtClean="0"/>
              <a:t>4/30/2013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BEHAVIOR THERAPIES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application of learning principles to direct efforts to change clients’ maladaptive behaviors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ANTIANXIETY DRUGS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3657600" cy="4876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Relieve tension, apprehension, and nervousness</a:t>
            </a:r>
          </a:p>
          <a:p>
            <a:r>
              <a:rPr lang="en-US" dirty="0" smtClean="0"/>
              <a:t>Valium, Xanax---benzodiazepine family; tranquilizers</a:t>
            </a:r>
          </a:p>
          <a:p>
            <a:r>
              <a:rPr lang="en-US" dirty="0" smtClean="0"/>
              <a:t>Side effects: drowsiness, nausea, confusion, depression</a:t>
            </a:r>
          </a:p>
          <a:p>
            <a:r>
              <a:rPr lang="en-US" dirty="0" smtClean="0"/>
              <a:t>Potential for addiction and overdose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36576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ANTIPSYCHOTIC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DEF: used to gradually reduce psychotic symptoms, including hyperactivity, mental confusion, hallucinations, and delusions</a:t>
            </a:r>
          </a:p>
          <a:p>
            <a:r>
              <a:rPr lang="en-US" dirty="0" smtClean="0"/>
              <a:t>Decrease activity in dopamine synapses</a:t>
            </a:r>
          </a:p>
          <a:p>
            <a:r>
              <a:rPr lang="en-US" dirty="0" smtClean="0"/>
              <a:t>Used for schizophrenia</a:t>
            </a:r>
          </a:p>
          <a:p>
            <a:r>
              <a:rPr lang="en-US" dirty="0" smtClean="0"/>
              <a:t>Side effects: drowsiness, constipation, cotton mouth, muscle tremors, muscular rigidity, impaired motor coordination</a:t>
            </a:r>
          </a:p>
          <a:p>
            <a:r>
              <a:rPr lang="en-US" dirty="0" smtClean="0"/>
              <a:t>Could cause </a:t>
            </a:r>
            <a:r>
              <a:rPr lang="en-US" i="1" u="sng" dirty="0" smtClean="0"/>
              <a:t>tardive dyskinesia</a:t>
            </a:r>
            <a:r>
              <a:rPr lang="en-US" dirty="0" smtClean="0"/>
              <a:t>: neurological disorder marked by involuntary writhing and tic-like movements of the mouth, tongue, face, hands, or feet</a:t>
            </a:r>
          </a:p>
          <a:p>
            <a:r>
              <a:rPr lang="en-US" dirty="0" smtClean="0"/>
              <a:t>New group of antipsychotics are called </a:t>
            </a:r>
            <a:r>
              <a:rPr lang="en-US" i="1" dirty="0" smtClean="0"/>
              <a:t>atypical antipsychotic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ANTIDEPRESSANT DRUGS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Gradually elevate mood and help bring people out of a depression</a:t>
            </a:r>
          </a:p>
          <a:p>
            <a:r>
              <a:rPr lang="en-US" dirty="0" smtClean="0"/>
              <a:t>2 classes: </a:t>
            </a:r>
            <a:r>
              <a:rPr lang="en-US" i="1" dirty="0" err="1" smtClean="0"/>
              <a:t>tricyclics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MAO inhibitors</a:t>
            </a:r>
          </a:p>
          <a:p>
            <a:r>
              <a:rPr lang="en-US" dirty="0" smtClean="0"/>
              <a:t>New class:</a:t>
            </a:r>
            <a:r>
              <a:rPr lang="en-US" i="1" dirty="0" smtClean="0"/>
              <a:t> selective serotonin reuptake inhibitors (SSRIs)---</a:t>
            </a:r>
            <a:r>
              <a:rPr lang="en-US" dirty="0" smtClean="0"/>
              <a:t>Prozac, Paxil, and Zoloft---also helpful w/OCD and panic disorders</a:t>
            </a:r>
          </a:p>
          <a:p>
            <a:r>
              <a:rPr lang="en-US" dirty="0" smtClean="0"/>
              <a:t>Side effects: negative effect on sexual functioning, withdrawal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900" y="1676400"/>
            <a:ext cx="3619500" cy="48768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600200"/>
            <a:ext cx="3810000" cy="495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600200"/>
            <a:ext cx="3810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9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LITHIUM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3810000" cy="4953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DEF: chemical used to control mood swings in patients w/bipolar mood disorders</a:t>
            </a:r>
          </a:p>
          <a:p>
            <a:r>
              <a:rPr lang="en-US" dirty="0" smtClean="0"/>
              <a:t>Can be used to prevent swings or get out of an episode</a:t>
            </a:r>
          </a:p>
          <a:p>
            <a:r>
              <a:rPr lang="en-US" dirty="0" smtClean="0"/>
              <a:t>Kidney and thyroid gland complications are the major concern w/its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DRUG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Critics: drugs only offer superficial relief; many drugs are overprescribed; side effects are worse that disorder they are meant to cure</a:t>
            </a:r>
          </a:p>
          <a:p>
            <a:r>
              <a:rPr lang="en-US" dirty="0" smtClean="0"/>
              <a:t>Still controversial</a:t>
            </a:r>
          </a:p>
        </p:txBody>
      </p:sp>
    </p:spTree>
    <p:extLst>
      <p:ext uri="{BB962C8B-B14F-4D97-AF65-F5344CB8AC3E}">
        <p14:creationId xmlns:p14="http://schemas.microsoft.com/office/powerpoint/2010/main" val="27662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ELECTROCONVULSIVE THERAPY (ECT)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3657600" cy="4800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DEF: a biomedical treatment in which electric shock is used to produce a cortical seizure accompanied by convulsions</a:t>
            </a:r>
          </a:p>
          <a:p>
            <a:r>
              <a:rPr lang="en-US" dirty="0" smtClean="0"/>
              <a:t>Risks: memory loss, impaired attention, other cognitive deficits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TRENDS AND ISSUES IN TREATMENT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r>
              <a:rPr lang="en-US" dirty="0" smtClean="0"/>
              <a:t>CONSTRAINTS OF MANAGED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Free-for-service:</a:t>
            </a:r>
            <a:r>
              <a:rPr lang="en-US" dirty="0" smtClean="0"/>
              <a:t> hospitals, physicians, </a:t>
            </a:r>
            <a:r>
              <a:rPr lang="en-US" dirty="0" err="1" smtClean="0"/>
              <a:t>psychs</a:t>
            </a:r>
            <a:r>
              <a:rPr lang="en-US" dirty="0" smtClean="0"/>
              <a:t>, and other providers charge fees for whatever health care services were needed and most fees were reimbursed by private insurance or government</a:t>
            </a:r>
          </a:p>
          <a:p>
            <a:r>
              <a:rPr lang="en-US" i="1" dirty="0" smtClean="0"/>
              <a:t>Managed care systems</a:t>
            </a:r>
            <a:r>
              <a:rPr lang="en-US" dirty="0" smtClean="0"/>
              <a:t>: people enroll in prepaid plans w/small copayments for services, typically run by health maintenance organizations (HMOs), which agree to provide ongoing health care for a specific sum of money</a:t>
            </a:r>
          </a:p>
          <a:p>
            <a:r>
              <a:rPr lang="en-US" dirty="0" smtClean="0"/>
              <a:t>You pay lower prices, but give up the freedom to choose the medical professional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EMPIRICALLY VALIDATED TREATMENTS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managed care system has made it necessary for clinicians to demonstrate the efficacy of their treatments</a:t>
            </a:r>
          </a:p>
          <a:p>
            <a:r>
              <a:rPr lang="en-US" dirty="0" smtClean="0"/>
              <a:t>Must be superior to placebo or no treatment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79466"/>
            <a:ext cx="3810000" cy="4621334"/>
          </a:xfrm>
        </p:spPr>
      </p:pic>
    </p:spTree>
    <p:extLst>
      <p:ext uri="{BB962C8B-B14F-4D97-AF65-F5344CB8AC3E}">
        <p14:creationId xmlns:p14="http://schemas.microsoft.com/office/powerpoint/2010/main" val="13869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BLENDING APPROACHES TO TREATMENT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approaches are valuable</a:t>
            </a:r>
          </a:p>
          <a:p>
            <a:r>
              <a:rPr lang="en-US" i="1" u="sng" dirty="0" smtClean="0"/>
              <a:t>Eclecticism</a:t>
            </a:r>
            <a:r>
              <a:rPr lang="en-US" dirty="0" smtClean="0"/>
              <a:t>: drawing ideas from 2 or more systems of therapy instead of committing to just one system</a:t>
            </a:r>
          </a:p>
          <a:p>
            <a:r>
              <a:rPr lang="en-US" i="1" dirty="0" smtClean="0"/>
              <a:t>Theoretical integration: </a:t>
            </a:r>
            <a:r>
              <a:rPr lang="en-US" dirty="0" smtClean="0"/>
              <a:t>2 or more systems of therapy are combined or blended to take advantage of the strengths of each</a:t>
            </a:r>
          </a:p>
          <a:p>
            <a:r>
              <a:rPr lang="en-US" i="1" dirty="0" smtClean="0"/>
              <a:t>Technical eclecticism</a:t>
            </a:r>
            <a:r>
              <a:rPr lang="en-US" dirty="0" smtClean="0"/>
              <a:t>: borrowing ideas, insights, and techniques from a variety of sources while tailoring one’s intervention strategy to the unique needs of each client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600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1) Behavior is a product of learning</a:t>
            </a:r>
          </a:p>
          <a:p>
            <a:r>
              <a:rPr lang="en-US" dirty="0" smtClean="0"/>
              <a:t>2) What has been learned can be unlearned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24000"/>
            <a:ext cx="3886200" cy="5105400"/>
          </a:xfrm>
        </p:spPr>
      </p:pic>
    </p:spTree>
    <p:extLst>
      <p:ext uri="{BB962C8B-B14F-4D97-AF65-F5344CB8AC3E}">
        <p14:creationId xmlns:p14="http://schemas.microsoft.com/office/powerpoint/2010/main" val="603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MULTICULTURAL SENSITIVITY IN TREATMENT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minority groups underuse therapeutic services</a:t>
            </a:r>
          </a:p>
          <a:p>
            <a:r>
              <a:rPr lang="en-US" dirty="0" smtClean="0"/>
              <a:t>1) </a:t>
            </a:r>
            <a:r>
              <a:rPr lang="en-US" i="1" dirty="0" smtClean="0"/>
              <a:t>Cultural barriers</a:t>
            </a:r>
            <a:r>
              <a:rPr lang="en-US" dirty="0" smtClean="0"/>
              <a:t>—many turn to informal therapies</a:t>
            </a:r>
          </a:p>
          <a:p>
            <a:r>
              <a:rPr lang="en-US" dirty="0" smtClean="0"/>
              <a:t>2) </a:t>
            </a:r>
            <a:r>
              <a:rPr lang="en-US" i="1" dirty="0" smtClean="0"/>
              <a:t>Language barriers</a:t>
            </a:r>
          </a:p>
          <a:p>
            <a:r>
              <a:rPr lang="en-US" dirty="0" smtClean="0"/>
              <a:t>3) </a:t>
            </a:r>
            <a:r>
              <a:rPr lang="en-US" i="1" dirty="0" smtClean="0"/>
              <a:t>Access barriers</a:t>
            </a:r>
            <a:r>
              <a:rPr lang="en-US" dirty="0" smtClean="0"/>
              <a:t>—lack of health insurance in many minority groups</a:t>
            </a:r>
          </a:p>
          <a:p>
            <a:r>
              <a:rPr lang="en-US" dirty="0" smtClean="0"/>
              <a:t>4) </a:t>
            </a:r>
            <a:r>
              <a:rPr lang="en-US" i="1" dirty="0" smtClean="0"/>
              <a:t>Institutional barriers</a:t>
            </a:r>
            <a:r>
              <a:rPr lang="en-US" dirty="0" smtClean="0"/>
              <a:t>—many therapists are unfamiliar with other cultural backgrounds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INSTITUTIONAL TREATMENT IN TRANSITION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HOSPITAL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68518"/>
            <a:ext cx="3657600" cy="4608481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DEF: a medical institution specializing in providing inpatient care for psychological disorders</a:t>
            </a:r>
          </a:p>
          <a:p>
            <a:r>
              <a:rPr lang="en-US" dirty="0" smtClean="0"/>
              <a:t>Mentally ill used to be housed in jails</a:t>
            </a:r>
          </a:p>
          <a:p>
            <a:r>
              <a:rPr lang="en-US" dirty="0" smtClean="0"/>
              <a:t>Dorothea Dix helped reform that</a:t>
            </a:r>
          </a:p>
        </p:txBody>
      </p:sp>
    </p:spTree>
    <p:extLst>
      <p:ext uri="{BB962C8B-B14F-4D97-AF65-F5344CB8AC3E}">
        <p14:creationId xmlns:p14="http://schemas.microsoft.com/office/powerpoint/2010/main" val="34145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DISENCHANTMENT WITH MENTAL HOSPITALS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1950s: realization that hospital conditions could actually contribute to development of pathology</a:t>
            </a:r>
          </a:p>
          <a:p>
            <a:r>
              <a:rPr lang="en-US" dirty="0" smtClean="0"/>
              <a:t>Facilities were understaffed and overcrowded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676400"/>
            <a:ext cx="3657600" cy="4724400"/>
          </a:xfrm>
        </p:spPr>
      </p:pic>
    </p:spTree>
    <p:extLst>
      <p:ext uri="{BB962C8B-B14F-4D97-AF65-F5344CB8AC3E}">
        <p14:creationId xmlns:p14="http://schemas.microsoft.com/office/powerpoint/2010/main" val="268298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DISENCHANTMENT CON’T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657600" cy="4876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1960s: </a:t>
            </a:r>
            <a:r>
              <a:rPr lang="en-US" i="1" dirty="0" smtClean="0"/>
              <a:t>Community mental health movement</a:t>
            </a:r>
            <a:endParaRPr lang="en-US" dirty="0" smtClean="0"/>
          </a:p>
          <a:p>
            <a:r>
              <a:rPr lang="en-US" dirty="0" smtClean="0"/>
              <a:t>Emphasized: 1) local, community-based care, 2) reduced dependence on hospitalization, and 3) prevention of psychological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5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DEINSTITUTIONALIZATION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transferring the treatment of mental illness from inpatient institutions to community-based facilities that emphasize outpatient care</a:t>
            </a:r>
          </a:p>
          <a:p>
            <a:r>
              <a:rPr lang="en-US" dirty="0" smtClean="0"/>
              <a:t>Made possible by: 1) emergence of effective drug therapies for severe disorders and 2) the deployment of community mental health centers to coordinate local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ILLNESS, THE REVOLVING DOOR, HOMELESS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suffer from chronic disorders</a:t>
            </a:r>
          </a:p>
          <a:p>
            <a:r>
              <a:rPr lang="en-US" dirty="0" smtClean="0"/>
              <a:t>They respond well to medicine and are released, only to relapse</a:t>
            </a:r>
          </a:p>
          <a:p>
            <a:r>
              <a:rPr lang="en-US" dirty="0" smtClean="0"/>
              <a:t>Deinstitutionalization has been blamed for growth of homeless pop.</a:t>
            </a:r>
          </a:p>
          <a:p>
            <a:r>
              <a:rPr lang="en-US" dirty="0" smtClean="0"/>
              <a:t>1/3 of homeless suffer from a mental illness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546" y="1536700"/>
            <a:ext cx="3636054" cy="4940300"/>
          </a:xfrm>
        </p:spPr>
      </p:pic>
    </p:spTree>
    <p:extLst>
      <p:ext uri="{BB962C8B-B14F-4D97-AF65-F5344CB8AC3E}">
        <p14:creationId xmlns:p14="http://schemas.microsoft.com/office/powerpoint/2010/main" val="357371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DESENSITIZATION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a behavior therapy used to reduce phobic clients’ anxiety responses through counterconditioning</a:t>
            </a:r>
          </a:p>
          <a:p>
            <a:r>
              <a:rPr lang="en-US" i="1" u="sng" dirty="0" smtClean="0"/>
              <a:t>Counterconditioning</a:t>
            </a:r>
            <a:r>
              <a:rPr lang="en-US" dirty="0" smtClean="0"/>
              <a:t>: an attempt to reverse the process of classical conditioning by associating the crucial stimulus with a new conditioned response</a:t>
            </a:r>
            <a:endParaRPr lang="en-US" i="1" u="sng" dirty="0" smtClean="0"/>
          </a:p>
          <a:p>
            <a:r>
              <a:rPr lang="en-US" dirty="0" smtClean="0"/>
              <a:t>Procedure: build an anxiety hierarchy; train client in deep muscle relaxation; client works through hierarchy, learning to remain relaxed while </a:t>
            </a:r>
            <a:r>
              <a:rPr lang="en-US" dirty="0" smtClean="0"/>
              <a:t>imagining </a:t>
            </a:r>
            <a:r>
              <a:rPr lang="en-US" dirty="0" smtClean="0"/>
              <a:t>each stimulus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AVERSION THERAPY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3657600" cy="480060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DEF: behavior therapy in which an averse stimulus is paired with a stimulus that elicits an undesirable response</a:t>
            </a:r>
          </a:p>
          <a:p>
            <a:r>
              <a:rPr lang="en-US" dirty="0" err="1" smtClean="0"/>
              <a:t>Antabuse</a:t>
            </a:r>
            <a:endParaRPr lang="en-US" dirty="0" smtClean="0"/>
          </a:p>
          <a:p>
            <a:r>
              <a:rPr lang="en-US" dirty="0" smtClean="0"/>
              <a:t>Not a widely used technique</a:t>
            </a:r>
          </a:p>
          <a:p>
            <a:r>
              <a:rPr lang="en-US" dirty="0" smtClean="0"/>
              <a:t>Successful with alcoholism, gambling, stuttering, smoking, and overeating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SKILLS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behavior therapy designed to improve interpersonal skills that emphasizes modeling, behavioral rehearsal, and shaping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24000"/>
            <a:ext cx="3886200" cy="4876800"/>
          </a:xfrm>
        </p:spPr>
      </p:pic>
    </p:spTree>
    <p:extLst>
      <p:ext uri="{BB962C8B-B14F-4D97-AF65-F5344CB8AC3E}">
        <p14:creationId xmlns:p14="http://schemas.microsoft.com/office/powerpoint/2010/main" val="17977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BIOFEEDBACK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6685"/>
            <a:ext cx="3657600" cy="459031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DEF: a bodily function is monitored, and info about the function is fed back to the person to facilitate improved control of the physiological process</a:t>
            </a:r>
          </a:p>
          <a:p>
            <a:r>
              <a:rPr lang="en-US" dirty="0" smtClean="0"/>
              <a:t>EEG, EMG, etc…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36576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8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BEHAVIOR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Measuring therapeutic outcomes is important</a:t>
            </a:r>
          </a:p>
          <a:p>
            <a:r>
              <a:rPr lang="en-US" dirty="0" smtClean="0"/>
              <a:t>Good for phobias, OCD, sexual dysfunction, schizophrenia, drug problems, eating disorders, psychosomatic disorders, hyperactivity, autism, and mental retardation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BIOMEDICAL THERAPIES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Physiological interventions intended to reduce symptoms associated with psychological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WITH DRUGS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u="sng" dirty="0" err="1" smtClean="0"/>
              <a:t>Psychopharmacotherapy</a:t>
            </a:r>
            <a:r>
              <a:rPr lang="en-US" sz="2400" i="1" u="sng" dirty="0" smtClean="0"/>
              <a:t>:</a:t>
            </a:r>
            <a:r>
              <a:rPr lang="en-US" sz="2400" dirty="0" smtClean="0"/>
              <a:t> the treatment of mental disorders with medication</a:t>
            </a:r>
          </a:p>
          <a:p>
            <a:r>
              <a:rPr lang="en-US" sz="2400" dirty="0" smtClean="0"/>
              <a:t>3 major groups:</a:t>
            </a:r>
          </a:p>
          <a:p>
            <a:r>
              <a:rPr lang="en-US" sz="2400" dirty="0" smtClean="0"/>
              <a:t>1) antianxiety drugs</a:t>
            </a:r>
          </a:p>
          <a:p>
            <a:r>
              <a:rPr lang="en-US" sz="2400" dirty="0" smtClean="0"/>
              <a:t>2) antipsychotic drugs</a:t>
            </a:r>
          </a:p>
          <a:p>
            <a:r>
              <a:rPr lang="en-US" sz="2400" dirty="0" smtClean="0"/>
              <a:t>3) antidepressant drugs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16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362</TotalTime>
  <Words>951</Words>
  <Application>Microsoft Office PowerPoint</Application>
  <PresentationFormat>On-screen Show (4:3)</PresentationFormat>
  <Paragraphs>95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BEHAVIOR THERAPIES</vt:lpstr>
      <vt:lpstr>ASSUMPTIONS</vt:lpstr>
      <vt:lpstr>SYSTEMATIC DESENSITIZATION</vt:lpstr>
      <vt:lpstr>AVERSION THERAPY</vt:lpstr>
      <vt:lpstr>SOCIAL SKILLS TRAINING</vt:lpstr>
      <vt:lpstr>BIOFEEDBACK</vt:lpstr>
      <vt:lpstr>EVALUATING BEHAVIOR THERAPIES</vt:lpstr>
      <vt:lpstr>BIOMEDICAL THERAPIES</vt:lpstr>
      <vt:lpstr>TREATMENT WITH DRUGS</vt:lpstr>
      <vt:lpstr>ANTIANXIETY DRUGS</vt:lpstr>
      <vt:lpstr>ANTIPSYCHOTIC DRUGS</vt:lpstr>
      <vt:lpstr>ANTIDEPRESSANT DRUGS</vt:lpstr>
      <vt:lpstr>LITHIUM</vt:lpstr>
      <vt:lpstr>EVALUATING DRUG THERAPIES</vt:lpstr>
      <vt:lpstr>ELECTROCONVULSIVE THERAPY (ECT)</vt:lpstr>
      <vt:lpstr>CURRENT TRENDS AND ISSUES IN TREATMENT</vt:lpstr>
      <vt:lpstr>CONSTRAINTS OF MANAGED CARE</vt:lpstr>
      <vt:lpstr>IDENTIFYING EMPIRICALLY VALIDATED TREATMENTS</vt:lpstr>
      <vt:lpstr>BLENDING APPROACHES TO TREATMENT</vt:lpstr>
      <vt:lpstr>INCREASING MULTICULTURAL SENSITIVITY IN TREATMENT</vt:lpstr>
      <vt:lpstr>INSTITUTIONAL TREATMENT IN TRANSITION</vt:lpstr>
      <vt:lpstr>MENTAL HOSPITAL</vt:lpstr>
      <vt:lpstr>DISENCHANTMENT WITH MENTAL HOSPITALS</vt:lpstr>
      <vt:lpstr>DISENCHANTMENT CON’T</vt:lpstr>
      <vt:lpstr>DEINSTITUTIONALIZATION</vt:lpstr>
      <vt:lpstr>MENTAL ILLNESS, THE REVOLVING DOOR, HOMELESS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 THERAPIES</dc:title>
  <dc:creator>Dan Jackson</dc:creator>
  <cp:lastModifiedBy>repair</cp:lastModifiedBy>
  <cp:revision>14</cp:revision>
  <dcterms:created xsi:type="dcterms:W3CDTF">2011-04-17T23:15:50Z</dcterms:created>
  <dcterms:modified xsi:type="dcterms:W3CDTF">2013-04-30T20:14:57Z</dcterms:modified>
</cp:coreProperties>
</file>