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DEE683-9425-4DA9-87FE-83CAEA22025A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220ADB-E3FA-43AA-9762-939690F898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Spiritual or simply a relaxation technique?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SEDATIVES</a:t>
            </a:r>
            <a:endParaRPr lang="en-US" dirty="0"/>
          </a:p>
        </p:txBody>
      </p:sp>
      <p:pic>
        <p:nvPicPr>
          <p:cNvPr id="5" name="Content Placeholder 4" descr="sedativ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005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Def:  sleep-inducing drugs that tend to decrease central nervous system activation and behavioral activity</a:t>
            </a:r>
          </a:p>
          <a:p>
            <a:r>
              <a:rPr lang="en-US" dirty="0" smtClean="0"/>
              <a:t>Creates sense of intoxication</a:t>
            </a:r>
          </a:p>
          <a:p>
            <a:r>
              <a:rPr lang="en-US" dirty="0" smtClean="0"/>
              <a:t>Side effects: drowsiness, mood swings, severe motor and mental impairment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Def: drugs that tend to increase central nervous system activation and behavioral activity</a:t>
            </a:r>
          </a:p>
          <a:p>
            <a:r>
              <a:rPr lang="en-US" dirty="0" smtClean="0"/>
              <a:t>Caffeine, nicotine, cocaine, amphetamines</a:t>
            </a:r>
          </a:p>
          <a:p>
            <a:r>
              <a:rPr lang="en-US" dirty="0" smtClean="0"/>
              <a:t>Side effects: restlessness, anxiety, paranoia, and insomnia</a:t>
            </a:r>
            <a:endParaRPr lang="en-US" dirty="0"/>
          </a:p>
        </p:txBody>
      </p:sp>
      <p:pic>
        <p:nvPicPr>
          <p:cNvPr id="5" name="Content Placeholder 4" descr="cocain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9350" y="1600200"/>
            <a:ext cx="3956050" cy="5029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6240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86345"/>
            <a:ext cx="3962400" cy="5119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86345"/>
            <a:ext cx="3962400" cy="511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pic>
        <p:nvPicPr>
          <p:cNvPr id="5" name="Content Placeholder 4" descr="ls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38862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Def: group of drugs that have powerful effects on mental and emotional functioning, marked most prominently by distortions in sensory and perceptual experience</a:t>
            </a:r>
          </a:p>
          <a:p>
            <a:r>
              <a:rPr lang="en-US" dirty="0" smtClean="0"/>
              <a:t>LSD, mescaline, psilocybin</a:t>
            </a:r>
          </a:p>
          <a:p>
            <a:r>
              <a:rPr lang="en-US" dirty="0" smtClean="0"/>
              <a:t>Side effects: hallucinations, impaired judgment, and impaired thought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6" y="1828800"/>
            <a:ext cx="3866284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0" y="1828800"/>
            <a:ext cx="390092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" y="1828800"/>
            <a:ext cx="392862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Def: the hemp plant from which marijuana, hashish, and THC are derived</a:t>
            </a:r>
          </a:p>
          <a:p>
            <a:r>
              <a:rPr lang="en-US" dirty="0" smtClean="0"/>
              <a:t>Mild, relaxed euphoria, enhanced sensory awareness</a:t>
            </a:r>
          </a:p>
          <a:p>
            <a:r>
              <a:rPr lang="en-US" dirty="0" smtClean="0"/>
              <a:t>Side effects: anxiety, slow mental functioning, impaired memory, and the munchies</a:t>
            </a:r>
            <a:endParaRPr lang="en-US" dirty="0"/>
          </a:p>
        </p:txBody>
      </p:sp>
      <p:pic>
        <p:nvPicPr>
          <p:cNvPr id="5" name="Content Placeholder 4" descr="marijua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876326"/>
            <a:ext cx="3886200" cy="475307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9624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9624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1828800"/>
            <a:ext cx="405245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pic>
        <p:nvPicPr>
          <p:cNvPr id="5" name="Content Placeholder 4" descr="alcohol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1910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Def: beverages containing ethyl alcohol</a:t>
            </a:r>
          </a:p>
          <a:p>
            <a:r>
              <a:rPr lang="en-US" dirty="0" smtClean="0"/>
              <a:t>Creates relaxed euphoria, increased self-esteem, diminished inhibitions</a:t>
            </a:r>
          </a:p>
          <a:p>
            <a:r>
              <a:rPr lang="en-US" dirty="0" smtClean="0"/>
              <a:t>Side effects: impaired mental and motor functioning, mood swings</a:t>
            </a:r>
          </a:p>
          <a:p>
            <a:r>
              <a:rPr lang="en-US" dirty="0" smtClean="0"/>
              <a:t>Most commonly used drug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5450"/>
            <a:ext cx="4191000" cy="478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199"/>
            <a:ext cx="4191000" cy="487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607126"/>
            <a:ext cx="4184073" cy="4869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600199"/>
            <a:ext cx="4225636" cy="487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DRUG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Effects are subjective</a:t>
            </a:r>
          </a:p>
          <a:p>
            <a:r>
              <a:rPr lang="en-US" dirty="0" smtClean="0"/>
              <a:t>Expectations heavily influence effect</a:t>
            </a:r>
          </a:p>
          <a:p>
            <a:r>
              <a:rPr lang="en-US" i="1" dirty="0" smtClean="0"/>
              <a:t>Tolerance</a:t>
            </a:r>
            <a:r>
              <a:rPr lang="en-US" dirty="0" smtClean="0"/>
              <a:t>: a progressive decrease in a person’s responsiveness to a drug </a:t>
            </a:r>
            <a:endParaRPr lang="en-US" i="1" dirty="0"/>
          </a:p>
        </p:txBody>
      </p:sp>
      <p:pic>
        <p:nvPicPr>
          <p:cNvPr id="5" name="Content Placeholder 4" descr="2846866094_a1ecdc06a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676400"/>
            <a:ext cx="3886200" cy="487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DRUG 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 drugs alter neurotransmitter activity in the brain</a:t>
            </a:r>
          </a:p>
          <a:p>
            <a:r>
              <a:rPr lang="en-US" dirty="0" smtClean="0"/>
              <a:t>Amphetamines increase release of dopamine and </a:t>
            </a:r>
            <a:r>
              <a:rPr lang="en-US" dirty="0" err="1" smtClean="0"/>
              <a:t>norepinephrine</a:t>
            </a:r>
            <a:endParaRPr lang="en-US" dirty="0" smtClean="0"/>
          </a:p>
          <a:p>
            <a:r>
              <a:rPr lang="en-US" dirty="0" smtClean="0"/>
              <a:t>Sedatives increase activity in the GABA system</a:t>
            </a:r>
          </a:p>
          <a:p>
            <a:r>
              <a:rPr lang="en-US" dirty="0" smtClean="0"/>
              <a:t>Alcohol: complex effects on dopamine, serotonin, and others</a:t>
            </a:r>
          </a:p>
          <a:p>
            <a:r>
              <a:rPr lang="en-US" dirty="0" smtClean="0"/>
              <a:t>Opiates: elevate dopamine activity</a:t>
            </a:r>
          </a:p>
          <a:p>
            <a:r>
              <a:rPr lang="en-US" dirty="0" smtClean="0"/>
              <a:t>All drugs: increase activity in the </a:t>
            </a:r>
            <a:r>
              <a:rPr lang="en-US" i="1" dirty="0" err="1" smtClean="0"/>
              <a:t>mesolimbic</a:t>
            </a:r>
            <a:r>
              <a:rPr lang="en-US" i="1" dirty="0" smtClean="0"/>
              <a:t> dopamine pathway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DEPENDENCE</a:t>
            </a:r>
            <a:endParaRPr lang="en-US" dirty="0"/>
          </a:p>
        </p:txBody>
      </p:sp>
      <p:pic>
        <p:nvPicPr>
          <p:cNvPr id="6" name="Content Placeholder 5" descr="whitney_houston_2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3886200" cy="47244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Physical dependence: </a:t>
            </a:r>
            <a:r>
              <a:rPr lang="en-US" dirty="0" smtClean="0"/>
              <a:t> must take the drug to avoid withdrawal illness</a:t>
            </a:r>
          </a:p>
          <a:p>
            <a:r>
              <a:rPr lang="en-US" i="1" dirty="0" smtClean="0"/>
              <a:t>Psychological dependence:</a:t>
            </a:r>
            <a:r>
              <a:rPr lang="en-US" dirty="0" smtClean="0"/>
              <a:t>  must take a drug to satisfy intense mental and emotional craving for the drug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AND PHYSICAL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Overdose</a:t>
            </a:r>
            <a:r>
              <a:rPr lang="en-US" dirty="0" smtClean="0"/>
              <a:t>: any drug can kill if too much is taken</a:t>
            </a:r>
          </a:p>
          <a:p>
            <a:r>
              <a:rPr lang="en-US" i="1" dirty="0" smtClean="0"/>
              <a:t>Direct effects</a:t>
            </a:r>
            <a:r>
              <a:rPr lang="en-US" dirty="0" smtClean="0"/>
              <a:t>: tissue damage, altered cardiovascular, liver damage, etc..</a:t>
            </a:r>
          </a:p>
          <a:p>
            <a:r>
              <a:rPr lang="en-US" i="1" dirty="0" smtClean="0"/>
              <a:t>Indirect effects</a:t>
            </a:r>
            <a:r>
              <a:rPr lang="en-US" dirty="0" smtClean="0"/>
              <a:t>: behavior, sleep, eating, injury, disease</a:t>
            </a:r>
            <a:endParaRPr lang="en-US" i="1" dirty="0"/>
          </a:p>
        </p:txBody>
      </p:sp>
      <p:pic>
        <p:nvPicPr>
          <p:cNvPr id="5" name="Content Placeholder 4" descr="charlie-sheen-nickles-post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752600"/>
            <a:ext cx="3886200" cy="4876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3074"/>
            <a:ext cx="3962400" cy="4962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3074"/>
            <a:ext cx="3962400" cy="4962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3074"/>
            <a:ext cx="3962400" cy="4962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3128"/>
            <a:ext cx="3962400" cy="487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Def:  a family of practices that train attention to heighten awareness and bring mental processes under greater voluntary control</a:t>
            </a:r>
            <a:endParaRPr lang="en-US" dirty="0"/>
          </a:p>
        </p:txBody>
      </p:sp>
      <p:pic>
        <p:nvPicPr>
          <p:cNvPr id="6" name="Content Placeholder 5" descr="meditationgirl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  <a:endParaRPr lang="en-US" dirty="0"/>
          </a:p>
        </p:txBody>
      </p:sp>
      <p:pic>
        <p:nvPicPr>
          <p:cNvPr id="5" name="Content Placeholder 4" descr="afro%20american%20yoga%20teach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9624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Many types</a:t>
            </a:r>
          </a:p>
          <a:p>
            <a:r>
              <a:rPr lang="en-US" dirty="0" smtClean="0"/>
              <a:t>Yoga, Zen, and Transcendental Meditation (TM) are popular in the U.S.</a:t>
            </a:r>
          </a:p>
          <a:p>
            <a:r>
              <a:rPr lang="en-US" dirty="0" smtClean="0"/>
              <a:t>Rooted in eastern religions</a:t>
            </a:r>
          </a:p>
          <a:p>
            <a:r>
              <a:rPr lang="en-US" dirty="0" smtClean="0"/>
              <a:t>Deliberate effort to alter consciousness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FOR MEDITATION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Enhances learning, creativity, cognitive development, energy level, work productivity, physical health, mental health, and happiness</a:t>
            </a:r>
          </a:p>
          <a:p>
            <a:r>
              <a:rPr lang="en-US" dirty="0" smtClean="0"/>
              <a:t>Reduces stress</a:t>
            </a:r>
            <a:endParaRPr lang="en-US" dirty="0"/>
          </a:p>
        </p:txBody>
      </p:sp>
      <p:pic>
        <p:nvPicPr>
          <p:cNvPr id="5" name="Content Placeholder 4" descr="meditate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59400" y="1828800"/>
            <a:ext cx="34798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EFFECTS</a:t>
            </a:r>
            <a:endParaRPr lang="en-US" dirty="0"/>
          </a:p>
        </p:txBody>
      </p:sp>
      <p:pic>
        <p:nvPicPr>
          <p:cNvPr id="5" name="Content Placeholder 4" descr="brain-wav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41148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in meditative state:</a:t>
            </a:r>
          </a:p>
          <a:p>
            <a:r>
              <a:rPr lang="en-US" dirty="0" smtClean="0"/>
              <a:t>Alpha and theta waves become prominent in EEG</a:t>
            </a:r>
          </a:p>
          <a:p>
            <a:r>
              <a:rPr lang="en-US" dirty="0" smtClean="0"/>
              <a:t>Heart rate, respiration, oxygen consumption, and CO2 elimination decrease</a:t>
            </a:r>
          </a:p>
          <a:p>
            <a:r>
              <a:rPr lang="en-US" dirty="0" smtClean="0"/>
              <a:t>Bodily arousal is suppressed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improve mood, lessen fatigue, and reduce anxiety and drug use</a:t>
            </a:r>
          </a:p>
          <a:p>
            <a:r>
              <a:rPr lang="en-US" dirty="0" smtClean="0"/>
              <a:t>Could improve physical and mental health</a:t>
            </a:r>
          </a:p>
          <a:p>
            <a:r>
              <a:rPr lang="en-US" dirty="0" smtClean="0"/>
              <a:t>Increased longevity</a:t>
            </a:r>
          </a:p>
          <a:p>
            <a:r>
              <a:rPr lang="en-US" dirty="0" smtClean="0"/>
              <a:t>Critics: simply relaxation techniques</a:t>
            </a:r>
            <a:endParaRPr lang="en-US" dirty="0"/>
          </a:p>
        </p:txBody>
      </p:sp>
      <p:pic>
        <p:nvPicPr>
          <p:cNvPr id="5" name="Content Placeholder 4" descr="old-people-danc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828800"/>
            <a:ext cx="3886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ALTERING CONSCIOUSNESS WITH DRUGS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Recreational drug use is a social problem in the U.S.. Unfortunately, scare tactics have been used and they have backfired.  A proper education in drugs and their effects are what we need…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ABUSED DRUGS AND THEIR EFFECTS</a:t>
            </a:r>
            <a:endParaRPr lang="en-US" dirty="0"/>
          </a:p>
        </p:txBody>
      </p:sp>
      <p:pic>
        <p:nvPicPr>
          <p:cNvPr id="6" name="Content Placeholder 5" descr="European-Drug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267200" cy="48768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i="1" dirty="0" smtClean="0"/>
              <a:t>Psychoactive drugs</a:t>
            </a:r>
            <a:r>
              <a:rPr lang="en-US" dirty="0" smtClean="0"/>
              <a:t>: chemical substances that modify mental, emotional, or behavioral functioning</a:t>
            </a:r>
          </a:p>
          <a:p>
            <a:r>
              <a:rPr lang="en-US" dirty="0" smtClean="0"/>
              <a:t>6 categories of psychoactive drugs…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NARCOTICS (OPIATES)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Def: drugs derived from opium that are capable of relieving pain</a:t>
            </a:r>
          </a:p>
          <a:p>
            <a:r>
              <a:rPr lang="en-US" dirty="0" smtClean="0"/>
              <a:t>Heroin, morphine, Demerol, methadone</a:t>
            </a:r>
          </a:p>
          <a:p>
            <a:r>
              <a:rPr lang="en-US" dirty="0" smtClean="0"/>
              <a:t>Produce a sense of euphoria</a:t>
            </a:r>
          </a:p>
          <a:p>
            <a:r>
              <a:rPr lang="en-US" dirty="0" smtClean="0"/>
              <a:t>Side effects: lethargy, nausea, impaired mental and motor functioning</a:t>
            </a:r>
            <a:endParaRPr lang="en-US" dirty="0"/>
          </a:p>
        </p:txBody>
      </p:sp>
      <p:pic>
        <p:nvPicPr>
          <p:cNvPr id="5" name="Content Placeholder 4" descr="opium-popp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4038600" cy="4876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</TotalTime>
  <Words>576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MEDITATION</vt:lpstr>
      <vt:lpstr>MEDITATION</vt:lpstr>
      <vt:lpstr>MEDITATION</vt:lpstr>
      <vt:lpstr>CLAIMS FOR MEDITATION</vt:lpstr>
      <vt:lpstr>SHORT TERM EFFECTS</vt:lpstr>
      <vt:lpstr>LONG TERM EFFECTS</vt:lpstr>
      <vt:lpstr>ALTERING CONSCIOUSNESS WITH DRUGS</vt:lpstr>
      <vt:lpstr>PRINCIPAL ABUSED DRUGS AND THEIR EFFECTS</vt:lpstr>
      <vt:lpstr>NARCOTICS (OPIATES)</vt:lpstr>
      <vt:lpstr>SEDATIVES</vt:lpstr>
      <vt:lpstr>STIMULANTS</vt:lpstr>
      <vt:lpstr>HALLUCINOGENS</vt:lpstr>
      <vt:lpstr>CANNABIS</vt:lpstr>
      <vt:lpstr>ALCOHOL</vt:lpstr>
      <vt:lpstr>FACTORS INFLUENCING DRUG EFFECTS</vt:lpstr>
      <vt:lpstr>MECHANISMS OF DRUG ACTION</vt:lpstr>
      <vt:lpstr>DRUG DEPENDENCE</vt:lpstr>
      <vt:lpstr>DRUGS AND PHYSICAL HEALTH</vt:lpstr>
    </vt:vector>
  </TitlesOfParts>
  <Company>DentonISD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</dc:title>
  <dc:creator>Denton ISD</dc:creator>
  <cp:lastModifiedBy>repair</cp:lastModifiedBy>
  <cp:revision>10</cp:revision>
  <dcterms:created xsi:type="dcterms:W3CDTF">2011-02-17T16:38:32Z</dcterms:created>
  <dcterms:modified xsi:type="dcterms:W3CDTF">2013-02-27T15:42:22Z</dcterms:modified>
</cp:coreProperties>
</file>