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41" d="100"/>
          <a:sy n="41" d="100"/>
        </p:scale>
        <p:origin x="7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04143-68D5-42C0-A553-CA6CF0D85112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86F4C-EFFE-4A70-90E3-3CD7B0D5C7E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7: ALTERED STATES OF CONSCIOUSNESS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Sleeping, dreaming, hypnotizing, meditating, and…drugging?</a:t>
            </a:r>
          </a:p>
        </p:txBody>
      </p:sp>
    </p:spTree>
    <p:extLst>
      <p:ext uri="{BB962C8B-B14F-4D97-AF65-F5344CB8AC3E}">
        <p14:creationId xmlns:p14="http://schemas.microsoft.com/office/powerpoint/2010/main" val="158629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SLEEP?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9624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Newborns: 16 hours a day</a:t>
            </a:r>
          </a:p>
          <a:p>
            <a:r>
              <a:rPr lang="en-US" dirty="0"/>
              <a:t>Teens: 10-11 hours</a:t>
            </a:r>
          </a:p>
          <a:p>
            <a:r>
              <a:rPr lang="en-US" dirty="0"/>
              <a:t>Middle age people: 6-7 hrs</a:t>
            </a:r>
          </a:p>
          <a:p>
            <a:r>
              <a:rPr lang="en-US" dirty="0"/>
              <a:t>70+: 5 hours</a:t>
            </a:r>
          </a:p>
          <a:p>
            <a:r>
              <a:rPr lang="en-US" dirty="0"/>
              <a:t>As you get older, the length of time spent in REM lessens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3288"/>
            <a:ext cx="3962400" cy="5321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3287"/>
            <a:ext cx="3962400" cy="5321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7099"/>
            <a:ext cx="3990975" cy="5297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83286"/>
            <a:ext cx="3990975" cy="53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CIRCADIAN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Def: the rhythm of activity and inactivity lasting approximately one day</a:t>
            </a:r>
          </a:p>
          <a:p>
            <a:r>
              <a:rPr lang="en-US" dirty="0"/>
              <a:t>Related to biological clocks</a:t>
            </a:r>
          </a:p>
          <a:p>
            <a:r>
              <a:rPr lang="en-US" dirty="0"/>
              <a:t>Does not control sleep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343400" cy="4952999"/>
          </a:xfrm>
        </p:spPr>
      </p:pic>
    </p:spTree>
    <p:extLst>
      <p:ext uri="{BB962C8B-B14F-4D97-AF65-F5344CB8AC3E}">
        <p14:creationId xmlns:p14="http://schemas.microsoft.com/office/powerpoint/2010/main" val="7628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DISORDERS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2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INSOMNIA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00200"/>
            <a:ext cx="4114800" cy="5105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Def: the failure to get enough sleep at night in order to feel rested the next day</a:t>
            </a:r>
          </a:p>
          <a:p>
            <a:r>
              <a:rPr lang="en-US" dirty="0"/>
              <a:t>Causes: stress, anxiety, drug abuse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26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Def: trouble breathing while asleep</a:t>
            </a:r>
          </a:p>
          <a:p>
            <a:r>
              <a:rPr lang="en-US" dirty="0"/>
              <a:t>Marked by short snoring episodes</a:t>
            </a:r>
          </a:p>
          <a:p>
            <a:r>
              <a:rPr lang="en-US" dirty="0"/>
              <a:t>Cause: blockage of the airway</a:t>
            </a:r>
          </a:p>
          <a:p>
            <a:r>
              <a:rPr lang="en-US" dirty="0"/>
              <a:t>Effects 1 in 100 in U.S.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886199" cy="48005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886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NARCOLEPSY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386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Def: condition characterized by suddenly falling asleep or feeling very sleepy during the day</a:t>
            </a:r>
          </a:p>
          <a:p>
            <a:r>
              <a:rPr lang="en-US" dirty="0"/>
              <a:t>Can also include unusual sleep and dream patterns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" y="1524000"/>
            <a:ext cx="40386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" y="1524000"/>
            <a:ext cx="41910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" y="1485900"/>
            <a:ext cx="419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NIGHTMARES AND NIGHT TERRORS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Nightmare</a:t>
            </a:r>
            <a:r>
              <a:rPr lang="en-US" dirty="0"/>
              <a:t>: unpleasant dream</a:t>
            </a:r>
          </a:p>
          <a:p>
            <a:r>
              <a:rPr lang="en-US" b="1" u="sng" dirty="0"/>
              <a:t>Night terrors</a:t>
            </a:r>
            <a:r>
              <a:rPr lang="en-US" dirty="0"/>
              <a:t>: sleep disruptions that occur during Stage IV of sleep, involving screaming, panic, or confusion; usually no memory of event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962400" cy="4648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910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271749" cy="4905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8423"/>
            <a:ext cx="4271749" cy="49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they? Do they serve a purpose?</a:t>
            </a:r>
          </a:p>
        </p:txBody>
      </p:sp>
    </p:spTree>
    <p:extLst>
      <p:ext uri="{BB962C8B-B14F-4D97-AF65-F5344CB8AC3E}">
        <p14:creationId xmlns:p14="http://schemas.microsoft.com/office/powerpoint/2010/main" val="51481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Mental activity while you sleep</a:t>
            </a:r>
          </a:p>
          <a:p>
            <a:r>
              <a:rPr lang="en-US" dirty="0"/>
              <a:t>Usually 4-5 a night</a:t>
            </a:r>
          </a:p>
          <a:p>
            <a:r>
              <a:rPr lang="en-US" dirty="0"/>
              <a:t>First ones are vague thoughts left over from the day</a:t>
            </a:r>
          </a:p>
          <a:p>
            <a:r>
              <a:rPr lang="en-US" dirty="0"/>
              <a:t>Become longer and more vivid as night progresses</a:t>
            </a:r>
          </a:p>
          <a:p>
            <a:r>
              <a:rPr lang="en-US" dirty="0"/>
              <a:t>Appear to be necessary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114799" cy="4952999"/>
          </a:xfrm>
        </p:spPr>
      </p:pic>
    </p:spTree>
    <p:extLst>
      <p:ext uri="{BB962C8B-B14F-4D97-AF65-F5344CB8AC3E}">
        <p14:creationId xmlns:p14="http://schemas.microsoft.com/office/powerpoint/2010/main" val="247609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DREAMS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Usually about everyday activities</a:t>
            </a:r>
          </a:p>
          <a:p>
            <a:r>
              <a:rPr lang="en-US" dirty="0"/>
              <a:t>Occur in common settings</a:t>
            </a:r>
          </a:p>
          <a:p>
            <a:r>
              <a:rPr lang="en-US" dirty="0"/>
              <a:t>Emotions experienced in dreams are usually negative</a:t>
            </a:r>
          </a:p>
          <a:p>
            <a:r>
              <a:rPr lang="en-US" dirty="0"/>
              <a:t>Dreams occur in real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114800" cy="457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1148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2212"/>
            <a:ext cx="4114800" cy="4568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2212"/>
            <a:ext cx="4114800" cy="4568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2" y="1828800"/>
            <a:ext cx="4140958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2" y="1832212"/>
            <a:ext cx="4140958" cy="4568588"/>
          </a:xfrm>
          <a:prstGeom prst="rect">
            <a:avLst/>
          </a:prstGeom>
        </p:spPr>
      </p:pic>
      <p:sp>
        <p:nvSpPr>
          <p:cNvPr id="12" name="Flowchart: Process 11"/>
          <p:cNvSpPr/>
          <p:nvPr/>
        </p:nvSpPr>
        <p:spPr>
          <a:xfrm>
            <a:off x="5791200" y="4343400"/>
            <a:ext cx="9144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2" y="1832212"/>
            <a:ext cx="4140958" cy="4568588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7384007" y="1524000"/>
            <a:ext cx="1600200" cy="1066800"/>
          </a:xfrm>
          <a:prstGeom prst="wedgeRectCallout">
            <a:avLst>
              <a:gd name="adj1" fmla="val -38743"/>
              <a:gd name="adj2" fmla="val 727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Sweet Dreams!</a:t>
            </a:r>
          </a:p>
        </p:txBody>
      </p:sp>
    </p:spTree>
    <p:extLst>
      <p:ext uri="{BB962C8B-B14F-4D97-AF65-F5344CB8AC3E}">
        <p14:creationId xmlns:p14="http://schemas.microsoft.com/office/powerpoint/2010/main" val="8068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1: SLEEP AND DREAMS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 is an essential state of consciousness. It involves stages and periods of dreaming</a:t>
            </a:r>
          </a:p>
        </p:txBody>
      </p:sp>
    </p:spTree>
    <p:extLst>
      <p:ext uri="{BB962C8B-B14F-4D97-AF65-F5344CB8AC3E}">
        <p14:creationId xmlns:p14="http://schemas.microsoft.com/office/powerpoint/2010/main" val="420533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INTERPRETATION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886200" cy="5029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Freud: dreams are thoughts you are afraid to acknowledge when awake</a:t>
            </a:r>
          </a:p>
          <a:p>
            <a:r>
              <a:rPr lang="en-US" dirty="0"/>
              <a:t>Tribal: entering the spirit world; predictive ability</a:t>
            </a:r>
          </a:p>
          <a:p>
            <a:r>
              <a:rPr lang="en-US" dirty="0"/>
              <a:t>Nathaniel Kleitman: no function; byproduct of brain cell activity</a:t>
            </a:r>
          </a:p>
          <a:p>
            <a:r>
              <a:rPr lang="en-US" dirty="0"/>
              <a:t>Problem-solving theory: resolve issues faced in the day</a:t>
            </a:r>
          </a:p>
          <a:p>
            <a:r>
              <a:rPr lang="en-US" dirty="0"/>
              <a:t>Francis Crick: mental housecleaning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519237"/>
            <a:ext cx="41910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24000"/>
            <a:ext cx="4191000" cy="510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00187"/>
            <a:ext cx="4191000" cy="5105400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228600" y="1524000"/>
            <a:ext cx="1524000" cy="914400"/>
          </a:xfrm>
          <a:prstGeom prst="wedgeRectCallout">
            <a:avLst>
              <a:gd name="adj1" fmla="val 37292"/>
              <a:gd name="adj2" fmla="val 796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I’m boring.</a:t>
            </a:r>
            <a:r>
              <a:rPr lang="en-US" dirty="0"/>
              <a:t>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500187"/>
            <a:ext cx="4267201" cy="510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8" y="1524000"/>
            <a:ext cx="426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DAYDREAMS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 level of awareness</a:t>
            </a:r>
          </a:p>
          <a:p>
            <a:r>
              <a:rPr lang="en-US" dirty="0"/>
              <a:t>Idle thinking</a:t>
            </a:r>
          </a:p>
          <a:p>
            <a:r>
              <a:rPr lang="en-US" dirty="0"/>
              <a:t>Usually when bored</a:t>
            </a:r>
          </a:p>
          <a:p>
            <a:r>
              <a:rPr lang="en-US" dirty="0"/>
              <a:t>Helps to remind of things or to prepare for future events</a:t>
            </a:r>
          </a:p>
          <a:p>
            <a:r>
              <a:rPr lang="en-US" dirty="0"/>
              <a:t>Improves creativity</a:t>
            </a:r>
          </a:p>
          <a:p>
            <a:r>
              <a:rPr lang="en-US" dirty="0"/>
              <a:t>May help or control emotions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267199" cy="480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2" y="1646260"/>
            <a:ext cx="4332027" cy="4983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34887"/>
            <a:ext cx="4343399" cy="499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34887"/>
            <a:ext cx="4343400" cy="499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2" y="1634887"/>
            <a:ext cx="4332026" cy="49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724400"/>
            <a:ext cx="7315200" cy="1586764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HYPNOSIS, BIOFEEDBACK, AND MEDITATION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3581400"/>
            <a:ext cx="7315200" cy="10984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6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HYPNOSIS?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Def: the state of consciousness resulting from a narrowed focus of attention and characterized by heightened suggestibility</a:t>
            </a:r>
          </a:p>
          <a:p>
            <a:r>
              <a:rPr lang="en-US" dirty="0"/>
              <a:t>Persuading to relax and lose interest in external distractions</a:t>
            </a:r>
          </a:p>
          <a:p>
            <a:r>
              <a:rPr lang="en-US" dirty="0"/>
              <a:t>It is cooperation, NOT domination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1148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1148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1148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6" y="1676400"/>
            <a:ext cx="41216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ON HYPNOSIS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Theodore Barber: simple suggestibility</a:t>
            </a:r>
          </a:p>
          <a:p>
            <a:r>
              <a:rPr lang="en-US" dirty="0"/>
              <a:t>Ernest Hilgard: </a:t>
            </a:r>
            <a:r>
              <a:rPr lang="en-US" i="1" dirty="0"/>
              <a:t>Neodissociation</a:t>
            </a:r>
            <a:r>
              <a:rPr lang="en-US" dirty="0"/>
              <a:t>—conscious mind dissociates during hypnosis; you become a hidden observer</a:t>
            </a:r>
          </a:p>
          <a:p>
            <a:r>
              <a:rPr lang="en-US" dirty="0"/>
              <a:t>Other: the hypnotized has an expectation of what a hypnotized person is supposed to 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343399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81175"/>
            <a:ext cx="44196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419600" cy="4891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81175"/>
            <a:ext cx="4419600" cy="4891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599"/>
            <a:ext cx="44196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HYPNOSIS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059237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Posthypnotic suggestion</a:t>
            </a:r>
            <a:r>
              <a:rPr lang="en-US" dirty="0"/>
              <a:t>: a suggestion made during hypnosis that influences the participant’s behavior afterward</a:t>
            </a:r>
          </a:p>
          <a:p>
            <a:r>
              <a:rPr lang="en-US" b="1" u="sng" dirty="0"/>
              <a:t>Hypnotic analgesia</a:t>
            </a:r>
            <a:r>
              <a:rPr lang="en-US" dirty="0"/>
              <a:t>: reducing pain with hypnosis</a:t>
            </a:r>
          </a:p>
          <a:p>
            <a:r>
              <a:rPr lang="en-US" b="1" u="sng" dirty="0"/>
              <a:t>Hypnotherapy</a:t>
            </a:r>
            <a:r>
              <a:rPr lang="en-US" dirty="0"/>
              <a:t>: helps people to view something from another perspective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1148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" y="1450075"/>
            <a:ext cx="4135272" cy="510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50075"/>
            <a:ext cx="4148920" cy="51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886199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Def: the focusing of attention to clear one’s mind and produce relaxation</a:t>
            </a:r>
          </a:p>
          <a:p>
            <a:r>
              <a:rPr lang="en-US" dirty="0"/>
              <a:t>3 approaches:</a:t>
            </a:r>
          </a:p>
          <a:p>
            <a:r>
              <a:rPr lang="en-US" dirty="0"/>
              <a:t>1) Transcendental: mental repetition of a mantra</a:t>
            </a:r>
          </a:p>
          <a:p>
            <a:r>
              <a:rPr lang="en-US" dirty="0"/>
              <a:t>2) Mindfulness: focus on the present (Buddhist)</a:t>
            </a:r>
          </a:p>
          <a:p>
            <a:r>
              <a:rPr lang="en-US" dirty="0"/>
              <a:t>3) Breath: concentrate on breathing</a:t>
            </a:r>
          </a:p>
          <a:p>
            <a:r>
              <a:rPr lang="en-US" dirty="0"/>
              <a:t>All lower blood pressure, heart rate, and respiration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886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9" y="1447800"/>
            <a:ext cx="38922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3: </a:t>
            </a:r>
            <a:r>
              <a:rPr lang="en-US" sz="6000" dirty="0"/>
              <a:t>DRUGS! </a:t>
            </a:r>
            <a:r>
              <a:rPr lang="en-US" dirty="0"/>
              <a:t>AND CONSCIOUSNESS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7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PSYCHOACTIVE DRUGS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Def: chemicals that affect the nervous system and result in altered consciousness</a:t>
            </a:r>
          </a:p>
          <a:p>
            <a:r>
              <a:rPr lang="en-US" dirty="0"/>
              <a:t>Alcohol, LSD, Opiates, Pot, Caffeine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114800" cy="495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11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DRUGS 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959225" cy="4876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Absorbed in the blood</a:t>
            </a:r>
          </a:p>
          <a:p>
            <a:r>
              <a:rPr lang="en-US" dirty="0"/>
              <a:t>Act as neurotransmitters</a:t>
            </a:r>
          </a:p>
          <a:p>
            <a:r>
              <a:rPr lang="en-US" dirty="0"/>
              <a:t>Attach to nerve endings and send signals to excite or inhibit neurons</a:t>
            </a:r>
          </a:p>
        </p:txBody>
      </p:sp>
    </p:spTree>
    <p:extLst>
      <p:ext uri="{BB962C8B-B14F-4D97-AF65-F5344CB8AC3E}">
        <p14:creationId xmlns:p14="http://schemas.microsoft.com/office/powerpoint/2010/main" val="14335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CONSCIOUSNESS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Def: a state of awareness, including a person’s feelings, sensations, ideas, and perceptions</a:t>
            </a:r>
          </a:p>
          <a:p>
            <a:r>
              <a:rPr lang="en-US" dirty="0"/>
              <a:t>Many different levels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14800" cy="4800600"/>
          </a:xfrm>
        </p:spPr>
      </p:pic>
    </p:spTree>
    <p:extLst>
      <p:ext uri="{BB962C8B-B14F-4D97-AF65-F5344CB8AC3E}">
        <p14:creationId xmlns:p14="http://schemas.microsoft.com/office/powerpoint/2010/main" val="53411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Def: the dried leaves and flowers of Indian hemp (Cannabis sativa) that produce an altered state of consciousness</a:t>
            </a:r>
          </a:p>
          <a:p>
            <a:r>
              <a:rPr lang="en-US" dirty="0"/>
              <a:t>Active ingredient: </a:t>
            </a:r>
            <a:r>
              <a:rPr lang="en-US" i="1" dirty="0"/>
              <a:t>tetrahydrocannabinol (THC)</a:t>
            </a:r>
          </a:p>
          <a:p>
            <a:r>
              <a:rPr lang="en-US" dirty="0"/>
              <a:t>Effects: augmented senses, elation, disrupted memory formation</a:t>
            </a:r>
          </a:p>
          <a:p>
            <a:r>
              <a:rPr lang="en-US" dirty="0"/>
              <a:t>NOT </a:t>
            </a:r>
            <a:r>
              <a:rPr lang="en-US" u="sng" dirty="0"/>
              <a:t>physically</a:t>
            </a:r>
            <a:r>
              <a:rPr lang="en-US" dirty="0"/>
              <a:t> addictive, but can be psychologically addictive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953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148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14800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5027"/>
            <a:ext cx="4114800" cy="496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0478"/>
            <a:ext cx="4114800" cy="49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HALLUCINOGENS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Def: drugs that produce hallucinations</a:t>
            </a:r>
          </a:p>
          <a:p>
            <a:r>
              <a:rPr lang="en-US" dirty="0"/>
              <a:t>Called psychedelics</a:t>
            </a:r>
          </a:p>
          <a:p>
            <a:r>
              <a:rPr lang="en-US" dirty="0"/>
              <a:t>Best known: </a:t>
            </a:r>
            <a:r>
              <a:rPr lang="en-US" i="1" dirty="0"/>
              <a:t>Lysergic Acid Diethylamide (LSD)</a:t>
            </a:r>
          </a:p>
          <a:p>
            <a:r>
              <a:rPr lang="en-US" dirty="0"/>
              <a:t>Effects: distortions of thought and perception; hallucinations, time distortion, panic attacks</a:t>
            </a:r>
          </a:p>
          <a:p>
            <a:r>
              <a:rPr lang="en-US" dirty="0"/>
              <a:t>Avg dose: 100-300 micrograms</a:t>
            </a:r>
          </a:p>
          <a:p>
            <a:r>
              <a:rPr lang="en-US" dirty="0"/>
              <a:t>Emotional state affects drug experience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Opium, morphine, heroin</a:t>
            </a:r>
          </a:p>
          <a:p>
            <a:r>
              <a:rPr lang="en-US" dirty="0"/>
              <a:t>Called narcotics</a:t>
            </a:r>
          </a:p>
          <a:p>
            <a:r>
              <a:rPr lang="en-US" dirty="0"/>
              <a:t>Made from the poppy flower</a:t>
            </a:r>
          </a:p>
          <a:p>
            <a:r>
              <a:rPr lang="en-US" dirty="0"/>
              <a:t>Effects: analgesia, euphoria, constipation</a:t>
            </a:r>
          </a:p>
          <a:p>
            <a:r>
              <a:rPr lang="en-US" dirty="0"/>
              <a:t>Very physically addictive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572000" cy="48005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572000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 NERVOUS SYSTEM INHIBITOR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388620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Cocaine</a:t>
            </a:r>
          </a:p>
          <a:p>
            <a:r>
              <a:rPr lang="en-US" dirty="0"/>
              <a:t>Effects: dopamine and serotonin inhibitor; alertness, increases heart rate</a:t>
            </a:r>
          </a:p>
          <a:p>
            <a:r>
              <a:rPr lang="en-US" dirty="0"/>
              <a:t>Causes a build up of dopamine in synapses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3886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3886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3810000" cy="3657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widely used and abused substance in the U.S.</a:t>
            </a:r>
          </a:p>
          <a:p>
            <a:r>
              <a:rPr lang="en-US" dirty="0"/>
              <a:t>Effects: loss of inhibition, depressant, decreased functioning</a:t>
            </a:r>
          </a:p>
          <a:p>
            <a:r>
              <a:rPr lang="en-US" dirty="0"/>
              <a:t>Effects depend on frequency of use and body weight (tolerance)</a:t>
            </a:r>
          </a:p>
          <a:p>
            <a:r>
              <a:rPr lang="en-US" dirty="0"/>
              <a:t>Overuse can result in permanent liver and brain damage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381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DRUG ABUSE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Abuser: one who regularly or excessively uses illegal drugs</a:t>
            </a:r>
          </a:p>
          <a:p>
            <a:r>
              <a:rPr lang="en-US" dirty="0"/>
              <a:t>Treatment steps:</a:t>
            </a:r>
          </a:p>
          <a:p>
            <a:r>
              <a:rPr lang="en-US" dirty="0"/>
              <a:t>1) Admit there is a problem</a:t>
            </a:r>
          </a:p>
          <a:p>
            <a:r>
              <a:rPr lang="en-US" dirty="0"/>
              <a:t>2) Enter a treatment program of therapy</a:t>
            </a:r>
          </a:p>
          <a:p>
            <a:r>
              <a:rPr lang="en-US" dirty="0"/>
              <a:t>3) remain drug free</a:t>
            </a:r>
          </a:p>
        </p:txBody>
      </p:sp>
    </p:spTree>
    <p:extLst>
      <p:ext uri="{BB962C8B-B14F-4D97-AF65-F5344CB8AC3E}">
        <p14:creationId xmlns:p14="http://schemas.microsoft.com/office/powerpoint/2010/main" val="105283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SLEEP?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Theories:</a:t>
            </a:r>
          </a:p>
          <a:p>
            <a:r>
              <a:rPr lang="en-US" dirty="0"/>
              <a:t>1) Restorative: recharge the batteries</a:t>
            </a:r>
          </a:p>
          <a:p>
            <a:r>
              <a:rPr lang="en-US" dirty="0"/>
              <a:t>2) Hibernation: to conserve energy</a:t>
            </a:r>
          </a:p>
          <a:p>
            <a:r>
              <a:rPr lang="en-US" dirty="0"/>
              <a:t>3) Adaptation: helped early man hide from predators</a:t>
            </a:r>
          </a:p>
          <a:p>
            <a:r>
              <a:rPr lang="en-US" dirty="0"/>
              <a:t>4) Information dump: useless info/data is tossed out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600"/>
            <a:ext cx="4191000" cy="48768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91000" cy="487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91000" cy="487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91000" cy="487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43074"/>
            <a:ext cx="4191000" cy="4886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9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SLEEP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1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WAVES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Gamma</a:t>
            </a:r>
            <a:r>
              <a:rPr lang="en-US" dirty="0"/>
              <a:t>: formation of ideas, language, memory, learning</a:t>
            </a:r>
          </a:p>
          <a:p>
            <a:r>
              <a:rPr lang="en-US" b="1" u="sng" dirty="0"/>
              <a:t>Beta</a:t>
            </a:r>
            <a:r>
              <a:rPr lang="en-US" dirty="0"/>
              <a:t>: awake</a:t>
            </a:r>
          </a:p>
          <a:p>
            <a:r>
              <a:rPr lang="en-US" b="1" u="sng" dirty="0"/>
              <a:t>Alpha</a:t>
            </a:r>
            <a:r>
              <a:rPr lang="en-US" dirty="0"/>
              <a:t>: awake but relaxed; no concentration</a:t>
            </a:r>
          </a:p>
          <a:p>
            <a:r>
              <a:rPr lang="en-US" b="1" u="sng" dirty="0"/>
              <a:t>Theta</a:t>
            </a:r>
            <a:r>
              <a:rPr lang="en-US" dirty="0"/>
              <a:t>: light sleep or extreme relaxation</a:t>
            </a:r>
          </a:p>
          <a:p>
            <a:r>
              <a:rPr lang="en-US" b="1" u="sng" dirty="0"/>
              <a:t>Delta</a:t>
            </a:r>
            <a:r>
              <a:rPr lang="en-US" dirty="0"/>
              <a:t>: deep, dreamless sleep</a:t>
            </a:r>
            <a:endParaRPr lang="en-US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267200" cy="4876799"/>
          </a:xfrm>
        </p:spPr>
      </p:pic>
    </p:spTree>
    <p:extLst>
      <p:ext uri="{BB962C8B-B14F-4D97-AF65-F5344CB8AC3E}">
        <p14:creationId xmlns:p14="http://schemas.microsoft.com/office/powerpoint/2010/main" val="25253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Stage 1: drifting; pulse slows, muscles relax, lasts around 10 minutes; theta waves</a:t>
            </a:r>
          </a:p>
          <a:p>
            <a:r>
              <a:rPr lang="en-US" dirty="0"/>
              <a:t>Stage 2: hypnic jerks; eyes move slowly; lasts 30 minutes</a:t>
            </a:r>
          </a:p>
          <a:p>
            <a:r>
              <a:rPr lang="en-US" dirty="0"/>
              <a:t>Stage 3: sweeping delta waves; passing into deep sleep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267200" cy="48768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5924"/>
            <a:ext cx="4267200" cy="49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8" y="1685924"/>
            <a:ext cx="4300182" cy="4943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8" y="1685924"/>
            <a:ext cx="4300182" cy="49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STAGES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910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 spend 75% of sleep in stages 1-3 (called nREM or non-REM)</a:t>
            </a:r>
          </a:p>
          <a:p>
            <a:r>
              <a:rPr lang="en-US" dirty="0"/>
              <a:t>Then we enter REM…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9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R.E.M.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Rapid Eye Movement</a:t>
            </a:r>
          </a:p>
          <a:p>
            <a:r>
              <a:rPr lang="en-US" dirty="0"/>
              <a:t>High level of brain activity</a:t>
            </a:r>
          </a:p>
          <a:p>
            <a:r>
              <a:rPr lang="en-US" dirty="0"/>
              <a:t>Brain waves of an awake person</a:t>
            </a:r>
          </a:p>
          <a:p>
            <a:r>
              <a:rPr lang="en-US" dirty="0"/>
              <a:t>Deep relaxation of muscles (comatose)</a:t>
            </a:r>
          </a:p>
          <a:p>
            <a:r>
              <a:rPr lang="en-US" dirty="0"/>
              <a:t>Most dreaming occurs in this stage</a:t>
            </a:r>
          </a:p>
          <a:p>
            <a:r>
              <a:rPr lang="en-US" dirty="0"/>
              <a:t>Lasts 15-45 minutes</a:t>
            </a:r>
          </a:p>
          <a:p>
            <a:r>
              <a:rPr lang="en-US" dirty="0"/>
              <a:t>Cycling through all the stages takes c. 90 minutes, then repeats</a:t>
            </a:r>
          </a:p>
          <a:p>
            <a:r>
              <a:rPr lang="en-US" dirty="0"/>
              <a:t>We have about 4-5 sleep cycles in one night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191000" cy="4876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19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2021</TotalTime>
  <Words>1043</Words>
  <Application>Microsoft Office PowerPoint</Application>
  <PresentationFormat>On-screen Show (4:3)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Book Antiqua</vt:lpstr>
      <vt:lpstr>Lucida Sans</vt:lpstr>
      <vt:lpstr>Wingdings</vt:lpstr>
      <vt:lpstr>Wingdings 2</vt:lpstr>
      <vt:lpstr>Wingdings 3</vt:lpstr>
      <vt:lpstr>Apex</vt:lpstr>
      <vt:lpstr>CHAPTER 7: ALTERED STATES OF CONSCIOUSNESS</vt:lpstr>
      <vt:lpstr>SECTION 1: SLEEP AND DREAMS</vt:lpstr>
      <vt:lpstr>CONSCIOUSNESS</vt:lpstr>
      <vt:lpstr>WHY DO WE SLEEP?</vt:lpstr>
      <vt:lpstr>STAGES OF SLEEP</vt:lpstr>
      <vt:lpstr>BRAIN WAVES</vt:lpstr>
      <vt:lpstr>EARLY STAGES</vt:lpstr>
      <vt:lpstr>LATER STAGES</vt:lpstr>
      <vt:lpstr>R.E.M. SLEEP</vt:lpstr>
      <vt:lpstr>HOW MUCH SLEEP?</vt:lpstr>
      <vt:lpstr>CIRCADIAN RHYTHM</vt:lpstr>
      <vt:lpstr>SLEEP DISORDERS</vt:lpstr>
      <vt:lpstr>INSOMNIA</vt:lpstr>
      <vt:lpstr>SLEEP APNEA</vt:lpstr>
      <vt:lpstr>NARCOLEPSY</vt:lpstr>
      <vt:lpstr>NIGHTMARES AND NIGHT TERRORS</vt:lpstr>
      <vt:lpstr>DREAMS</vt:lpstr>
      <vt:lpstr>WHAT ARE THEY?</vt:lpstr>
      <vt:lpstr>CONTENT OF DREAMS</vt:lpstr>
      <vt:lpstr>DREAM INTERPRETATION</vt:lpstr>
      <vt:lpstr>DAYDREAMS</vt:lpstr>
      <vt:lpstr>SECTION 2: HYPNOSIS, BIOFEEDBACK, AND MEDITATION</vt:lpstr>
      <vt:lpstr>WHAT IS HYPNOSIS?</vt:lpstr>
      <vt:lpstr>THEORIES ON HYPNOSIS</vt:lpstr>
      <vt:lpstr>USES OF HYPNOSIS</vt:lpstr>
      <vt:lpstr>MEDITATION</vt:lpstr>
      <vt:lpstr>SECTION 3: DRUGS! AND CONSCIOUSNESS</vt:lpstr>
      <vt:lpstr>PSYCHOACTIVE DRUGS</vt:lpstr>
      <vt:lpstr>HOW DRUGS WORK</vt:lpstr>
      <vt:lpstr>MARIJUANA</vt:lpstr>
      <vt:lpstr>HALLUCINOGENS</vt:lpstr>
      <vt:lpstr>OPIATES</vt:lpstr>
      <vt:lpstr>CENTRAL NERVOUS SYSTEM INHIBITOR</vt:lpstr>
      <vt:lpstr>ALCOHOL</vt:lpstr>
      <vt:lpstr>DRUG ABUSE AND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ALTERED STATES OF CONSCIOUSNESS</dc:title>
  <dc:creator>repair</dc:creator>
  <cp:lastModifiedBy>Jackson, Daniel M</cp:lastModifiedBy>
  <cp:revision>49</cp:revision>
  <dcterms:created xsi:type="dcterms:W3CDTF">2012-10-05T15:14:16Z</dcterms:created>
  <dcterms:modified xsi:type="dcterms:W3CDTF">2018-02-21T17:01:40Z</dcterms:modified>
</cp:coreProperties>
</file>