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4BF76-FC9B-4A5E-9734-17240989F031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2C7ED-EBA2-4C6C-969B-FA3F585E0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01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F9AC4AC-B7FB-4CD3-B648-75A02613F6F6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60DA34B-915E-4F62-B98B-A37378457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C4AC-B7FB-4CD3-B648-75A02613F6F6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A34B-915E-4F62-B98B-A37378457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C4AC-B7FB-4CD3-B648-75A02613F6F6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A34B-915E-4F62-B98B-A37378457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C4AC-B7FB-4CD3-B648-75A02613F6F6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A34B-915E-4F62-B98B-A37378457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C4AC-B7FB-4CD3-B648-75A02613F6F6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A34B-915E-4F62-B98B-A37378457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C4AC-B7FB-4CD3-B648-75A02613F6F6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A34B-915E-4F62-B98B-A37378457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9AC4AC-B7FB-4CD3-B648-75A02613F6F6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0DA34B-915E-4F62-B98B-A37378457243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F9AC4AC-B7FB-4CD3-B648-75A02613F6F6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60DA34B-915E-4F62-B98B-A37378457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C4AC-B7FB-4CD3-B648-75A02613F6F6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A34B-915E-4F62-B98B-A37378457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C4AC-B7FB-4CD3-B648-75A02613F6F6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A34B-915E-4F62-B98B-A37378457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C4AC-B7FB-4CD3-B648-75A02613F6F6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A34B-915E-4F62-B98B-A37378457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F9AC4AC-B7FB-4CD3-B648-75A02613F6F6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60DA34B-915E-4F62-B98B-A3737845724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png"/><Relationship Id="rId7" Type="http://schemas.openxmlformats.org/officeDocument/2006/relationships/image" Target="../media/image41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g"/><Relationship Id="rId11" Type="http://schemas.openxmlformats.org/officeDocument/2006/relationships/image" Target="../media/image45.jpg"/><Relationship Id="rId5" Type="http://schemas.openxmlformats.org/officeDocument/2006/relationships/image" Target="../media/image39.jpg"/><Relationship Id="rId10" Type="http://schemas.openxmlformats.org/officeDocument/2006/relationships/image" Target="../media/image44.jpg"/><Relationship Id="rId4" Type="http://schemas.openxmlformats.org/officeDocument/2006/relationships/image" Target="../media/image38.jpg"/><Relationship Id="rId9" Type="http://schemas.openxmlformats.org/officeDocument/2006/relationships/image" Target="../media/image4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gif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PHYSICAL GEOGRAPHY OF LATIN AMERICA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3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AMAZON RIVER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3810000" cy="38862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Longest river in the western hemisphere (4000 miles)</a:t>
            </a:r>
          </a:p>
          <a:p>
            <a:pPr marL="109728" indent="0">
              <a:buNone/>
            </a:pPr>
            <a:r>
              <a:rPr lang="en-US" dirty="0" smtClean="0"/>
              <a:t>---10x the water volume of the   	Mississippi River</a:t>
            </a:r>
          </a:p>
          <a:p>
            <a:r>
              <a:rPr lang="en-US" dirty="0" smtClean="0"/>
              <a:t>Amazon basin drains parts of Bolivia, Peru, Ecuador, Colombia, Venezuela, and Brazil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08958"/>
            <a:ext cx="3810000" cy="3915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02030"/>
            <a:ext cx="3810000" cy="40749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02029"/>
            <a:ext cx="3810000" cy="40749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02028"/>
            <a:ext cx="3810000" cy="407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7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PARANA RIVER AND RIO DE LA PLATA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Parana River:  2</a:t>
            </a:r>
            <a:r>
              <a:rPr lang="en-US" baseline="30000" dirty="0" smtClean="0"/>
              <a:t>nd</a:t>
            </a:r>
            <a:r>
              <a:rPr lang="en-US" dirty="0" smtClean="0"/>
              <a:t> largest basin in S. Am</a:t>
            </a:r>
          </a:p>
          <a:p>
            <a:endParaRPr lang="en-US" dirty="0"/>
          </a:p>
          <a:p>
            <a:r>
              <a:rPr lang="en-US" dirty="0" smtClean="0"/>
              <a:t>Rio de la Plata:  estuary between Argentina and Uruguay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62200"/>
            <a:ext cx="4114800" cy="4114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6220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9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4600"/>
            <a:ext cx="3733799" cy="3962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/>
              <a:t>Lake Titicaca</a:t>
            </a:r>
            <a:r>
              <a:rPr lang="en-US" dirty="0" smtClean="0"/>
              <a:t>: world’s highest navigable lake; 12,500 ft. above sea level</a:t>
            </a:r>
          </a:p>
          <a:p>
            <a:r>
              <a:rPr lang="en-US" u="sng" dirty="0" smtClean="0"/>
              <a:t>Lake Maracaibo</a:t>
            </a:r>
            <a:r>
              <a:rPr lang="en-US" dirty="0" smtClean="0"/>
              <a:t>:  regarded as S. Am.’s largest lake</a:t>
            </a:r>
          </a:p>
          <a:p>
            <a:r>
              <a:rPr lang="en-US" u="sng" dirty="0" smtClean="0"/>
              <a:t>Lake Nicaragua</a:t>
            </a:r>
            <a:r>
              <a:rPr lang="en-US" dirty="0" smtClean="0"/>
              <a:t>:  largest lake in Central Am.</a:t>
            </a:r>
            <a:endParaRPr lang="en-US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4600"/>
            <a:ext cx="3733799" cy="39871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9" y="2514600"/>
            <a:ext cx="3706090" cy="39871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9" y="2514600"/>
            <a:ext cx="3706090" cy="39871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4599"/>
            <a:ext cx="3733799" cy="39871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66573"/>
            <a:ext cx="3733799" cy="40351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2466572"/>
            <a:ext cx="3733799" cy="40351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8" y="2459645"/>
            <a:ext cx="3733799" cy="40420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8" y="2459645"/>
            <a:ext cx="3733799" cy="40420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0" y="2459645"/>
            <a:ext cx="3761507" cy="404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6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RESERVES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Mexico and Venezuela:  oil</a:t>
            </a:r>
          </a:p>
          <a:p>
            <a:r>
              <a:rPr lang="en-US" dirty="0" smtClean="0"/>
              <a:t>Venezuela and Brazil:  gold</a:t>
            </a:r>
          </a:p>
          <a:p>
            <a:r>
              <a:rPr lang="en-US" dirty="0" smtClean="0"/>
              <a:t>Peru and Mexico:  silver</a:t>
            </a:r>
          </a:p>
          <a:p>
            <a:r>
              <a:rPr lang="en-US" dirty="0" smtClean="0"/>
              <a:t>Colombia:  emeralds</a:t>
            </a:r>
          </a:p>
          <a:p>
            <a:r>
              <a:rPr lang="en-US" dirty="0" smtClean="0"/>
              <a:t>Chile:  world’s largest exporter </a:t>
            </a:r>
            <a:r>
              <a:rPr lang="en-US" smtClean="0"/>
              <a:t>of copper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62200"/>
            <a:ext cx="3962400" cy="4267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62200"/>
            <a:ext cx="3994590" cy="426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62200"/>
            <a:ext cx="3994590" cy="426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62200"/>
            <a:ext cx="3994590" cy="426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62200"/>
            <a:ext cx="399459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1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2:  CLIMATE AND VEGETATION REGIONS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Much of Latin America lies between the Tropic of Cancer and the Tropic of Capricorn…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7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REGIONS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3962400" cy="41148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Tropical rainforest dominates much of the region</a:t>
            </a:r>
          </a:p>
          <a:p>
            <a:endParaRPr lang="en-US" dirty="0" smtClean="0"/>
          </a:p>
          <a:p>
            <a:r>
              <a:rPr lang="en-US" b="1" u="sng" dirty="0" smtClean="0"/>
              <a:t>Amazon Basin:</a:t>
            </a:r>
            <a:r>
              <a:rPr lang="en-US" dirty="0" smtClean="0"/>
              <a:t> hot temperatures and lots of rain (approx. 7.5 </a:t>
            </a:r>
            <a:r>
              <a:rPr lang="en-US" u="sng" dirty="0" smtClean="0"/>
              <a:t>feet</a:t>
            </a:r>
            <a:r>
              <a:rPr lang="en-US" dirty="0" smtClean="0"/>
              <a:t> annually)</a:t>
            </a:r>
          </a:p>
          <a:p>
            <a:endParaRPr lang="en-US" dirty="0" smtClean="0"/>
          </a:p>
          <a:p>
            <a:r>
              <a:rPr lang="en-US" dirty="0" smtClean="0"/>
              <a:t>Amazon Basin covers roughly 1/3 of S. America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62200"/>
            <a:ext cx="4038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RAINFOREST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 many trees, so closely packed</a:t>
            </a:r>
          </a:p>
          <a:p>
            <a:r>
              <a:rPr lang="en-US" dirty="0" smtClean="0"/>
              <a:t>Tops of trees create a </a:t>
            </a:r>
            <a:r>
              <a:rPr lang="en-US" b="1" u="sng" dirty="0" smtClean="0"/>
              <a:t>canopy</a:t>
            </a:r>
            <a:r>
              <a:rPr lang="en-US" dirty="0" smtClean="0"/>
              <a:t>: continuous layer of leaves</a:t>
            </a:r>
          </a:p>
          <a:p>
            <a:r>
              <a:rPr lang="en-US" dirty="0" smtClean="0"/>
              <a:t>So thick that sunlight might not reach the ground</a:t>
            </a:r>
          </a:p>
          <a:p>
            <a:r>
              <a:rPr lang="en-US" dirty="0" smtClean="0"/>
              <a:t>Numerous species of animal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362200"/>
            <a:ext cx="3809999" cy="403859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362200"/>
            <a:ext cx="3810000" cy="403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362200"/>
            <a:ext cx="3810000" cy="4038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362200"/>
            <a:ext cx="3810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5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SAVANNA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38400"/>
            <a:ext cx="3962400" cy="3962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Hot temps., lots of rain, with an extended dry period</a:t>
            </a:r>
          </a:p>
          <a:p>
            <a:r>
              <a:rPr lang="en-US" dirty="0" smtClean="0"/>
              <a:t>SW Mexico, most Caribbean islands, and north-central S. America</a:t>
            </a:r>
          </a:p>
          <a:p>
            <a:r>
              <a:rPr lang="en-US" dirty="0" smtClean="0"/>
              <a:t>Vast grasslands</a:t>
            </a:r>
          </a:p>
          <a:p>
            <a:r>
              <a:rPr lang="en-US" dirty="0" smtClean="0"/>
              <a:t>Considered transition zones between forests and grasslands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38400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0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HUMID SUBTROPICS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Short, mild winters</a:t>
            </a:r>
          </a:p>
          <a:p>
            <a:r>
              <a:rPr lang="en-US" dirty="0" smtClean="0"/>
              <a:t>Long, hot, humid summers</a:t>
            </a:r>
          </a:p>
          <a:p>
            <a:r>
              <a:rPr lang="en-US" dirty="0" smtClean="0"/>
              <a:t>Covers much of southeastern South America (Argentina and Uruguay)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438400"/>
            <a:ext cx="3810000" cy="4038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442730"/>
            <a:ext cx="3810000" cy="40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1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38400"/>
            <a:ext cx="3886200" cy="4038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Very arid</a:t>
            </a:r>
          </a:p>
          <a:p>
            <a:r>
              <a:rPr lang="en-US" dirty="0" smtClean="0"/>
              <a:t>Sparse vegetation</a:t>
            </a:r>
          </a:p>
          <a:p>
            <a:r>
              <a:rPr lang="en-US" dirty="0" smtClean="0"/>
              <a:t>Parts of northern Mexico, coastal Peru and Chile, and coast of Argentina</a:t>
            </a:r>
          </a:p>
          <a:p>
            <a:r>
              <a:rPr lang="en-US" b="1" u="sng" dirty="0" smtClean="0"/>
              <a:t>Atacama Desert</a:t>
            </a:r>
            <a:endParaRPr lang="en-US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38400"/>
            <a:ext cx="3886200" cy="403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45" y="2438400"/>
            <a:ext cx="390005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5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LATIN AMERICA?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Divided into 3 parts:</a:t>
            </a:r>
          </a:p>
          <a:p>
            <a:endParaRPr lang="en-US" dirty="0" smtClean="0"/>
          </a:p>
          <a:p>
            <a:r>
              <a:rPr lang="en-US" dirty="0" smtClean="0"/>
              <a:t>1) Middle America:  Mexico and Central America</a:t>
            </a:r>
          </a:p>
          <a:p>
            <a:endParaRPr lang="en-US" dirty="0" smtClean="0"/>
          </a:p>
          <a:p>
            <a:r>
              <a:rPr lang="en-US" dirty="0" smtClean="0"/>
              <a:t>2) Caribbean Islands (aka: West Indies)</a:t>
            </a:r>
          </a:p>
          <a:p>
            <a:endParaRPr lang="en-US" dirty="0" smtClean="0"/>
          </a:p>
          <a:p>
            <a:r>
              <a:rPr lang="en-US" dirty="0" smtClean="0"/>
              <a:t>3) South America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62200"/>
            <a:ext cx="4038600" cy="3962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62200"/>
            <a:ext cx="4038600" cy="396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62200"/>
            <a:ext cx="4038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7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Close to desert climate</a:t>
            </a:r>
          </a:p>
          <a:p>
            <a:r>
              <a:rPr lang="en-US" dirty="0" smtClean="0"/>
              <a:t>Hot summers, cool winters, little rainfall</a:t>
            </a:r>
          </a:p>
          <a:p>
            <a:r>
              <a:rPr lang="en-US" dirty="0" smtClean="0"/>
              <a:t>Parts of northern Mexico, northern Brazil, and south central S. America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33600"/>
            <a:ext cx="4038600" cy="4419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33600"/>
            <a:ext cx="4038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6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09800"/>
            <a:ext cx="3657600" cy="4114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Rocky </a:t>
            </a:r>
            <a:r>
              <a:rPr lang="en-US" dirty="0" err="1" smtClean="0"/>
              <a:t>mts</a:t>
            </a:r>
            <a:r>
              <a:rPr lang="en-US" dirty="0" smtClean="0"/>
              <a:t> of N. America extend to the southern tip of S. America</a:t>
            </a:r>
          </a:p>
          <a:p>
            <a:r>
              <a:rPr lang="en-US" dirty="0" smtClean="0"/>
              <a:t>Mts. created by tectonic plate movement---much of the region lies on the Pacific Ring of Fire</a:t>
            </a:r>
          </a:p>
          <a:p>
            <a:r>
              <a:rPr lang="en-US" dirty="0" smtClean="0"/>
              <a:t>Terrain used to block movement and trade; isolated regions and peoples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16727"/>
            <a:ext cx="3657600" cy="411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16727"/>
            <a:ext cx="3657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1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MOUNTAINS OF MEXICO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Called the Sierra Madre</a:t>
            </a:r>
          </a:p>
          <a:p>
            <a:r>
              <a:rPr lang="en-US" dirty="0" smtClean="0"/>
              <a:t>2 ranges:</a:t>
            </a:r>
          </a:p>
          <a:p>
            <a:r>
              <a:rPr lang="en-US" dirty="0" smtClean="0"/>
              <a:t>1) Sierra Madre Oriental (“eastern”) </a:t>
            </a:r>
          </a:p>
          <a:p>
            <a:r>
              <a:rPr lang="en-US" dirty="0" smtClean="0"/>
              <a:t>2) Sierra Madre Occidental (“western”)</a:t>
            </a:r>
          </a:p>
          <a:p>
            <a:r>
              <a:rPr lang="en-US" dirty="0" smtClean="0"/>
              <a:t>Meet near Mexico City to form the Sierra Madre del Sur</a:t>
            </a:r>
          </a:p>
          <a:p>
            <a:r>
              <a:rPr lang="en-US" dirty="0" smtClean="0"/>
              <a:t>Ranges surround the Mexican Plateau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2200"/>
            <a:ext cx="3962400" cy="3962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2200"/>
            <a:ext cx="3962400" cy="396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2200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7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MOUNTAINS OF CENTRAL AMERICA AND CARIBBEAN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3962400" cy="3810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Called the Central Highlands</a:t>
            </a:r>
          </a:p>
          <a:p>
            <a:endParaRPr lang="en-US" dirty="0" smtClean="0"/>
          </a:p>
          <a:p>
            <a:r>
              <a:rPr lang="en-US" dirty="0" smtClean="0"/>
              <a:t>Volcanic mountains</a:t>
            </a:r>
          </a:p>
          <a:p>
            <a:endParaRPr lang="en-US" dirty="0" smtClean="0"/>
          </a:p>
          <a:p>
            <a:r>
              <a:rPr lang="en-US" dirty="0" smtClean="0"/>
              <a:t>Many Caribbean islands are actually mountain peaks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9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ANDES OF SOUTH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4500 miles long (world’s longest)</a:t>
            </a:r>
          </a:p>
          <a:p>
            <a:r>
              <a:rPr lang="en-US" dirty="0" smtClean="0"/>
              <a:t>Consist of several </a:t>
            </a:r>
            <a:r>
              <a:rPr lang="en-US" b="1" u="sng" dirty="0" smtClean="0"/>
              <a:t>CORDILLERAS</a:t>
            </a:r>
            <a:r>
              <a:rPr lang="en-US" dirty="0" smtClean="0"/>
              <a:t>: ranges that run parallel to each other</a:t>
            </a:r>
          </a:p>
          <a:p>
            <a:r>
              <a:rPr lang="en-US" u="sng" dirty="0" err="1" smtClean="0"/>
              <a:t>Altiplano</a:t>
            </a:r>
            <a:r>
              <a:rPr lang="en-US" dirty="0" smtClean="0"/>
              <a:t>:  area of Peru and Bolivia encircled by the Andes</a:t>
            </a:r>
          </a:p>
          <a:p>
            <a:r>
              <a:rPr lang="en-US" u="sng" dirty="0" smtClean="0"/>
              <a:t>Patagonia</a:t>
            </a:r>
            <a:r>
              <a:rPr lang="en-US" dirty="0" smtClean="0"/>
              <a:t>:  flatlands and hills that form a plateau in Argentina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2200"/>
            <a:ext cx="3962399" cy="4191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2200"/>
            <a:ext cx="3962400" cy="419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82982"/>
            <a:ext cx="3962400" cy="4170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48346"/>
            <a:ext cx="3962400" cy="4204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48346"/>
            <a:ext cx="3962400" cy="42048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2200"/>
            <a:ext cx="39624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HIGHLANDS OF BRAZIL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4038600" cy="4191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err="1" smtClean="0"/>
              <a:t>Mato</a:t>
            </a:r>
            <a:r>
              <a:rPr lang="en-US" u="sng" dirty="0" smtClean="0"/>
              <a:t> Grosso Plateau</a:t>
            </a:r>
            <a:r>
              <a:rPr lang="en-US" dirty="0" smtClean="0"/>
              <a:t>: begins in western Brazil, continues into Bolivia</a:t>
            </a:r>
          </a:p>
          <a:p>
            <a:endParaRPr lang="en-US" u="sng" dirty="0"/>
          </a:p>
          <a:p>
            <a:r>
              <a:rPr lang="en-US" u="sng" dirty="0" smtClean="0"/>
              <a:t>Brazilian Highlands</a:t>
            </a:r>
            <a:r>
              <a:rPr lang="en-US" dirty="0" smtClean="0"/>
              <a:t>: east of </a:t>
            </a:r>
            <a:r>
              <a:rPr lang="en-US" dirty="0" err="1" smtClean="0"/>
              <a:t>Mato</a:t>
            </a:r>
            <a:r>
              <a:rPr lang="en-US" dirty="0" smtClean="0"/>
              <a:t> Grosso; vast plateau</a:t>
            </a:r>
            <a:endParaRPr lang="en-US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0"/>
            <a:ext cx="4114800" cy="419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0"/>
            <a:ext cx="4114800" cy="419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72144"/>
            <a:ext cx="4114800" cy="420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8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LOWLANDS AND PLAINS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Coastal lowlands run along both Atlantic and Pacific coasts of Central and South America</a:t>
            </a:r>
          </a:p>
          <a:p>
            <a:r>
              <a:rPr lang="en-US" dirty="0" smtClean="0"/>
              <a:t>South America has vast grasslands</a:t>
            </a:r>
          </a:p>
          <a:p>
            <a:r>
              <a:rPr lang="en-US" b="1" u="sng" dirty="0" smtClean="0"/>
              <a:t>Llanos</a:t>
            </a:r>
            <a:r>
              <a:rPr lang="en-US" dirty="0" smtClean="0"/>
              <a:t>: Colombia and Venezuela</a:t>
            </a:r>
          </a:p>
          <a:p>
            <a:r>
              <a:rPr lang="en-US" b="1" u="sng" dirty="0" smtClean="0"/>
              <a:t>Pampas</a:t>
            </a:r>
            <a:r>
              <a:rPr lang="en-US" dirty="0" smtClean="0"/>
              <a:t>: Argentina and Uruguay</a:t>
            </a:r>
          </a:p>
          <a:p>
            <a:r>
              <a:rPr lang="en-US" dirty="0" smtClean="0"/>
              <a:t>Good for ranching</a:t>
            </a:r>
          </a:p>
          <a:p>
            <a:r>
              <a:rPr lang="en-US" b="1" u="sng" dirty="0" smtClean="0"/>
              <a:t>Gauchos</a:t>
            </a:r>
            <a:endParaRPr lang="en-US" b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38400"/>
            <a:ext cx="4191000" cy="4038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38400"/>
            <a:ext cx="4191000" cy="403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38400"/>
            <a:ext cx="4191000" cy="4038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38400"/>
            <a:ext cx="4191000" cy="403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24545"/>
            <a:ext cx="4191000" cy="40524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24544"/>
            <a:ext cx="4191000" cy="40524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24543"/>
            <a:ext cx="4191000" cy="40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6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WATERWAYS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0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898</TotalTime>
  <Words>560</Words>
  <Application>Microsoft Office PowerPoint</Application>
  <PresentationFormat>On-screen Show (4:3)</PresentationFormat>
  <Paragraphs>92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Urban</vt:lpstr>
      <vt:lpstr>PHYSICAL GEOGRAPHY OF LATIN AMERICA</vt:lpstr>
      <vt:lpstr>WHAT IS LATIN AMERICA?</vt:lpstr>
      <vt:lpstr>MOUNTAINS</vt:lpstr>
      <vt:lpstr>MOUNTAINS OF MEXICO</vt:lpstr>
      <vt:lpstr>MOUNTAINS OF CENTRAL AMERICA AND CARIBBEAN</vt:lpstr>
      <vt:lpstr>THE ANDES OF SOUTH AMERICA</vt:lpstr>
      <vt:lpstr>HIGHLANDS OF BRAZIL</vt:lpstr>
      <vt:lpstr>LOWLANDS AND PLAINS</vt:lpstr>
      <vt:lpstr>WATERWAYS</vt:lpstr>
      <vt:lpstr>THE AMAZON RIVER</vt:lpstr>
      <vt:lpstr>PARANA RIVER AND RIO DE LA PLATA</vt:lpstr>
      <vt:lpstr>LAKES</vt:lpstr>
      <vt:lpstr>NATURAL RESERVES</vt:lpstr>
      <vt:lpstr>SECTION 2:  CLIMATE AND VEGETATION REGIONS</vt:lpstr>
      <vt:lpstr>TROPICAL REGIONS</vt:lpstr>
      <vt:lpstr>THE RAINFOREST</vt:lpstr>
      <vt:lpstr>TROPICAL SAVANNA</vt:lpstr>
      <vt:lpstr>HUMID SUBTROPICS</vt:lpstr>
      <vt:lpstr>DESERTS</vt:lpstr>
      <vt:lpstr>STEPPES</vt:lpstr>
    </vt:vector>
  </TitlesOfParts>
  <Company>Denton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GEOGRAPHY OF LATIN AMERICA</dc:title>
  <dc:creator>Jackson, Daniel M</dc:creator>
  <cp:lastModifiedBy>repair</cp:lastModifiedBy>
  <cp:revision>18</cp:revision>
  <cp:lastPrinted>2014-10-07T20:16:51Z</cp:lastPrinted>
  <dcterms:created xsi:type="dcterms:W3CDTF">2014-10-02T19:36:03Z</dcterms:created>
  <dcterms:modified xsi:type="dcterms:W3CDTF">2014-10-07T22:44:00Z</dcterms:modified>
</cp:coreProperties>
</file>