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99" r:id="rId13"/>
    <p:sldId id="267" r:id="rId14"/>
    <p:sldId id="268" r:id="rId15"/>
    <p:sldId id="269" r:id="rId16"/>
    <p:sldId id="270" r:id="rId17"/>
    <p:sldId id="272" r:id="rId18"/>
    <p:sldId id="271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8" autoAdjust="0"/>
    <p:restoredTop sz="86323" autoAdjust="0"/>
  </p:normalViewPr>
  <p:slideViewPr>
    <p:cSldViewPr>
      <p:cViewPr varScale="1">
        <p:scale>
          <a:sx n="63" d="100"/>
          <a:sy n="63" d="100"/>
        </p:scale>
        <p:origin x="-33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074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FFC6D9-E24E-494B-8D62-ABA70833967B}" type="datetimeFigureOut">
              <a:rPr lang="en-US" smtClean="0"/>
              <a:t>9/9/2014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130172-E0A8-4FEC-A354-0B5F99B4B228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C6D9-E24E-494B-8D62-ABA70833967B}" type="datetimeFigureOut">
              <a:rPr lang="en-US" smtClean="0"/>
              <a:t>9/9/2014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30172-E0A8-4FEC-A354-0B5F99B4B228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C6D9-E24E-494B-8D62-ABA70833967B}" type="datetimeFigureOut">
              <a:rPr lang="en-US" smtClean="0"/>
              <a:t>9/9/2014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30172-E0A8-4FEC-A354-0B5F99B4B228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C6D9-E24E-494B-8D62-ABA70833967B}" type="datetimeFigureOut">
              <a:rPr lang="en-US" smtClean="0"/>
              <a:t>9/9/2014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30172-E0A8-4FEC-A354-0B5F99B4B2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C6D9-E24E-494B-8D62-ABA70833967B}" type="datetimeFigureOut">
              <a:rPr lang="en-US" smtClean="0"/>
              <a:t>9/9/2014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30172-E0A8-4FEC-A354-0B5F99B4B228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C6D9-E24E-494B-8D62-ABA70833967B}" type="datetimeFigureOut">
              <a:rPr lang="en-US" smtClean="0"/>
              <a:t>9/9/2014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30172-E0A8-4FEC-A354-0B5F99B4B2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C6D9-E24E-494B-8D62-ABA70833967B}" type="datetimeFigureOut">
              <a:rPr lang="en-US" smtClean="0"/>
              <a:t>9/9/2014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30172-E0A8-4FEC-A354-0B5F99B4B228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C6D9-E24E-494B-8D62-ABA70833967B}" type="datetimeFigureOut">
              <a:rPr lang="en-US" smtClean="0"/>
              <a:t>9/9/2014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30172-E0A8-4FEC-A354-0B5F99B4B228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C6D9-E24E-494B-8D62-ABA70833967B}" type="datetimeFigureOut">
              <a:rPr lang="en-US" smtClean="0"/>
              <a:t>9/9/2014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30172-E0A8-4FEC-A354-0B5F99B4B22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C6D9-E24E-494B-8D62-ABA70833967B}" type="datetimeFigureOut">
              <a:rPr lang="en-US" smtClean="0"/>
              <a:t>9/9/2014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30172-E0A8-4FEC-A354-0B5F99B4B22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C6D9-E24E-494B-8D62-ABA70833967B}" type="datetimeFigureOut">
              <a:rPr lang="en-US" smtClean="0"/>
              <a:t>9/9/2014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30172-E0A8-4FEC-A354-0B5F99B4B22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0FFC6D9-E24E-494B-8D62-ABA70833967B}" type="datetimeFigureOut">
              <a:rPr lang="en-US" smtClean="0"/>
              <a:t>9/9/2014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0130172-E0A8-4FEC-A354-0B5F99B4B228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jpg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3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3.jp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g"/><Relationship Id="rId3" Type="http://schemas.openxmlformats.org/officeDocument/2006/relationships/image" Target="../media/image85.jpg"/><Relationship Id="rId7" Type="http://schemas.openxmlformats.org/officeDocument/2006/relationships/image" Target="../media/image89.jp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8.jpg"/><Relationship Id="rId5" Type="http://schemas.openxmlformats.org/officeDocument/2006/relationships/image" Target="../media/image87.jpg"/><Relationship Id="rId10" Type="http://schemas.openxmlformats.org/officeDocument/2006/relationships/image" Target="../media/image92.jpg"/><Relationship Id="rId4" Type="http://schemas.openxmlformats.org/officeDocument/2006/relationships/image" Target="../media/image86.jpg"/><Relationship Id="rId9" Type="http://schemas.openxmlformats.org/officeDocument/2006/relationships/image" Target="../media/image91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g"/><Relationship Id="rId7" Type="http://schemas.openxmlformats.org/officeDocument/2006/relationships/image" Target="../media/image98.jpg"/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7.jpg"/><Relationship Id="rId5" Type="http://schemas.openxmlformats.org/officeDocument/2006/relationships/image" Target="../media/image96.jpg"/><Relationship Id="rId4" Type="http://schemas.openxmlformats.org/officeDocument/2006/relationships/image" Target="../media/image9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3: CLIMATE AND VEGETATION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79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HURRICANES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Def: storms that form over warm, tropical ocean waters (aka typhoons)</a:t>
            </a:r>
          </a:p>
          <a:p>
            <a:r>
              <a:rPr lang="en-US" dirty="0" smtClean="0"/>
              <a:t>When water is 80 degrees or higher huge amounts of heat and energy are collected</a:t>
            </a:r>
          </a:p>
          <a:p>
            <a:r>
              <a:rPr lang="en-US" dirty="0" smtClean="0"/>
              <a:t>An “eye” will form</a:t>
            </a:r>
          </a:p>
          <a:p>
            <a:r>
              <a:rPr lang="en-US" dirty="0" smtClean="0"/>
              <a:t>Surrounding winds can reach 200 mph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438400"/>
            <a:ext cx="3657600" cy="4191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438400"/>
            <a:ext cx="3657600" cy="4191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431472"/>
            <a:ext cx="3657600" cy="419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22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TORNADOES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62200"/>
            <a:ext cx="3886199" cy="411480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Def: powerful funnel-shaped column of spiraling air</a:t>
            </a:r>
          </a:p>
          <a:p>
            <a:r>
              <a:rPr lang="en-US" dirty="0" smtClean="0"/>
              <a:t>Winds swirl in counterclockwise motion around a low pressure center</a:t>
            </a:r>
          </a:p>
          <a:p>
            <a:r>
              <a:rPr lang="en-US" dirty="0" smtClean="0"/>
              <a:t>U.S. averages 700 tornadoes a year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0"/>
            <a:ext cx="3886200" cy="4191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0"/>
            <a:ext cx="3886200" cy="4191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65218"/>
            <a:ext cx="3886200" cy="42117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44436"/>
            <a:ext cx="3886200" cy="42325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23654"/>
            <a:ext cx="3886200" cy="42533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44436"/>
            <a:ext cx="3886200" cy="423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51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57400"/>
            <a:ext cx="7848600" cy="457200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live here!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6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BLIZZARD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Def: heavy snowstorm with winds of more than 35 mph and reduced visibility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438400"/>
            <a:ext cx="3809999" cy="411479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438400"/>
            <a:ext cx="3810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0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DROUGHT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62200"/>
            <a:ext cx="3505200" cy="4114799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Def: a long period of time without rain or with minimal rain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38387"/>
            <a:ext cx="3505200" cy="413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76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When water spreads over an area not usually covered with water</a:t>
            </a:r>
          </a:p>
          <a:p>
            <a:r>
              <a:rPr lang="en-US" dirty="0" smtClean="0"/>
              <a:t>Area flooded is called a </a:t>
            </a:r>
            <a:r>
              <a:rPr lang="en-US" b="1" u="sng" dirty="0" smtClean="0"/>
              <a:t>floodplain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824" y="2362200"/>
            <a:ext cx="3711575" cy="426719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362200"/>
            <a:ext cx="37338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91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2: CLIMATE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8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AFFECTING CLIMATE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Wind and ocean currents, latitude, elevation, and topography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66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CURRENTS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62200"/>
            <a:ext cx="3962399" cy="4191000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Help distribute heat</a:t>
            </a:r>
          </a:p>
          <a:p>
            <a:r>
              <a:rPr lang="en-US" b="1" u="sng" dirty="0" smtClean="0"/>
              <a:t>Convection</a:t>
            </a:r>
            <a:r>
              <a:rPr lang="en-US" dirty="0" smtClean="0"/>
              <a:t>: transfer of heat in the atmosphere by upward motion of air</a:t>
            </a:r>
          </a:p>
          <a:p>
            <a:r>
              <a:rPr lang="en-US" dirty="0" smtClean="0"/>
              <a:t>Globally: hot air flows toward poles; cool air flows toward equator</a:t>
            </a:r>
          </a:p>
          <a:p>
            <a:r>
              <a:rPr lang="en-US" i="1" dirty="0" smtClean="0"/>
              <a:t>Coriolis effect</a:t>
            </a:r>
            <a:r>
              <a:rPr lang="en-US" dirty="0" smtClean="0"/>
              <a:t>: bending of wind due to rotation of the earth</a:t>
            </a:r>
            <a:endParaRPr lang="en-US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62200"/>
            <a:ext cx="3962400" cy="4191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62200"/>
            <a:ext cx="3962400" cy="4191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62200"/>
            <a:ext cx="39624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8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 CURRENTS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Underwater rivers</a:t>
            </a:r>
          </a:p>
          <a:p>
            <a:r>
              <a:rPr lang="en-US" dirty="0" smtClean="0"/>
              <a:t>Warm water flows toward poles; cooler water toward equator</a:t>
            </a:r>
          </a:p>
          <a:p>
            <a:r>
              <a:rPr lang="en-US" dirty="0" smtClean="0"/>
              <a:t>Affects the climate of the area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438400"/>
            <a:ext cx="3886200" cy="4191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438400"/>
            <a:ext cx="38862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75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1: SEASONS AND WEATHER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99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ZONES OF LATITUDE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2200"/>
            <a:ext cx="3886200" cy="419100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3 general zones:</a:t>
            </a:r>
          </a:p>
          <a:p>
            <a:r>
              <a:rPr lang="en-US" dirty="0" smtClean="0"/>
              <a:t>1) Low or Tropical: either side of equator; hot</a:t>
            </a:r>
          </a:p>
          <a:p>
            <a:r>
              <a:rPr lang="en-US" dirty="0" smtClean="0"/>
              <a:t>2) Middle or Temperate: between tropics and poles; weather varies greatly</a:t>
            </a:r>
          </a:p>
          <a:p>
            <a:r>
              <a:rPr lang="en-US" dirty="0" smtClean="0"/>
              <a:t>3) High or Polar: North and South Pole; cold all the time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0"/>
            <a:ext cx="39624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39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Distance above sea level</a:t>
            </a:r>
          </a:p>
          <a:p>
            <a:r>
              <a:rPr lang="en-US" dirty="0" smtClean="0"/>
              <a:t>Air temp drops 3.5 degrees Fahrenheit for every 1000 ft above sea level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974" y="2362200"/>
            <a:ext cx="3883025" cy="4267200"/>
          </a:xfrm>
        </p:spPr>
      </p:pic>
    </p:spTree>
    <p:extLst>
      <p:ext uri="{BB962C8B-B14F-4D97-AF65-F5344CB8AC3E}">
        <p14:creationId xmlns:p14="http://schemas.microsoft.com/office/powerpoint/2010/main" val="382054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TOPOGRAPHY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0"/>
            <a:ext cx="3886200" cy="4419599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Mountains have greatest effect on climate</a:t>
            </a:r>
          </a:p>
          <a:p>
            <a:r>
              <a:rPr lang="en-US" dirty="0" smtClean="0"/>
              <a:t>Moist winds cool as they move up; heat up as they move down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18" y="2209800"/>
            <a:ext cx="4021282" cy="4454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18" y="2209800"/>
            <a:ext cx="4021282" cy="445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25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CLIMATE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Climates change over time.  Some changes are natural, some are man-made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5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NIÑO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warming of the waters off the west coast of S. America</a:t>
            </a:r>
          </a:p>
          <a:p>
            <a:r>
              <a:rPr lang="en-US" dirty="0" smtClean="0"/>
              <a:t>C. every 2-7 years</a:t>
            </a:r>
          </a:p>
          <a:p>
            <a:r>
              <a:rPr lang="en-US" dirty="0" smtClean="0"/>
              <a:t>Happens when easterly winds change direction or slow</a:t>
            </a:r>
          </a:p>
          <a:p>
            <a:r>
              <a:rPr lang="en-US" dirty="0" smtClean="0"/>
              <a:t>Causes floods, mudslides</a:t>
            </a:r>
          </a:p>
          <a:p>
            <a:r>
              <a:rPr lang="en-US" dirty="0" smtClean="0"/>
              <a:t>When it blows west, it is called La Niña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362200"/>
            <a:ext cx="4038600" cy="4191000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362200"/>
            <a:ext cx="4038600" cy="4191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379259"/>
            <a:ext cx="4038600" cy="41739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379258"/>
            <a:ext cx="4038600" cy="417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93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WARMING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0"/>
            <a:ext cx="3809999" cy="4190999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Since late 1800s, Earth’s temp has increased by 1 degree</a:t>
            </a:r>
          </a:p>
          <a:p>
            <a:r>
              <a:rPr lang="en-US" dirty="0" smtClean="0"/>
              <a:t>Some argue it’s natural</a:t>
            </a:r>
          </a:p>
          <a:p>
            <a:r>
              <a:rPr lang="en-US" dirty="0" smtClean="0"/>
              <a:t>Others argue it’s due to the </a:t>
            </a:r>
            <a:r>
              <a:rPr lang="en-US" b="1" u="sng" dirty="0" smtClean="0"/>
              <a:t>GREENHOUSE EFFECT</a:t>
            </a:r>
            <a:r>
              <a:rPr lang="en-US" dirty="0" smtClean="0"/>
              <a:t>: layer of gases released from burning coal and petroleum traps solar energy, thus increasing the planet’s temp.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66950"/>
            <a:ext cx="3962400" cy="4210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76" y="2266950"/>
            <a:ext cx="3969224" cy="421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76" y="2268086"/>
            <a:ext cx="3969224" cy="42089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76" y="2268086"/>
            <a:ext cx="3969223" cy="42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61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3: WORLD CLIMATE REGIONS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6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REGION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Temperature and precipitation are most significant factors</a:t>
            </a:r>
          </a:p>
          <a:p>
            <a:r>
              <a:rPr lang="en-US" dirty="0" smtClean="0"/>
              <a:t>5 general climate regions:</a:t>
            </a:r>
          </a:p>
          <a:p>
            <a:r>
              <a:rPr lang="en-US" dirty="0" smtClean="0"/>
              <a:t>1) Tropical (low latitude)</a:t>
            </a:r>
          </a:p>
          <a:p>
            <a:r>
              <a:rPr lang="en-US" dirty="0" smtClean="0"/>
              <a:t>2) dry</a:t>
            </a:r>
          </a:p>
          <a:p>
            <a:r>
              <a:rPr lang="en-US" dirty="0" smtClean="0"/>
              <a:t>3) mid-latitude</a:t>
            </a:r>
          </a:p>
          <a:p>
            <a:r>
              <a:rPr lang="en-US" dirty="0" smtClean="0"/>
              <a:t>4) high latitude</a:t>
            </a:r>
          </a:p>
          <a:p>
            <a:r>
              <a:rPr lang="en-US" dirty="0" smtClean="0"/>
              <a:t>5) highland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2438400"/>
            <a:ext cx="4114800" cy="4191000"/>
          </a:xfrm>
        </p:spPr>
      </p:pic>
    </p:spTree>
    <p:extLst>
      <p:ext uri="{BB962C8B-B14F-4D97-AF65-F5344CB8AC3E}">
        <p14:creationId xmlns:p14="http://schemas.microsoft.com/office/powerpoint/2010/main" val="99181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CLIMATES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5 major climate regions are divided into smaller subregions…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54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TROPICAL WET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0"/>
            <a:ext cx="4114800" cy="4267199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Little variation in temp</a:t>
            </a:r>
          </a:p>
          <a:p>
            <a:r>
              <a:rPr lang="en-US" dirty="0" err="1" smtClean="0"/>
              <a:t>Avg</a:t>
            </a:r>
            <a:r>
              <a:rPr lang="en-US" dirty="0" smtClean="0"/>
              <a:t> temp of 80 degrees</a:t>
            </a:r>
          </a:p>
          <a:p>
            <a:r>
              <a:rPr lang="en-US" dirty="0" err="1" smtClean="0"/>
              <a:t>Avg</a:t>
            </a:r>
            <a:r>
              <a:rPr lang="en-US" dirty="0" smtClean="0"/>
              <a:t> annual rainfall: 80 inches</a:t>
            </a:r>
          </a:p>
          <a:p>
            <a:r>
              <a:rPr lang="en-US" dirty="0" smtClean="0"/>
              <a:t>Found in Central and S. America, Africa, and Southwest Asia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0"/>
            <a:ext cx="41148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8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EARTH’S TILT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23.5 degrees in relation to sun</a:t>
            </a:r>
          </a:p>
          <a:p>
            <a:r>
              <a:rPr lang="en-US" dirty="0" smtClean="0"/>
              <a:t>Revolution and tilt of Earth causes changes in seasons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987" y="2286000"/>
            <a:ext cx="3859213" cy="41148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286000"/>
            <a:ext cx="3886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92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TROPICAL WET AND DRY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Rainy in summer, dry in winter</a:t>
            </a:r>
          </a:p>
          <a:p>
            <a:r>
              <a:rPr lang="en-US" dirty="0" smtClean="0"/>
              <a:t>Temps cooler in dry season, warmer in wet season</a:t>
            </a:r>
          </a:p>
          <a:p>
            <a:r>
              <a:rPr lang="en-US" dirty="0" smtClean="0"/>
              <a:t>Found around tropical wet regions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86000"/>
            <a:ext cx="4191000" cy="4267200"/>
          </a:xfrm>
        </p:spPr>
      </p:pic>
    </p:spTree>
    <p:extLst>
      <p:ext uri="{BB962C8B-B14F-4D97-AF65-F5344CB8AC3E}">
        <p14:creationId xmlns:p14="http://schemas.microsoft.com/office/powerpoint/2010/main" val="155374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SEMIARID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62200"/>
            <a:ext cx="3962399" cy="403860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err="1" smtClean="0"/>
              <a:t>Avg</a:t>
            </a:r>
            <a:r>
              <a:rPr lang="en-US" dirty="0" smtClean="0"/>
              <a:t> 16 inches of rain annually</a:t>
            </a:r>
          </a:p>
          <a:p>
            <a:r>
              <a:rPr lang="en-US" dirty="0" smtClean="0"/>
              <a:t>Hot summers, mild to cold winters</a:t>
            </a:r>
          </a:p>
          <a:p>
            <a:r>
              <a:rPr lang="en-US" dirty="0" smtClean="0"/>
              <a:t>Found in interior of continents and around deserts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62200"/>
            <a:ext cx="39624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3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Can be hot or cool/cold</a:t>
            </a:r>
          </a:p>
          <a:p>
            <a:r>
              <a:rPr lang="en-US" dirty="0" smtClean="0"/>
              <a:t>&lt; 10 inches of rain annually</a:t>
            </a:r>
          </a:p>
          <a:p>
            <a:r>
              <a:rPr lang="en-US" dirty="0" smtClean="0"/>
              <a:t>Hot during the day, cold at night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86000"/>
            <a:ext cx="4038600" cy="43434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86000"/>
            <a:ext cx="41148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12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MEDITERRANEAN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0"/>
            <a:ext cx="4114799" cy="426720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Land around the Mediterranean Sea</a:t>
            </a:r>
          </a:p>
          <a:p>
            <a:r>
              <a:rPr lang="en-US" dirty="0" smtClean="0"/>
              <a:t>Dry, hot summers</a:t>
            </a:r>
          </a:p>
          <a:p>
            <a:r>
              <a:rPr lang="en-US" dirty="0" smtClean="0"/>
              <a:t>Cool, rainy winters</a:t>
            </a:r>
          </a:p>
          <a:p>
            <a:r>
              <a:rPr lang="en-US" dirty="0" smtClean="0"/>
              <a:t>Rich agriculture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0"/>
            <a:ext cx="4191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08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MARINE WEST COAST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Close to the ocean</a:t>
            </a:r>
          </a:p>
          <a:p>
            <a:r>
              <a:rPr lang="en-US" dirty="0" smtClean="0"/>
              <a:t>Cloudy, foggy, damp</a:t>
            </a:r>
          </a:p>
          <a:p>
            <a:r>
              <a:rPr lang="en-US" dirty="0" smtClean="0"/>
              <a:t>Precipitation is even annually</a:t>
            </a:r>
          </a:p>
          <a:p>
            <a:r>
              <a:rPr lang="en-US" dirty="0" smtClean="0"/>
              <a:t>Western U.S./Canada and West coast of Europe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2362200"/>
            <a:ext cx="4267200" cy="42672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38" y="2362200"/>
            <a:ext cx="4275161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85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HUMID SUBTROPICAL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362200"/>
            <a:ext cx="4038599" cy="419100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Long periods of summer heat and humidity</a:t>
            </a:r>
          </a:p>
          <a:p>
            <a:r>
              <a:rPr lang="en-US" dirty="0" smtClean="0"/>
              <a:t>Found on east coasts of continents</a:t>
            </a:r>
          </a:p>
          <a:p>
            <a:r>
              <a:rPr lang="en-US" dirty="0" smtClean="0"/>
              <a:t>Hurricanes</a:t>
            </a:r>
          </a:p>
          <a:p>
            <a:r>
              <a:rPr lang="en-US" dirty="0" smtClean="0"/>
              <a:t>Winters are mild to cool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362200"/>
            <a:ext cx="40386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6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HUMID CONTINENTAL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Great variety in temp and precipitation</a:t>
            </a:r>
          </a:p>
          <a:p>
            <a:r>
              <a:rPr lang="en-US" dirty="0" smtClean="0"/>
              <a:t>Found in mid-latitude interiors of Northern Hemisphere continents</a:t>
            </a:r>
          </a:p>
          <a:p>
            <a:r>
              <a:rPr lang="en-US" dirty="0" smtClean="0"/>
              <a:t>Cold northern air collides with tropical air masses, causing severe changes in climate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86000"/>
            <a:ext cx="4038600" cy="43434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86000"/>
            <a:ext cx="40386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5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SUBARCTIC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0"/>
            <a:ext cx="3962399" cy="419100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Short, cool summers</a:t>
            </a:r>
          </a:p>
          <a:p>
            <a:r>
              <a:rPr lang="en-US" dirty="0" smtClean="0"/>
              <a:t>Very cold winters; below zero 5-8 months out of the year</a:t>
            </a:r>
          </a:p>
          <a:p>
            <a:r>
              <a:rPr lang="en-US" dirty="0" smtClean="0"/>
              <a:t>Known for evergreen forests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0"/>
            <a:ext cx="3962400" cy="4191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0"/>
            <a:ext cx="39624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83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TUNDRA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Flat, treeless lands forming a ring around the Arctic Ocean</a:t>
            </a:r>
          </a:p>
          <a:p>
            <a:r>
              <a:rPr lang="en-US" dirty="0" smtClean="0"/>
              <a:t>Located in Northern Hemisphere</a:t>
            </a:r>
          </a:p>
          <a:p>
            <a:r>
              <a:rPr lang="en-US" b="1" u="sng" dirty="0" smtClean="0"/>
              <a:t>PERMAFROST</a:t>
            </a:r>
            <a:r>
              <a:rPr lang="en-US" dirty="0" smtClean="0"/>
              <a:t>: constantly frozen subsoil</a:t>
            </a:r>
            <a:endParaRPr lang="en-US" b="1" u="sn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362200"/>
            <a:ext cx="3886199" cy="41148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362200"/>
            <a:ext cx="3886200" cy="411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362200"/>
            <a:ext cx="3886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 CAP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62200"/>
            <a:ext cx="4038599" cy="411480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Snow, ice, permanently freezing temps</a:t>
            </a:r>
          </a:p>
          <a:p>
            <a:r>
              <a:rPr lang="en-US" dirty="0" smtClean="0"/>
              <a:t>So cold, it rarely snows</a:t>
            </a:r>
          </a:p>
          <a:p>
            <a:r>
              <a:rPr lang="en-US" dirty="0" smtClean="0"/>
              <a:t>Called polar deserts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62200"/>
            <a:ext cx="4038600" cy="411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62200"/>
            <a:ext cx="40386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21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SOLSTICE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62200"/>
            <a:ext cx="3733799" cy="411480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Tropic of Cancer and Tropic of Capricorn mark the farthest points north and south that the sun’s rays shine directly overhead at noon</a:t>
            </a:r>
          </a:p>
          <a:p>
            <a:r>
              <a:rPr lang="en-US" dirty="0" smtClean="0"/>
              <a:t>Those days are called </a:t>
            </a:r>
            <a:r>
              <a:rPr lang="en-US" b="1" u="sng" dirty="0" smtClean="0"/>
              <a:t>solstices</a:t>
            </a:r>
            <a:endParaRPr lang="en-US" dirty="0" smtClean="0"/>
          </a:p>
          <a:p>
            <a:r>
              <a:rPr lang="en-US" dirty="0" smtClean="0"/>
              <a:t>Summer solstice is longest day</a:t>
            </a:r>
          </a:p>
          <a:p>
            <a:r>
              <a:rPr lang="en-US" dirty="0" smtClean="0"/>
              <a:t>Winter is the shortest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362200"/>
            <a:ext cx="3810000" cy="411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362200"/>
            <a:ext cx="3810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87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Climates vary due to latitude, elevation, topography, and continental location</a:t>
            </a:r>
          </a:p>
          <a:p>
            <a:r>
              <a:rPr lang="en-US" dirty="0" smtClean="0"/>
              <a:t>Ex: Andes Mountains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1" y="2362200"/>
            <a:ext cx="3962400" cy="4267199"/>
          </a:xfrm>
        </p:spPr>
      </p:pic>
    </p:spTree>
    <p:extLst>
      <p:ext uri="{BB962C8B-B14F-4D97-AF65-F5344CB8AC3E}">
        <p14:creationId xmlns:p14="http://schemas.microsoft.com/office/powerpoint/2010/main" val="82796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4: VEGETATION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56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8490" y="381000"/>
            <a:ext cx="7756263" cy="1243406"/>
          </a:xfrm>
        </p:spPr>
        <p:txBody>
          <a:bodyPr/>
          <a:lstStyle/>
          <a:p>
            <a:r>
              <a:rPr lang="en-US" dirty="0" smtClean="0"/>
              <a:t>VEGETATION REGIONS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62200"/>
            <a:ext cx="3886200" cy="3962400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Regions that provide for human activities</a:t>
            </a:r>
          </a:p>
          <a:p>
            <a:r>
              <a:rPr lang="en-US" b="1" u="sng" dirty="0" smtClean="0"/>
              <a:t>ECOSYSTEM</a:t>
            </a:r>
            <a:r>
              <a:rPr lang="en-US" dirty="0" smtClean="0"/>
              <a:t>: interdependent community of plants and animals</a:t>
            </a:r>
          </a:p>
          <a:p>
            <a:r>
              <a:rPr lang="en-US" b="1" u="sng" dirty="0" smtClean="0"/>
              <a:t>BIOME</a:t>
            </a:r>
            <a:r>
              <a:rPr lang="en-US" dirty="0" smtClean="0"/>
              <a:t>: regional ecosystem</a:t>
            </a:r>
            <a:endParaRPr lang="en-US" b="1" u="sn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62200"/>
            <a:ext cx="3886200" cy="4191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62200"/>
            <a:ext cx="38862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7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FORESTLANDS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u="sng" dirty="0" smtClean="0"/>
              <a:t>DECIDUOUS TREES</a:t>
            </a:r>
            <a:r>
              <a:rPr lang="en-US" dirty="0" smtClean="0"/>
              <a:t>: broadleaf trees (maple, oak, birch)</a:t>
            </a:r>
          </a:p>
          <a:p>
            <a:r>
              <a:rPr lang="en-US" b="1" u="sng" dirty="0" smtClean="0"/>
              <a:t>RAINFOREST</a:t>
            </a:r>
            <a:r>
              <a:rPr lang="en-US" dirty="0" smtClean="0"/>
              <a:t>: tropical concentration of deciduous trees</a:t>
            </a:r>
          </a:p>
          <a:p>
            <a:r>
              <a:rPr lang="en-US" b="1" u="sng" dirty="0" smtClean="0"/>
              <a:t>CONIFEROUS TREES</a:t>
            </a:r>
            <a:r>
              <a:rPr lang="en-US" dirty="0" smtClean="0"/>
              <a:t>: </a:t>
            </a:r>
            <a:r>
              <a:rPr lang="en-US" dirty="0" err="1" smtClean="0"/>
              <a:t>needleleaf</a:t>
            </a:r>
            <a:r>
              <a:rPr lang="en-US" dirty="0" smtClean="0"/>
              <a:t> trees; cone-bearing</a:t>
            </a:r>
            <a:endParaRPr lang="en-US" b="1" u="sn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438400"/>
            <a:ext cx="3581400" cy="41148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362200"/>
            <a:ext cx="3581400" cy="4191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262" y="2327563"/>
            <a:ext cx="3614738" cy="42256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552" y="2327563"/>
            <a:ext cx="3642447" cy="42256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843" y="2299854"/>
            <a:ext cx="3670156" cy="42533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843" y="2262620"/>
            <a:ext cx="3670156" cy="42905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133" y="2262620"/>
            <a:ext cx="3697865" cy="42905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133" y="2262620"/>
            <a:ext cx="3697865" cy="42905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278" y="2262620"/>
            <a:ext cx="3711720" cy="429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02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GRASSLANDS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62200"/>
            <a:ext cx="3809999" cy="3962399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Mostly flat regions with a few trees</a:t>
            </a:r>
          </a:p>
          <a:p>
            <a:r>
              <a:rPr lang="en-US" b="1" u="sng" dirty="0" smtClean="0"/>
              <a:t>SAVANNA</a:t>
            </a:r>
            <a:r>
              <a:rPr lang="en-US" dirty="0" smtClean="0"/>
              <a:t>: tropical grasslands; flat, grassy, mostly treeless</a:t>
            </a:r>
          </a:p>
          <a:p>
            <a:r>
              <a:rPr lang="en-US" b="1" u="sng" dirty="0" smtClean="0"/>
              <a:t>STEPPE</a:t>
            </a:r>
            <a:r>
              <a:rPr lang="en-US" dirty="0" smtClean="0"/>
              <a:t>: prairie; N. hemisphere temperate grassland</a:t>
            </a:r>
            <a:endParaRPr lang="en-US" b="1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62200"/>
            <a:ext cx="3810000" cy="3962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62200"/>
            <a:ext cx="3810000" cy="3962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62200"/>
            <a:ext cx="3810000" cy="3962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62200"/>
            <a:ext cx="3810000" cy="3962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62200"/>
            <a:ext cx="38100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10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EQUINOX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When the day and night are equal in length</a:t>
            </a:r>
          </a:p>
          <a:p>
            <a:r>
              <a:rPr lang="en-US" dirty="0" smtClean="0"/>
              <a:t>Twice a year</a:t>
            </a:r>
          </a:p>
          <a:p>
            <a:r>
              <a:rPr lang="en-US" dirty="0" smtClean="0"/>
              <a:t>Mark the beginning of spring (vernal) and autumn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1" y="2362200"/>
            <a:ext cx="3886200" cy="4343400"/>
          </a:xfrm>
        </p:spPr>
      </p:pic>
    </p:spTree>
    <p:extLst>
      <p:ext uri="{BB962C8B-B14F-4D97-AF65-F5344CB8AC3E}">
        <p14:creationId xmlns:p14="http://schemas.microsoft.com/office/powerpoint/2010/main" val="201356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Def: the condition of the atmosphere at a particular location and time</a:t>
            </a:r>
          </a:p>
          <a:p>
            <a:r>
              <a:rPr lang="en-US" b="1" u="sng" dirty="0" smtClean="0"/>
              <a:t>CLIMATE</a:t>
            </a:r>
            <a:r>
              <a:rPr lang="en-US" dirty="0" smtClean="0"/>
              <a:t>: weather conditions at a particular location over a long period of time</a:t>
            </a:r>
            <a:endParaRPr lang="en-US" b="1" u="sng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0"/>
            <a:ext cx="3886200" cy="4190999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28850"/>
            <a:ext cx="396240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26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0" y="304800"/>
            <a:ext cx="7756263" cy="1319606"/>
          </a:xfrm>
        </p:spPr>
        <p:txBody>
          <a:bodyPr/>
          <a:lstStyle/>
          <a:p>
            <a:r>
              <a:rPr lang="en-US" dirty="0" smtClean="0"/>
              <a:t>WHAT CAUSES WEATHER?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Water vapor: determines amount and form of precipitation</a:t>
            </a:r>
          </a:p>
          <a:p>
            <a:r>
              <a:rPr lang="en-US" dirty="0" smtClean="0"/>
              <a:t>Cloud cover: holds water vapor</a:t>
            </a:r>
          </a:p>
          <a:p>
            <a:r>
              <a:rPr lang="en-US" dirty="0" smtClean="0"/>
              <a:t>Landforms and bodies of water</a:t>
            </a:r>
          </a:p>
          <a:p>
            <a:r>
              <a:rPr lang="en-US" dirty="0" smtClean="0"/>
              <a:t>Elevation</a:t>
            </a:r>
          </a:p>
          <a:p>
            <a:r>
              <a:rPr lang="en-US" dirty="0" smtClean="0"/>
              <a:t>Air movement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2209800"/>
            <a:ext cx="4194175" cy="4343400"/>
          </a:xfrm>
        </p:spPr>
      </p:pic>
    </p:spTree>
    <p:extLst>
      <p:ext uri="{BB962C8B-B14F-4D97-AF65-F5344CB8AC3E}">
        <p14:creationId xmlns:p14="http://schemas.microsoft.com/office/powerpoint/2010/main" val="69610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PRECIPITATION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0"/>
            <a:ext cx="4038600" cy="4190999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Warm air rises, cools, air loses ability to hold moisture</a:t>
            </a:r>
          </a:p>
          <a:p>
            <a:r>
              <a:rPr lang="en-US" dirty="0" smtClean="0"/>
              <a:t>Water vapor condenses and droplets form in clouds</a:t>
            </a:r>
          </a:p>
          <a:p>
            <a:r>
              <a:rPr lang="en-US" dirty="0" smtClean="0"/>
              <a:t>3 types of precipitation:</a:t>
            </a:r>
          </a:p>
          <a:p>
            <a:r>
              <a:rPr lang="en-US" dirty="0" smtClean="0"/>
              <a:t>1) Convectional: in hot, moist climates</a:t>
            </a:r>
          </a:p>
          <a:p>
            <a:r>
              <a:rPr lang="en-US" dirty="0" smtClean="0"/>
              <a:t>2) Orographic: falls on windward side of mountain or hill</a:t>
            </a:r>
          </a:p>
          <a:p>
            <a:r>
              <a:rPr lang="en-US" dirty="0" smtClean="0"/>
              <a:t>3) Frontal: in middle latitudes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0"/>
            <a:ext cx="4114800" cy="4191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0"/>
            <a:ext cx="4114800" cy="4191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0"/>
            <a:ext cx="41148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32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 EXTREMES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Air masses clash as they are warming and cooling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44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1723</TotalTime>
  <Words>1002</Words>
  <Application>Microsoft Office PowerPoint</Application>
  <PresentationFormat>On-screen Show (4:3)</PresentationFormat>
  <Paragraphs>159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Hardcover</vt:lpstr>
      <vt:lpstr>CHAPTER 3: CLIMATE AND VEGETATION</vt:lpstr>
      <vt:lpstr>SECTION 1: SEASONS AND WEATHER</vt:lpstr>
      <vt:lpstr>EARTH’S TILT</vt:lpstr>
      <vt:lpstr>SOLSTICE</vt:lpstr>
      <vt:lpstr>EQUINOX</vt:lpstr>
      <vt:lpstr>WEATHER</vt:lpstr>
      <vt:lpstr>WHAT CAUSES WEATHER?</vt:lpstr>
      <vt:lpstr>PRECIPITATION</vt:lpstr>
      <vt:lpstr>WEATHER EXTREMES</vt:lpstr>
      <vt:lpstr>HURRICANES</vt:lpstr>
      <vt:lpstr>TORNADOES</vt:lpstr>
      <vt:lpstr>Don’t live here!</vt:lpstr>
      <vt:lpstr>BLIZZARD</vt:lpstr>
      <vt:lpstr>DROUGHT</vt:lpstr>
      <vt:lpstr>FLOODS</vt:lpstr>
      <vt:lpstr>SECTION 2: CLIMATE</vt:lpstr>
      <vt:lpstr>FACTORS AFFECTING CLIMATE</vt:lpstr>
      <vt:lpstr>WIND CURRENTS</vt:lpstr>
      <vt:lpstr>OCEAN CURRENTS</vt:lpstr>
      <vt:lpstr>ZONES OF LATITUDE</vt:lpstr>
      <vt:lpstr>ELEVATION</vt:lpstr>
      <vt:lpstr>TOPOGRAPHY</vt:lpstr>
      <vt:lpstr>CHANGES IN CLIMATE</vt:lpstr>
      <vt:lpstr>EL NIÑO</vt:lpstr>
      <vt:lpstr>GLOBAL WARMING</vt:lpstr>
      <vt:lpstr>SECTION 3: WORLD CLIMATE REGIONS</vt:lpstr>
      <vt:lpstr>CLIMATE REGION</vt:lpstr>
      <vt:lpstr>TYPES OF CLIMATES</vt:lpstr>
      <vt:lpstr>TROPICAL WET</vt:lpstr>
      <vt:lpstr>TROPICAL WET AND DRY</vt:lpstr>
      <vt:lpstr>SEMIARID</vt:lpstr>
      <vt:lpstr>DESERT</vt:lpstr>
      <vt:lpstr>MEDITERRANEAN</vt:lpstr>
      <vt:lpstr>MARINE WEST COAST</vt:lpstr>
      <vt:lpstr>HUMID SUBTROPICAL</vt:lpstr>
      <vt:lpstr>HUMID CONTINENTAL</vt:lpstr>
      <vt:lpstr>SUBARCTIC</vt:lpstr>
      <vt:lpstr>TUNDRA</vt:lpstr>
      <vt:lpstr>ICE CAP</vt:lpstr>
      <vt:lpstr>HIGHLANDS</vt:lpstr>
      <vt:lpstr>SECTION 4: VEGETATION</vt:lpstr>
      <vt:lpstr>VEGETATION REGIONS</vt:lpstr>
      <vt:lpstr>FORESTLANDS</vt:lpstr>
      <vt:lpstr>GRASSLANDS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3: CLIMATE AND VEGETATION</dc:title>
  <dc:creator>Dan Jackson</dc:creator>
  <cp:lastModifiedBy>repair</cp:lastModifiedBy>
  <cp:revision>29</cp:revision>
  <dcterms:created xsi:type="dcterms:W3CDTF">2012-09-06T23:19:39Z</dcterms:created>
  <dcterms:modified xsi:type="dcterms:W3CDTF">2014-09-09T19:08:01Z</dcterms:modified>
</cp:coreProperties>
</file>