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317" r:id="rId9"/>
    <p:sldId id="263" r:id="rId10"/>
    <p:sldId id="264" r:id="rId11"/>
    <p:sldId id="319" r:id="rId12"/>
    <p:sldId id="265" r:id="rId13"/>
    <p:sldId id="266" r:id="rId14"/>
    <p:sldId id="300" r:id="rId15"/>
    <p:sldId id="267" r:id="rId16"/>
    <p:sldId id="268" r:id="rId17"/>
    <p:sldId id="269" r:id="rId18"/>
    <p:sldId id="270" r:id="rId19"/>
    <p:sldId id="271" r:id="rId20"/>
    <p:sldId id="273" r:id="rId21"/>
    <p:sldId id="274" r:id="rId22"/>
    <p:sldId id="275" r:id="rId23"/>
    <p:sldId id="276" r:id="rId24"/>
    <p:sldId id="280" r:id="rId25"/>
    <p:sldId id="277" r:id="rId26"/>
    <p:sldId id="278" r:id="rId27"/>
    <p:sldId id="279" r:id="rId28"/>
    <p:sldId id="281" r:id="rId29"/>
    <p:sldId id="282" r:id="rId30"/>
    <p:sldId id="286" r:id="rId31"/>
    <p:sldId id="284" r:id="rId32"/>
    <p:sldId id="285" r:id="rId33"/>
    <p:sldId id="302" r:id="rId34"/>
    <p:sldId id="308" r:id="rId35"/>
    <p:sldId id="303" r:id="rId36"/>
    <p:sldId id="307" r:id="rId37"/>
    <p:sldId id="311" r:id="rId38"/>
    <p:sldId id="312" r:id="rId39"/>
    <p:sldId id="313" r:id="rId40"/>
    <p:sldId id="314" r:id="rId41"/>
    <p:sldId id="316" r:id="rId42"/>
    <p:sldId id="318" r:id="rId43"/>
    <p:sldId id="306" r:id="rId44"/>
    <p:sldId id="315" r:id="rId45"/>
    <p:sldId id="304" r:id="rId46"/>
    <p:sldId id="305" r:id="rId47"/>
    <p:sldId id="309" r:id="rId48"/>
    <p:sldId id="283" r:id="rId49"/>
    <p:sldId id="287" r:id="rId50"/>
    <p:sldId id="288" r:id="rId51"/>
    <p:sldId id="289" r:id="rId52"/>
    <p:sldId id="290" r:id="rId53"/>
    <p:sldId id="291" r:id="rId54"/>
    <p:sldId id="292" r:id="rId55"/>
    <p:sldId id="293" r:id="rId56"/>
    <p:sldId id="297" r:id="rId57"/>
    <p:sldId id="299" r:id="rId58"/>
    <p:sldId id="298" r:id="rId59"/>
    <p:sldId id="310" r:id="rId60"/>
    <p:sldId id="294" r:id="rId61"/>
    <p:sldId id="295" r:id="rId62"/>
    <p:sldId id="296" r:id="rId63"/>
    <p:sldId id="301"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78" autoAdjust="0"/>
    <p:restoredTop sz="86474" autoAdjust="0"/>
  </p:normalViewPr>
  <p:slideViewPr>
    <p:cSldViewPr>
      <p:cViewPr varScale="1">
        <p:scale>
          <a:sx n="59" d="100"/>
          <a:sy n="59" d="100"/>
        </p:scale>
        <p:origin x="-72" y="-270"/>
      </p:cViewPr>
      <p:guideLst>
        <p:guide orient="horz" pos="2160"/>
        <p:guide pos="2880"/>
      </p:guideLst>
    </p:cSldViewPr>
  </p:slideViewPr>
  <p:outlineViewPr>
    <p:cViewPr>
      <p:scale>
        <a:sx n="33" d="100"/>
        <a:sy n="33" d="100"/>
      </p:scale>
      <p:origin x="246" y="240042"/>
    </p:cViewPr>
  </p:outlineViewPr>
  <p:notesTextViewPr>
    <p:cViewPr>
      <p:scale>
        <a:sx n="100" d="100"/>
        <a:sy n="100" d="100"/>
      </p:scale>
      <p:origin x="0" y="0"/>
    </p:cViewPr>
  </p:notesTextViewPr>
  <p:sorterViewPr>
    <p:cViewPr>
      <p:scale>
        <a:sx n="66" d="100"/>
        <a:sy n="66" d="100"/>
      </p:scale>
      <p:origin x="0" y="41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E107B736-AA00-4683-864A-09DA0E555DCE}" type="datetimeFigureOut">
              <a:rPr lang="en-US" smtClean="0"/>
              <a:pPr/>
              <a:t>1/25/2013</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86ED116-C68A-4E1F-A5A4-CD3A55963EE6}"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07B736-AA00-4683-864A-09DA0E555DCE}" type="datetimeFigureOut">
              <a:rPr lang="en-US" smtClean="0"/>
              <a:pPr/>
              <a:t>1/25/2013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86ED116-C68A-4E1F-A5A4-CD3A55963E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07B736-AA00-4683-864A-09DA0E555DCE}" type="datetimeFigureOut">
              <a:rPr lang="en-US" smtClean="0"/>
              <a:pPr/>
              <a:t>1/25/2013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86ED116-C68A-4E1F-A5A4-CD3A55963E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07B736-AA00-4683-864A-09DA0E555DCE}" type="datetimeFigureOut">
              <a:rPr lang="en-US" smtClean="0"/>
              <a:pPr/>
              <a:t>1/25/2013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86ED116-C68A-4E1F-A5A4-CD3A55963E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E107B736-AA00-4683-864A-09DA0E555DCE}" type="datetimeFigureOut">
              <a:rPr lang="en-US" smtClean="0"/>
              <a:pPr/>
              <a:t>1/25/2013</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86ED116-C68A-4E1F-A5A4-CD3A55963EE6}"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107B736-AA00-4683-864A-09DA0E555DCE}" type="datetimeFigureOut">
              <a:rPr lang="en-US" smtClean="0"/>
              <a:pPr/>
              <a:t>1/25/2013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886ED116-C68A-4E1F-A5A4-CD3A55963EE6}"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107B736-AA00-4683-864A-09DA0E555DCE}" type="datetimeFigureOut">
              <a:rPr lang="en-US" smtClean="0"/>
              <a:pPr/>
              <a:t>1/25/2013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886ED116-C68A-4E1F-A5A4-CD3A55963E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107B736-AA00-4683-864A-09DA0E555DCE}" type="datetimeFigureOut">
              <a:rPr lang="en-US" smtClean="0"/>
              <a:pPr/>
              <a:t>1/25/2013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86ED116-C68A-4E1F-A5A4-CD3A55963EE6}"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07B736-AA00-4683-864A-09DA0E555DCE}" type="datetimeFigureOut">
              <a:rPr lang="en-US" smtClean="0"/>
              <a:pPr/>
              <a:t>1/25/2013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86ED116-C68A-4E1F-A5A4-CD3A55963E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E107B736-AA00-4683-864A-09DA0E555DCE}" type="datetimeFigureOut">
              <a:rPr lang="en-US" smtClean="0"/>
              <a:pPr/>
              <a:t>1/25/2013</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86ED116-C68A-4E1F-A5A4-CD3A55963EE6}"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E107B736-AA00-4683-864A-09DA0E555DCE}" type="datetimeFigureOut">
              <a:rPr lang="en-US" smtClean="0"/>
              <a:pPr/>
              <a:t>1/25/2013</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86ED116-C68A-4E1F-A5A4-CD3A55963EE6}"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E107B736-AA00-4683-864A-09DA0E555DCE}" type="datetimeFigureOut">
              <a:rPr lang="en-US" smtClean="0"/>
              <a:pPr/>
              <a:t>1/25/2013</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886ED116-C68A-4E1F-A5A4-CD3A55963EE6}"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Welcome to United States History Class</a:t>
            </a:r>
            <a:endParaRPr lang="en-US" dirty="0"/>
          </a:p>
        </p:txBody>
      </p:sp>
      <p:sp>
        <p:nvSpPr>
          <p:cNvPr id="3" name="Subtitle 2"/>
          <p:cNvSpPr>
            <a:spLocks noGrp="1"/>
          </p:cNvSpPr>
          <p:nvPr>
            <p:ph type="subTitle" idx="1"/>
          </p:nvPr>
        </p:nvSpPr>
        <p:spPr>
          <a:xfrm>
            <a:off x="533400" y="2819400"/>
            <a:ext cx="8160434" cy="3810000"/>
          </a:xfrm>
        </p:spPr>
        <p:txBody>
          <a:bodyPr>
            <a:normAutofit/>
          </a:bodyPr>
          <a:lstStyle/>
          <a:p>
            <a:r>
              <a:rPr lang="en-US" dirty="0" smtClean="0"/>
              <a:t>What makes the U.S. a unique nation?</a:t>
            </a:r>
          </a:p>
          <a:p>
            <a:endParaRPr lang="en-US" dirty="0" smtClean="0"/>
          </a:p>
          <a:p>
            <a:r>
              <a:rPr lang="en-US" dirty="0" err="1" smtClean="0"/>
              <a:t>Quotables</a:t>
            </a:r>
            <a:r>
              <a:rPr lang="en-US" dirty="0" smtClean="0"/>
              <a:t>…</a:t>
            </a:r>
          </a:p>
          <a:p>
            <a:endParaRPr lang="en-US" dirty="0" smtClean="0"/>
          </a:p>
          <a:p>
            <a:r>
              <a:rPr lang="en-US" dirty="0" smtClean="0"/>
              <a:t>How do we learn about history?</a:t>
            </a:r>
          </a:p>
          <a:p>
            <a:endParaRPr lang="en-US" dirty="0" smtClean="0"/>
          </a:p>
          <a:p>
            <a:r>
              <a:rPr lang="en-US" dirty="0" smtClean="0"/>
              <a:t>APUSH Exam and Homework</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a:bodyPr>
          <a:lstStyle/>
          <a:p>
            <a:pPr>
              <a:buNone/>
            </a:pPr>
            <a:endParaRPr lang="en-US" sz="6000" dirty="0" smtClean="0"/>
          </a:p>
          <a:p>
            <a:pPr>
              <a:buNone/>
            </a:pPr>
            <a:r>
              <a:rPr lang="en-US" sz="6000" dirty="0" smtClean="0"/>
              <a:t>“There is no history—only biography.”</a:t>
            </a:r>
          </a:p>
          <a:p>
            <a:pPr>
              <a:buNone/>
            </a:pPr>
            <a:endParaRPr lang="en-US" sz="6000" dirty="0"/>
          </a:p>
          <a:p>
            <a:pPr>
              <a:buNone/>
            </a:pPr>
            <a:r>
              <a:rPr lang="en-US" sz="6000" dirty="0" smtClean="0"/>
              <a:t>	Ralph Waldo Emerson</a:t>
            </a:r>
            <a:endParaRPr lang="en-US" sz="6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584664"/>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58117"/>
          </a:xfrm>
        </p:spPr>
        <p:txBody>
          <a:bodyPr>
            <a:normAutofit/>
          </a:bodyPr>
          <a:lstStyle/>
          <a:p>
            <a:pPr marL="0" indent="0">
              <a:buNone/>
            </a:pPr>
            <a:r>
              <a:rPr lang="en-US" sz="4800" b="1" dirty="0" smtClean="0"/>
              <a:t>“Great minds discuss ideas.  Average minds discuss events.  Small minds discuss people.”</a:t>
            </a:r>
          </a:p>
          <a:p>
            <a:pPr marL="0" indent="0">
              <a:buNone/>
            </a:pPr>
            <a:endParaRPr lang="en-US" sz="4800" b="1" dirty="0"/>
          </a:p>
          <a:p>
            <a:pPr marL="0" indent="0">
              <a:buNone/>
            </a:pPr>
            <a:r>
              <a:rPr lang="en-US" sz="4800" b="1" dirty="0" smtClean="0"/>
              <a:t>		</a:t>
            </a:r>
            <a:r>
              <a:rPr lang="en-US" sz="4800" b="1" smtClean="0"/>
              <a:t>Eleanor Roosevelt</a:t>
            </a:r>
            <a:endParaRPr lang="en-US" sz="4800" b="1" dirty="0" smtClean="0"/>
          </a:p>
          <a:p>
            <a:endParaRPr lang="en-US" sz="4800" b="1" dirty="0"/>
          </a:p>
        </p:txBody>
      </p:sp>
    </p:spTree>
    <p:extLst>
      <p:ext uri="{BB962C8B-B14F-4D97-AF65-F5344CB8AC3E}">
        <p14:creationId xmlns:p14="http://schemas.microsoft.com/office/powerpoint/2010/main" val="2087074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lnSpcReduction="10000"/>
          </a:bodyPr>
          <a:lstStyle/>
          <a:p>
            <a:pPr>
              <a:buNone/>
            </a:pPr>
            <a:endParaRPr lang="en-US" sz="5400" dirty="0" smtClean="0"/>
          </a:p>
          <a:p>
            <a:pPr>
              <a:buNone/>
            </a:pPr>
            <a:r>
              <a:rPr lang="en-US" sz="5400" dirty="0" smtClean="0"/>
              <a:t>“It is well that war is so terrible or else we should grow too fond of it.”</a:t>
            </a:r>
          </a:p>
          <a:p>
            <a:pPr>
              <a:buNone/>
            </a:pPr>
            <a:endParaRPr lang="en-US" sz="5400" dirty="0"/>
          </a:p>
          <a:p>
            <a:pPr>
              <a:buNone/>
            </a:pPr>
            <a:r>
              <a:rPr lang="en-US" sz="5400" dirty="0"/>
              <a:t>	</a:t>
            </a:r>
            <a:r>
              <a:rPr lang="en-US" sz="5400" dirty="0" smtClean="0"/>
              <a:t>	George Washington</a:t>
            </a:r>
            <a:endParaRPr lang="en-US" sz="5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lnSpcReduction="10000"/>
          </a:bodyPr>
          <a:lstStyle/>
          <a:p>
            <a:pPr>
              <a:buNone/>
            </a:pPr>
            <a:endParaRPr lang="en-US" sz="6000" dirty="0" smtClean="0"/>
          </a:p>
          <a:p>
            <a:pPr>
              <a:buNone/>
            </a:pPr>
            <a:r>
              <a:rPr lang="en-US" sz="6000" dirty="0" smtClean="0"/>
              <a:t>“Journalism is the first rough draft of history…”</a:t>
            </a:r>
          </a:p>
          <a:p>
            <a:pPr>
              <a:buNone/>
            </a:pPr>
            <a:endParaRPr lang="en-US" sz="6000" dirty="0"/>
          </a:p>
          <a:p>
            <a:pPr>
              <a:buNone/>
            </a:pPr>
            <a:r>
              <a:rPr lang="en-US" sz="6000" dirty="0" smtClean="0"/>
              <a:t>		Philip Graham</a:t>
            </a:r>
            <a:endParaRPr lang="en-US" sz="6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From John Ford’s Western Film, </a:t>
            </a:r>
            <a:r>
              <a:rPr lang="en-US" sz="3200" i="1" dirty="0" smtClean="0"/>
              <a:t>The Man Who Shot Liberty Valance</a:t>
            </a:r>
            <a:endParaRPr lang="en-US" sz="3200"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“Education is the basis of law and order.”</a:t>
            </a:r>
          </a:p>
          <a:p>
            <a:pPr>
              <a:buNone/>
            </a:pPr>
            <a:endParaRPr lang="en-US" dirty="0" smtClean="0"/>
          </a:p>
          <a:p>
            <a:pPr>
              <a:buNone/>
            </a:pPr>
            <a:endParaRPr lang="en-US" dirty="0" smtClean="0"/>
          </a:p>
          <a:p>
            <a:pPr>
              <a:buNone/>
            </a:pPr>
            <a:endParaRPr lang="en-US" dirty="0" smtClean="0"/>
          </a:p>
          <a:p>
            <a:pPr>
              <a:buNone/>
            </a:pPr>
            <a:r>
              <a:rPr lang="en-US" dirty="0" smtClean="0"/>
              <a:t>“This is the West, sir.  When the legend becomes fact, print the legend.”</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p:txBody>
          <a:bodyPr>
            <a:noAutofit/>
          </a:bodyPr>
          <a:lstStyle/>
          <a:p>
            <a:pPr>
              <a:buNone/>
            </a:pPr>
            <a:r>
              <a:rPr lang="en-US" sz="5400" dirty="0" smtClean="0"/>
              <a:t>“There is a relation between the hours of our life and the centuries of time.”</a:t>
            </a:r>
          </a:p>
          <a:p>
            <a:pPr>
              <a:buNone/>
            </a:pPr>
            <a:endParaRPr lang="en-US" sz="5400" dirty="0"/>
          </a:p>
          <a:p>
            <a:pPr>
              <a:buNone/>
            </a:pPr>
            <a:r>
              <a:rPr lang="en-US" sz="5400" dirty="0" smtClean="0"/>
              <a:t>		Ralph Waldo Emerson</a:t>
            </a:r>
            <a:endParaRPr lang="en-US" sz="5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Autofit/>
          </a:bodyPr>
          <a:lstStyle/>
          <a:p>
            <a:pPr>
              <a:buNone/>
            </a:pPr>
            <a:endParaRPr lang="en-US" sz="4800" dirty="0" smtClean="0"/>
          </a:p>
          <a:p>
            <a:pPr>
              <a:buNone/>
            </a:pPr>
            <a:r>
              <a:rPr lang="en-US" sz="4800" dirty="0" smtClean="0"/>
              <a:t>“It is the duty of good education to arrive at wisdom by means of a definite order.”</a:t>
            </a:r>
          </a:p>
          <a:p>
            <a:pPr>
              <a:buNone/>
            </a:pPr>
            <a:endParaRPr lang="en-US" sz="4800" dirty="0"/>
          </a:p>
          <a:p>
            <a:pPr>
              <a:buNone/>
            </a:pPr>
            <a:r>
              <a:rPr lang="en-US" sz="4800" dirty="0" smtClean="0"/>
              <a:t>	      St. Augustine, c. 400 AD</a:t>
            </a:r>
            <a:endParaRPr lang="en-US" sz="4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a:buNone/>
            </a:pPr>
            <a:endParaRPr lang="en-US" sz="5400" dirty="0" smtClean="0"/>
          </a:p>
          <a:p>
            <a:pPr>
              <a:buNone/>
            </a:pPr>
            <a:r>
              <a:rPr lang="en-US" sz="5400" dirty="0" smtClean="0"/>
              <a:t>“Those who would sacrifice liberty for security deserve neither.”</a:t>
            </a:r>
          </a:p>
          <a:p>
            <a:pPr>
              <a:buNone/>
            </a:pPr>
            <a:endParaRPr lang="en-US" sz="5400" dirty="0" smtClean="0"/>
          </a:p>
          <a:p>
            <a:pPr>
              <a:buNone/>
            </a:pPr>
            <a:endParaRPr lang="en-US" sz="5400" dirty="0"/>
          </a:p>
          <a:p>
            <a:pPr>
              <a:buNone/>
            </a:pPr>
            <a:r>
              <a:rPr lang="en-US" sz="5400" dirty="0" smtClean="0"/>
              <a:t>		Benjamin Franklin</a:t>
            </a:r>
            <a:endParaRPr lang="en-US" sz="5400" dirty="0"/>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a:bodyPr>
          <a:lstStyle/>
          <a:p>
            <a:pPr>
              <a:buNone/>
            </a:pPr>
            <a:endParaRPr lang="en-US" sz="3600" dirty="0" smtClean="0"/>
          </a:p>
          <a:p>
            <a:pPr>
              <a:buNone/>
            </a:pPr>
            <a:r>
              <a:rPr lang="en-US" sz="3600" dirty="0" smtClean="0"/>
              <a:t>“People are more impressed by the power of our example than the example of our power.”</a:t>
            </a:r>
          </a:p>
          <a:p>
            <a:pPr>
              <a:buNone/>
            </a:pPr>
            <a:endParaRPr lang="en-US" sz="3600" dirty="0"/>
          </a:p>
          <a:p>
            <a:pPr>
              <a:buNone/>
            </a:pPr>
            <a:r>
              <a:rPr lang="en-US" sz="3600" dirty="0" smtClean="0"/>
              <a:t>		President Bill Clinton</a:t>
            </a:r>
          </a:p>
          <a:p>
            <a:pPr>
              <a:buNone/>
            </a:pPr>
            <a:r>
              <a:rPr lang="en-US" sz="3600" dirty="0"/>
              <a:t>	</a:t>
            </a:r>
            <a:r>
              <a:rPr lang="en-US" sz="3600" dirty="0" smtClean="0"/>
              <a:t>	Democratic Convention, 2008</a:t>
            </a:r>
            <a:endParaRPr lang="en-US" sz="3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a:bodyPr>
          <a:lstStyle/>
          <a:p>
            <a:pPr>
              <a:buNone/>
            </a:pPr>
            <a:endParaRPr lang="en-US" sz="4800" dirty="0" smtClean="0"/>
          </a:p>
          <a:p>
            <a:pPr>
              <a:buNone/>
            </a:pPr>
            <a:r>
              <a:rPr lang="en-US" sz="4800" dirty="0" smtClean="0"/>
              <a:t>“We can disagree without being disagreeable.”</a:t>
            </a:r>
          </a:p>
          <a:p>
            <a:pPr>
              <a:buNone/>
            </a:pPr>
            <a:endParaRPr lang="en-US" sz="4800" dirty="0"/>
          </a:p>
          <a:p>
            <a:pPr>
              <a:buNone/>
            </a:pPr>
            <a:r>
              <a:rPr lang="en-US" sz="4800" dirty="0" smtClean="0"/>
              <a:t>		President Barack Obama</a:t>
            </a:r>
            <a:endParaRPr lang="en-US" sz="4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We are a Unique </a:t>
            </a:r>
            <a:r>
              <a:rPr lang="en-US" dirty="0"/>
              <a:t>N</a:t>
            </a:r>
            <a:r>
              <a:rPr lang="en-US" dirty="0" smtClean="0"/>
              <a:t>ation</a:t>
            </a:r>
            <a:endParaRPr lang="en-US" dirty="0"/>
          </a:p>
        </p:txBody>
      </p:sp>
      <p:sp>
        <p:nvSpPr>
          <p:cNvPr id="3" name="Content Placeholder 2"/>
          <p:cNvSpPr>
            <a:spLocks noGrp="1"/>
          </p:cNvSpPr>
          <p:nvPr>
            <p:ph idx="1"/>
          </p:nvPr>
        </p:nvSpPr>
        <p:spPr>
          <a:xfrm>
            <a:off x="457200" y="1828800"/>
            <a:ext cx="8229600" cy="4297363"/>
          </a:xfrm>
        </p:spPr>
        <p:txBody>
          <a:bodyPr/>
          <a:lstStyle/>
          <a:p>
            <a:pPr algn="ctr">
              <a:buNone/>
            </a:pPr>
            <a:r>
              <a:rPr lang="en-US" dirty="0"/>
              <a:t> </a:t>
            </a:r>
            <a:r>
              <a:rPr lang="en-US" dirty="0" smtClean="0"/>
              <a:t>   Work Cited</a:t>
            </a:r>
          </a:p>
          <a:p>
            <a:pPr>
              <a:buNone/>
            </a:pPr>
            <a:endParaRPr lang="en-US" dirty="0"/>
          </a:p>
          <a:p>
            <a:pPr>
              <a:buNone/>
            </a:pPr>
            <a:r>
              <a:rPr lang="en-US" dirty="0" smtClean="0"/>
              <a:t>	Ellis, Joseph J., </a:t>
            </a:r>
            <a:r>
              <a:rPr lang="en-US" u="sng" dirty="0" smtClean="0"/>
              <a:t>Founding Brothers</a:t>
            </a:r>
            <a:r>
              <a:rPr lang="en-US" dirty="0" smtClean="0"/>
              <a:t>, </a:t>
            </a:r>
          </a:p>
          <a:p>
            <a:pPr>
              <a:buNone/>
            </a:pPr>
            <a:r>
              <a:rPr lang="en-US" dirty="0" smtClean="0"/>
              <a:t>		New York:  Vintage Books, 2000.</a:t>
            </a: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lnSpcReduction="10000"/>
          </a:bodyPr>
          <a:lstStyle/>
          <a:p>
            <a:pPr>
              <a:buNone/>
            </a:pPr>
            <a:endParaRPr lang="en-US" sz="6000" dirty="0" smtClean="0"/>
          </a:p>
          <a:p>
            <a:pPr>
              <a:buNone/>
            </a:pPr>
            <a:r>
              <a:rPr lang="en-US" sz="6000" dirty="0" smtClean="0"/>
              <a:t>“The past is never dead.  It’s not even past.”</a:t>
            </a:r>
          </a:p>
          <a:p>
            <a:pPr>
              <a:buNone/>
            </a:pPr>
            <a:endParaRPr lang="en-US" sz="6000" dirty="0"/>
          </a:p>
          <a:p>
            <a:pPr>
              <a:buNone/>
            </a:pPr>
            <a:r>
              <a:rPr lang="en-US" sz="6000" dirty="0" smtClean="0"/>
              <a:t>		William Faulkner</a:t>
            </a:r>
            <a:endParaRPr lang="en-US" sz="6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a:p>
        </p:txBody>
      </p:sp>
      <p:sp>
        <p:nvSpPr>
          <p:cNvPr id="3" name="Content Placeholder 2"/>
          <p:cNvSpPr>
            <a:spLocks noGrp="1"/>
          </p:cNvSpPr>
          <p:nvPr>
            <p:ph idx="1"/>
          </p:nvPr>
        </p:nvSpPr>
        <p:spPr>
          <a:xfrm>
            <a:off x="457200" y="838200"/>
            <a:ext cx="8229600" cy="5287963"/>
          </a:xfrm>
        </p:spPr>
        <p:txBody>
          <a:bodyPr>
            <a:normAutofit lnSpcReduction="10000"/>
          </a:bodyPr>
          <a:lstStyle/>
          <a:p>
            <a:pPr>
              <a:buNone/>
            </a:pPr>
            <a:endParaRPr lang="en-US" sz="4000" dirty="0" smtClean="0"/>
          </a:p>
          <a:p>
            <a:pPr>
              <a:buNone/>
            </a:pPr>
            <a:r>
              <a:rPr lang="en-US" sz="4000" dirty="0" smtClean="0"/>
              <a:t>“If this nation is to be wise as well as strong, if we are to achieve our destiny, then we need more new ideas for more wise men reading more good books in more public libraries.”</a:t>
            </a:r>
          </a:p>
          <a:p>
            <a:pPr>
              <a:buNone/>
            </a:pPr>
            <a:endParaRPr lang="en-US" sz="4000" dirty="0"/>
          </a:p>
          <a:p>
            <a:pPr>
              <a:buNone/>
            </a:pPr>
            <a:r>
              <a:rPr lang="en-US" sz="4000" dirty="0" smtClean="0"/>
              <a:t>				JFK, 1960</a:t>
            </a:r>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a:p>
        </p:txBody>
      </p:sp>
      <p:sp>
        <p:nvSpPr>
          <p:cNvPr id="3" name="Content Placeholder 2"/>
          <p:cNvSpPr>
            <a:spLocks noGrp="1"/>
          </p:cNvSpPr>
          <p:nvPr>
            <p:ph idx="1"/>
          </p:nvPr>
        </p:nvSpPr>
        <p:spPr>
          <a:xfrm>
            <a:off x="457200" y="838200"/>
            <a:ext cx="8229600" cy="5287963"/>
          </a:xfrm>
        </p:spPr>
        <p:txBody>
          <a:bodyPr>
            <a:normAutofit/>
          </a:bodyPr>
          <a:lstStyle/>
          <a:p>
            <a:pPr>
              <a:buNone/>
            </a:pPr>
            <a:endParaRPr lang="en-US" sz="4800" dirty="0" smtClean="0"/>
          </a:p>
          <a:p>
            <a:pPr>
              <a:buNone/>
            </a:pPr>
            <a:r>
              <a:rPr lang="en-US" sz="4800" dirty="0" smtClean="0"/>
              <a:t>“The first important step in anyone’s education is to know your own people.”</a:t>
            </a:r>
          </a:p>
          <a:p>
            <a:pPr>
              <a:buNone/>
            </a:pPr>
            <a:endParaRPr lang="en-US" sz="4800" dirty="0"/>
          </a:p>
          <a:p>
            <a:pPr>
              <a:buNone/>
            </a:pPr>
            <a:r>
              <a:rPr lang="en-US" sz="4800" dirty="0" smtClean="0"/>
              <a:t>		</a:t>
            </a:r>
            <a:r>
              <a:rPr lang="en-US" sz="3600" dirty="0" err="1" smtClean="0"/>
              <a:t>Chaim</a:t>
            </a:r>
            <a:r>
              <a:rPr lang="en-US" sz="3600" dirty="0" smtClean="0"/>
              <a:t> </a:t>
            </a:r>
            <a:r>
              <a:rPr lang="en-US" sz="3600" dirty="0" err="1" smtClean="0"/>
              <a:t>Potok</a:t>
            </a:r>
            <a:r>
              <a:rPr lang="en-US" sz="3600" dirty="0" smtClean="0"/>
              <a:t>, </a:t>
            </a:r>
            <a:r>
              <a:rPr lang="en-US" sz="3600" u="sng" dirty="0" smtClean="0"/>
              <a:t>The Chosen </a:t>
            </a:r>
            <a:r>
              <a:rPr lang="en-US" sz="3600" dirty="0" smtClean="0"/>
              <a:t>(224)</a:t>
            </a:r>
            <a:endParaRPr lang="en-US" sz="3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lstStyle/>
          <a:p>
            <a:pPr>
              <a:buNone/>
            </a:pPr>
            <a:endParaRPr lang="en-US" sz="4800" dirty="0" smtClean="0"/>
          </a:p>
          <a:p>
            <a:pPr>
              <a:buNone/>
            </a:pPr>
            <a:r>
              <a:rPr lang="en-US" sz="4800" dirty="0" smtClean="0"/>
              <a:t>“Ye were not formed to be like brutes but to pursue knowledge and virtue high.”</a:t>
            </a:r>
          </a:p>
          <a:p>
            <a:pPr>
              <a:buNone/>
            </a:pPr>
            <a:endParaRPr lang="en-US" dirty="0"/>
          </a:p>
          <a:p>
            <a:pPr>
              <a:buNone/>
            </a:pPr>
            <a:r>
              <a:rPr lang="en-US" dirty="0" smtClean="0"/>
              <a:t>				Dante’s </a:t>
            </a:r>
            <a:r>
              <a:rPr lang="en-US" u="sng" dirty="0" smtClean="0"/>
              <a:t>Inferno</a:t>
            </a:r>
            <a:r>
              <a:rPr lang="en-US" dirty="0" smtClean="0"/>
              <a:t> XXIII</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Autofit/>
          </a:bodyPr>
          <a:lstStyle/>
          <a:p>
            <a:pPr>
              <a:buNone/>
            </a:pPr>
            <a:endParaRPr lang="en-US" sz="5400" dirty="0" smtClean="0"/>
          </a:p>
          <a:p>
            <a:pPr>
              <a:buNone/>
            </a:pPr>
            <a:r>
              <a:rPr lang="en-US" sz="5400" dirty="0" smtClean="0"/>
              <a:t>“The great gift I received from God is when He created my desire for freedom.”</a:t>
            </a:r>
          </a:p>
          <a:p>
            <a:pPr>
              <a:buNone/>
            </a:pPr>
            <a:r>
              <a:rPr lang="en-US" sz="5400" dirty="0"/>
              <a:t>	</a:t>
            </a:r>
            <a:r>
              <a:rPr lang="en-US" sz="5400" dirty="0" smtClean="0"/>
              <a:t>				Dante</a:t>
            </a:r>
            <a:endParaRPr lang="en-US" sz="5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a:p>
        </p:txBody>
      </p:sp>
      <p:sp>
        <p:nvSpPr>
          <p:cNvPr id="3" name="Content Placeholder 2"/>
          <p:cNvSpPr>
            <a:spLocks noGrp="1"/>
          </p:cNvSpPr>
          <p:nvPr>
            <p:ph idx="1"/>
          </p:nvPr>
        </p:nvSpPr>
        <p:spPr>
          <a:xfrm>
            <a:off x="457200" y="838200"/>
            <a:ext cx="8229600" cy="5287963"/>
          </a:xfrm>
        </p:spPr>
        <p:txBody>
          <a:bodyPr/>
          <a:lstStyle/>
          <a:p>
            <a:pPr>
              <a:buNone/>
            </a:pPr>
            <a:endParaRPr lang="en-US" sz="6000" dirty="0" smtClean="0"/>
          </a:p>
          <a:p>
            <a:pPr>
              <a:buNone/>
            </a:pPr>
            <a:r>
              <a:rPr lang="en-US" sz="6000" dirty="0" smtClean="0"/>
              <a:t>“Those who stand for nothing will fall for anything.”</a:t>
            </a:r>
          </a:p>
          <a:p>
            <a:pPr>
              <a:buNone/>
            </a:pPr>
            <a:endParaRPr lang="en-US" dirty="0"/>
          </a:p>
          <a:p>
            <a:pPr>
              <a:buNone/>
            </a:pPr>
            <a:r>
              <a:rPr lang="en-US" dirty="0" smtClean="0"/>
              <a:t>			</a:t>
            </a:r>
            <a:r>
              <a:rPr lang="en-US" sz="4000" dirty="0" smtClean="0"/>
              <a:t>Alexander Hamilton</a:t>
            </a:r>
            <a:endParaRPr lang="en-US" sz="4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a:p>
        </p:txBody>
      </p:sp>
      <p:sp>
        <p:nvSpPr>
          <p:cNvPr id="3" name="Content Placeholder 2"/>
          <p:cNvSpPr>
            <a:spLocks noGrp="1"/>
          </p:cNvSpPr>
          <p:nvPr>
            <p:ph idx="1"/>
          </p:nvPr>
        </p:nvSpPr>
        <p:spPr>
          <a:xfrm>
            <a:off x="457200" y="685800"/>
            <a:ext cx="8229600" cy="5440363"/>
          </a:xfrm>
        </p:spPr>
        <p:txBody>
          <a:bodyPr/>
          <a:lstStyle/>
          <a:p>
            <a:pPr>
              <a:buNone/>
            </a:pPr>
            <a:endParaRPr lang="en-US" sz="6000" dirty="0" smtClean="0"/>
          </a:p>
          <a:p>
            <a:pPr>
              <a:buNone/>
            </a:pPr>
            <a:r>
              <a:rPr lang="en-US" sz="6000" dirty="0" smtClean="0"/>
              <a:t>“Towers fell and a nation rose.”</a:t>
            </a:r>
          </a:p>
          <a:p>
            <a:pPr>
              <a:buNone/>
            </a:pPr>
            <a:endParaRPr lang="en-US" dirty="0"/>
          </a:p>
          <a:p>
            <a:pPr>
              <a:buNone/>
            </a:pPr>
            <a:endParaRPr lang="en-US" dirty="0" smtClean="0"/>
          </a:p>
          <a:p>
            <a:pPr>
              <a:buNone/>
            </a:pPr>
            <a:r>
              <a:rPr lang="en-US" dirty="0"/>
              <a:t>	</a:t>
            </a:r>
            <a:r>
              <a:rPr lang="en-US" dirty="0" smtClean="0"/>
              <a:t>	</a:t>
            </a:r>
            <a:r>
              <a:rPr lang="en-US" sz="3600" dirty="0" smtClean="0"/>
              <a:t>President George W. Bush, 2001</a:t>
            </a:r>
            <a:endParaRPr lang="en-US" sz="3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a:p>
        </p:txBody>
      </p:sp>
      <p:sp>
        <p:nvSpPr>
          <p:cNvPr id="3" name="Content Placeholder 2"/>
          <p:cNvSpPr>
            <a:spLocks noGrp="1"/>
          </p:cNvSpPr>
          <p:nvPr>
            <p:ph idx="1"/>
          </p:nvPr>
        </p:nvSpPr>
        <p:spPr>
          <a:xfrm>
            <a:off x="457200" y="762000"/>
            <a:ext cx="8229600" cy="5364163"/>
          </a:xfrm>
        </p:spPr>
        <p:txBody>
          <a:bodyPr>
            <a:normAutofit fontScale="92500" lnSpcReduction="20000"/>
          </a:bodyPr>
          <a:lstStyle/>
          <a:p>
            <a:pPr>
              <a:buNone/>
            </a:pPr>
            <a:endParaRPr lang="en-US" dirty="0" smtClean="0"/>
          </a:p>
          <a:p>
            <a:pPr>
              <a:buNone/>
            </a:pPr>
            <a:endParaRPr lang="en-US" dirty="0" smtClean="0"/>
          </a:p>
          <a:p>
            <a:pPr>
              <a:buNone/>
            </a:pPr>
            <a:r>
              <a:rPr lang="en-US" sz="4400" dirty="0" smtClean="0"/>
              <a:t>“For we must consider that we shall be as a city upon a hill.  The eyes of all people are upon us.”</a:t>
            </a:r>
          </a:p>
          <a:p>
            <a:pPr>
              <a:buNone/>
            </a:pPr>
            <a:endParaRPr lang="en-US" sz="4400" dirty="0"/>
          </a:p>
          <a:p>
            <a:pPr>
              <a:buNone/>
            </a:pPr>
            <a:r>
              <a:rPr lang="en-US" sz="4400" dirty="0" smtClean="0"/>
              <a:t>			John Winthrop </a:t>
            </a:r>
          </a:p>
          <a:p>
            <a:pPr>
              <a:buNone/>
            </a:pPr>
            <a:r>
              <a:rPr lang="en-US" sz="4400" dirty="0"/>
              <a:t> </a:t>
            </a:r>
            <a:r>
              <a:rPr lang="en-US" sz="4400" dirty="0" smtClean="0"/>
              <a:t> (quoted by Presidents Ronald Reagan and Barack Obama)</a:t>
            </a:r>
            <a:endParaRPr lang="en-US" sz="4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Autofit/>
          </a:bodyPr>
          <a:lstStyle/>
          <a:p>
            <a:pPr>
              <a:buNone/>
            </a:pPr>
            <a:endParaRPr lang="en-US" sz="6000" dirty="0" smtClean="0"/>
          </a:p>
          <a:p>
            <a:pPr>
              <a:buNone/>
            </a:pPr>
            <a:r>
              <a:rPr lang="en-US" sz="4800" dirty="0" smtClean="0"/>
              <a:t>“I may not agree with what you say, but I will defend to the death your right to say it.”</a:t>
            </a:r>
          </a:p>
          <a:p>
            <a:pPr>
              <a:buNone/>
            </a:pPr>
            <a:endParaRPr lang="en-US" sz="4800" dirty="0"/>
          </a:p>
          <a:p>
            <a:pPr>
              <a:buNone/>
            </a:pPr>
            <a:r>
              <a:rPr lang="en-US" sz="4800" dirty="0" smtClean="0"/>
              <a:t>				Patrick Henry</a:t>
            </a:r>
            <a:endParaRPr lang="en-US" sz="4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77500" lnSpcReduction="20000"/>
          </a:bodyPr>
          <a:lstStyle/>
          <a:p>
            <a:pPr>
              <a:buNone/>
            </a:pPr>
            <a:endParaRPr lang="en-US" sz="6000" dirty="0" smtClean="0"/>
          </a:p>
          <a:p>
            <a:pPr>
              <a:buNone/>
            </a:pPr>
            <a:endParaRPr lang="en-US" sz="6000" dirty="0" smtClean="0"/>
          </a:p>
          <a:p>
            <a:pPr>
              <a:buNone/>
            </a:pPr>
            <a:endParaRPr lang="en-US" sz="6000" dirty="0" smtClean="0"/>
          </a:p>
          <a:p>
            <a:pPr>
              <a:buNone/>
            </a:pPr>
            <a:r>
              <a:rPr lang="en-US" sz="6000" dirty="0" smtClean="0"/>
              <a:t>“The goal of education is the advancement of knowledge and the dissemination of the truth.”</a:t>
            </a:r>
            <a:endParaRPr lang="en-US" sz="6000" dirty="0"/>
          </a:p>
          <a:p>
            <a:pPr>
              <a:buNone/>
            </a:pPr>
            <a:r>
              <a:rPr lang="en-US" sz="6000" dirty="0" smtClean="0"/>
              <a:t>				</a:t>
            </a:r>
            <a:endParaRPr lang="en-US" sz="6000" dirty="0"/>
          </a:p>
          <a:p>
            <a:pPr>
              <a:buNone/>
            </a:pPr>
            <a:r>
              <a:rPr lang="en-US" sz="6000" dirty="0" smtClean="0"/>
              <a:t>						JFK</a:t>
            </a:r>
            <a:endParaRPr lang="en-US" sz="6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a:bodyPr>
          <a:lstStyle/>
          <a:p>
            <a:r>
              <a:rPr lang="en-US" b="1" dirty="0" smtClean="0"/>
              <a:t>The U.S is the “oldest enduring republic in the world” (5)</a:t>
            </a:r>
          </a:p>
          <a:p>
            <a:pPr>
              <a:buNone/>
            </a:pPr>
            <a:endParaRPr lang="en-US" b="1" dirty="0" smtClean="0"/>
          </a:p>
          <a:p>
            <a:r>
              <a:rPr lang="en-US" b="1" dirty="0" smtClean="0"/>
              <a:t>We are still living the legacy of the Founding Fathers (12).</a:t>
            </a:r>
          </a:p>
          <a:p>
            <a:pPr>
              <a:buNone/>
            </a:pPr>
            <a:endParaRPr lang="en-US" b="1" dirty="0" smtClean="0"/>
          </a:p>
          <a:p>
            <a:r>
              <a:rPr lang="en-US" b="1" dirty="0" smtClean="0"/>
              <a:t>John Adams stated that all progress in the world happened in a westward movement (3).</a:t>
            </a:r>
          </a:p>
          <a:p>
            <a:endParaRPr lang="en-US" dirty="0" smtClean="0"/>
          </a:p>
          <a:p>
            <a:endParaRPr lang="en-US" dirty="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r>
              <a:rPr lang="en-US" sz="6000" dirty="0" smtClean="0"/>
              <a:t>“All history is gossip.”</a:t>
            </a:r>
          </a:p>
          <a:p>
            <a:pPr>
              <a:buNone/>
            </a:pPr>
            <a:endParaRPr lang="en-US" dirty="0" smtClean="0"/>
          </a:p>
          <a:p>
            <a:pPr>
              <a:buNone/>
            </a:pPr>
            <a:endParaRPr lang="en-US" dirty="0" smtClean="0"/>
          </a:p>
          <a:p>
            <a:pPr>
              <a:buNone/>
            </a:pPr>
            <a:r>
              <a:rPr lang="en-US" dirty="0" smtClean="0"/>
              <a:t>		</a:t>
            </a:r>
            <a:r>
              <a:rPr lang="en-US" sz="6000" dirty="0" smtClean="0"/>
              <a:t>			JFK</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a:bodyPr>
          <a:lstStyle/>
          <a:p>
            <a:pPr>
              <a:buNone/>
            </a:pPr>
            <a:endParaRPr lang="en-US" sz="5400" dirty="0" smtClean="0"/>
          </a:p>
          <a:p>
            <a:pPr>
              <a:buNone/>
            </a:pPr>
            <a:r>
              <a:rPr lang="en-US" sz="5400" dirty="0" smtClean="0"/>
              <a:t>“Those who can’t remember the past are condemned to repeat it.”</a:t>
            </a:r>
          </a:p>
          <a:p>
            <a:pPr>
              <a:buNone/>
            </a:pPr>
            <a:endParaRPr lang="en-US" sz="5400" dirty="0"/>
          </a:p>
          <a:p>
            <a:pPr>
              <a:buNone/>
            </a:pPr>
            <a:r>
              <a:rPr lang="en-US" sz="5400" dirty="0" smtClean="0"/>
              <a:t>			George Santayana</a:t>
            </a:r>
            <a:endParaRPr lang="en-US" sz="5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lnSpcReduction="10000"/>
          </a:bodyPr>
          <a:lstStyle/>
          <a:p>
            <a:pPr>
              <a:buNone/>
            </a:pPr>
            <a:endParaRPr lang="en-US" sz="6000" dirty="0" smtClean="0"/>
          </a:p>
          <a:p>
            <a:pPr>
              <a:buNone/>
            </a:pPr>
            <a:r>
              <a:rPr lang="en-US" sz="6000" dirty="0" smtClean="0"/>
              <a:t>“Any fool can make history, but it takes a genius to write it.”</a:t>
            </a:r>
          </a:p>
          <a:p>
            <a:pPr>
              <a:buNone/>
            </a:pPr>
            <a:endParaRPr lang="en-US" sz="6000" dirty="0"/>
          </a:p>
          <a:p>
            <a:pPr>
              <a:buNone/>
            </a:pPr>
            <a:r>
              <a:rPr lang="en-US" sz="6000" dirty="0" smtClean="0"/>
              <a:t>				Oscar Wilde</a:t>
            </a:r>
            <a:endParaRPr lang="en-US" sz="6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432264"/>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714999"/>
          </a:xfrm>
        </p:spPr>
        <p:txBody>
          <a:bodyPr/>
          <a:lstStyle/>
          <a:p>
            <a:pPr>
              <a:buNone/>
            </a:pPr>
            <a:r>
              <a:rPr lang="en-US" dirty="0" smtClean="0"/>
              <a:t>“Every year, with each new writer, opinion as to what constitutes the welfare of humanity changes; so that what once seemed good, ten years later seems bad, and vie versa…We even find in history, at one and the same time, quite contradictory views as to what was good and what was bad.”</a:t>
            </a:r>
          </a:p>
          <a:p>
            <a:pPr>
              <a:buNone/>
            </a:pPr>
            <a:endParaRPr lang="en-US" dirty="0" smtClean="0"/>
          </a:p>
          <a:p>
            <a:pPr>
              <a:buNone/>
            </a:pPr>
            <a:r>
              <a:rPr lang="en-US" dirty="0" smtClean="0"/>
              <a:t>			Leo Tolstoy in </a:t>
            </a:r>
            <a:r>
              <a:rPr lang="en-US" i="1" dirty="0" smtClean="0"/>
              <a:t>War and Peace</a:t>
            </a:r>
            <a:endParaRPr lang="en-US" i="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“…the art of a nation is not only the measure of its prosperity, but also of its intelligence.”</a:t>
            </a:r>
          </a:p>
          <a:p>
            <a:pPr>
              <a:buNone/>
            </a:pPr>
            <a:endParaRPr lang="en-US" dirty="0" smtClean="0"/>
          </a:p>
          <a:p>
            <a:pPr>
              <a:buNone/>
            </a:pPr>
            <a:r>
              <a:rPr lang="en-US" dirty="0" smtClean="0"/>
              <a:t>				</a:t>
            </a:r>
          </a:p>
          <a:p>
            <a:pPr>
              <a:buNone/>
            </a:pPr>
            <a:r>
              <a:rPr lang="en-US" smtClean="0"/>
              <a:t>	Otto </a:t>
            </a:r>
            <a:r>
              <a:rPr lang="en-US" dirty="0" smtClean="0"/>
              <a:t>Wagner (Austrian architect and </a:t>
            </a:r>
            <a:r>
              <a:rPr lang="en-US" smtClean="0"/>
              <a:t>urban planner)</a:t>
            </a: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660864"/>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81917"/>
          </a:xfrm>
        </p:spPr>
        <p:txBody>
          <a:bodyPr/>
          <a:lstStyle/>
          <a:p>
            <a:pPr>
              <a:buNone/>
            </a:pPr>
            <a:endParaRPr lang="en-US" dirty="0" smtClean="0"/>
          </a:p>
          <a:p>
            <a:pPr>
              <a:buNone/>
            </a:pPr>
            <a:r>
              <a:rPr lang="en-US" dirty="0" smtClean="0"/>
              <a:t>“A collective historical consciousness, therefore, may be as much a prerequisite for a healthy well-rounded society as is the proper ecological balance for a healthy forest and a healthy planet.”</a:t>
            </a:r>
          </a:p>
          <a:p>
            <a:pPr>
              <a:buNone/>
            </a:pPr>
            <a:endParaRPr lang="en-US" dirty="0" smtClean="0"/>
          </a:p>
          <a:p>
            <a:pPr>
              <a:buNone/>
            </a:pPr>
            <a:endParaRPr lang="en-US" dirty="0" smtClean="0"/>
          </a:p>
          <a:p>
            <a:pPr>
              <a:buNone/>
            </a:pPr>
            <a:r>
              <a:rPr lang="en-US" dirty="0" smtClean="0"/>
              <a:t> </a:t>
            </a:r>
            <a:r>
              <a:rPr lang="en-US" sz="2800" dirty="0" smtClean="0"/>
              <a:t>John Lewis Gaddis in </a:t>
            </a:r>
            <a:r>
              <a:rPr lang="en-US" sz="2800" i="1" dirty="0" smtClean="0"/>
              <a:t>The Landscape of History</a:t>
            </a:r>
            <a:endParaRPr lang="en-US"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dirty="0" smtClean="0"/>
              <a:t>“The past becomes a place of refuge.”</a:t>
            </a:r>
          </a:p>
          <a:p>
            <a:pPr>
              <a:buNone/>
            </a:pPr>
            <a:endParaRPr lang="en-US" dirty="0" smtClean="0"/>
          </a:p>
          <a:p>
            <a:pPr>
              <a:buNone/>
            </a:pPr>
            <a:endParaRPr lang="en-US" dirty="0" smtClean="0"/>
          </a:p>
          <a:p>
            <a:pPr>
              <a:buNone/>
            </a:pPr>
            <a:r>
              <a:rPr lang="en-US" dirty="0" smtClean="0"/>
              <a:t>			Paraphrased from National 			Gallery in Berlin, Germany</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660864"/>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58117"/>
          </a:xfrm>
        </p:spPr>
        <p:txBody>
          <a:bodyPr/>
          <a:lstStyle/>
          <a:p>
            <a:pPr marL="0" indent="0">
              <a:buNone/>
            </a:pPr>
            <a:endParaRPr lang="en-US" dirty="0" smtClean="0"/>
          </a:p>
          <a:p>
            <a:pPr marL="0" indent="0">
              <a:buNone/>
            </a:pPr>
            <a:r>
              <a:rPr lang="en-US" dirty="0" smtClean="0"/>
              <a:t>“Right is right even if everyone is against it, and wrong is wrong, even if everyone is for it.”</a:t>
            </a:r>
          </a:p>
          <a:p>
            <a:pPr marL="0" indent="0">
              <a:buNone/>
            </a:pPr>
            <a:endParaRPr lang="en-US" dirty="0"/>
          </a:p>
          <a:p>
            <a:pPr marL="0" indent="0">
              <a:buNone/>
            </a:pPr>
            <a:r>
              <a:rPr lang="en-US" dirty="0" smtClean="0"/>
              <a:t>			William Penn</a:t>
            </a:r>
            <a:endParaRPr lang="en-US" dirty="0"/>
          </a:p>
        </p:txBody>
      </p:sp>
    </p:spTree>
    <p:extLst>
      <p:ext uri="{BB962C8B-B14F-4D97-AF65-F5344CB8AC3E}">
        <p14:creationId xmlns:p14="http://schemas.microsoft.com/office/powerpoint/2010/main" val="37968936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“It is history that teaches us to hope.”</a:t>
            </a:r>
          </a:p>
          <a:p>
            <a:pPr marL="0" indent="0">
              <a:buNone/>
            </a:pPr>
            <a:endParaRPr lang="en-US" dirty="0"/>
          </a:p>
          <a:p>
            <a:pPr marL="0" indent="0">
              <a:buNone/>
            </a:pPr>
            <a:endParaRPr lang="en-US" dirty="0" smtClean="0"/>
          </a:p>
          <a:p>
            <a:pPr marL="0" indent="0">
              <a:buNone/>
            </a:pPr>
            <a:r>
              <a:rPr lang="en-US" dirty="0"/>
              <a:t>	</a:t>
            </a:r>
            <a:r>
              <a:rPr lang="en-US" dirty="0" smtClean="0"/>
              <a:t>	General Robert E. Lee</a:t>
            </a:r>
            <a:endParaRPr lang="en-US" dirty="0"/>
          </a:p>
        </p:txBody>
      </p:sp>
    </p:spTree>
    <p:extLst>
      <p:ext uri="{BB962C8B-B14F-4D97-AF65-F5344CB8AC3E}">
        <p14:creationId xmlns:p14="http://schemas.microsoft.com/office/powerpoint/2010/main" val="321622588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“The reward for a thing well done is to have done it.”</a:t>
            </a:r>
          </a:p>
          <a:p>
            <a:pPr marL="0" indent="0">
              <a:buNone/>
            </a:pPr>
            <a:endParaRPr lang="en-US" dirty="0" smtClean="0"/>
          </a:p>
          <a:p>
            <a:pPr marL="0" indent="0">
              <a:buNone/>
            </a:pPr>
            <a:r>
              <a:rPr lang="en-US" dirty="0"/>
              <a:t>	</a:t>
            </a:r>
            <a:r>
              <a:rPr lang="en-US" dirty="0" smtClean="0"/>
              <a:t>		Ralph Waldo Emerson</a:t>
            </a:r>
            <a:endParaRPr lang="en-US" dirty="0"/>
          </a:p>
        </p:txBody>
      </p:sp>
    </p:spTree>
    <p:extLst>
      <p:ext uri="{BB962C8B-B14F-4D97-AF65-F5344CB8AC3E}">
        <p14:creationId xmlns:p14="http://schemas.microsoft.com/office/powerpoint/2010/main" val="36842589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lstStyle/>
          <a:p>
            <a:endParaRPr lang="en-US" b="1" dirty="0" smtClean="0"/>
          </a:p>
          <a:p>
            <a:endParaRPr lang="en-US" b="1" dirty="0"/>
          </a:p>
          <a:p>
            <a:r>
              <a:rPr lang="en-US" b="1" dirty="0" smtClean="0"/>
              <a:t>While republican governments are the norm in the 20</a:t>
            </a:r>
            <a:r>
              <a:rPr lang="en-US" b="1" baseline="30000" dirty="0" smtClean="0"/>
              <a:t>th</a:t>
            </a:r>
            <a:r>
              <a:rPr lang="en-US" b="1" dirty="0" smtClean="0"/>
              <a:t> century, no republican government prior to the American Revolution had ever survived for long over a landmass the size of our thirteen colonies.  </a:t>
            </a:r>
            <a:endParaRPr lang="en-US" dirty="0" smtClean="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a:t>
            </a:r>
            <a:r>
              <a:rPr lang="en-US" dirty="0"/>
              <a:t>the American people are the greatest people in the world. What makes America the greatest nation in the world is the heart of the American people: </a:t>
            </a:r>
            <a:r>
              <a:rPr lang="en-US" dirty="0" smtClean="0"/>
              <a:t> hardworking</a:t>
            </a:r>
            <a:r>
              <a:rPr lang="en-US" dirty="0"/>
              <a:t>, innovative, risk-taking, God- loving, family-oriented American people. </a:t>
            </a:r>
            <a:r>
              <a:rPr lang="en-US" dirty="0" smtClean="0"/>
              <a:t>“</a:t>
            </a:r>
            <a:r>
              <a:rPr lang="en-US" dirty="0"/>
              <a:t/>
            </a:r>
            <a:br>
              <a:rPr lang="en-US" dirty="0"/>
            </a:br>
            <a:r>
              <a:rPr lang="en-US" dirty="0"/>
              <a:t/>
            </a:r>
            <a:br>
              <a:rPr lang="en-US" dirty="0"/>
            </a:br>
            <a:r>
              <a:rPr lang="en-US" dirty="0" smtClean="0"/>
              <a:t>				Governor Mitt Romney</a:t>
            </a:r>
            <a:endParaRPr lang="en-US" dirty="0"/>
          </a:p>
        </p:txBody>
      </p:sp>
    </p:spTree>
    <p:extLst>
      <p:ext uri="{BB962C8B-B14F-4D97-AF65-F5344CB8AC3E}">
        <p14:creationId xmlns:p14="http://schemas.microsoft.com/office/powerpoint/2010/main" val="31693706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“News is the oxygen of democracy.”</a:t>
            </a:r>
          </a:p>
          <a:p>
            <a:pPr marL="0" indent="0">
              <a:buNone/>
            </a:pPr>
            <a:endParaRPr lang="en-US" dirty="0"/>
          </a:p>
          <a:p>
            <a:pPr marL="0" indent="0">
              <a:buNone/>
            </a:pPr>
            <a:r>
              <a:rPr lang="en-US" dirty="0" smtClean="0"/>
              <a:t>			Center for News Literacy</a:t>
            </a:r>
            <a:endParaRPr lang="en-US" dirty="0"/>
          </a:p>
        </p:txBody>
      </p:sp>
    </p:spTree>
    <p:extLst>
      <p:ext uri="{BB962C8B-B14F-4D97-AF65-F5344CB8AC3E}">
        <p14:creationId xmlns:p14="http://schemas.microsoft.com/office/powerpoint/2010/main" val="36053437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51948"/>
            <a:ext cx="8686800" cy="1143000"/>
          </a:xfrm>
        </p:spPr>
        <p:txBody>
          <a:bodyPr>
            <a:normAutofit fontScale="90000"/>
          </a:bodyPr>
          <a:lstStyle/>
          <a:p>
            <a:r>
              <a:rPr lang="en-US" dirty="0" smtClean="0"/>
              <a:t>Writing Activity—Pick Two Quotes</a:t>
            </a:r>
            <a:endParaRPr lang="en-US" dirty="0"/>
          </a:p>
        </p:txBody>
      </p:sp>
      <p:sp>
        <p:nvSpPr>
          <p:cNvPr id="5" name="Text Placeholder 4"/>
          <p:cNvSpPr>
            <a:spLocks noGrp="1"/>
          </p:cNvSpPr>
          <p:nvPr>
            <p:ph type="body" idx="1"/>
          </p:nvPr>
        </p:nvSpPr>
        <p:spPr/>
        <p:txBody>
          <a:bodyPr/>
          <a:lstStyle/>
          <a:p>
            <a:r>
              <a:rPr lang="en-US" dirty="0" smtClean="0"/>
              <a:t>“Quote”</a:t>
            </a:r>
            <a:endParaRPr lang="en-US" dirty="0"/>
          </a:p>
        </p:txBody>
      </p:sp>
      <p:sp>
        <p:nvSpPr>
          <p:cNvPr id="7" name="Text Placeholder 6"/>
          <p:cNvSpPr>
            <a:spLocks noGrp="1"/>
          </p:cNvSpPr>
          <p:nvPr>
            <p:ph type="body" sz="half" idx="3"/>
          </p:nvPr>
        </p:nvSpPr>
        <p:spPr/>
        <p:txBody>
          <a:bodyPr/>
          <a:lstStyle/>
          <a:p>
            <a:r>
              <a:rPr lang="en-US" dirty="0" smtClean="0"/>
              <a:t>“Quote”</a:t>
            </a:r>
            <a:endParaRPr lang="en-US" dirty="0"/>
          </a:p>
        </p:txBody>
      </p:sp>
      <p:sp>
        <p:nvSpPr>
          <p:cNvPr id="6" name="Content Placeholder 5"/>
          <p:cNvSpPr>
            <a:spLocks noGrp="1"/>
          </p:cNvSpPr>
          <p:nvPr>
            <p:ph sz="quarter" idx="2"/>
          </p:nvPr>
        </p:nvSpPr>
        <p:spPr/>
        <p:txBody>
          <a:bodyPr/>
          <a:lstStyle/>
          <a:p>
            <a:r>
              <a:rPr lang="en-US" dirty="0" smtClean="0"/>
              <a:t>Comment or explain this quote using an </a:t>
            </a:r>
            <a:r>
              <a:rPr lang="en-US" b="1" u="sng" dirty="0" smtClean="0"/>
              <a:t>informal</a:t>
            </a:r>
            <a:r>
              <a:rPr lang="en-US" b="1" dirty="0" smtClean="0"/>
              <a:t> </a:t>
            </a:r>
            <a:r>
              <a:rPr lang="en-US" dirty="0" smtClean="0"/>
              <a:t>style and voice.</a:t>
            </a:r>
            <a:endParaRPr lang="en-US" dirty="0"/>
          </a:p>
        </p:txBody>
      </p:sp>
      <p:sp>
        <p:nvSpPr>
          <p:cNvPr id="8" name="Content Placeholder 7"/>
          <p:cNvSpPr>
            <a:spLocks noGrp="1"/>
          </p:cNvSpPr>
          <p:nvPr>
            <p:ph sz="quarter" idx="4"/>
          </p:nvPr>
        </p:nvSpPr>
        <p:spPr/>
        <p:txBody>
          <a:bodyPr/>
          <a:lstStyle/>
          <a:p>
            <a:r>
              <a:rPr lang="en-US" dirty="0" smtClean="0"/>
              <a:t>Comment or explain this quote using a </a:t>
            </a:r>
            <a:r>
              <a:rPr lang="en-US" b="1" u="sng" dirty="0" smtClean="0"/>
              <a:t>formal</a:t>
            </a:r>
            <a:r>
              <a:rPr lang="en-US" dirty="0" smtClean="0"/>
              <a:t> style and voice.</a:t>
            </a:r>
            <a:endParaRPr lang="en-US" dirty="0"/>
          </a:p>
        </p:txBody>
      </p:sp>
    </p:spTree>
    <p:extLst>
      <p:ext uri="{BB962C8B-B14F-4D97-AF65-F5344CB8AC3E}">
        <p14:creationId xmlns:p14="http://schemas.microsoft.com/office/powerpoint/2010/main" val="230049492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76" y="498230"/>
            <a:ext cx="7772400" cy="3464170"/>
          </a:xfrm>
        </p:spPr>
        <p:txBody>
          <a:bodyPr/>
          <a:lstStyle/>
          <a:p>
            <a:pPr algn="ctr"/>
            <a:r>
              <a:rPr lang="en-US" dirty="0" smtClean="0"/>
              <a:t>History:  What is it?</a:t>
            </a:r>
            <a:br>
              <a:rPr lang="en-US" dirty="0" smtClean="0"/>
            </a:br>
            <a:r>
              <a:rPr lang="en-US" dirty="0" smtClean="0"/>
              <a:t>Why do we need to study it?</a:t>
            </a:r>
            <a:br>
              <a:rPr lang="en-US" dirty="0" smtClean="0"/>
            </a:br>
            <a:r>
              <a:rPr lang="en-US" dirty="0" smtClean="0"/>
              <a:t>How do we learn about it?</a:t>
            </a:r>
            <a:endParaRPr lang="en-US" dirty="0"/>
          </a:p>
        </p:txBody>
      </p:sp>
      <p:sp>
        <p:nvSpPr>
          <p:cNvPr id="5" name="Text Placeholder 4"/>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retechtraining.files.wordpress.com/2008/07/blooms-taxonom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371600"/>
            <a:ext cx="8464550" cy="5059373"/>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p:txBody>
          <a:bodyPr/>
          <a:lstStyle/>
          <a:p>
            <a:pPr algn="ctr"/>
            <a:r>
              <a:rPr lang="en-US" dirty="0" smtClean="0"/>
              <a:t>Bloom’s Taxonomy</a:t>
            </a:r>
            <a:endParaRPr lang="en-US" dirty="0"/>
          </a:p>
        </p:txBody>
      </p:sp>
      <p:sp>
        <p:nvSpPr>
          <p:cNvPr id="5" name="Content Placeholder 4"/>
          <p:cNvSpPr>
            <a:spLocks noGrp="1"/>
          </p:cNvSpPr>
          <p:nvPr>
            <p:ph idx="1"/>
          </p:nvPr>
        </p:nvSpPr>
        <p:spPr/>
        <p:txBody>
          <a:bodyPr/>
          <a:lstStyle/>
          <a:p>
            <a:endParaRPr lang="en-US"/>
          </a:p>
        </p:txBody>
      </p:sp>
    </p:spTree>
    <p:extLst>
      <p:ext uri="{BB962C8B-B14F-4D97-AF65-F5344CB8AC3E}">
        <p14:creationId xmlns:p14="http://schemas.microsoft.com/office/powerpoint/2010/main" val="22082779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History</a:t>
            </a:r>
            <a:endParaRPr lang="en-US" dirty="0"/>
          </a:p>
        </p:txBody>
      </p:sp>
      <p:sp>
        <p:nvSpPr>
          <p:cNvPr id="3" name="Content Placeholder 2"/>
          <p:cNvSpPr>
            <a:spLocks noGrp="1"/>
          </p:cNvSpPr>
          <p:nvPr>
            <p:ph idx="1"/>
          </p:nvPr>
        </p:nvSpPr>
        <p:spPr/>
        <p:txBody>
          <a:bodyPr/>
          <a:lstStyle/>
          <a:p>
            <a:r>
              <a:rPr lang="en-US" dirty="0" smtClean="0"/>
              <a:t>History is the study of the past to help understand the present and prepare for the future</a:t>
            </a:r>
          </a:p>
          <a:p>
            <a:endParaRPr lang="en-US" dirty="0" smtClean="0"/>
          </a:p>
          <a:p>
            <a:r>
              <a:rPr lang="en-US" dirty="0" smtClean="0"/>
              <a:t>The U.S. is a unique “experiment” in a democratic republic</a:t>
            </a:r>
          </a:p>
          <a:p>
            <a:endParaRPr lang="en-US" dirty="0" smtClean="0"/>
          </a:p>
          <a:p>
            <a:r>
              <a:rPr lang="en-US" dirty="0" smtClean="0"/>
              <a:t>Our “founding fathers” were influenced by ideas of the Enlightenment</a:t>
            </a:r>
          </a:p>
          <a:p>
            <a:pPr>
              <a:buNone/>
            </a:pPr>
            <a:endParaRPr lang="en-US"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Alexis de Tocqueville</a:t>
            </a:r>
            <a:endParaRPr lang="en-US" dirty="0"/>
          </a:p>
        </p:txBody>
      </p:sp>
      <p:sp>
        <p:nvSpPr>
          <p:cNvPr id="3" name="Content Placeholder 2"/>
          <p:cNvSpPr>
            <a:spLocks noGrp="1"/>
          </p:cNvSpPr>
          <p:nvPr>
            <p:ph idx="1"/>
          </p:nvPr>
        </p:nvSpPr>
        <p:spPr>
          <a:xfrm>
            <a:off x="457200" y="1646236"/>
            <a:ext cx="8229600" cy="4983163"/>
          </a:xfrm>
        </p:spPr>
        <p:txBody>
          <a:bodyPr/>
          <a:lstStyle/>
          <a:p>
            <a:r>
              <a:rPr lang="en-US" dirty="0" smtClean="0"/>
              <a:t>French historian who visited the U.S. in the 1830s</a:t>
            </a:r>
          </a:p>
          <a:p>
            <a:endParaRPr lang="en-US" dirty="0" smtClean="0"/>
          </a:p>
          <a:p>
            <a:r>
              <a:rPr lang="en-US" dirty="0" smtClean="0"/>
              <a:t>In </a:t>
            </a:r>
            <a:r>
              <a:rPr lang="en-US" u="sng" dirty="0" smtClean="0"/>
              <a:t>Democracy in America</a:t>
            </a:r>
            <a:r>
              <a:rPr lang="en-US" dirty="0" smtClean="0"/>
              <a:t>, he wrote about American “</a:t>
            </a:r>
            <a:r>
              <a:rPr lang="en-US" b="1" dirty="0" err="1" smtClean="0"/>
              <a:t>exceptionalism</a:t>
            </a:r>
            <a:r>
              <a:rPr lang="en-US" b="1" dirty="0" smtClean="0"/>
              <a:t>” </a:t>
            </a:r>
            <a:r>
              <a:rPr lang="en-US" dirty="0" smtClean="0"/>
              <a:t>notably:</a:t>
            </a:r>
          </a:p>
          <a:p>
            <a:pPr>
              <a:buNone/>
            </a:pPr>
            <a:endParaRPr lang="en-US" dirty="0" smtClean="0"/>
          </a:p>
          <a:p>
            <a:pPr>
              <a:buNone/>
            </a:pPr>
            <a:r>
              <a:rPr lang="en-US" dirty="0" smtClean="0"/>
              <a:t>			freedom of the press</a:t>
            </a:r>
          </a:p>
          <a:p>
            <a:pPr>
              <a:buNone/>
            </a:pPr>
            <a:r>
              <a:rPr lang="en-US" dirty="0" smtClean="0"/>
              <a:t>			mix of religions</a:t>
            </a:r>
          </a:p>
          <a:p>
            <a:pPr>
              <a:buNone/>
            </a:pPr>
            <a:r>
              <a:rPr lang="en-US" dirty="0" smtClean="0"/>
              <a:t>			movement within social classes</a:t>
            </a:r>
          </a:p>
          <a:p>
            <a:endParaRPr lang="en-US" b="1" dirty="0" smtClean="0"/>
          </a:p>
          <a:p>
            <a:pPr>
              <a:buNone/>
            </a:pPr>
            <a:endParaRPr lang="en-US" b="1"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400" dirty="0" smtClean="0"/>
              <a:t>Alexis De Tocqueville identified five values leading to America’s success as a constitutional republic</a:t>
            </a:r>
            <a:endParaRPr lang="en-US" sz="2400" dirty="0"/>
          </a:p>
        </p:txBody>
      </p:sp>
      <p:sp>
        <p:nvSpPr>
          <p:cNvPr id="3" name="Content Placeholder 2"/>
          <p:cNvSpPr>
            <a:spLocks noGrp="1"/>
          </p:cNvSpPr>
          <p:nvPr>
            <p:ph idx="1"/>
          </p:nvPr>
        </p:nvSpPr>
        <p:spPr>
          <a:xfrm>
            <a:off x="457200" y="1646236"/>
            <a:ext cx="8229600" cy="4830763"/>
          </a:xfrm>
        </p:spPr>
        <p:txBody>
          <a:bodyPr/>
          <a:lstStyle/>
          <a:p>
            <a:pPr marL="514350" indent="-514350">
              <a:buAutoNum type="arabicPeriod"/>
            </a:pPr>
            <a:r>
              <a:rPr lang="en-US" dirty="0" smtClean="0"/>
              <a:t>Liberty</a:t>
            </a:r>
          </a:p>
          <a:p>
            <a:pPr marL="514350" indent="-514350">
              <a:buAutoNum type="arabicPeriod"/>
            </a:pPr>
            <a:endParaRPr lang="en-US" dirty="0" smtClean="0"/>
          </a:p>
          <a:p>
            <a:pPr marL="514350" indent="-514350">
              <a:buAutoNum type="arabicPeriod"/>
            </a:pPr>
            <a:r>
              <a:rPr lang="en-US" dirty="0" smtClean="0"/>
              <a:t>Egalitarianism (equality)</a:t>
            </a:r>
          </a:p>
          <a:p>
            <a:pPr marL="514350" indent="-514350">
              <a:buAutoNum type="arabicPeriod"/>
            </a:pPr>
            <a:endParaRPr lang="en-US" dirty="0" smtClean="0"/>
          </a:p>
          <a:p>
            <a:pPr marL="514350" indent="-514350">
              <a:buAutoNum type="arabicPeriod"/>
            </a:pPr>
            <a:r>
              <a:rPr lang="en-US" dirty="0" smtClean="0"/>
              <a:t>Individualism</a:t>
            </a:r>
          </a:p>
          <a:p>
            <a:pPr marL="514350" indent="-514350">
              <a:buAutoNum type="arabicPeriod"/>
            </a:pPr>
            <a:endParaRPr lang="en-US" dirty="0" smtClean="0"/>
          </a:p>
          <a:p>
            <a:pPr marL="514350" indent="-514350">
              <a:buAutoNum type="arabicPeriod"/>
            </a:pPr>
            <a:r>
              <a:rPr lang="en-US" dirty="0" smtClean="0"/>
              <a:t>Populism</a:t>
            </a:r>
          </a:p>
          <a:p>
            <a:pPr marL="514350" indent="-514350">
              <a:buAutoNum type="arabicPeriod"/>
            </a:pPr>
            <a:endParaRPr lang="en-US" dirty="0" smtClean="0"/>
          </a:p>
          <a:p>
            <a:pPr marL="514350" indent="-514350">
              <a:buAutoNum type="arabicPeriod"/>
            </a:pPr>
            <a:r>
              <a:rPr lang="en-US" dirty="0" smtClean="0"/>
              <a:t>Laissez-faire (leave things alone!)</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does history ever change?</a:t>
            </a:r>
            <a:endParaRPr lang="en-US" dirty="0"/>
          </a:p>
        </p:txBody>
      </p:sp>
      <p:sp>
        <p:nvSpPr>
          <p:cNvPr id="3" name="Content Placeholder 2"/>
          <p:cNvSpPr>
            <a:spLocks noGrp="1"/>
          </p:cNvSpPr>
          <p:nvPr>
            <p:ph idx="1"/>
          </p:nvPr>
        </p:nvSpPr>
        <p:spPr>
          <a:xfrm>
            <a:off x="381000" y="1600200"/>
            <a:ext cx="8229600" cy="5105400"/>
          </a:xfrm>
        </p:spPr>
        <p:txBody>
          <a:bodyPr>
            <a:normAutofit fontScale="92500" lnSpcReduction="10000"/>
          </a:bodyPr>
          <a:lstStyle/>
          <a:p>
            <a:r>
              <a:rPr lang="en-US" dirty="0" smtClean="0"/>
              <a:t>Yes—</a:t>
            </a:r>
            <a:r>
              <a:rPr lang="en-US" b="1" u="sng" dirty="0" smtClean="0"/>
              <a:t>interpretations</a:t>
            </a:r>
            <a:r>
              <a:rPr lang="en-US" dirty="0" smtClean="0"/>
              <a:t> of past events can change</a:t>
            </a:r>
          </a:p>
          <a:p>
            <a:pPr>
              <a:buNone/>
            </a:pPr>
            <a:endParaRPr lang="en-US" dirty="0" smtClean="0"/>
          </a:p>
          <a:p>
            <a:r>
              <a:rPr lang="en-US" dirty="0" smtClean="0"/>
              <a:t>The events considered important or unimportant often reflect cultural </a:t>
            </a:r>
            <a:r>
              <a:rPr lang="en-US" b="1" u="sng" dirty="0" smtClean="0"/>
              <a:t>bias</a:t>
            </a:r>
            <a:r>
              <a:rPr lang="en-US" dirty="0" smtClean="0"/>
              <a:t> </a:t>
            </a:r>
          </a:p>
          <a:p>
            <a:pPr>
              <a:buNone/>
            </a:pPr>
            <a:endParaRPr lang="en-US" dirty="0" smtClean="0"/>
          </a:p>
          <a:p>
            <a:r>
              <a:rPr lang="en-US" u="sng" dirty="0" smtClean="0"/>
              <a:t>Historiography</a:t>
            </a:r>
            <a:r>
              <a:rPr lang="en-US" dirty="0" smtClean="0"/>
              <a:t> is the study of how history is learned</a:t>
            </a:r>
          </a:p>
          <a:p>
            <a:pPr>
              <a:buNone/>
            </a:pPr>
            <a:endParaRPr lang="en-US" dirty="0" smtClean="0"/>
          </a:p>
          <a:p>
            <a:r>
              <a:rPr lang="en-US" dirty="0" smtClean="0"/>
              <a:t>Emphasis can be placed on different ideas and events reflected in </a:t>
            </a:r>
            <a:r>
              <a:rPr lang="en-US" b="1" u="sng" dirty="0" smtClean="0"/>
              <a:t>current events</a:t>
            </a:r>
            <a:r>
              <a:rPr lang="en-US" dirty="0" smtClean="0"/>
              <a:t> when viewing past events</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Historical Sources</a:t>
            </a:r>
            <a:endParaRPr lang="en-US" dirty="0"/>
          </a:p>
        </p:txBody>
      </p:sp>
      <p:sp>
        <p:nvSpPr>
          <p:cNvPr id="3" name="Content Placeholder 2"/>
          <p:cNvSpPr>
            <a:spLocks noGrp="1"/>
          </p:cNvSpPr>
          <p:nvPr>
            <p:ph idx="1"/>
          </p:nvPr>
        </p:nvSpPr>
        <p:spPr/>
        <p:txBody>
          <a:bodyPr/>
          <a:lstStyle/>
          <a:p>
            <a:endParaRPr lang="en-US" dirty="0" smtClean="0"/>
          </a:p>
          <a:p>
            <a:r>
              <a:rPr lang="en-US" b="1" dirty="0" smtClean="0"/>
              <a:t>Primary Sources</a:t>
            </a:r>
            <a:r>
              <a:rPr lang="en-US" dirty="0" smtClean="0"/>
              <a:t>—eyewitnesses</a:t>
            </a:r>
          </a:p>
          <a:p>
            <a:endParaRPr lang="en-US" dirty="0" smtClean="0"/>
          </a:p>
          <a:p>
            <a:pPr>
              <a:buNone/>
            </a:pPr>
            <a:endParaRPr lang="en-US" dirty="0" smtClean="0"/>
          </a:p>
          <a:p>
            <a:r>
              <a:rPr lang="en-US" b="1" dirty="0" smtClean="0"/>
              <a:t>Secondary Sources</a:t>
            </a:r>
            <a:r>
              <a:rPr lang="en-US" dirty="0" smtClean="0"/>
              <a:t>—2</a:t>
            </a:r>
            <a:r>
              <a:rPr lang="en-US" baseline="30000" dirty="0" smtClean="0"/>
              <a:t>nd</a:t>
            </a:r>
            <a:r>
              <a:rPr lang="en-US" dirty="0" smtClean="0"/>
              <a:t> hand information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a:bodyPr>
          <a:lstStyle/>
          <a:p>
            <a:pPr>
              <a:buNone/>
            </a:pPr>
            <a:endParaRPr lang="en-US" dirty="0" smtClean="0"/>
          </a:p>
          <a:p>
            <a:r>
              <a:rPr lang="en-US" b="1" dirty="0" smtClean="0"/>
              <a:t>The constitutional government was an illegal creation under American traditions after the revolution (8-9).</a:t>
            </a:r>
            <a:endParaRPr lang="en-US" dirty="0" smtClean="0"/>
          </a:p>
          <a:p>
            <a:pPr>
              <a:buNone/>
            </a:pPr>
            <a:endParaRPr lang="en-US" dirty="0" smtClean="0"/>
          </a:p>
          <a:p>
            <a:pPr>
              <a:buNone/>
            </a:pPr>
            <a:endParaRPr lang="en-US" dirty="0" smtClean="0"/>
          </a:p>
          <a:p>
            <a:r>
              <a:rPr lang="en-US" b="1" dirty="0" smtClean="0"/>
              <a:t>The terms, </a:t>
            </a:r>
            <a:r>
              <a:rPr lang="en-US" b="1" i="1" dirty="0" smtClean="0"/>
              <a:t>American</a:t>
            </a:r>
            <a:r>
              <a:rPr lang="en-US" b="1" dirty="0" smtClean="0"/>
              <a:t> and </a:t>
            </a:r>
            <a:r>
              <a:rPr lang="en-US" b="1" i="1" dirty="0" smtClean="0"/>
              <a:t>democrat</a:t>
            </a:r>
            <a:r>
              <a:rPr lang="en-US" b="1" dirty="0" smtClean="0"/>
              <a:t> began as epithets or insults used by the British (10).</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356064"/>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334317"/>
          </a:xfrm>
        </p:spPr>
        <p:txBody>
          <a:bodyPr/>
          <a:lstStyle/>
          <a:p>
            <a:endParaRPr lang="en-US" dirty="0" smtClean="0"/>
          </a:p>
          <a:p>
            <a:endParaRPr lang="en-US" dirty="0" smtClean="0"/>
          </a:p>
          <a:p>
            <a:r>
              <a:rPr lang="en-US" dirty="0" smtClean="0"/>
              <a:t>Is the source reliable?</a:t>
            </a:r>
          </a:p>
          <a:p>
            <a:endParaRPr lang="en-US" dirty="0" smtClean="0"/>
          </a:p>
          <a:p>
            <a:r>
              <a:rPr lang="en-US" dirty="0" smtClean="0"/>
              <a:t>Who is behind the source?</a:t>
            </a:r>
          </a:p>
          <a:p>
            <a:endParaRPr lang="en-US" dirty="0" smtClean="0"/>
          </a:p>
          <a:p>
            <a:r>
              <a:rPr lang="en-US" dirty="0" smtClean="0"/>
              <a:t>Is there a bias?  Can you still use it?</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takes care of our sources?</a:t>
            </a:r>
            <a:endParaRPr lang="en-US" dirty="0"/>
          </a:p>
        </p:txBody>
      </p:sp>
      <p:sp>
        <p:nvSpPr>
          <p:cNvPr id="3" name="Content Placeholder 2"/>
          <p:cNvSpPr>
            <a:spLocks noGrp="1"/>
          </p:cNvSpPr>
          <p:nvPr>
            <p:ph idx="1"/>
          </p:nvPr>
        </p:nvSpPr>
        <p:spPr/>
        <p:txBody>
          <a:bodyPr/>
          <a:lstStyle/>
          <a:p>
            <a:endParaRPr lang="en-US" dirty="0" smtClean="0"/>
          </a:p>
          <a:p>
            <a:r>
              <a:rPr lang="en-US" dirty="0" smtClean="0"/>
              <a:t>Librarians</a:t>
            </a:r>
          </a:p>
          <a:p>
            <a:r>
              <a:rPr lang="en-US" dirty="0" smtClean="0"/>
              <a:t>Archivists</a:t>
            </a:r>
          </a:p>
          <a:p>
            <a:r>
              <a:rPr lang="en-US" dirty="0" smtClean="0"/>
              <a:t>Scholars</a:t>
            </a:r>
          </a:p>
          <a:p>
            <a:r>
              <a:rPr lang="en-US" dirty="0" smtClean="0"/>
              <a:t>Historians</a:t>
            </a:r>
          </a:p>
          <a:p>
            <a:r>
              <a:rPr lang="en-US" dirty="0" smtClean="0"/>
              <a:t>Curators</a:t>
            </a:r>
          </a:p>
          <a:p>
            <a:r>
              <a:rPr lang="en-US" dirty="0" smtClean="0"/>
              <a:t>Collectors</a:t>
            </a:r>
          </a:p>
          <a:p>
            <a:r>
              <a:rPr lang="en-US" dirty="0" smtClean="0"/>
              <a:t>Re-enactors</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these primary or </a:t>
            </a:r>
            <a:br>
              <a:rPr lang="en-US" dirty="0" smtClean="0"/>
            </a:br>
            <a:r>
              <a:rPr lang="en-US" dirty="0" smtClean="0"/>
              <a:t>secondary sources?</a:t>
            </a:r>
            <a:endParaRPr lang="en-US" dirty="0"/>
          </a:p>
        </p:txBody>
      </p:sp>
      <p:sp>
        <p:nvSpPr>
          <p:cNvPr id="3" name="Content Placeholder 2"/>
          <p:cNvSpPr>
            <a:spLocks noGrp="1"/>
          </p:cNvSpPr>
          <p:nvPr>
            <p:ph idx="1"/>
          </p:nvPr>
        </p:nvSpPr>
        <p:spPr/>
        <p:txBody>
          <a:bodyPr/>
          <a:lstStyle/>
          <a:p>
            <a:r>
              <a:rPr lang="en-US" dirty="0" smtClean="0"/>
              <a:t>Political cartoon</a:t>
            </a:r>
          </a:p>
          <a:p>
            <a:r>
              <a:rPr lang="en-US" dirty="0" smtClean="0"/>
              <a:t>News article</a:t>
            </a:r>
          </a:p>
          <a:p>
            <a:r>
              <a:rPr lang="en-US" dirty="0" smtClean="0"/>
              <a:t>Textbook</a:t>
            </a:r>
          </a:p>
          <a:p>
            <a:r>
              <a:rPr lang="en-US" dirty="0" smtClean="0"/>
              <a:t>Diary</a:t>
            </a:r>
          </a:p>
          <a:p>
            <a:r>
              <a:rPr lang="en-US" dirty="0" smtClean="0"/>
              <a:t>Your teacher</a:t>
            </a:r>
          </a:p>
          <a:p>
            <a:r>
              <a:rPr lang="en-US" dirty="0" smtClean="0"/>
              <a:t>Photograph</a:t>
            </a:r>
          </a:p>
          <a:p>
            <a:r>
              <a:rPr lang="en-US" dirty="0" smtClean="0"/>
              <a:t>Your parent</a:t>
            </a:r>
          </a:p>
          <a:p>
            <a:r>
              <a:rPr lang="en-US" dirty="0" smtClean="0"/>
              <a:t>Picture album</a:t>
            </a:r>
          </a:p>
          <a:p>
            <a:r>
              <a:rPr lang="en-US" dirty="0" smtClean="0"/>
              <a:t>Map</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sources</a:t>
            </a:r>
            <a:endParaRPr lang="en-US" dirty="0"/>
          </a:p>
        </p:txBody>
      </p:sp>
      <p:sp>
        <p:nvSpPr>
          <p:cNvPr id="3" name="Content Placeholder 2"/>
          <p:cNvSpPr>
            <a:spLocks noGrp="1"/>
          </p:cNvSpPr>
          <p:nvPr>
            <p:ph idx="1"/>
          </p:nvPr>
        </p:nvSpPr>
        <p:spPr/>
        <p:txBody>
          <a:bodyPr>
            <a:normAutofit lnSpcReduction="10000"/>
          </a:bodyPr>
          <a:lstStyle/>
          <a:p>
            <a:r>
              <a:rPr lang="en-US" dirty="0" smtClean="0"/>
              <a:t>TV show</a:t>
            </a:r>
          </a:p>
          <a:p>
            <a:r>
              <a:rPr lang="en-US" dirty="0" smtClean="0"/>
              <a:t>Documentary</a:t>
            </a:r>
          </a:p>
          <a:p>
            <a:r>
              <a:rPr lang="en-US" dirty="0" smtClean="0"/>
              <a:t>You-Tube</a:t>
            </a:r>
          </a:p>
          <a:p>
            <a:r>
              <a:rPr lang="en-US" dirty="0" smtClean="0"/>
              <a:t>Website</a:t>
            </a:r>
          </a:p>
          <a:p>
            <a:r>
              <a:rPr lang="en-US" dirty="0" smtClean="0"/>
              <a:t>Furniture</a:t>
            </a:r>
          </a:p>
          <a:p>
            <a:r>
              <a:rPr lang="en-US" dirty="0" smtClean="0"/>
              <a:t>Bullet</a:t>
            </a:r>
          </a:p>
          <a:p>
            <a:r>
              <a:rPr lang="en-US" dirty="0" smtClean="0"/>
              <a:t>Rock</a:t>
            </a:r>
          </a:p>
          <a:p>
            <a:r>
              <a:rPr lang="en-US" dirty="0" smtClean="0"/>
              <a:t>Painting</a:t>
            </a:r>
          </a:p>
          <a:p>
            <a:r>
              <a:rPr lang="en-US" dirty="0" smtClean="0"/>
              <a:t>Portrait</a:t>
            </a:r>
          </a:p>
          <a:p>
            <a:r>
              <a:rPr lang="en-US" smtClean="0"/>
              <a:t>Shopping catalog</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Comic book</a:t>
            </a:r>
          </a:p>
          <a:p>
            <a:r>
              <a:rPr lang="en-US" dirty="0" smtClean="0"/>
              <a:t>Magazine</a:t>
            </a:r>
          </a:p>
          <a:p>
            <a:r>
              <a:rPr lang="en-US" dirty="0" smtClean="0"/>
              <a:t>Toy</a:t>
            </a:r>
          </a:p>
          <a:p>
            <a:r>
              <a:rPr lang="en-US" dirty="0" smtClean="0"/>
              <a:t>Movie poster</a:t>
            </a:r>
          </a:p>
          <a:p>
            <a:r>
              <a:rPr lang="en-US" dirty="0" smtClean="0"/>
              <a:t>War recruitment poster</a:t>
            </a:r>
          </a:p>
          <a:p>
            <a:r>
              <a:rPr lang="en-US" dirty="0" smtClean="0"/>
              <a:t>Movie</a:t>
            </a:r>
          </a:p>
          <a:p>
            <a:r>
              <a:rPr lang="en-US" dirty="0" smtClean="0"/>
              <a:t>Clothing</a:t>
            </a:r>
          </a:p>
          <a:p>
            <a:r>
              <a:rPr lang="en-US" dirty="0" smtClean="0"/>
              <a:t>Weapon</a:t>
            </a:r>
          </a:p>
          <a:p>
            <a:r>
              <a:rPr lang="en-US" dirty="0" smtClean="0"/>
              <a:t>Campaign button</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“Brushes with History”</a:t>
            </a:r>
            <a:endParaRPr lang="en-US" dirty="0"/>
          </a:p>
        </p:txBody>
      </p:sp>
      <p:sp>
        <p:nvSpPr>
          <p:cNvPr id="3" name="Content Placeholder 2"/>
          <p:cNvSpPr>
            <a:spLocks noGrp="1"/>
          </p:cNvSpPr>
          <p:nvPr>
            <p:ph idx="1"/>
          </p:nvPr>
        </p:nvSpPr>
        <p:spPr/>
        <p:txBody>
          <a:bodyPr/>
          <a:lstStyle/>
          <a:p>
            <a:r>
              <a:rPr lang="en-US" dirty="0" smtClean="0"/>
              <a:t>Personal connections or memories</a:t>
            </a:r>
          </a:p>
          <a:p>
            <a:pPr>
              <a:buNone/>
            </a:pPr>
            <a:endParaRPr lang="en-US" dirty="0" smtClean="0"/>
          </a:p>
          <a:p>
            <a:r>
              <a:rPr lang="en-US" dirty="0" smtClean="0"/>
              <a:t>Classes at school</a:t>
            </a:r>
          </a:p>
          <a:p>
            <a:pPr>
              <a:buNone/>
            </a:pPr>
            <a:endParaRPr lang="en-US" dirty="0" smtClean="0"/>
          </a:p>
          <a:p>
            <a:r>
              <a:rPr lang="en-US" dirty="0" smtClean="0"/>
              <a:t>Personal experiences</a:t>
            </a:r>
          </a:p>
          <a:p>
            <a:endParaRPr lang="en-US" dirty="0" smtClean="0"/>
          </a:p>
          <a:p>
            <a:r>
              <a:rPr lang="en-US" dirty="0" smtClean="0"/>
              <a:t>Family stories</a:t>
            </a:r>
          </a:p>
          <a:p>
            <a:pPr>
              <a:buNone/>
            </a:pPr>
            <a:endParaRPr lang="en-US" dirty="0" smtClean="0"/>
          </a:p>
          <a:p>
            <a:r>
              <a:rPr lang="en-US" dirty="0" smtClean="0"/>
              <a:t>People (six degrees of separation?)</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You are a part of history—consider your personal timeline</a:t>
            </a:r>
            <a:endParaRPr lang="en-US" dirty="0"/>
          </a:p>
        </p:txBody>
      </p:sp>
      <p:sp>
        <p:nvSpPr>
          <p:cNvPr id="3" name="Content Placeholder 2"/>
          <p:cNvSpPr>
            <a:spLocks noGrp="1"/>
          </p:cNvSpPr>
          <p:nvPr>
            <p:ph idx="1"/>
          </p:nvPr>
        </p:nvSpPr>
        <p:spPr>
          <a:xfrm>
            <a:off x="457200" y="1295400"/>
            <a:ext cx="8229600" cy="5562600"/>
          </a:xfrm>
        </p:spPr>
        <p:txBody>
          <a:bodyPr>
            <a:normAutofit fontScale="92500" lnSpcReduction="20000"/>
          </a:bodyPr>
          <a:lstStyle/>
          <a:p>
            <a:pPr marL="0" indent="0">
              <a:buNone/>
            </a:pPr>
            <a:endParaRPr lang="en-US" sz="2300" dirty="0" smtClean="0"/>
          </a:p>
          <a:p>
            <a:r>
              <a:rPr lang="en-US" sz="2300" dirty="0" smtClean="0"/>
              <a:t>1995—born</a:t>
            </a:r>
          </a:p>
          <a:p>
            <a:r>
              <a:rPr lang="en-US" sz="2300" dirty="0" smtClean="0"/>
              <a:t>1996—</a:t>
            </a:r>
          </a:p>
          <a:p>
            <a:r>
              <a:rPr lang="en-US" sz="2300" dirty="0" smtClean="0"/>
              <a:t>1997—impeachment of Clinton</a:t>
            </a:r>
          </a:p>
          <a:p>
            <a:r>
              <a:rPr lang="en-US" sz="2300" dirty="0" smtClean="0"/>
              <a:t>1998—</a:t>
            </a:r>
          </a:p>
          <a:p>
            <a:r>
              <a:rPr lang="en-US" sz="2300" dirty="0" smtClean="0"/>
              <a:t>1999—started preschool</a:t>
            </a:r>
          </a:p>
          <a:p>
            <a:r>
              <a:rPr lang="en-US" sz="2300" dirty="0" smtClean="0"/>
              <a:t>2000—closest presidential election in history</a:t>
            </a:r>
          </a:p>
          <a:p>
            <a:r>
              <a:rPr lang="en-US" sz="2300" dirty="0" smtClean="0"/>
              <a:t>2001—saw 9-11 events on TV</a:t>
            </a:r>
          </a:p>
          <a:p>
            <a:r>
              <a:rPr lang="en-US" sz="2300" dirty="0" smtClean="0"/>
              <a:t>2002—</a:t>
            </a:r>
          </a:p>
          <a:p>
            <a:r>
              <a:rPr lang="en-US" sz="2300" dirty="0" smtClean="0"/>
              <a:t>2003—invasion of Iraq</a:t>
            </a:r>
          </a:p>
          <a:p>
            <a:r>
              <a:rPr lang="en-US" sz="2300" dirty="0" smtClean="0"/>
              <a:t>2004—</a:t>
            </a:r>
          </a:p>
          <a:p>
            <a:r>
              <a:rPr lang="en-US" sz="2300" dirty="0" smtClean="0"/>
              <a:t>2005—Hurricane Katrina</a:t>
            </a:r>
          </a:p>
          <a:p>
            <a:r>
              <a:rPr lang="en-US" sz="2300" dirty="0" smtClean="0"/>
              <a:t>2006—</a:t>
            </a:r>
          </a:p>
          <a:p>
            <a:r>
              <a:rPr lang="en-US" sz="2300" dirty="0" smtClean="0"/>
              <a:t>2007—</a:t>
            </a:r>
          </a:p>
          <a:p>
            <a:r>
              <a:rPr lang="en-US" sz="2300" dirty="0" smtClean="0"/>
              <a:t>2008—world-wide financial crisis, election of Obama</a:t>
            </a:r>
          </a:p>
          <a:p>
            <a:r>
              <a:rPr lang="en-US" sz="2300" dirty="0" smtClean="0"/>
              <a:t>2009—</a:t>
            </a:r>
          </a:p>
          <a:p>
            <a:r>
              <a:rPr lang="en-US" sz="2300" dirty="0" smtClean="0"/>
              <a:t>2010—Osama Bin Laden killed by U.S. Seals</a:t>
            </a:r>
          </a:p>
          <a:p>
            <a:r>
              <a:rPr lang="en-US" sz="2300" dirty="0" smtClean="0"/>
              <a:t>2011---</a:t>
            </a:r>
          </a:p>
          <a:p>
            <a:r>
              <a:rPr lang="en-US" sz="2300" dirty="0" smtClean="0"/>
              <a:t>2012—started studying history with Ms. Calabrese</a:t>
            </a:r>
          </a:p>
          <a:p>
            <a:endParaRPr lang="en-US" sz="2300"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Six Degrees of Separation</a:t>
            </a:r>
            <a:endParaRPr lang="en-US" dirty="0"/>
          </a:p>
        </p:txBody>
      </p:sp>
      <p:sp>
        <p:nvSpPr>
          <p:cNvPr id="3" name="Content Placeholder 2"/>
          <p:cNvSpPr>
            <a:spLocks noGrp="1"/>
          </p:cNvSpPr>
          <p:nvPr>
            <p:ph idx="1"/>
          </p:nvPr>
        </p:nvSpPr>
        <p:spPr>
          <a:xfrm>
            <a:off x="457200" y="1646236"/>
            <a:ext cx="8229600" cy="5211763"/>
          </a:xfrm>
        </p:spPr>
        <p:txBody>
          <a:bodyPr>
            <a:normAutofit fontScale="92500" lnSpcReduction="10000"/>
          </a:bodyPr>
          <a:lstStyle/>
          <a:p>
            <a:r>
              <a:rPr lang="en-US" dirty="0" smtClean="0"/>
              <a:t>President Obama</a:t>
            </a:r>
          </a:p>
          <a:p>
            <a:r>
              <a:rPr lang="en-US" dirty="0" smtClean="0"/>
              <a:t>Governor Romney</a:t>
            </a:r>
          </a:p>
          <a:p>
            <a:r>
              <a:rPr lang="en-US" smtClean="0"/>
              <a:t>Congressman Ryan</a:t>
            </a:r>
            <a:endParaRPr lang="en-US" dirty="0" smtClean="0"/>
          </a:p>
          <a:p>
            <a:r>
              <a:rPr lang="en-US" dirty="0" smtClean="0"/>
              <a:t>Other politicians</a:t>
            </a:r>
          </a:p>
          <a:p>
            <a:r>
              <a:rPr lang="en-US" dirty="0" smtClean="0"/>
              <a:t>JFK</a:t>
            </a:r>
          </a:p>
          <a:p>
            <a:r>
              <a:rPr lang="en-US" dirty="0" smtClean="0"/>
              <a:t>Elvis</a:t>
            </a:r>
          </a:p>
          <a:p>
            <a:r>
              <a:rPr lang="en-US" dirty="0" smtClean="0"/>
              <a:t>Marilyn Monroe</a:t>
            </a:r>
          </a:p>
          <a:p>
            <a:r>
              <a:rPr lang="en-US" dirty="0" smtClean="0"/>
              <a:t>Princess Diana</a:t>
            </a:r>
          </a:p>
          <a:p>
            <a:r>
              <a:rPr lang="en-US" dirty="0" smtClean="0"/>
              <a:t>Frank Sinatra</a:t>
            </a:r>
          </a:p>
          <a:p>
            <a:r>
              <a:rPr lang="en-US" dirty="0" smtClean="0"/>
              <a:t>9-11 Victim</a:t>
            </a:r>
          </a:p>
          <a:p>
            <a:r>
              <a:rPr lang="en-US" dirty="0" smtClean="0"/>
              <a:t>General Patton</a:t>
            </a:r>
          </a:p>
          <a:p>
            <a:r>
              <a:rPr lang="en-US" dirty="0" smtClean="0"/>
              <a:t>Former President G. W. Bush</a:t>
            </a:r>
          </a:p>
          <a:p>
            <a:endParaRPr lang="en-US"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a:bodyPr>
          <a:lstStyle/>
          <a:p>
            <a:r>
              <a:rPr lang="en-US" b="1" dirty="0" smtClean="0"/>
              <a:t>“The Civil War…was a direct consequence of the decision to evade and delay the slavery question during the most vulnerable years of the republic” (12).</a:t>
            </a:r>
            <a:endParaRPr lang="en-US" dirty="0" smtClean="0"/>
          </a:p>
          <a:p>
            <a:pPr>
              <a:buNone/>
            </a:pPr>
            <a:endParaRPr lang="en-US" dirty="0" smtClean="0"/>
          </a:p>
          <a:p>
            <a:pPr>
              <a:buNone/>
            </a:pPr>
            <a:endParaRPr lang="en-US" dirty="0" smtClean="0"/>
          </a:p>
          <a:p>
            <a:r>
              <a:rPr lang="en-US" b="1" dirty="0" smtClean="0"/>
              <a:t>No other country ever attempted to have different races live together as equals before the U.S. (99).</a:t>
            </a:r>
            <a:endParaRPr lang="en-US" dirty="0" smtClean="0"/>
          </a:p>
          <a:p>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 Test--Format</a:t>
            </a:r>
            <a:endParaRPr lang="en-US" dirty="0"/>
          </a:p>
        </p:txBody>
      </p:sp>
      <p:sp>
        <p:nvSpPr>
          <p:cNvPr id="3" name="Content Placeholder 2"/>
          <p:cNvSpPr>
            <a:spLocks noGrp="1"/>
          </p:cNvSpPr>
          <p:nvPr>
            <p:ph idx="1"/>
          </p:nvPr>
        </p:nvSpPr>
        <p:spPr/>
        <p:txBody>
          <a:bodyPr>
            <a:normAutofit/>
          </a:bodyPr>
          <a:lstStyle/>
          <a:p>
            <a:r>
              <a:rPr lang="en-US" dirty="0" smtClean="0"/>
              <a:t>Multiple Choice—80 questions—50%</a:t>
            </a:r>
          </a:p>
          <a:p>
            <a:endParaRPr lang="en-US" dirty="0" smtClean="0"/>
          </a:p>
          <a:p>
            <a:pPr>
              <a:buNone/>
            </a:pPr>
            <a:r>
              <a:rPr lang="en-US" dirty="0" smtClean="0"/>
              <a:t>(MC questions are random—no chronological order)</a:t>
            </a:r>
          </a:p>
          <a:p>
            <a:pPr>
              <a:buNone/>
            </a:pPr>
            <a:endParaRPr lang="en-US" dirty="0" smtClean="0"/>
          </a:p>
          <a:p>
            <a:r>
              <a:rPr lang="en-US" dirty="0" smtClean="0"/>
              <a:t>Essays—1 DBQ and 2 free response –50%</a:t>
            </a:r>
          </a:p>
          <a:p>
            <a:endParaRPr lang="en-US" dirty="0" smtClean="0"/>
          </a:p>
          <a:p>
            <a:pPr>
              <a:buNone/>
            </a:pPr>
            <a:r>
              <a:rPr lang="en-US" dirty="0" smtClean="0"/>
              <a:t>(Essays must be written with a scholarly and detached voice)</a:t>
            </a:r>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 Test--Eras</a:t>
            </a:r>
            <a:endParaRPr lang="en-US" dirty="0"/>
          </a:p>
        </p:txBody>
      </p:sp>
      <p:sp>
        <p:nvSpPr>
          <p:cNvPr id="3" name="Content Placeholder 2"/>
          <p:cNvSpPr>
            <a:spLocks noGrp="1"/>
          </p:cNvSpPr>
          <p:nvPr>
            <p:ph idx="1"/>
          </p:nvPr>
        </p:nvSpPr>
        <p:spPr/>
        <p:txBody>
          <a:bodyPr>
            <a:normAutofit/>
          </a:bodyPr>
          <a:lstStyle/>
          <a:p>
            <a:r>
              <a:rPr lang="en-US" sz="4000" dirty="0" smtClean="0"/>
              <a:t>1492-1789—17%</a:t>
            </a:r>
          </a:p>
          <a:p>
            <a:endParaRPr lang="en-US" sz="4000" dirty="0" smtClean="0"/>
          </a:p>
          <a:p>
            <a:r>
              <a:rPr lang="en-US" sz="4000" dirty="0" smtClean="0"/>
              <a:t>1790-1914—50%</a:t>
            </a:r>
          </a:p>
          <a:p>
            <a:endParaRPr lang="en-US" sz="4000" dirty="0" smtClean="0"/>
          </a:p>
          <a:p>
            <a:r>
              <a:rPr lang="en-US" sz="4000" dirty="0" smtClean="0"/>
              <a:t>1915-present—33%</a:t>
            </a:r>
            <a:endParaRPr lang="en-US" sz="40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 Test—Topics</a:t>
            </a:r>
            <a:endParaRPr lang="en-US" dirty="0"/>
          </a:p>
        </p:txBody>
      </p:sp>
      <p:sp>
        <p:nvSpPr>
          <p:cNvPr id="3" name="Content Placeholder 2"/>
          <p:cNvSpPr>
            <a:spLocks noGrp="1"/>
          </p:cNvSpPr>
          <p:nvPr>
            <p:ph idx="1"/>
          </p:nvPr>
        </p:nvSpPr>
        <p:spPr/>
        <p:txBody>
          <a:bodyPr>
            <a:normAutofit/>
          </a:bodyPr>
          <a:lstStyle/>
          <a:p>
            <a:r>
              <a:rPr lang="en-US" sz="2800" dirty="0" smtClean="0"/>
              <a:t>Political institutions and behavior and public policy—35 %</a:t>
            </a:r>
          </a:p>
          <a:p>
            <a:endParaRPr lang="en-US" sz="2800" dirty="0" smtClean="0"/>
          </a:p>
          <a:p>
            <a:r>
              <a:rPr lang="en-US" sz="2800" dirty="0" smtClean="0"/>
              <a:t>Social Change—35%</a:t>
            </a:r>
          </a:p>
          <a:p>
            <a:endParaRPr lang="en-US" sz="2800" dirty="0" smtClean="0"/>
          </a:p>
          <a:p>
            <a:r>
              <a:rPr lang="en-US" sz="2800" dirty="0" smtClean="0"/>
              <a:t>Diplomacy and International Relations—15%</a:t>
            </a:r>
          </a:p>
          <a:p>
            <a:endParaRPr lang="en-US" sz="2800" dirty="0" smtClean="0"/>
          </a:p>
          <a:p>
            <a:r>
              <a:rPr lang="en-US" sz="2800" dirty="0" smtClean="0"/>
              <a:t>Cultural and Intellectual Developments—5 %</a:t>
            </a:r>
          </a:p>
          <a:p>
            <a:endParaRPr lang="en-US" sz="2800" dirty="0" smtClean="0"/>
          </a:p>
          <a:p>
            <a:r>
              <a:rPr lang="en-US" sz="2800" dirty="0" smtClean="0"/>
              <a:t>Economic Change—10%</a:t>
            </a:r>
            <a:endParaRPr lang="en-US" sz="28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APUSH Homework</a:t>
            </a:r>
            <a:endParaRPr lang="en-US" dirty="0"/>
          </a:p>
        </p:txBody>
      </p:sp>
      <p:sp>
        <p:nvSpPr>
          <p:cNvPr id="3" name="Content Placeholder 2"/>
          <p:cNvSpPr>
            <a:spLocks noGrp="1"/>
          </p:cNvSpPr>
          <p:nvPr>
            <p:ph idx="1"/>
          </p:nvPr>
        </p:nvSpPr>
        <p:spPr>
          <a:xfrm>
            <a:off x="457200" y="1646236"/>
            <a:ext cx="8229600" cy="4983163"/>
          </a:xfrm>
        </p:spPr>
        <p:txBody>
          <a:bodyPr>
            <a:normAutofit/>
          </a:bodyPr>
          <a:lstStyle/>
          <a:p>
            <a:r>
              <a:rPr lang="en-US" dirty="0" smtClean="0"/>
              <a:t>Get Syllabus signed </a:t>
            </a:r>
          </a:p>
          <a:p>
            <a:endParaRPr lang="en-US" dirty="0" smtClean="0"/>
          </a:p>
          <a:p>
            <a:r>
              <a:rPr lang="en-US" dirty="0" smtClean="0"/>
              <a:t>List territories in North America before the Revolution for:</a:t>
            </a:r>
          </a:p>
          <a:p>
            <a:pPr>
              <a:buNone/>
            </a:pPr>
            <a:endParaRPr lang="en-US" dirty="0" smtClean="0"/>
          </a:p>
          <a:p>
            <a:pPr>
              <a:buNone/>
            </a:pPr>
            <a:r>
              <a:rPr lang="en-US" dirty="0" smtClean="0"/>
              <a:t>		Spanish—</a:t>
            </a:r>
          </a:p>
          <a:p>
            <a:pPr>
              <a:buNone/>
            </a:pPr>
            <a:endParaRPr lang="en-US" dirty="0" smtClean="0"/>
          </a:p>
          <a:p>
            <a:pPr>
              <a:buNone/>
            </a:pPr>
            <a:r>
              <a:rPr lang="en-US" dirty="0" smtClean="0"/>
              <a:t>		French—</a:t>
            </a:r>
          </a:p>
          <a:p>
            <a:pPr>
              <a:buNone/>
            </a:pPr>
            <a:endParaRPr lang="en-US" dirty="0" smtClean="0"/>
          </a:p>
          <a:p>
            <a:pPr>
              <a:buNone/>
            </a:pPr>
            <a:r>
              <a:rPr lang="en-US" dirty="0" smtClean="0"/>
              <a:t>		Dutch--</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History…</a:t>
            </a:r>
            <a:endParaRPr lang="en-US" dirty="0"/>
          </a:p>
        </p:txBody>
      </p:sp>
      <p:sp>
        <p:nvSpPr>
          <p:cNvPr id="5" name="Subtitle 4"/>
          <p:cNvSpPr>
            <a:spLocks noGrp="1"/>
          </p:cNvSpPr>
          <p:nvPr>
            <p:ph type="subTitle" idx="1"/>
          </p:nvPr>
        </p:nvSpPr>
        <p:spPr/>
        <p:txBody>
          <a:bodyPr/>
          <a:lstStyle/>
          <a:p>
            <a:r>
              <a:rPr lang="en-US" dirty="0" smtClean="0"/>
              <a:t>You may quote these people…</a:t>
            </a:r>
          </a:p>
          <a:p>
            <a:r>
              <a:rPr lang="en-US" dirty="0" smtClean="0"/>
              <a:t>(35 examples)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Writing Activity:  Pick two Quotes</a:t>
            </a:r>
            <a:endParaRPr lang="en-US" dirty="0"/>
          </a:p>
        </p:txBody>
      </p:sp>
      <p:sp>
        <p:nvSpPr>
          <p:cNvPr id="5" name="Text Placeholder 4"/>
          <p:cNvSpPr>
            <a:spLocks noGrp="1"/>
          </p:cNvSpPr>
          <p:nvPr>
            <p:ph type="body" idx="1"/>
          </p:nvPr>
        </p:nvSpPr>
        <p:spPr/>
        <p:txBody>
          <a:bodyPr/>
          <a:lstStyle/>
          <a:p>
            <a:r>
              <a:rPr lang="en-US" dirty="0" smtClean="0"/>
              <a:t>Quote 1</a:t>
            </a:r>
            <a:endParaRPr lang="en-US" dirty="0"/>
          </a:p>
        </p:txBody>
      </p:sp>
      <p:sp>
        <p:nvSpPr>
          <p:cNvPr id="7" name="Text Placeholder 6"/>
          <p:cNvSpPr>
            <a:spLocks noGrp="1"/>
          </p:cNvSpPr>
          <p:nvPr>
            <p:ph type="body" sz="half" idx="3"/>
          </p:nvPr>
        </p:nvSpPr>
        <p:spPr/>
        <p:txBody>
          <a:bodyPr/>
          <a:lstStyle/>
          <a:p>
            <a:r>
              <a:rPr lang="en-US" dirty="0" smtClean="0"/>
              <a:t>Quote 2</a:t>
            </a:r>
            <a:endParaRPr lang="en-US" dirty="0"/>
          </a:p>
        </p:txBody>
      </p:sp>
      <p:sp>
        <p:nvSpPr>
          <p:cNvPr id="6" name="Content Placeholder 5"/>
          <p:cNvSpPr>
            <a:spLocks noGrp="1"/>
          </p:cNvSpPr>
          <p:nvPr>
            <p:ph sz="quarter" idx="2"/>
          </p:nvPr>
        </p:nvSpPr>
        <p:spPr/>
        <p:txBody>
          <a:bodyPr/>
          <a:lstStyle/>
          <a:p>
            <a:pPr marL="0" indent="0">
              <a:buNone/>
            </a:pPr>
            <a:endParaRPr lang="en-US" dirty="0"/>
          </a:p>
        </p:txBody>
      </p:sp>
      <p:sp>
        <p:nvSpPr>
          <p:cNvPr id="8" name="Content Placeholder 7"/>
          <p:cNvSpPr>
            <a:spLocks noGrp="1"/>
          </p:cNvSpPr>
          <p:nvPr>
            <p:ph sz="quarter" idx="4"/>
          </p:nvPr>
        </p:nvSpPr>
        <p:spPr/>
        <p:txBody>
          <a:bodyPr/>
          <a:lstStyle/>
          <a:p>
            <a:endParaRPr lang="en-US"/>
          </a:p>
        </p:txBody>
      </p:sp>
    </p:spTree>
    <p:extLst>
      <p:ext uri="{BB962C8B-B14F-4D97-AF65-F5344CB8AC3E}">
        <p14:creationId xmlns:p14="http://schemas.microsoft.com/office/powerpoint/2010/main" val="794879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a:bodyPr>
          <a:lstStyle/>
          <a:p>
            <a:pPr>
              <a:buNone/>
            </a:pPr>
            <a:endParaRPr lang="en-US" sz="5400" dirty="0" smtClean="0"/>
          </a:p>
          <a:p>
            <a:pPr>
              <a:buNone/>
            </a:pPr>
            <a:r>
              <a:rPr lang="en-US" sz="5400" dirty="0" smtClean="0"/>
              <a:t>“There is no such thing as an uninteresting life.”</a:t>
            </a:r>
          </a:p>
          <a:p>
            <a:pPr>
              <a:buNone/>
            </a:pPr>
            <a:endParaRPr lang="en-US" sz="5400" dirty="0"/>
          </a:p>
          <a:p>
            <a:pPr>
              <a:buNone/>
            </a:pPr>
            <a:r>
              <a:rPr lang="en-US" sz="5400" dirty="0"/>
              <a:t>	</a:t>
            </a:r>
            <a:r>
              <a:rPr lang="en-US" sz="5400" dirty="0" smtClean="0"/>
              <a:t>		Mark Twain</a:t>
            </a:r>
            <a:endParaRPr lang="en-US" sz="5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943</TotalTime>
  <Words>1337</Words>
  <Application>Microsoft Office PowerPoint</Application>
  <PresentationFormat>On-screen Show (4:3)</PresentationFormat>
  <Paragraphs>343</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Foundry</vt:lpstr>
      <vt:lpstr>Welcome to United States History Class</vt:lpstr>
      <vt:lpstr>We are a Unique Nation</vt:lpstr>
      <vt:lpstr>PowerPoint Presentation</vt:lpstr>
      <vt:lpstr>PowerPoint Presentation</vt:lpstr>
      <vt:lpstr>PowerPoint Presentation</vt:lpstr>
      <vt:lpstr>PowerPoint Presentation</vt:lpstr>
      <vt:lpstr>History…</vt:lpstr>
      <vt:lpstr>Writing Activity:  Pick two Quotes</vt:lpstr>
      <vt:lpstr>PowerPoint Presentation</vt:lpstr>
      <vt:lpstr>PowerPoint Presentation</vt:lpstr>
      <vt:lpstr>PowerPoint Presentation</vt:lpstr>
      <vt:lpstr>PowerPoint Presentation</vt:lpstr>
      <vt:lpstr>PowerPoint Presentation</vt:lpstr>
      <vt:lpstr>From John Ford’s Western Film, The Man Who Shot Liberty Valance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Writing Activity—Pick Two Quotes</vt:lpstr>
      <vt:lpstr>History:  What is it? Why do we need to study it? How do we learn about it?</vt:lpstr>
      <vt:lpstr>Bloom’s Taxonomy</vt:lpstr>
      <vt:lpstr>U.S. History</vt:lpstr>
      <vt:lpstr>Alexis de Tocqueville</vt:lpstr>
      <vt:lpstr>Alexis De Tocqueville identified five values leading to America’s success as a constitutional republic</vt:lpstr>
      <vt:lpstr>So does history ever change?</vt:lpstr>
      <vt:lpstr>Historical Sources</vt:lpstr>
      <vt:lpstr>PowerPoint Presentation</vt:lpstr>
      <vt:lpstr>Who takes care of our sources?</vt:lpstr>
      <vt:lpstr>Are these primary or  secondary sources?</vt:lpstr>
      <vt:lpstr>More sources</vt:lpstr>
      <vt:lpstr>PowerPoint Presentation</vt:lpstr>
      <vt:lpstr>PowerPoint Presentation</vt:lpstr>
      <vt:lpstr>“Brushes with History”</vt:lpstr>
      <vt:lpstr>You are a part of history—consider your personal timeline</vt:lpstr>
      <vt:lpstr>Six Degrees of Separation</vt:lpstr>
      <vt:lpstr>PowerPoint Presentation</vt:lpstr>
      <vt:lpstr>AP Test--Format</vt:lpstr>
      <vt:lpstr>AP Test--Eras</vt:lpstr>
      <vt:lpstr>AP Test—Topics</vt:lpstr>
      <vt:lpstr>APUSH Homework</vt:lpstr>
    </vt:vector>
  </TitlesOfParts>
  <Company>DentonISD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United States History Class</dc:title>
  <dc:creator>Denton ISD</dc:creator>
  <cp:lastModifiedBy>repair</cp:lastModifiedBy>
  <cp:revision>71</cp:revision>
  <dcterms:created xsi:type="dcterms:W3CDTF">2010-08-20T14:42:24Z</dcterms:created>
  <dcterms:modified xsi:type="dcterms:W3CDTF">2013-01-25T15:57:22Z</dcterms:modified>
</cp:coreProperties>
</file>