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handoutMasterIdLst>
    <p:handoutMasterId r:id="rId55"/>
  </p:handoutMasterIdLst>
  <p:sldIdLst>
    <p:sldId id="256" r:id="rId2"/>
    <p:sldId id="364" r:id="rId3"/>
    <p:sldId id="365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28" r:id="rId18"/>
    <p:sldId id="349" r:id="rId19"/>
    <p:sldId id="337" r:id="rId20"/>
    <p:sldId id="257" r:id="rId21"/>
    <p:sldId id="263" r:id="rId22"/>
    <p:sldId id="271" r:id="rId23"/>
    <p:sldId id="269" r:id="rId24"/>
    <p:sldId id="272" r:id="rId25"/>
    <p:sldId id="274" r:id="rId26"/>
    <p:sldId id="273" r:id="rId27"/>
    <p:sldId id="258" r:id="rId28"/>
    <p:sldId id="262" r:id="rId29"/>
    <p:sldId id="282" r:id="rId30"/>
    <p:sldId id="259" r:id="rId31"/>
    <p:sldId id="275" r:id="rId32"/>
    <p:sldId id="276" r:id="rId33"/>
    <p:sldId id="340" r:id="rId34"/>
    <p:sldId id="359" r:id="rId35"/>
    <p:sldId id="261" r:id="rId36"/>
    <p:sldId id="283" r:id="rId37"/>
    <p:sldId id="284" r:id="rId38"/>
    <p:sldId id="277" r:id="rId39"/>
    <p:sldId id="278" r:id="rId40"/>
    <p:sldId id="279" r:id="rId41"/>
    <p:sldId id="260" r:id="rId42"/>
    <p:sldId id="350" r:id="rId43"/>
    <p:sldId id="264" r:id="rId44"/>
    <p:sldId id="265" r:id="rId45"/>
    <p:sldId id="354" r:id="rId46"/>
    <p:sldId id="266" r:id="rId47"/>
    <p:sldId id="267" r:id="rId48"/>
    <p:sldId id="353" r:id="rId49"/>
    <p:sldId id="285" r:id="rId50"/>
    <p:sldId id="339" r:id="rId51"/>
    <p:sldId id="362" r:id="rId52"/>
    <p:sldId id="380" r:id="rId5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D8FC30E6-5BF2-46FA-BCAE-690E91DC5FF8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C790650E-073C-4B75-BA46-08DBAC2E53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76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292" y="0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45637BB4-F715-46CA-8148-16890F7F4B0E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23" y="4415077"/>
            <a:ext cx="5608954" cy="4183539"/>
          </a:xfrm>
          <a:prstGeom prst="rect">
            <a:avLst/>
          </a:prstGeom>
        </p:spPr>
        <p:txBody>
          <a:bodyPr vert="horz" lIns="91330" tIns="45665" rIns="91330" bIns="456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153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292" y="8830153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63902A06-6DC2-434A-ABF1-C3E4CEE660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84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4795-EF09-4CB7-9F94-8060E1D2603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842D-A131-42B6-B879-C8D2B139B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5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4795-EF09-4CB7-9F94-8060E1D2603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842D-A131-42B6-B879-C8D2B139B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56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4795-EF09-4CB7-9F94-8060E1D2603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842D-A131-42B6-B879-C8D2B139B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2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4795-EF09-4CB7-9F94-8060E1D2603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842D-A131-42B6-B879-C8D2B139B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4795-EF09-4CB7-9F94-8060E1D2603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842D-A131-42B6-B879-C8D2B139B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00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4795-EF09-4CB7-9F94-8060E1D2603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842D-A131-42B6-B879-C8D2B139B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4795-EF09-4CB7-9F94-8060E1D2603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842D-A131-42B6-B879-C8D2B139B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0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4795-EF09-4CB7-9F94-8060E1D2603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842D-A131-42B6-B879-C8D2B139B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3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4795-EF09-4CB7-9F94-8060E1D2603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842D-A131-42B6-B879-C8D2B139B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4795-EF09-4CB7-9F94-8060E1D2603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842D-A131-42B6-B879-C8D2B139B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7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4795-EF09-4CB7-9F94-8060E1D2603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842D-A131-42B6-B879-C8D2B139B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92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44795-EF09-4CB7-9F94-8060E1D2603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7842D-A131-42B6-B879-C8D2B139B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5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latin typeface="Cooper Black" pitchFamily="18" charset="0"/>
              </a:rPr>
              <a:t>The Gilded Age Review</a:t>
            </a:r>
            <a:endParaRPr lang="en-US" sz="6000" dirty="0"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971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Circa 1870-1900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Industrialization, Monopolization, Immigration, Urbanization,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Unionization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(and Political Corruption!)</a:t>
            </a:r>
          </a:p>
          <a:p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Monopoly</a:t>
            </a:r>
          </a:p>
          <a:p>
            <a:pPr marL="514350" indent="-514350">
              <a:buAutoNum type="arabicPeriod"/>
            </a:pPr>
            <a:r>
              <a:rPr lang="en-US" dirty="0" smtClean="0"/>
              <a:t>Laissez-faire</a:t>
            </a:r>
          </a:p>
          <a:p>
            <a:pPr marL="514350" indent="-514350">
              <a:buAutoNum type="arabicPeriod"/>
            </a:pPr>
            <a:r>
              <a:rPr lang="en-US" dirty="0" smtClean="0"/>
              <a:t>Industrial Revolution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Irish and Germans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Ellis Island</a:t>
            </a:r>
          </a:p>
          <a:p>
            <a:pPr marL="514350" indent="-514350">
              <a:buAutoNum type="arabicPeriod"/>
            </a:pPr>
            <a:r>
              <a:rPr lang="en-US" dirty="0" smtClean="0"/>
              <a:t>Italians and Russians</a:t>
            </a:r>
          </a:p>
          <a:p>
            <a:pPr marL="514350" indent="-514350">
              <a:buAutoNum type="arabicPeriod"/>
            </a:pPr>
            <a:r>
              <a:rPr lang="en-US" dirty="0" smtClean="0"/>
              <a:t>Assimilation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naturalization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51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Urbanization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Labor unions</a:t>
            </a:r>
          </a:p>
          <a:p>
            <a:pPr marL="514350" indent="-514350">
              <a:buAutoNum type="arabicPeriod"/>
            </a:pPr>
            <a:r>
              <a:rPr lang="en-US" dirty="0" smtClean="0"/>
              <a:t>Strikes</a:t>
            </a:r>
          </a:p>
          <a:p>
            <a:pPr marL="514350" indent="-514350">
              <a:buAutoNum type="arabicPeriod"/>
            </a:pPr>
            <a:r>
              <a:rPr lang="en-US" dirty="0" smtClean="0"/>
              <a:t>Laissez-faire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49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Democrats</a:t>
            </a:r>
          </a:p>
          <a:p>
            <a:pPr marL="514350" indent="-514350">
              <a:buAutoNum type="arabicPeriod"/>
            </a:pPr>
            <a:r>
              <a:rPr lang="en-US" dirty="0" smtClean="0"/>
              <a:t>Republicans</a:t>
            </a:r>
          </a:p>
          <a:p>
            <a:pPr marL="514350" indent="-514350">
              <a:buAutoNum type="arabicPeriod"/>
            </a:pPr>
            <a:r>
              <a:rPr lang="en-US" dirty="0" smtClean="0"/>
              <a:t>New York City</a:t>
            </a:r>
          </a:p>
          <a:p>
            <a:pPr marL="514350" indent="-514350">
              <a:buAutoNum type="arabicPeriod"/>
            </a:pPr>
            <a:r>
              <a:rPr lang="en-US" dirty="0" smtClean="0"/>
              <a:t>Push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6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Pull factors</a:t>
            </a:r>
          </a:p>
          <a:p>
            <a:pPr marL="514350" indent="-514350">
              <a:buAutoNum type="arabicPeriod"/>
            </a:pPr>
            <a:r>
              <a:rPr lang="en-US" dirty="0" smtClean="0"/>
              <a:t>Factories</a:t>
            </a:r>
          </a:p>
          <a:p>
            <a:pPr marL="514350" indent="-514350">
              <a:buAutoNum type="arabicPeriod"/>
            </a:pPr>
            <a:r>
              <a:rPr lang="en-US" dirty="0" smtClean="0"/>
              <a:t>Assembly lines</a:t>
            </a:r>
          </a:p>
          <a:p>
            <a:pPr marL="514350" indent="-514350">
              <a:buAutoNum type="arabicPeriod"/>
            </a:pPr>
            <a:r>
              <a:rPr lang="en-US" dirty="0" smtClean="0"/>
              <a:t>Rockefeller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94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Carnegie</a:t>
            </a:r>
          </a:p>
          <a:p>
            <a:pPr marL="514350" indent="-514350">
              <a:buAutoNum type="arabicPeriod"/>
            </a:pPr>
            <a:r>
              <a:rPr lang="en-US" dirty="0" smtClean="0"/>
              <a:t>Naturalization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President Garfield</a:t>
            </a:r>
          </a:p>
          <a:p>
            <a:pPr marL="514350" indent="-514350">
              <a:buAutoNum type="arabicPeriod"/>
            </a:pPr>
            <a:r>
              <a:rPr lang="en-US" dirty="0" smtClean="0"/>
              <a:t>monopoly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Choice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0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illustrated here?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665365"/>
            <a:ext cx="2895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a)Urbanization</a:t>
            </a:r>
          </a:p>
          <a:p>
            <a:pPr>
              <a:buNone/>
            </a:pPr>
            <a:r>
              <a:rPr lang="en-US" dirty="0" smtClean="0"/>
              <a:t>b)Naturalization</a:t>
            </a:r>
          </a:p>
          <a:p>
            <a:pPr>
              <a:buNone/>
            </a:pPr>
            <a:r>
              <a:rPr lang="en-US" dirty="0" smtClean="0"/>
              <a:t>c)Political machine</a:t>
            </a:r>
          </a:p>
          <a:p>
            <a:pPr>
              <a:buNone/>
            </a:pPr>
            <a:r>
              <a:rPr lang="en-US" dirty="0" smtClean="0"/>
              <a:t>d)Taylor Scientific management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" name="Picture 2" descr="c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1613647"/>
            <a:ext cx="5176315" cy="3528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illustrated here?</a:t>
            </a:r>
            <a:endParaRPr lang="en-US" dirty="0"/>
          </a:p>
        </p:txBody>
      </p:sp>
      <p:pic>
        <p:nvPicPr>
          <p:cNvPr id="6" name="Content Placeholder 5" descr="tenement 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278858"/>
            <a:ext cx="3810000" cy="5067301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smtClean="0"/>
              <a:t>Tenement</a:t>
            </a:r>
          </a:p>
          <a:p>
            <a:pPr marL="514350" indent="-514350">
              <a:buAutoNum type="alphaLcParenR"/>
            </a:pPr>
            <a:r>
              <a:rPr lang="en-US" dirty="0" smtClean="0"/>
              <a:t>Monopoly</a:t>
            </a:r>
          </a:p>
          <a:p>
            <a:pPr marL="514350" indent="-514350">
              <a:buAutoNum type="alphaLcParenR"/>
            </a:pPr>
            <a:r>
              <a:rPr lang="en-US" dirty="0" smtClean="0"/>
              <a:t>Ellis Island</a:t>
            </a:r>
          </a:p>
          <a:p>
            <a:pPr marL="514350" indent="-514350">
              <a:buAutoNum type="alphaLcParenR"/>
            </a:pPr>
            <a:r>
              <a:rPr lang="en-US" dirty="0" smtClean="0"/>
              <a:t>Assembly line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illustrated here?</a:t>
            </a:r>
            <a:endParaRPr lang="en-US" dirty="0"/>
          </a:p>
        </p:txBody>
      </p:sp>
      <p:pic>
        <p:nvPicPr>
          <p:cNvPr id="4" name="Content Placeholder 3" descr="Triangle_Shirtwaist_Fir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753990" cy="489725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a)Homestead Strike</a:t>
            </a:r>
          </a:p>
          <a:p>
            <a:pPr marL="0" indent="0">
              <a:buNone/>
            </a:pPr>
            <a:r>
              <a:rPr lang="en-US" dirty="0" smtClean="0"/>
              <a:t>b)Haymarket Strike</a:t>
            </a:r>
          </a:p>
          <a:p>
            <a:pPr marL="0" indent="0">
              <a:buNone/>
            </a:pPr>
            <a:r>
              <a:rPr lang="en-US" dirty="0" smtClean="0"/>
              <a:t>c)Pullman Strike</a:t>
            </a:r>
          </a:p>
          <a:p>
            <a:pPr marL="0" indent="0">
              <a:buNone/>
            </a:pPr>
            <a:r>
              <a:rPr lang="en-US" dirty="0" smtClean="0"/>
              <a:t>d)Triangle Shirtwaist Factory Fire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Result of this event led to:</a:t>
            </a:r>
          </a:p>
          <a:p>
            <a:pPr marL="0" indent="0">
              <a:buNone/>
            </a:pPr>
            <a:r>
              <a:rPr lang="en-US" dirty="0" smtClean="0"/>
              <a:t>a)Safer conditions </a:t>
            </a:r>
          </a:p>
          <a:p>
            <a:pPr marL="0" indent="0">
              <a:buNone/>
            </a:pPr>
            <a:r>
              <a:rPr lang="en-US" dirty="0" smtClean="0"/>
              <a:t>b)fire escapes and fire doors</a:t>
            </a:r>
          </a:p>
          <a:p>
            <a:pPr marL="0" indent="0">
              <a:buNone/>
            </a:pPr>
            <a:r>
              <a:rPr lang="en-US" dirty="0" smtClean="0"/>
              <a:t>c)Strong union</a:t>
            </a:r>
          </a:p>
          <a:p>
            <a:pPr marL="0" indent="0">
              <a:buNone/>
            </a:pPr>
            <a:r>
              <a:rPr lang="en-US" dirty="0" smtClean="0"/>
              <a:t>d)All of these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Gilded Age Vocabulary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Capitalism</a:t>
            </a:r>
          </a:p>
          <a:p>
            <a:pPr marL="514350" indent="-514350">
              <a:buAutoNum type="arabicPeriod"/>
            </a:pPr>
            <a:r>
              <a:rPr lang="en-US" dirty="0" smtClean="0"/>
              <a:t>Socialism</a:t>
            </a:r>
          </a:p>
          <a:p>
            <a:pPr marL="514350" indent="-514350">
              <a:buAutoNum type="arabicPeriod"/>
            </a:pPr>
            <a:r>
              <a:rPr lang="en-US" dirty="0" smtClean="0"/>
              <a:t>Communism</a:t>
            </a:r>
          </a:p>
          <a:p>
            <a:pPr marL="514350" indent="-514350">
              <a:buAutoNum type="arabicPeriod"/>
            </a:pPr>
            <a:r>
              <a:rPr lang="en-US" dirty="0" smtClean="0"/>
              <a:t>Industrial Revolution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Gilded Age</a:t>
            </a:r>
          </a:p>
          <a:p>
            <a:pPr marL="514350" indent="-514350">
              <a:buAutoNum type="arabicPeriod"/>
            </a:pPr>
            <a:r>
              <a:rPr lang="en-US" dirty="0" smtClean="0"/>
              <a:t>Monopoly</a:t>
            </a:r>
          </a:p>
          <a:p>
            <a:pPr marL="514350" indent="-514350">
              <a:buAutoNum type="arabicPeriod"/>
            </a:pPr>
            <a:r>
              <a:rPr lang="en-US" dirty="0" smtClean="0"/>
              <a:t>Merge</a:t>
            </a:r>
          </a:p>
          <a:p>
            <a:pPr marL="514350" indent="-514350">
              <a:buAutoNum type="arabicPeriod"/>
            </a:pPr>
            <a:r>
              <a:rPr lang="en-US" dirty="0" smtClean="0"/>
              <a:t>Stocks </a:t>
            </a:r>
          </a:p>
          <a:p>
            <a:pPr marL="514350" indent="-514350">
              <a:buAutoNum type="arabicPeriod"/>
            </a:pPr>
            <a:r>
              <a:rPr lang="en-US" dirty="0" smtClean="0"/>
              <a:t>Captains of Industry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054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 startAt="10"/>
            </a:pPr>
            <a:r>
              <a:rPr lang="en-US" dirty="0" smtClean="0"/>
              <a:t>Robber barons</a:t>
            </a:r>
          </a:p>
          <a:p>
            <a:pPr marL="514350" indent="-514350">
              <a:buAutoNum type="arabicPeriod" startAt="10"/>
            </a:pPr>
            <a:r>
              <a:rPr lang="en-US" dirty="0" smtClean="0"/>
              <a:t>Laissez-faire</a:t>
            </a:r>
          </a:p>
          <a:p>
            <a:pPr marL="514350" indent="-514350">
              <a:buAutoNum type="arabicPeriod" startAt="10"/>
            </a:pPr>
            <a:r>
              <a:rPr lang="en-US" dirty="0" smtClean="0"/>
              <a:t>Urbanization</a:t>
            </a:r>
          </a:p>
          <a:p>
            <a:pPr marL="514350" indent="-514350">
              <a:buAutoNum type="arabicPeriod" startAt="10"/>
            </a:pPr>
            <a:r>
              <a:rPr lang="en-US" dirty="0" smtClean="0"/>
              <a:t>Social Darwinism</a:t>
            </a:r>
          </a:p>
          <a:p>
            <a:pPr marL="514350" indent="-514350">
              <a:buAutoNum type="arabicPeriod" startAt="10"/>
            </a:pPr>
            <a:r>
              <a:rPr lang="en-US" dirty="0" smtClean="0"/>
              <a:t>Gospel of Wealth</a:t>
            </a:r>
          </a:p>
          <a:p>
            <a:pPr marL="514350" indent="-514350">
              <a:buAutoNum type="arabicPeriod" startAt="10"/>
            </a:pPr>
            <a:r>
              <a:rPr lang="en-US" dirty="0" smtClean="0"/>
              <a:t>Immigration</a:t>
            </a:r>
          </a:p>
          <a:p>
            <a:pPr marL="514350" indent="-514350">
              <a:buAutoNum type="arabicPeriod" startAt="10"/>
            </a:pPr>
            <a:r>
              <a:rPr lang="en-US" dirty="0" smtClean="0"/>
              <a:t>Trust</a:t>
            </a:r>
          </a:p>
          <a:p>
            <a:pPr marL="514350" indent="-514350">
              <a:buAutoNum type="arabicPeriod" startAt="10"/>
            </a:pPr>
            <a:r>
              <a:rPr lang="en-US" dirty="0" smtClean="0"/>
              <a:t>Philanthropist</a:t>
            </a:r>
          </a:p>
          <a:p>
            <a:pPr marL="0" indent="0">
              <a:buNone/>
            </a:pPr>
            <a:r>
              <a:rPr lang="en-US" dirty="0" smtClean="0"/>
              <a:t>Bonus1:  Labor Union</a:t>
            </a:r>
          </a:p>
          <a:p>
            <a:pPr marL="0" indent="0">
              <a:buNone/>
            </a:pPr>
            <a:r>
              <a:rPr lang="en-US" dirty="0" smtClean="0"/>
              <a:t>Bonus 2</a:t>
            </a:r>
            <a:r>
              <a:rPr lang="en-US" smtClean="0"/>
              <a:t>: Entrepreneurship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 startAt="10"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 startAt="1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84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ilded ag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2898" y="2895600"/>
            <a:ext cx="5550902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illustrated here?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3000" y="1295400"/>
            <a:ext cx="7772400" cy="48006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a)Gilded Age		c)Monopolies</a:t>
            </a:r>
          </a:p>
          <a:p>
            <a:pPr marL="0" indent="0">
              <a:buNone/>
            </a:pPr>
            <a:r>
              <a:rPr lang="en-US" dirty="0" smtClean="0"/>
              <a:t>b)Immigration		d)Westward Expansion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lded age 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620044"/>
            <a:ext cx="3200400" cy="466169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illustrated here?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a)Capitalism</a:t>
            </a:r>
          </a:p>
          <a:p>
            <a:pPr marL="0" indent="0">
              <a:buNone/>
            </a:pPr>
            <a:r>
              <a:rPr lang="en-US" dirty="0" smtClean="0"/>
              <a:t>b)Socialism</a:t>
            </a:r>
          </a:p>
          <a:p>
            <a:pPr marL="0" indent="0">
              <a:buNone/>
            </a:pPr>
            <a:r>
              <a:rPr lang="en-US" dirty="0" smtClean="0"/>
              <a:t>c)Gilded Age</a:t>
            </a:r>
          </a:p>
          <a:p>
            <a:pPr marL="0" indent="0">
              <a:buNone/>
            </a:pPr>
            <a:r>
              <a:rPr lang="en-US" dirty="0" smtClean="0"/>
              <a:t>d)Assembly 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k-twain-portra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524000"/>
            <a:ext cx="4648200" cy="48005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 named the period “The Gilded Age”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a)Rockefeller</a:t>
            </a:r>
          </a:p>
          <a:p>
            <a:pPr marL="0" indent="0">
              <a:buNone/>
            </a:pPr>
            <a:r>
              <a:rPr lang="en-US" dirty="0" smtClean="0"/>
              <a:t>b)Carnegie</a:t>
            </a:r>
          </a:p>
          <a:p>
            <a:pPr marL="0" indent="0">
              <a:buNone/>
            </a:pPr>
            <a:r>
              <a:rPr lang="en-US" dirty="0" smtClean="0"/>
              <a:t>c)Mark Twain</a:t>
            </a:r>
          </a:p>
          <a:p>
            <a:pPr marL="0" indent="0">
              <a:buNone/>
            </a:pPr>
            <a:r>
              <a:rPr lang="en-US" dirty="0" smtClean="0"/>
              <a:t>d)Horatio Alger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arm3.static.flickr.com/2145/1715796255_a2bec62a68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8600"/>
            <a:ext cx="4944337" cy="601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This illustrates all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of the following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except: </a:t>
            </a:r>
          </a:p>
          <a:p>
            <a:pPr marL="0" indent="0">
              <a:buNone/>
            </a:pPr>
            <a:r>
              <a:rPr lang="en-US" dirty="0" smtClean="0"/>
              <a:t>a)Social Darwinism</a:t>
            </a:r>
          </a:p>
          <a:p>
            <a:pPr marL="0" indent="0">
              <a:buNone/>
            </a:pPr>
            <a:r>
              <a:rPr lang="en-US" dirty="0" smtClean="0"/>
              <a:t>b)Capitalism</a:t>
            </a:r>
          </a:p>
          <a:p>
            <a:pPr marL="0" indent="0">
              <a:buNone/>
            </a:pPr>
            <a:r>
              <a:rPr lang="en-US" dirty="0" smtClean="0"/>
              <a:t>c)Captains of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Industry</a:t>
            </a:r>
          </a:p>
          <a:p>
            <a:pPr marL="0" indent="0">
              <a:buNone/>
            </a:pPr>
            <a:r>
              <a:rPr lang="en-US" dirty="0" smtClean="0"/>
              <a:t>d)Gospel of Wealth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600200"/>
            <a:ext cx="3886200" cy="44015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illustrates all of the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following except: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a)Urbanization</a:t>
            </a:r>
          </a:p>
          <a:p>
            <a:pPr marL="0" indent="0">
              <a:buNone/>
            </a:pPr>
            <a:r>
              <a:rPr lang="en-US" dirty="0" smtClean="0"/>
              <a:t>b)Immigration</a:t>
            </a:r>
          </a:p>
          <a:p>
            <a:pPr marL="0" indent="0">
              <a:buNone/>
            </a:pPr>
            <a:r>
              <a:rPr lang="en-US" dirty="0" smtClean="0"/>
              <a:t>c)Tenements</a:t>
            </a:r>
          </a:p>
          <a:p>
            <a:pPr marL="0" indent="0">
              <a:buNone/>
            </a:pPr>
            <a:r>
              <a:rPr lang="en-US" dirty="0" smtClean="0"/>
              <a:t>d)Social Darwinism</a:t>
            </a:r>
          </a:p>
          <a:p>
            <a:pPr marL="0" indent="0">
              <a:buNone/>
            </a:pPr>
            <a:r>
              <a:rPr lang="en-US" dirty="0" smtClean="0"/>
              <a:t>e)philanthropy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ains of indust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533400"/>
            <a:ext cx="5867400" cy="5943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These men are: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a)Captains of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Industry</a:t>
            </a:r>
          </a:p>
          <a:p>
            <a:pPr marL="0" indent="0">
              <a:buNone/>
            </a:pPr>
            <a:r>
              <a:rPr lang="en-US" dirty="0" smtClean="0"/>
              <a:t>b)Capitalists</a:t>
            </a:r>
          </a:p>
          <a:p>
            <a:pPr marL="0" indent="0">
              <a:buNone/>
            </a:pPr>
            <a:r>
              <a:rPr lang="en-US" dirty="0" smtClean="0"/>
              <a:t>c)Robber Barons</a:t>
            </a:r>
          </a:p>
          <a:p>
            <a:pPr marL="0" indent="0">
              <a:buNone/>
            </a:pPr>
            <a:r>
              <a:rPr lang="en-US" dirty="0" smtClean="0"/>
              <a:t>d)Social Darwinists</a:t>
            </a:r>
          </a:p>
          <a:p>
            <a:pPr marL="0" indent="0">
              <a:buNone/>
            </a:pPr>
            <a:r>
              <a:rPr lang="en-US" dirty="0" smtClean="0"/>
              <a:t>e)philanthropists</a:t>
            </a:r>
          </a:p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)All of these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ndard_oil_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2514600"/>
            <a:ext cx="4974771" cy="335175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cartoon illustrates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a)Carnegie’s  Steel Trust</a:t>
            </a:r>
          </a:p>
          <a:p>
            <a:pPr marL="0" indent="0">
              <a:buNone/>
            </a:pPr>
            <a:r>
              <a:rPr lang="en-US" dirty="0" smtClean="0"/>
              <a:t>b)Rockefeller Oil Trust</a:t>
            </a:r>
          </a:p>
          <a:p>
            <a:pPr marL="0" indent="0">
              <a:buNone/>
            </a:pPr>
            <a:r>
              <a:rPr lang="en-US" dirty="0" smtClean="0"/>
              <a:t>c)Vanderbilt  Shipping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Trust</a:t>
            </a:r>
          </a:p>
          <a:p>
            <a:pPr marL="0" indent="0">
              <a:buNone/>
            </a:pPr>
            <a:r>
              <a:rPr lang="en-US" dirty="0" smtClean="0"/>
              <a:t>d)J.P. Morgan Banks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Also:</a:t>
            </a:r>
          </a:p>
          <a:p>
            <a:pPr marL="0" indent="0">
              <a:buNone/>
            </a:pPr>
            <a:r>
              <a:rPr lang="en-US" dirty="0" smtClean="0"/>
              <a:t>a)Monopolies</a:t>
            </a:r>
          </a:p>
          <a:p>
            <a:pPr marL="0" indent="0">
              <a:buNone/>
            </a:pPr>
            <a:r>
              <a:rPr lang="en-US" dirty="0" smtClean="0"/>
              <a:t>b)Communism</a:t>
            </a:r>
          </a:p>
          <a:p>
            <a:pPr marL="0" indent="0">
              <a:buNone/>
            </a:pPr>
            <a:r>
              <a:rPr lang="en-US" dirty="0" smtClean="0"/>
              <a:t>c)Philanthropy</a:t>
            </a:r>
          </a:p>
          <a:p>
            <a:pPr marL="0" indent="0">
              <a:buNone/>
            </a:pPr>
            <a:r>
              <a:rPr lang="en-US" dirty="0" smtClean="0"/>
              <a:t>d)Railroads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lded ag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6922" y="2743200"/>
            <a:ext cx="4712677" cy="30632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this?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a)Carnegie  b)Rockefeller  c)Vanderbilt  d)President Garfield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you </a:t>
            </a:r>
          </a:p>
          <a:p>
            <a:pPr marL="0" indent="0">
              <a:buNone/>
            </a:pPr>
            <a:r>
              <a:rPr lang="en-US" dirty="0" smtClean="0"/>
              <a:t>Know?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lded age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1772" y="992123"/>
            <a:ext cx="4233628" cy="52849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Where is this?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26631" y="1453497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a)Rural Iowa</a:t>
            </a:r>
          </a:p>
          <a:p>
            <a:pPr marL="0" indent="0">
              <a:buNone/>
            </a:pPr>
            <a:r>
              <a:rPr lang="en-US" dirty="0" smtClean="0"/>
              <a:t>b)California lumber town</a:t>
            </a:r>
          </a:p>
          <a:p>
            <a:pPr marL="0" indent="0">
              <a:buNone/>
            </a:pPr>
            <a:r>
              <a:rPr lang="en-US" dirty="0" smtClean="0"/>
              <a:t>c)New York City</a:t>
            </a:r>
          </a:p>
          <a:p>
            <a:pPr marL="0" indent="0">
              <a:buNone/>
            </a:pPr>
            <a:r>
              <a:rPr lang="en-US" dirty="0" smtClean="0"/>
              <a:t>d)China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you know?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kyscr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52400"/>
            <a:ext cx="3886200" cy="632693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What does not</a:t>
            </a:r>
            <a:br>
              <a:rPr lang="en-US" dirty="0" smtClean="0"/>
            </a:br>
            <a:r>
              <a:rPr lang="en-US" dirty="0" smtClean="0"/>
              <a:t>belong?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a)New York City</a:t>
            </a:r>
          </a:p>
          <a:p>
            <a:pPr marL="0" indent="0">
              <a:buNone/>
            </a:pPr>
            <a:r>
              <a:rPr lang="en-US" dirty="0" smtClean="0"/>
              <a:t>b)Skyscraper</a:t>
            </a:r>
          </a:p>
          <a:p>
            <a:pPr marL="0" indent="0">
              <a:buNone/>
            </a:pPr>
            <a:r>
              <a:rPr lang="en-US" dirty="0" smtClean="0"/>
              <a:t>c)Tenement</a:t>
            </a:r>
          </a:p>
          <a:p>
            <a:pPr marL="0" indent="0">
              <a:buNone/>
            </a:pPr>
            <a:r>
              <a:rPr lang="en-US" dirty="0" smtClean="0"/>
              <a:t>d)Elevator</a:t>
            </a:r>
          </a:p>
          <a:p>
            <a:pPr marL="0" indent="0">
              <a:buNone/>
            </a:pPr>
            <a:r>
              <a:rPr lang="en-US" dirty="0" smtClean="0"/>
              <a:t>e)Urbanization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343400" cy="45259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Film Segment on Rockefeller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List </a:t>
            </a:r>
            <a:r>
              <a:rPr lang="en-US" dirty="0"/>
              <a:t>5</a:t>
            </a:r>
            <a:r>
              <a:rPr lang="en-US" dirty="0" smtClean="0"/>
              <a:t> words from your vocabulary list or Gilded Age Notes sheet that is shown or illustrated by the film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Film: 19</a:t>
            </a:r>
            <a:r>
              <a:rPr lang="en-US" baseline="30000" dirty="0" smtClean="0"/>
              <a:t>th</a:t>
            </a:r>
            <a:r>
              <a:rPr lang="en-US" dirty="0" smtClean="0"/>
              <a:t> Century Turning Points</a:t>
            </a:r>
          </a:p>
          <a:p>
            <a:pPr marL="0" indent="0">
              <a:buNone/>
            </a:pPr>
            <a:r>
              <a:rPr lang="en-US" dirty="0" smtClean="0"/>
              <a:t>	“Rockefeller 	Incorporates 	Standard Oil”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414" y="4179320"/>
            <a:ext cx="4709256" cy="2221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179319"/>
            <a:ext cx="3379388" cy="26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2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lded age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0"/>
            <a:ext cx="42672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These women</a:t>
            </a:r>
            <a:br>
              <a:rPr lang="en-US" dirty="0" smtClean="0"/>
            </a:br>
            <a:r>
              <a:rPr lang="en-US" dirty="0" smtClean="0"/>
              <a:t>are associated with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a)Immigrant labor</a:t>
            </a:r>
          </a:p>
          <a:p>
            <a:pPr marL="0" indent="0">
              <a:buNone/>
            </a:pPr>
            <a:r>
              <a:rPr lang="en-US" dirty="0" smtClean="0"/>
              <a:t>b)Child labor</a:t>
            </a:r>
          </a:p>
          <a:p>
            <a:pPr marL="0" indent="0">
              <a:buNone/>
            </a:pPr>
            <a:r>
              <a:rPr lang="en-US" dirty="0" smtClean="0"/>
              <a:t>c)Captains of Industry</a:t>
            </a:r>
          </a:p>
          <a:p>
            <a:pPr marL="0" indent="0">
              <a:buNone/>
            </a:pPr>
            <a:r>
              <a:rPr lang="en-US" dirty="0" smtClean="0"/>
              <a:t>d)Middle class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you know?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ld labor 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-15889"/>
            <a:ext cx="4419600" cy="67821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What does </a:t>
            </a:r>
            <a:br>
              <a:rPr lang="en-US" dirty="0" smtClean="0"/>
            </a:br>
            <a:r>
              <a:rPr lang="en-US" dirty="0" smtClean="0"/>
              <a:t>not belong?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a)Child labor</a:t>
            </a:r>
          </a:p>
          <a:p>
            <a:pPr marL="0" indent="0">
              <a:buNone/>
            </a:pPr>
            <a:r>
              <a:rPr lang="en-US" dirty="0" smtClean="0"/>
              <a:t>b)Immigrant labor</a:t>
            </a:r>
          </a:p>
          <a:p>
            <a:pPr marL="0" indent="0">
              <a:buNone/>
            </a:pPr>
            <a:r>
              <a:rPr lang="en-US" dirty="0" smtClean="0"/>
              <a:t>c)Industrialization</a:t>
            </a:r>
          </a:p>
          <a:p>
            <a:pPr marL="0" indent="0">
              <a:buNone/>
            </a:pPr>
            <a:r>
              <a:rPr lang="en-US" dirty="0" smtClean="0"/>
              <a:t>d)Socialism</a:t>
            </a:r>
          </a:p>
          <a:p>
            <a:pPr marL="0" indent="0">
              <a:buNone/>
            </a:pPr>
            <a:r>
              <a:rPr lang="en-US" dirty="0" smtClean="0"/>
              <a:t>e)Unions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ld_lab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1" y="533400"/>
            <a:ext cx="5181600" cy="5715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74638"/>
            <a:ext cx="8610600" cy="1143000"/>
          </a:xfrm>
        </p:spPr>
        <p:txBody>
          <a:bodyPr/>
          <a:lstStyle/>
          <a:p>
            <a:pPr algn="l"/>
            <a:r>
              <a:rPr lang="en-US" dirty="0" smtClean="0"/>
              <a:t>This illustrates: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a)Monopolies</a:t>
            </a:r>
          </a:p>
          <a:p>
            <a:pPr marL="0" indent="0">
              <a:buNone/>
            </a:pPr>
            <a:r>
              <a:rPr lang="en-US" dirty="0" smtClean="0"/>
              <a:t>b)Trusts</a:t>
            </a:r>
          </a:p>
          <a:p>
            <a:pPr marL="0" indent="0">
              <a:buNone/>
            </a:pPr>
            <a:r>
              <a:rPr lang="en-US" dirty="0" smtClean="0"/>
              <a:t>c)Industry</a:t>
            </a:r>
          </a:p>
          <a:p>
            <a:pPr marL="0" indent="0">
              <a:buNone/>
            </a:pPr>
            <a:r>
              <a:rPr lang="en-US" dirty="0" smtClean="0"/>
              <a:t>d)Unions</a:t>
            </a:r>
          </a:p>
          <a:p>
            <a:pPr marL="0" indent="0">
              <a:buNone/>
            </a:pPr>
            <a:r>
              <a:rPr lang="en-US" dirty="0" smtClean="0"/>
              <a:t>e)philanthropy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wonkroom.thinkprogress.org/wp-content/uploads/2010/08/smoke-st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03167"/>
            <a:ext cx="4800600" cy="63471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 Bessemer</a:t>
            </a:r>
            <a:br>
              <a:rPr lang="en-US" dirty="0" smtClean="0"/>
            </a:br>
            <a:r>
              <a:rPr lang="en-US" dirty="0" smtClean="0"/>
              <a:t>Process led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a)Making steel</a:t>
            </a:r>
          </a:p>
          <a:p>
            <a:pPr marL="0" indent="0">
              <a:buNone/>
            </a:pPr>
            <a:r>
              <a:rPr lang="en-US" dirty="0" smtClean="0"/>
              <a:t>b)Textile mills</a:t>
            </a:r>
          </a:p>
          <a:p>
            <a:pPr marL="0" indent="0">
              <a:buNone/>
            </a:pPr>
            <a:r>
              <a:rPr lang="en-US" dirty="0" smtClean="0"/>
              <a:t>c)Banking trusts</a:t>
            </a:r>
          </a:p>
          <a:p>
            <a:pPr marL="0" indent="0">
              <a:buNone/>
            </a:pPr>
            <a:r>
              <a:rPr lang="en-US" dirty="0" smtClean="0"/>
              <a:t>d)Pullman Railroads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photo shows:</a:t>
            </a:r>
          </a:p>
          <a:p>
            <a:pPr marL="0" indent="0">
              <a:buNone/>
            </a:pPr>
            <a:r>
              <a:rPr lang="en-US" dirty="0" smtClean="0"/>
              <a:t>a)Bell Telephone</a:t>
            </a:r>
          </a:p>
          <a:p>
            <a:pPr marL="0" indent="0">
              <a:buNone/>
            </a:pPr>
            <a:r>
              <a:rPr lang="en-US" dirty="0" smtClean="0"/>
              <a:t>b)Edison </a:t>
            </a:r>
            <a:r>
              <a:rPr lang="en-US" dirty="0" err="1" smtClean="0"/>
              <a:t>Lightbulb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d)Smokestacks</a:t>
            </a:r>
          </a:p>
          <a:p>
            <a:pPr marL="0" indent="0">
              <a:buNone/>
            </a:pPr>
            <a:r>
              <a:rPr lang="en-US" dirty="0" smtClean="0"/>
              <a:t>e)Captains of Industry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461"/>
            <a:ext cx="4114800" cy="64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This photo </a:t>
            </a:r>
            <a:br>
              <a:rPr lang="en-US" dirty="0" smtClean="0"/>
            </a:br>
            <a:r>
              <a:rPr lang="en-US" dirty="0" smtClean="0"/>
              <a:t>shows: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a)Henry Ford’s earliest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automobile</a:t>
            </a:r>
          </a:p>
          <a:p>
            <a:pPr marL="0" indent="0">
              <a:buNone/>
            </a:pPr>
            <a:r>
              <a:rPr lang="en-US" dirty="0" smtClean="0"/>
              <a:t>b)Elisha Otis’ elevator</a:t>
            </a:r>
          </a:p>
          <a:p>
            <a:pPr marL="0" indent="0">
              <a:buNone/>
            </a:pPr>
            <a:r>
              <a:rPr lang="en-US" dirty="0" smtClean="0"/>
              <a:t>c)Alexander Bell’s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first telephone</a:t>
            </a:r>
          </a:p>
          <a:p>
            <a:pPr marL="0" indent="0">
              <a:buNone/>
            </a:pPr>
            <a:r>
              <a:rPr lang="en-US" dirty="0" smtClean="0"/>
              <a:t>d)The Thomas Edison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movie camera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Ford’s automobile factory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first used: </a:t>
            </a:r>
          </a:p>
          <a:p>
            <a:pPr marL="0" indent="0">
              <a:buNone/>
            </a:pPr>
            <a:r>
              <a:rPr lang="en-US" dirty="0" smtClean="0"/>
              <a:t>a)Moving assembly line</a:t>
            </a:r>
          </a:p>
          <a:p>
            <a:pPr marL="0" indent="0">
              <a:buNone/>
            </a:pPr>
            <a:r>
              <a:rPr lang="en-US" dirty="0" smtClean="0"/>
              <a:t>b)Smokestacks </a:t>
            </a:r>
          </a:p>
          <a:p>
            <a:pPr marL="0" indent="0">
              <a:buNone/>
            </a:pPr>
            <a:r>
              <a:rPr lang="en-US" dirty="0" smtClean="0"/>
              <a:t>c)Unions</a:t>
            </a:r>
          </a:p>
          <a:p>
            <a:pPr marL="0" indent="0">
              <a:buNone/>
            </a:pPr>
            <a:r>
              <a:rPr lang="en-US" dirty="0" smtClean="0"/>
              <a:t>d)Child labor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5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lded age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599" y="533400"/>
            <a:ext cx="5410201" cy="56388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/>
              <a:t>Why did </a:t>
            </a:r>
            <a:br>
              <a:rPr lang="en-US" sz="2400" b="1" dirty="0" smtClean="0"/>
            </a:br>
            <a:r>
              <a:rPr lang="en-US" sz="2400" b="1" dirty="0" smtClean="0"/>
              <a:t>immigrants</a:t>
            </a:r>
            <a:br>
              <a:rPr lang="en-US" sz="2400" b="1" dirty="0" smtClean="0"/>
            </a:br>
            <a:r>
              <a:rPr lang="en-US" sz="2400" b="1" dirty="0" smtClean="0"/>
              <a:t>come to the </a:t>
            </a:r>
            <a:br>
              <a:rPr lang="en-US" sz="2400" b="1" dirty="0" smtClean="0"/>
            </a:br>
            <a:r>
              <a:rPr lang="en-US" sz="2400" b="1" dirty="0" smtClean="0"/>
              <a:t>U.S.?</a:t>
            </a:r>
            <a:endParaRPr lang="en-US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4849" y="1600200"/>
            <a:ext cx="407095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a)Jobs in factories</a:t>
            </a:r>
          </a:p>
          <a:p>
            <a:pPr marL="0" indent="0">
              <a:buNone/>
            </a:pPr>
            <a:r>
              <a:rPr lang="en-US" sz="2000" b="1" dirty="0" smtClean="0"/>
              <a:t>b)So they could be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captains of industry</a:t>
            </a:r>
          </a:p>
          <a:p>
            <a:pPr marL="0" indent="0">
              <a:buNone/>
            </a:pPr>
            <a:r>
              <a:rPr lang="en-US" sz="2000" b="1" dirty="0" smtClean="0"/>
              <a:t>c)To become naturalized 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citizens</a:t>
            </a:r>
          </a:p>
          <a:p>
            <a:pPr marL="0" indent="0">
              <a:buNone/>
            </a:pPr>
            <a:r>
              <a:rPr lang="en-US" sz="2000" b="1" dirty="0" smtClean="0"/>
              <a:t>d)To live in crowded 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tenements</a:t>
            </a:r>
          </a:p>
          <a:p>
            <a:pPr marL="0" indent="0">
              <a:buNone/>
            </a:pPr>
            <a:r>
              <a:rPr lang="en-US" sz="2000" b="1" dirty="0" smtClean="0"/>
              <a:t>e)To experience a political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machine</a:t>
            </a:r>
            <a:endParaRPr lang="en-US" sz="2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lis-island-picture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7924" y="3322748"/>
            <a:ext cx="4463531" cy="30780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does </a:t>
            </a:r>
            <a:r>
              <a:rPr lang="en-US" u="sng" dirty="0" smtClean="0"/>
              <a:t>not</a:t>
            </a:r>
            <a:r>
              <a:rPr lang="en-US" dirty="0" smtClean="0"/>
              <a:t> belong?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a)Ellis Island</a:t>
            </a:r>
          </a:p>
          <a:p>
            <a:pPr marL="0" indent="0">
              <a:buNone/>
            </a:pPr>
            <a:r>
              <a:rPr lang="en-US" dirty="0" smtClean="0"/>
              <a:t>b)New York Harbor</a:t>
            </a:r>
          </a:p>
          <a:p>
            <a:pPr marL="0" indent="0">
              <a:buNone/>
            </a:pPr>
            <a:r>
              <a:rPr lang="en-US" dirty="0" smtClean="0"/>
              <a:t>c)Chinese and Japanese immigrants</a:t>
            </a:r>
          </a:p>
          <a:p>
            <a:pPr marL="0" indent="0">
              <a:buNone/>
            </a:pPr>
            <a:r>
              <a:rPr lang="en-US" dirty="0" smtClean="0"/>
              <a:t>d)Southern and Eastern European immigrants</a:t>
            </a:r>
          </a:p>
          <a:p>
            <a:pPr marL="0" indent="0">
              <a:buNone/>
            </a:pPr>
            <a:r>
              <a:rPr lang="en-US" dirty="0" smtClean="0"/>
              <a:t>e) “Welcome Center”</a:t>
            </a:r>
          </a:p>
          <a:p>
            <a:pPr marL="0" indent="0">
              <a:buNone/>
            </a:pPr>
            <a:r>
              <a:rPr lang="en-US" dirty="0" smtClean="0"/>
              <a:t>f)Quarantines used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tue of liber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04800"/>
            <a:ext cx="4419600" cy="6172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Symbol of…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a)Freedom</a:t>
            </a:r>
          </a:p>
          <a:p>
            <a:pPr marL="0" indent="0">
              <a:buNone/>
            </a:pPr>
            <a:r>
              <a:rPr lang="en-US" dirty="0" smtClean="0"/>
              <a:t>b)Welcome</a:t>
            </a:r>
          </a:p>
          <a:p>
            <a:pPr marL="0" indent="0">
              <a:buNone/>
            </a:pPr>
            <a:r>
              <a:rPr lang="en-US" dirty="0" smtClean="0"/>
              <a:t>c)Immigration</a:t>
            </a:r>
          </a:p>
          <a:p>
            <a:pPr marL="0" indent="0">
              <a:buNone/>
            </a:pPr>
            <a:r>
              <a:rPr lang="en-US" dirty="0" smtClean="0"/>
              <a:t>d)Knowledge</a:t>
            </a:r>
          </a:p>
          <a:p>
            <a:pPr marL="0" indent="0">
              <a:buNone/>
            </a:pPr>
            <a:r>
              <a:rPr lang="en-US" dirty="0" smtClean="0"/>
              <a:t>e)All of these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mig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341001"/>
            <a:ext cx="4495800" cy="59073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a)Southern European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immigrants</a:t>
            </a:r>
          </a:p>
          <a:p>
            <a:pPr marL="0" indent="0">
              <a:buNone/>
            </a:pPr>
            <a:r>
              <a:rPr lang="en-US" dirty="0" smtClean="0"/>
              <a:t>b)Steerage passengers</a:t>
            </a:r>
          </a:p>
          <a:p>
            <a:pPr marL="0" indent="0">
              <a:buNone/>
            </a:pPr>
            <a:r>
              <a:rPr lang="en-US" dirty="0" smtClean="0"/>
              <a:t>c)Future American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citizens</a:t>
            </a:r>
          </a:p>
          <a:p>
            <a:pPr marL="0" indent="0">
              <a:buNone/>
            </a:pPr>
            <a:r>
              <a:rPr lang="en-US" dirty="0" smtClean="0"/>
              <a:t>d)Future factory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workers</a:t>
            </a:r>
          </a:p>
          <a:p>
            <a:pPr marL="0" indent="0">
              <a:buNone/>
            </a:pPr>
            <a:r>
              <a:rPr lang="en-US" dirty="0" smtClean="0"/>
              <a:t>e)Future tenement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dwellers</a:t>
            </a:r>
          </a:p>
          <a:p>
            <a:pPr marL="0" indent="0">
              <a:buNone/>
            </a:pPr>
            <a:r>
              <a:rPr lang="en-US" dirty="0" smtClean="0"/>
              <a:t>f)All of these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lis_isl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599" y="1066800"/>
            <a:ext cx="4304323" cy="4953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shows: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a)Ellis Island</a:t>
            </a:r>
          </a:p>
          <a:p>
            <a:pPr marL="0" indent="0">
              <a:buNone/>
            </a:pPr>
            <a:r>
              <a:rPr lang="en-US" dirty="0" smtClean="0"/>
              <a:t>b)Statue of Liberty</a:t>
            </a:r>
          </a:p>
          <a:p>
            <a:pPr marL="0" indent="0">
              <a:buNone/>
            </a:pPr>
            <a:r>
              <a:rPr lang="en-US" dirty="0" smtClean="0"/>
              <a:t>c)Homestead Strike</a:t>
            </a:r>
          </a:p>
          <a:p>
            <a:pPr marL="0" indent="0">
              <a:buNone/>
            </a:pPr>
            <a:r>
              <a:rPr lang="en-US" dirty="0" smtClean="0"/>
              <a:t>d)Farmers on the Great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Plains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1447799"/>
          </a:xfrm>
        </p:spPr>
        <p:txBody>
          <a:bodyPr/>
          <a:lstStyle/>
          <a:p>
            <a:r>
              <a:rPr lang="en-US" b="1" dirty="0" smtClean="0"/>
              <a:t>Gilded Age Password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3048000"/>
          </a:xfrm>
        </p:spPr>
        <p:txBody>
          <a:bodyPr>
            <a:normAutofit fontScale="85000" lnSpcReduction="20000"/>
          </a:bodyPr>
          <a:lstStyle/>
          <a:p>
            <a:pPr marL="514350" indent="-514350" algn="l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Sit in pairs—one person will face the screen and the other will have his/her back to the screen.</a:t>
            </a:r>
          </a:p>
          <a:p>
            <a:pPr algn="l"/>
            <a:endParaRPr lang="en-US" b="1" dirty="0" smtClean="0">
              <a:solidFill>
                <a:srgbClr val="FF0000"/>
              </a:solidFill>
            </a:endParaRPr>
          </a:p>
          <a:p>
            <a:pPr marL="514350" indent="-514350" algn="l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The person facing the screen will give clues until the second person says the word.  Then do the next one until you are done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27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lisIsla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739588"/>
            <a:ext cx="4940300" cy="55850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Which is probably </a:t>
            </a:r>
          </a:p>
          <a:p>
            <a:pPr marL="0" indent="0">
              <a:buNone/>
            </a:pPr>
            <a:r>
              <a:rPr lang="en-US" dirty="0" smtClean="0"/>
              <a:t>True?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a)Immigrants</a:t>
            </a:r>
          </a:p>
          <a:p>
            <a:pPr marL="0" indent="0">
              <a:buNone/>
            </a:pPr>
            <a:r>
              <a:rPr lang="en-US" dirty="0" smtClean="0"/>
              <a:t>b)Catholics or Jews</a:t>
            </a:r>
          </a:p>
          <a:p>
            <a:pPr marL="0" indent="0">
              <a:buNone/>
            </a:pPr>
            <a:r>
              <a:rPr lang="en-US" dirty="0" smtClean="0"/>
              <a:t>c)Low income</a:t>
            </a:r>
          </a:p>
          <a:p>
            <a:pPr marL="0" indent="0">
              <a:buNone/>
            </a:pPr>
            <a:r>
              <a:rPr lang="en-US" dirty="0" smtClean="0"/>
              <a:t>d)Urban dwellers</a:t>
            </a:r>
          </a:p>
          <a:p>
            <a:pPr marL="0" indent="0">
              <a:buNone/>
            </a:pPr>
            <a:r>
              <a:rPr lang="en-US" dirty="0" smtClean="0"/>
              <a:t>e)Industrial labor</a:t>
            </a:r>
          </a:p>
          <a:p>
            <a:pPr marL="0" indent="0">
              <a:buNone/>
            </a:pPr>
            <a:r>
              <a:rPr lang="en-US" dirty="0" smtClean="0"/>
              <a:t>f)All of these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ssTweed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304800"/>
            <a:ext cx="4724400" cy="632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This illustrates: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a)Urbanization</a:t>
            </a:r>
          </a:p>
          <a:p>
            <a:pPr marL="0" indent="0">
              <a:buNone/>
            </a:pPr>
            <a:r>
              <a:rPr lang="en-US" dirty="0" smtClean="0"/>
              <a:t>b)Tweed’s political machine</a:t>
            </a:r>
          </a:p>
          <a:p>
            <a:pPr marL="0" indent="0">
              <a:buNone/>
            </a:pPr>
            <a:r>
              <a:rPr lang="en-US" dirty="0" smtClean="0"/>
              <a:t>c)Political corruption</a:t>
            </a:r>
          </a:p>
          <a:p>
            <a:pPr marL="0" indent="0">
              <a:buNone/>
            </a:pPr>
            <a:r>
              <a:rPr lang="en-US" dirty="0" smtClean="0"/>
              <a:t>d)Tammany Hall</a:t>
            </a:r>
          </a:p>
          <a:p>
            <a:pPr marL="0" indent="0">
              <a:buNone/>
            </a:pPr>
            <a:r>
              <a:rPr lang="en-US" dirty="0" smtClean="0"/>
              <a:t>e)All of these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-18885"/>
            <a:ext cx="5029200" cy="6702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is: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a)Statue of Liberty</a:t>
            </a:r>
          </a:p>
          <a:p>
            <a:pPr marL="0" indent="0">
              <a:buNone/>
            </a:pPr>
            <a:r>
              <a:rPr lang="en-US" dirty="0" smtClean="0"/>
              <a:t>b)Brooklyn Bridge</a:t>
            </a:r>
          </a:p>
          <a:p>
            <a:pPr marL="0" indent="0">
              <a:buNone/>
            </a:pPr>
            <a:r>
              <a:rPr lang="en-US" dirty="0" smtClean="0"/>
              <a:t>c)St. Patrick’s Cathedral</a:t>
            </a:r>
          </a:p>
          <a:p>
            <a:pPr marL="0" indent="0">
              <a:buNone/>
            </a:pPr>
            <a:r>
              <a:rPr lang="en-US" dirty="0" smtClean="0"/>
              <a:t>d)Ellis Island</a:t>
            </a:r>
          </a:p>
          <a:p>
            <a:pPr marL="0" indent="0">
              <a:buNone/>
            </a:pPr>
            <a:r>
              <a:rPr lang="en-US" dirty="0" smtClean="0"/>
              <a:t>e)Vanderbilt Mansion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lded age 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412750"/>
            <a:ext cx="4343400" cy="6032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does not belong?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a)Tenement</a:t>
            </a:r>
          </a:p>
          <a:p>
            <a:pPr marL="0" indent="0">
              <a:buNone/>
            </a:pPr>
            <a:r>
              <a:rPr lang="en-US" dirty="0" smtClean="0"/>
              <a:t>b)Urbanization</a:t>
            </a:r>
          </a:p>
          <a:p>
            <a:pPr marL="0" indent="0">
              <a:buNone/>
            </a:pPr>
            <a:r>
              <a:rPr lang="en-US" dirty="0" smtClean="0"/>
              <a:t>c)Immigrants</a:t>
            </a:r>
          </a:p>
          <a:p>
            <a:pPr marL="0" indent="0">
              <a:buNone/>
            </a:pPr>
            <a:r>
              <a:rPr lang="en-US" dirty="0" smtClean="0"/>
              <a:t>d)Gospel of Wealth</a:t>
            </a:r>
          </a:p>
          <a:p>
            <a:pPr marL="0" indent="0">
              <a:buNone/>
            </a:pPr>
            <a:r>
              <a:rPr lang="en-US" dirty="0" smtClean="0"/>
              <a:t>e)Political machine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lded age 1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0"/>
            <a:ext cx="5266724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shows: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a)Piecework</a:t>
            </a:r>
          </a:p>
          <a:p>
            <a:pPr marL="0" indent="0">
              <a:buNone/>
            </a:pPr>
            <a:r>
              <a:rPr lang="en-US" dirty="0" smtClean="0"/>
              <a:t>b)Assembly line</a:t>
            </a:r>
          </a:p>
          <a:p>
            <a:pPr marL="0" indent="0">
              <a:buNone/>
            </a:pPr>
            <a:r>
              <a:rPr lang="en-US" dirty="0" smtClean="0"/>
              <a:t>c)Unions</a:t>
            </a:r>
          </a:p>
          <a:p>
            <a:pPr marL="0" indent="0">
              <a:buNone/>
            </a:pPr>
            <a:r>
              <a:rPr lang="en-US" dirty="0" smtClean="0"/>
              <a:t>d)A strike</a:t>
            </a:r>
          </a:p>
          <a:p>
            <a:pPr marL="0" indent="0">
              <a:buNone/>
            </a:pPr>
            <a:r>
              <a:rPr lang="en-US" dirty="0" smtClean="0"/>
              <a:t>e)Gilded Age wealth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 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399" y="914400"/>
            <a:ext cx="5301343" cy="5029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This shows: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a)Captains of industry</a:t>
            </a:r>
          </a:p>
          <a:p>
            <a:pPr marL="0" indent="0">
              <a:buNone/>
            </a:pPr>
            <a:r>
              <a:rPr lang="en-US" dirty="0" smtClean="0"/>
              <a:t>b)Robber barons</a:t>
            </a:r>
          </a:p>
          <a:p>
            <a:pPr marL="0" indent="0">
              <a:buNone/>
            </a:pPr>
            <a:r>
              <a:rPr lang="en-US" dirty="0" smtClean="0"/>
              <a:t>c)Philanthropists</a:t>
            </a:r>
          </a:p>
          <a:p>
            <a:pPr marL="0" indent="0">
              <a:buNone/>
            </a:pPr>
            <a:r>
              <a:rPr lang="en-US" dirty="0" smtClean="0"/>
              <a:t>d)Social Darwinists</a:t>
            </a:r>
          </a:p>
          <a:p>
            <a:pPr marL="0" indent="0">
              <a:buNone/>
            </a:pPr>
            <a:r>
              <a:rPr lang="en-US" dirty="0" smtClean="0"/>
              <a:t>e)All of these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lded age 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933450"/>
            <a:ext cx="4419600" cy="49911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This photo by Jacob Riis</a:t>
            </a:r>
          </a:p>
          <a:p>
            <a:pPr marL="0" indent="0">
              <a:buNone/>
            </a:pPr>
            <a:r>
              <a:rPr lang="en-US" dirty="0" smtClean="0"/>
              <a:t>Illustrates: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a)Urban poverty</a:t>
            </a:r>
          </a:p>
          <a:p>
            <a:pPr marL="0" indent="0">
              <a:buNone/>
            </a:pPr>
            <a:r>
              <a:rPr lang="en-US" dirty="0" smtClean="0"/>
              <a:t>b)Child labor</a:t>
            </a:r>
          </a:p>
          <a:p>
            <a:pPr marL="0" indent="0">
              <a:buNone/>
            </a:pPr>
            <a:r>
              <a:rPr lang="en-US" dirty="0" smtClean="0"/>
              <a:t>c)Tenement life</a:t>
            </a:r>
          </a:p>
          <a:p>
            <a:pPr marL="0" indent="0">
              <a:buNone/>
            </a:pPr>
            <a:r>
              <a:rPr lang="en-US" dirty="0" smtClean="0"/>
              <a:t>d)Gilded Age class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differences</a:t>
            </a:r>
          </a:p>
          <a:p>
            <a:pPr marL="0" indent="0">
              <a:buNone/>
            </a:pPr>
            <a:r>
              <a:rPr lang="en-US" dirty="0" smtClean="0"/>
              <a:t>e)All of these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lded age 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838200"/>
            <a:ext cx="5029200" cy="5181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shows: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a)Tenement life</a:t>
            </a:r>
          </a:p>
          <a:p>
            <a:pPr marL="0" indent="0">
              <a:buNone/>
            </a:pPr>
            <a:r>
              <a:rPr lang="en-US" dirty="0" smtClean="0"/>
              <a:t>b)Piecework</a:t>
            </a:r>
          </a:p>
          <a:p>
            <a:pPr marL="0" indent="0">
              <a:buNone/>
            </a:pPr>
            <a:r>
              <a:rPr lang="en-US" dirty="0" smtClean="0"/>
              <a:t>c)Political machine</a:t>
            </a:r>
          </a:p>
          <a:p>
            <a:pPr marL="0" indent="0">
              <a:buNone/>
            </a:pPr>
            <a:r>
              <a:rPr lang="en-US" dirty="0" smtClean="0"/>
              <a:t>d)Ellis Island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19200"/>
            <a:ext cx="8839200" cy="4724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134143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Who lives here? a)Horatio Alger b)Vanderbilt c)Union leader, Eugene Debs d)Socialists</a:t>
            </a:r>
            <a:endParaRPr lang="en-US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09triang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599" y="838200"/>
            <a:ext cx="4925621" cy="5486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This Labor Day </a:t>
            </a:r>
          </a:p>
          <a:p>
            <a:pPr marL="0" indent="0">
              <a:buNone/>
            </a:pPr>
            <a:r>
              <a:rPr lang="en-US" dirty="0" smtClean="0"/>
              <a:t>Parade shows </a:t>
            </a:r>
          </a:p>
          <a:p>
            <a:pPr marL="0" indent="0">
              <a:buNone/>
            </a:pPr>
            <a:r>
              <a:rPr lang="en-US" dirty="0" smtClean="0"/>
              <a:t>Support for: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a)Child labor</a:t>
            </a:r>
          </a:p>
          <a:p>
            <a:pPr marL="0" indent="0">
              <a:buNone/>
            </a:pPr>
            <a:r>
              <a:rPr lang="en-US" dirty="0" smtClean="0"/>
              <a:t>b)Unions</a:t>
            </a:r>
          </a:p>
          <a:p>
            <a:pPr marL="0" indent="0">
              <a:buNone/>
            </a:pPr>
            <a:r>
              <a:rPr lang="en-US" dirty="0" smtClean="0"/>
              <a:t>c)Trusts</a:t>
            </a:r>
          </a:p>
          <a:p>
            <a:pPr marL="0" indent="0">
              <a:buNone/>
            </a:pPr>
            <a:r>
              <a:rPr lang="en-US" dirty="0" smtClean="0"/>
              <a:t>d)Monopolies</a:t>
            </a:r>
          </a:p>
          <a:p>
            <a:pPr marL="0" indent="0">
              <a:buNone/>
            </a:pPr>
            <a:r>
              <a:rPr lang="en-US" dirty="0" smtClean="0"/>
              <a:t>e)Social Darwinists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Capitalism</a:t>
            </a:r>
          </a:p>
          <a:p>
            <a:pPr marL="514350" indent="-514350">
              <a:buAutoNum type="arabicPeriod"/>
            </a:pPr>
            <a:r>
              <a:rPr lang="en-US" dirty="0" smtClean="0"/>
              <a:t>Melting pot</a:t>
            </a:r>
          </a:p>
          <a:p>
            <a:pPr marL="514350" indent="-514350">
              <a:buAutoNum type="arabicPeriod"/>
            </a:pPr>
            <a:r>
              <a:rPr lang="en-US" dirty="0" smtClean="0"/>
              <a:t>Statue of Liberty</a:t>
            </a:r>
          </a:p>
          <a:p>
            <a:pPr marL="514350" indent="-514350">
              <a:buAutoNum type="arabicPeriod"/>
            </a:pPr>
            <a:r>
              <a:rPr lang="en-US" dirty="0" smtClean="0"/>
              <a:t>Assembly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9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edfundsgroup.com/history/uslp2/section2/haymar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609600"/>
            <a:ext cx="5437374" cy="5410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This event in </a:t>
            </a:r>
          </a:p>
          <a:p>
            <a:pPr marL="0" indent="0">
              <a:buNone/>
            </a:pPr>
            <a:r>
              <a:rPr lang="en-US" dirty="0" smtClean="0"/>
              <a:t>Chicago was the </a:t>
            </a:r>
          </a:p>
          <a:p>
            <a:pPr marL="0" indent="0">
              <a:buNone/>
            </a:pPr>
            <a:r>
              <a:rPr lang="en-US" dirty="0" smtClean="0"/>
              <a:t>Result of a: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a)Vaudeville show</a:t>
            </a:r>
          </a:p>
          <a:p>
            <a:pPr marL="0" indent="0">
              <a:buNone/>
            </a:pPr>
            <a:r>
              <a:rPr lang="en-US" dirty="0" smtClean="0"/>
              <a:t>b)Labor Strike</a:t>
            </a:r>
          </a:p>
          <a:p>
            <a:pPr marL="0" indent="0">
              <a:buNone/>
            </a:pPr>
            <a:r>
              <a:rPr lang="en-US" dirty="0" smtClean="0"/>
              <a:t>c)Ellis Island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quarantine</a:t>
            </a:r>
          </a:p>
          <a:p>
            <a:pPr marL="0" indent="0">
              <a:buNone/>
            </a:pPr>
            <a:r>
              <a:rPr lang="en-US" dirty="0" smtClean="0"/>
              <a:t>d)Populist farmers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rally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Cartoon 37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Explain how </a:t>
            </a:r>
            <a:r>
              <a:rPr lang="en-US" u="sng" dirty="0" smtClean="0"/>
              <a:t>hyperbole</a:t>
            </a:r>
            <a:r>
              <a:rPr lang="en-US" dirty="0" smtClean="0"/>
              <a:t> is used.</a:t>
            </a:r>
          </a:p>
          <a:p>
            <a:pPr marL="514350" indent="-514350">
              <a:buAutoNum type="arabicPeriod"/>
            </a:pPr>
            <a:r>
              <a:rPr lang="en-US" dirty="0" smtClean="0"/>
              <a:t>Explain how </a:t>
            </a:r>
            <a:r>
              <a:rPr lang="en-US" u="sng" dirty="0" smtClean="0"/>
              <a:t>satire</a:t>
            </a:r>
            <a:r>
              <a:rPr lang="en-US" dirty="0" smtClean="0"/>
              <a:t> is used.</a:t>
            </a:r>
          </a:p>
          <a:p>
            <a:pPr marL="514350" indent="-514350">
              <a:buAutoNum type="arabicPeriod"/>
            </a:pPr>
            <a:r>
              <a:rPr lang="en-US" dirty="0" smtClean="0"/>
              <a:t>Explain the </a:t>
            </a:r>
            <a:r>
              <a:rPr lang="en-US" u="sng" dirty="0" smtClean="0"/>
              <a:t>symbol</a:t>
            </a:r>
            <a:r>
              <a:rPr lang="en-US" dirty="0" smtClean="0"/>
              <a:t> on the left.</a:t>
            </a:r>
          </a:p>
          <a:p>
            <a:pPr marL="514350" indent="-514350">
              <a:buAutoNum type="arabicPeriod"/>
            </a:pPr>
            <a:r>
              <a:rPr lang="en-US" dirty="0" smtClean="0"/>
              <a:t>Explain the </a:t>
            </a:r>
            <a:r>
              <a:rPr lang="en-US" u="sng" dirty="0" smtClean="0"/>
              <a:t>symbol</a:t>
            </a:r>
            <a:r>
              <a:rPr lang="en-US" dirty="0" smtClean="0"/>
              <a:t> on the right.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does the table represent?</a:t>
            </a:r>
          </a:p>
          <a:p>
            <a:pPr marL="514350" indent="-514350">
              <a:buAutoNum type="arabicPeriod"/>
            </a:pPr>
            <a:r>
              <a:rPr lang="en-US" dirty="0" smtClean="0"/>
              <a:t>Why is the figure on the left blind to the figure on the right?</a:t>
            </a:r>
          </a:p>
          <a:p>
            <a:pPr marL="514350" indent="-514350">
              <a:buAutoNum type="arabicPeriod"/>
            </a:pPr>
            <a:r>
              <a:rPr lang="en-US" dirty="0" smtClean="0"/>
              <a:t>Why does the giant have all of the food?</a:t>
            </a:r>
          </a:p>
          <a:p>
            <a:pPr marL="514350" indent="-514350">
              <a:buAutoNum type="arabicPeriod"/>
            </a:pPr>
            <a:r>
              <a:rPr lang="en-US" dirty="0" smtClean="0"/>
              <a:t>Explain the overall message of the cartoon.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6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View Political Cartoons of the </a:t>
            </a:r>
            <a:br>
              <a:rPr lang="en-US" dirty="0" smtClean="0"/>
            </a:br>
            <a:r>
              <a:rPr lang="en-US" dirty="0" smtClean="0"/>
              <a:t>Gilded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179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Socialism</a:t>
            </a:r>
          </a:p>
          <a:p>
            <a:pPr marL="514350" indent="-514350">
              <a:buAutoNum type="arabicPeriod"/>
            </a:pPr>
            <a:r>
              <a:rPr lang="en-US" dirty="0" smtClean="0"/>
              <a:t>Trust</a:t>
            </a:r>
          </a:p>
          <a:p>
            <a:pPr marL="514350" indent="-514350">
              <a:buAutoNum type="arabicPeriod"/>
            </a:pPr>
            <a:r>
              <a:rPr lang="en-US" dirty="0" smtClean="0"/>
              <a:t>Monopoly</a:t>
            </a:r>
          </a:p>
          <a:p>
            <a:pPr marL="514350" indent="-514350">
              <a:buAutoNum type="arabicPeriod"/>
            </a:pPr>
            <a:r>
              <a:rPr lang="en-US" dirty="0" smtClean="0"/>
              <a:t>Gospel of Wealth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65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Communism</a:t>
            </a:r>
          </a:p>
          <a:p>
            <a:pPr marL="514350" indent="-514350">
              <a:buAutoNum type="arabicPeriod"/>
            </a:pPr>
            <a:r>
              <a:rPr lang="en-US" dirty="0" smtClean="0"/>
              <a:t>Stocks</a:t>
            </a:r>
          </a:p>
          <a:p>
            <a:pPr marL="514350" indent="-514350">
              <a:buAutoNum type="arabicPeriod"/>
            </a:pPr>
            <a:r>
              <a:rPr lang="en-US" dirty="0" smtClean="0"/>
              <a:t>Merge</a:t>
            </a:r>
          </a:p>
          <a:p>
            <a:pPr marL="514350" indent="-514350">
              <a:buAutoNum type="arabicPeriod"/>
            </a:pPr>
            <a:r>
              <a:rPr lang="en-US" dirty="0" smtClean="0"/>
              <a:t>trust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02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Captains of industry</a:t>
            </a:r>
          </a:p>
          <a:p>
            <a:pPr marL="514350" indent="-514350">
              <a:buAutoNum type="arabicPeriod"/>
            </a:pPr>
            <a:r>
              <a:rPr lang="en-US" dirty="0" smtClean="0"/>
              <a:t>Robber barons</a:t>
            </a:r>
          </a:p>
          <a:p>
            <a:pPr marL="514350" indent="-514350">
              <a:buAutoNum type="arabicPeriod"/>
            </a:pPr>
            <a:r>
              <a:rPr lang="en-US" dirty="0" smtClean="0"/>
              <a:t>Philanthropists</a:t>
            </a:r>
          </a:p>
          <a:p>
            <a:pPr marL="514350" indent="-514350">
              <a:buAutoNum type="arabicPeriod"/>
            </a:pPr>
            <a:r>
              <a:rPr lang="en-US" dirty="0" smtClean="0"/>
              <a:t>urbanization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49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Political machine</a:t>
            </a:r>
          </a:p>
          <a:p>
            <a:pPr marL="514350" indent="-514350">
              <a:buAutoNum type="arabicPeriod"/>
            </a:pPr>
            <a:r>
              <a:rPr lang="en-US" dirty="0" smtClean="0"/>
              <a:t>Social Darwinism</a:t>
            </a:r>
          </a:p>
          <a:p>
            <a:pPr marL="514350" indent="-514350">
              <a:buAutoNum type="arabicPeriod"/>
            </a:pPr>
            <a:r>
              <a:rPr lang="en-US" dirty="0" smtClean="0"/>
              <a:t>Chinese immigrants</a:t>
            </a:r>
          </a:p>
          <a:p>
            <a:pPr marL="514350" indent="-514350">
              <a:buAutoNum type="arabicPeriod"/>
            </a:pPr>
            <a:r>
              <a:rPr lang="en-US" dirty="0" smtClean="0"/>
              <a:t>Gilded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5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8323</TotalTime>
  <Words>853</Words>
  <Application>Microsoft Office PowerPoint</Application>
  <PresentationFormat>On-screen Show (4:3)</PresentationFormat>
  <Paragraphs>344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Cooper Black</vt:lpstr>
      <vt:lpstr>Office Theme</vt:lpstr>
      <vt:lpstr>The Gilded Age Review</vt:lpstr>
      <vt:lpstr>The Gilded Age Vocabulary</vt:lpstr>
      <vt:lpstr>View Film Segment on Rockefeller</vt:lpstr>
      <vt:lpstr>Gilded Age Password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Multiple Choice Practice</vt:lpstr>
      <vt:lpstr>What is illustrated here?</vt:lpstr>
      <vt:lpstr>What is illustrated here?</vt:lpstr>
      <vt:lpstr>What is illustrated here?</vt:lpstr>
      <vt:lpstr>What is illustrated here?</vt:lpstr>
      <vt:lpstr>What is illustrated here?</vt:lpstr>
      <vt:lpstr>He named the period “The Gilded Age”</vt:lpstr>
      <vt:lpstr>PowerPoint Presentation</vt:lpstr>
      <vt:lpstr>PowerPoint Presentation</vt:lpstr>
      <vt:lpstr>PowerPoint Presentation</vt:lpstr>
      <vt:lpstr>This cartoon illustrates</vt:lpstr>
      <vt:lpstr>Who is this?</vt:lpstr>
      <vt:lpstr>Where is this?</vt:lpstr>
      <vt:lpstr>What does not belong?</vt:lpstr>
      <vt:lpstr>These women are associated with</vt:lpstr>
      <vt:lpstr>What does  not belong? </vt:lpstr>
      <vt:lpstr>This illustrates:</vt:lpstr>
      <vt:lpstr>The Bessemer Process led to:</vt:lpstr>
      <vt:lpstr>This photo  shows:</vt:lpstr>
      <vt:lpstr>Why did  immigrants come to the  U.S.?</vt:lpstr>
      <vt:lpstr>Which does not belong?</vt:lpstr>
      <vt:lpstr>Symbol of…</vt:lpstr>
      <vt:lpstr>PowerPoint Presentation</vt:lpstr>
      <vt:lpstr>PowerPoint Presentation</vt:lpstr>
      <vt:lpstr>PowerPoint Presentation</vt:lpstr>
      <vt:lpstr>This illustrates: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lives here? a)Horatio Alger b)Vanderbilt c)Union leader, Eugene Debs d)Socialists</vt:lpstr>
      <vt:lpstr>PowerPoint Presentation</vt:lpstr>
      <vt:lpstr>PowerPoint Presentation</vt:lpstr>
      <vt:lpstr>Cartoon 37</vt:lpstr>
      <vt:lpstr>View Political Cartoons of the  Gilded Age</vt:lpstr>
    </vt:vector>
  </TitlesOfParts>
  <Company>DentonISD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Gilded Age</dc:title>
  <dc:creator>Denton ISD</dc:creator>
  <cp:lastModifiedBy>Calabrese, Margaret H</cp:lastModifiedBy>
  <cp:revision>229</cp:revision>
  <cp:lastPrinted>2013-10-23T13:35:37Z</cp:lastPrinted>
  <dcterms:created xsi:type="dcterms:W3CDTF">2010-12-02T17:50:10Z</dcterms:created>
  <dcterms:modified xsi:type="dcterms:W3CDTF">2015-10-06T15:05:41Z</dcterms:modified>
</cp:coreProperties>
</file>