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081DDE-71D4-4F93-9182-E5EE036FA503}" type="datetimeFigureOut">
              <a:rPr lang="en-US" smtClean="0"/>
              <a:pPr/>
              <a:t>8/30/2010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B74AFE5-A25A-4E8F-BAB6-96686DF3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  EARLY RIVER VALLEY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2000 B.C., 4 important civilizations were flourishing in major river valleys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POLYTHEISM</a:t>
            </a:r>
            <a:endParaRPr lang="en-US" dirty="0"/>
          </a:p>
        </p:txBody>
      </p:sp>
      <p:pic>
        <p:nvPicPr>
          <p:cNvPr id="5" name="Content Placeholder 4" descr="baal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30480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Sumerians believed many gods controlled the forces in nature</a:t>
            </a:r>
          </a:p>
          <a:p>
            <a:r>
              <a:rPr lang="en-US" dirty="0" smtClean="0"/>
              <a:t>Many of the Sumerians beliefs can be found in the long poem called the </a:t>
            </a:r>
            <a:r>
              <a:rPr lang="en-US" i="1" dirty="0" smtClean="0"/>
              <a:t>Epic of Gilgamesh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 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Priests and Kings at the top</a:t>
            </a:r>
          </a:p>
          <a:p>
            <a:r>
              <a:rPr lang="en-US" dirty="0" smtClean="0"/>
              <a:t>Wealthy merchants next</a:t>
            </a:r>
          </a:p>
          <a:p>
            <a:r>
              <a:rPr lang="en-US" dirty="0" smtClean="0"/>
              <a:t>Everyday Sumerians</a:t>
            </a:r>
          </a:p>
          <a:p>
            <a:r>
              <a:rPr lang="en-US" dirty="0" smtClean="0"/>
              <a:t>Slaves</a:t>
            </a:r>
          </a:p>
          <a:p>
            <a:r>
              <a:rPr lang="en-US" dirty="0" smtClean="0"/>
              <a:t>Sumerian women could pursue any job, except for scribe or scholar</a:t>
            </a:r>
            <a:endParaRPr lang="en-US" dirty="0"/>
          </a:p>
        </p:txBody>
      </p:sp>
      <p:pic>
        <p:nvPicPr>
          <p:cNvPr id="5" name="Content Placeholder 4" descr="women_nefertiti_head_bu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352800" cy="4191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SUMERIAN INVENTIONS</a:t>
            </a:r>
            <a:endParaRPr lang="en-US" dirty="0"/>
          </a:p>
        </p:txBody>
      </p:sp>
      <p:pic>
        <p:nvPicPr>
          <p:cNvPr id="5" name="Content Placeholder 4" descr="250px-Wheel_Ir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2082800" cy="23077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wheel, sail, and the plow</a:t>
            </a:r>
          </a:p>
          <a:p>
            <a:r>
              <a:rPr lang="en-US" dirty="0" smtClean="0"/>
              <a:t>First to use bronze and writing</a:t>
            </a:r>
          </a:p>
          <a:p>
            <a:r>
              <a:rPr lang="en-US" dirty="0" smtClean="0"/>
              <a:t>Also created a number system with a base of 60 (60 seconds= 1 minute, 360 degrees in a circle)</a:t>
            </a:r>
            <a:endParaRPr lang="en-US" dirty="0"/>
          </a:p>
        </p:txBody>
      </p:sp>
      <p:pic>
        <p:nvPicPr>
          <p:cNvPr id="6" name="Picture 5" descr="200px-DSC_7439-MR-VoileLat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752600"/>
            <a:ext cx="1828800" cy="2286000"/>
          </a:xfrm>
          <a:prstGeom prst="rect">
            <a:avLst/>
          </a:prstGeom>
        </p:spPr>
      </p:pic>
      <p:pic>
        <p:nvPicPr>
          <p:cNvPr id="7" name="Picture 6" descr="180px-ChineseIronPlow1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14800"/>
            <a:ext cx="4114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EMPIRE BUILDERS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3000 to 2000 B.C. the city-states of Sumer were constantly at war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SARGON OF AKKAD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Akkad---city-state north of Sumer</a:t>
            </a:r>
          </a:p>
          <a:p>
            <a:r>
              <a:rPr lang="en-US" dirty="0" smtClean="0"/>
              <a:t>His people were SEMITIC: spoke a language related to Arabic and Hebrew</a:t>
            </a:r>
          </a:p>
          <a:p>
            <a:r>
              <a:rPr lang="en-US" dirty="0" smtClean="0"/>
              <a:t>By conquering Sumer, Sargon created the first EMPIRE:  several people, nations under the control of one ruler</a:t>
            </a:r>
            <a:endParaRPr lang="en-US" dirty="0"/>
          </a:p>
        </p:txBody>
      </p:sp>
      <p:pic>
        <p:nvPicPr>
          <p:cNvPr id="6" name="Content Placeholder 5" descr="200px-AkkadianHe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3124200" cy="4267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BABYLONIAN EMPIRE</a:t>
            </a:r>
            <a:endParaRPr lang="en-US" dirty="0"/>
          </a:p>
        </p:txBody>
      </p:sp>
      <p:pic>
        <p:nvPicPr>
          <p:cNvPr id="5" name="Content Placeholder 4" descr="400px-Hammurabi%27s_Babylonia_1_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76400"/>
            <a:ext cx="3810000" cy="4267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2000 B.C.:  the Amorites invade Mesopotamia and establish their capital at Babylon</a:t>
            </a:r>
          </a:p>
          <a:p>
            <a:r>
              <a:rPr lang="en-US" dirty="0" smtClean="0"/>
              <a:t>The Babylonian Empire reached its peak under Hammurabi (1792 B.C. – 1750 B.C.)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 most enduring legacy was his code of laws (CODE OF HAMMURABI)</a:t>
            </a:r>
          </a:p>
          <a:p>
            <a:r>
              <a:rPr lang="en-US" dirty="0" smtClean="0"/>
              <a:t>This was a collection of existing rules, judgments, and laws</a:t>
            </a:r>
          </a:p>
          <a:p>
            <a:r>
              <a:rPr lang="en-US" dirty="0" smtClean="0"/>
              <a:t>282 specific laws </a:t>
            </a:r>
          </a:p>
          <a:p>
            <a:r>
              <a:rPr lang="en-US" dirty="0" smtClean="0"/>
              <a:t>Punishments were different for the rich and the poor</a:t>
            </a:r>
          </a:p>
          <a:p>
            <a:r>
              <a:rPr lang="en-US" dirty="0" smtClean="0"/>
              <a:t>This code reinforced the principle that </a:t>
            </a:r>
            <a:r>
              <a:rPr lang="en-US" dirty="0" err="1" smtClean="0"/>
              <a:t>gov’t</a:t>
            </a:r>
            <a:r>
              <a:rPr lang="en-US" dirty="0" smtClean="0"/>
              <a:t> had a responsibility for what occurred in society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 AND HIS CODE</a:t>
            </a:r>
            <a:endParaRPr lang="en-US" dirty="0"/>
          </a:p>
        </p:txBody>
      </p:sp>
      <p:pic>
        <p:nvPicPr>
          <p:cNvPr id="4" name="Content Placeholder 3" descr="hammurabi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971799" cy="3810000"/>
          </a:xfrm>
        </p:spPr>
      </p:pic>
      <p:pic>
        <p:nvPicPr>
          <p:cNvPr id="7" name="Content Placeholder 6" descr="180px-CodeOfHammurab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3048000" cy="3810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PYRAMIDS ON THE NILE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Nile River flows northward for 4100 miles, making it the longest river in the world.  Egypt’s settlements grew up along the Nile on a narrow strip of fertile land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AND LOWER EGYPT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Egypt was in the south</a:t>
            </a:r>
          </a:p>
          <a:p>
            <a:r>
              <a:rPr lang="en-US" dirty="0" smtClean="0"/>
              <a:t>Lower Egypt in the north---consists of the Nile Delta</a:t>
            </a:r>
          </a:p>
          <a:p>
            <a:r>
              <a:rPr lang="en-US" dirty="0" smtClean="0"/>
              <a:t>DELTA:  a broad, marshy, triangular area of land formed by deposits of silt at the mouth of the river</a:t>
            </a:r>
            <a:endParaRPr lang="en-US" dirty="0"/>
          </a:p>
        </p:txBody>
      </p:sp>
      <p:pic>
        <p:nvPicPr>
          <p:cNvPr id="6" name="Content Placeholder 5" descr="nilema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1" y="1600200"/>
            <a:ext cx="3048000" cy="46481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 CRESCENT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DEF:  An arc of rich farmland in Southwest Asia, between the Persian Gulf and the Mediterranean Sea</a:t>
            </a:r>
          </a:p>
          <a:p>
            <a:r>
              <a:rPr lang="en-US" dirty="0" smtClean="0"/>
              <a:t>Tigris and Euphrates Rivers would flood Mesopotamia, leaving a thick bed of mud called </a:t>
            </a:r>
            <a:r>
              <a:rPr lang="en-US" b="1" dirty="0" smtClean="0"/>
              <a:t>SILT</a:t>
            </a:r>
            <a:endParaRPr lang="en-US" dirty="0"/>
          </a:p>
        </p:txBody>
      </p:sp>
      <p:pic>
        <p:nvPicPr>
          <p:cNvPr id="7" name="Content Placeholder 6" descr="488px-Fertile_Crescent_ma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3869" y="1646238"/>
            <a:ext cx="368726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Deserts on both sides of the Nile kept Egyptians close to the river and also kept invaders out</a:t>
            </a:r>
          </a:p>
          <a:p>
            <a:r>
              <a:rPr lang="en-US" dirty="0" smtClean="0"/>
              <a:t>This reduced the interaction with other cultures but spared Egypt from constant warfare like in Mesopotamia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 UNITES INTO A KINGDOM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Initially there were two kingdoms of Egypt:  Upper Egypt and Lower Egypt.  Legend tells of one man uniting the land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3100 B.C.:  Menes is the king of Upper Egypt</a:t>
            </a:r>
          </a:p>
          <a:p>
            <a:r>
              <a:rPr lang="en-US" dirty="0" smtClean="0"/>
              <a:t>He unites the two kingdoms and begins the 1</a:t>
            </a:r>
            <a:r>
              <a:rPr lang="en-US" baseline="30000" dirty="0" smtClean="0"/>
              <a:t>st</a:t>
            </a:r>
            <a:r>
              <a:rPr lang="en-US" dirty="0" smtClean="0"/>
              <a:t> Egyptian dynasty</a:t>
            </a:r>
            <a:endParaRPr lang="en-US" dirty="0"/>
          </a:p>
        </p:txBody>
      </p:sp>
      <p:pic>
        <p:nvPicPr>
          <p:cNvPr id="7" name="Content Placeholder 6" descr="180px-Pharaoh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1586" y="1676400"/>
            <a:ext cx="2462213" cy="4495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Pharaohs rule as gods</a:t>
            </a:r>
            <a:endParaRPr lang="en-US" dirty="0"/>
          </a:p>
        </p:txBody>
      </p:sp>
      <p:pic>
        <p:nvPicPr>
          <p:cNvPr id="5" name="Content Placeholder 4" descr="150px-Tutmas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3200400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Egyptian kings were considered gods</a:t>
            </a:r>
          </a:p>
          <a:p>
            <a:r>
              <a:rPr lang="en-US" dirty="0" smtClean="0"/>
              <a:t>They were called PHARAOHS</a:t>
            </a:r>
          </a:p>
          <a:p>
            <a:r>
              <a:rPr lang="en-US" dirty="0" smtClean="0"/>
              <a:t>THEOCRACY:  gov’t where the ruler is a divine figure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Egyptians believed the king ruled even after death</a:t>
            </a:r>
          </a:p>
          <a:p>
            <a:r>
              <a:rPr lang="en-US" dirty="0" smtClean="0"/>
              <a:t>They had elaborate tombs built that we know as PYRAMIDS</a:t>
            </a:r>
            <a:endParaRPr lang="en-US" dirty="0"/>
          </a:p>
        </p:txBody>
      </p:sp>
      <p:pic>
        <p:nvPicPr>
          <p:cNvPr id="5" name="Content Placeholder 4" descr="250px-01_khafre_nort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752600"/>
            <a:ext cx="3505200" cy="3733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culture</a:t>
            </a:r>
            <a:endParaRPr lang="en-US" dirty="0"/>
          </a:p>
        </p:txBody>
      </p:sp>
      <p:pic>
        <p:nvPicPr>
          <p:cNvPr id="5" name="Content Placeholder 4" descr="180px-Re-Horakhty_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1295400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Polytheistic---more than 2000 gods and goddesses</a:t>
            </a:r>
          </a:p>
          <a:p>
            <a:r>
              <a:rPr lang="en-US" dirty="0" smtClean="0"/>
              <a:t>Ra, god of the sun</a:t>
            </a:r>
          </a:p>
          <a:p>
            <a:r>
              <a:rPr lang="en-US" dirty="0" smtClean="0"/>
              <a:t>Horus, god of light</a:t>
            </a:r>
          </a:p>
          <a:p>
            <a:r>
              <a:rPr lang="en-US" dirty="0" smtClean="0"/>
              <a:t>Isis, mother and wife</a:t>
            </a:r>
            <a:endParaRPr lang="en-US" dirty="0"/>
          </a:p>
        </p:txBody>
      </p:sp>
      <p:pic>
        <p:nvPicPr>
          <p:cNvPr id="6" name="Picture 5" descr="180px-Horus_standing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447800"/>
            <a:ext cx="1371600" cy="3914775"/>
          </a:xfrm>
          <a:prstGeom prst="rect">
            <a:avLst/>
          </a:prstGeom>
        </p:spPr>
      </p:pic>
      <p:pic>
        <p:nvPicPr>
          <p:cNvPr id="7" name="Picture 6" descr="180px-Isis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600200"/>
            <a:ext cx="1714500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and afterlife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MUMMIFICATION:  the embalming and drying of a corpse to prevent decay</a:t>
            </a:r>
          </a:p>
          <a:p>
            <a:r>
              <a:rPr lang="en-US" dirty="0" smtClean="0"/>
              <a:t>The tomb was filled with clothing, food, jewelry for the afterlife</a:t>
            </a:r>
            <a:endParaRPr lang="en-US" dirty="0"/>
          </a:p>
        </p:txBody>
      </p:sp>
      <p:pic>
        <p:nvPicPr>
          <p:cNvPr id="5" name="Content Placeholder 4" descr="240px-Mummy_in_Vatic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600200"/>
            <a:ext cx="3276599" cy="3048000"/>
          </a:xfrm>
        </p:spPr>
      </p:pic>
      <p:pic>
        <p:nvPicPr>
          <p:cNvPr id="6" name="Picture 5" descr="350px-Mummy_501594_fh00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724400"/>
            <a:ext cx="44450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and royal family at the top</a:t>
            </a:r>
          </a:p>
          <a:p>
            <a:r>
              <a:rPr lang="en-US" dirty="0" smtClean="0"/>
              <a:t>Land owners, gov’t officials, priests, army commanders</a:t>
            </a:r>
          </a:p>
          <a:p>
            <a:r>
              <a:rPr lang="en-US" dirty="0" smtClean="0"/>
              <a:t>Middle class---merchants and artisans</a:t>
            </a:r>
          </a:p>
          <a:p>
            <a:r>
              <a:rPr lang="en-US" dirty="0" smtClean="0"/>
              <a:t>Peasant farmers and unskilled workers</a:t>
            </a:r>
            <a:endParaRPr lang="en-US" dirty="0"/>
          </a:p>
        </p:txBody>
      </p:sp>
      <p:pic>
        <p:nvPicPr>
          <p:cNvPr id="5" name="Content Placeholder 4" descr="socialpyrami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676400"/>
            <a:ext cx="3571875" cy="4191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pic>
        <p:nvPicPr>
          <p:cNvPr id="5" name="Content Placeholder 4" descr="hieroglyphics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521075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HIEROGLYPHICS:  pictures used to represent ideas or sounds</a:t>
            </a:r>
          </a:p>
          <a:p>
            <a:r>
              <a:rPr lang="en-US" dirty="0" smtClean="0"/>
              <a:t>PAPYRUS:  a reed that grows in the Nile delta; used to make a paperlike material for writing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PLANNED CITIES ON THE INDUS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Around 2500 B.C. a civilization arose in India.  Although we know little about its beginnings, many characteristics of modern Indian culture can be traced to this culture.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DISADVANTAGES OF LIVING IN THE FERTILE CRESCENT (SUMER)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 Flooding was unpredictable:  could come as early as April or as late as June.  Dry summer months, almost desert-like</a:t>
            </a:r>
          </a:p>
          <a:p>
            <a:r>
              <a:rPr lang="en-US" dirty="0" smtClean="0"/>
              <a:t>2)Villages had no natural barriers and were defenseless to flood waters</a:t>
            </a:r>
          </a:p>
          <a:p>
            <a:r>
              <a:rPr lang="en-US" dirty="0" smtClean="0"/>
              <a:t>3) Natural resources (stone, wood, and metal) were limited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Mountains guard the fertile plains created by the Indus and Ganges Rivers</a:t>
            </a:r>
          </a:p>
          <a:p>
            <a:r>
              <a:rPr lang="en-US" dirty="0" smtClean="0"/>
              <a:t>Seasonal winds called MONSOONS (winds that shift direction at certain times of the year) dominate the climate</a:t>
            </a:r>
            <a:endParaRPr lang="en-US" dirty="0"/>
          </a:p>
        </p:txBody>
      </p:sp>
      <p:pic>
        <p:nvPicPr>
          <p:cNvPr id="5" name="Content Placeholder 4" descr="india-hillrangesandriv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683" y="1722438"/>
            <a:ext cx="3995633" cy="45259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CIVILIZATION ON THE INDUS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one knows how people came to the Indus Valley</a:t>
            </a:r>
          </a:p>
          <a:p>
            <a:r>
              <a:rPr lang="en-US" dirty="0" smtClean="0"/>
              <a:t>We do know that by about 3200 B.C. people were farming in villages along the Indus</a:t>
            </a:r>
            <a:endParaRPr lang="en-US" dirty="0"/>
          </a:p>
        </p:txBody>
      </p:sp>
      <p:pic>
        <p:nvPicPr>
          <p:cNvPr id="5" name="Content Placeholder 4" descr="indiageo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14374"/>
            <a:ext cx="4038600" cy="394208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pic>
        <p:nvPicPr>
          <p:cNvPr id="5" name="Content Placeholder 4" descr="WebPage-ImageF_0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1" y="1985169"/>
            <a:ext cx="3505200" cy="4000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City planning was sophisticated---precise grid system with a citadel</a:t>
            </a:r>
          </a:p>
          <a:p>
            <a:r>
              <a:rPr lang="en-US" dirty="0" smtClean="0"/>
              <a:t>Plumbing and sewage systems</a:t>
            </a:r>
          </a:p>
          <a:p>
            <a:r>
              <a:rPr lang="en-US" dirty="0" smtClean="0"/>
              <a:t>Major cities:  </a:t>
            </a:r>
            <a:r>
              <a:rPr lang="en-US" dirty="0" err="1" smtClean="0"/>
              <a:t>Kalibangan</a:t>
            </a:r>
            <a:r>
              <a:rPr lang="en-US" dirty="0" smtClean="0"/>
              <a:t>, Mohenjo-Daro, and Harappa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prosperous society</a:t>
            </a:r>
          </a:p>
          <a:p>
            <a:r>
              <a:rPr lang="en-US" dirty="0" smtClean="0"/>
              <a:t>Warfare was limited</a:t>
            </a:r>
          </a:p>
          <a:p>
            <a:r>
              <a:rPr lang="en-US" dirty="0" smtClean="0"/>
              <a:t>Religious artifacts reveal links to modern Hindu culture</a:t>
            </a:r>
          </a:p>
          <a:p>
            <a:r>
              <a:rPr lang="en-US" dirty="0" smtClean="0"/>
              <a:t>Long distance trade</a:t>
            </a:r>
            <a:endParaRPr lang="en-US" dirty="0"/>
          </a:p>
        </p:txBody>
      </p:sp>
      <p:pic>
        <p:nvPicPr>
          <p:cNvPr id="5" name="Content Placeholder 4" descr="275px-Sivakempfo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1806" y="1722438"/>
            <a:ext cx="3391388" cy="45259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MYSTERIOUS END</a:t>
            </a:r>
            <a:endParaRPr lang="en-US" dirty="0"/>
          </a:p>
        </p:txBody>
      </p:sp>
      <p:pic>
        <p:nvPicPr>
          <p:cNvPr id="5" name="Content Placeholder 4" descr="Slid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191000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believe a great natural disaster wiped out the civilization</a:t>
            </a:r>
          </a:p>
          <a:p>
            <a:r>
              <a:rPr lang="en-US" dirty="0" smtClean="0"/>
              <a:t>Some believe a group known as the Aryans caused their collapse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RIVER DYNASTIES IN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China’s geography has allowed a civilization that started 3500 years ago to continue to thrive today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the east is the Pacific Ocean</a:t>
            </a:r>
          </a:p>
          <a:p>
            <a:r>
              <a:rPr lang="en-US" dirty="0" smtClean="0"/>
              <a:t>To the west is the Taklimakan desert and the 14,000 ft. Plateau of Tibet</a:t>
            </a:r>
          </a:p>
          <a:p>
            <a:r>
              <a:rPr lang="en-US" dirty="0" smtClean="0"/>
              <a:t>To the southwest are the Himalayan Mountains </a:t>
            </a:r>
          </a:p>
          <a:p>
            <a:r>
              <a:rPr lang="en-US" dirty="0" smtClean="0"/>
              <a:t>To the north are the Gobi Desert and the Mongolian Plateau</a:t>
            </a:r>
            <a:endParaRPr lang="en-US" dirty="0"/>
          </a:p>
        </p:txBody>
      </p:sp>
      <p:pic>
        <p:nvPicPr>
          <p:cNvPr id="5" name="Content Placeholder 4" descr="800px-ChinaGeograph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4343400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TO SUMER’S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Sumerians dug IRRIGATION ditches to carry water and create food surpluses</a:t>
            </a:r>
          </a:p>
          <a:p>
            <a:r>
              <a:rPr lang="en-US" dirty="0" smtClean="0"/>
              <a:t>2) They built city walls with mud bricks to protect against floods</a:t>
            </a:r>
          </a:p>
          <a:p>
            <a:r>
              <a:rPr lang="en-US" dirty="0" smtClean="0"/>
              <a:t>3) Sumerians traded with other people to get the materials they needed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CITY-STATE EMERGES IN 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Sumerians are one of the first groups to form a civilization (remember the 5 characteristics)</a:t>
            </a:r>
          </a:p>
          <a:p>
            <a:r>
              <a:rPr lang="en-US" dirty="0" smtClean="0"/>
              <a:t>By 3000 B.C. numerous cities with surrounding crop fields were built, sharing the same culture but each with their own government</a:t>
            </a:r>
          </a:p>
          <a:p>
            <a:r>
              <a:rPr lang="en-US" dirty="0" smtClean="0"/>
              <a:t>CITY-STATE:  A city and its surrounding lands functioning as an independent political unit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FAMOUS CITY-STATES IN HISTORY</a:t>
            </a:r>
            <a:endParaRPr lang="en-US" dirty="0"/>
          </a:p>
        </p:txBody>
      </p:sp>
      <p:pic>
        <p:nvPicPr>
          <p:cNvPr id="4" name="Content Placeholder 3" descr="180px-Leonidas_statue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114800" cy="1955800"/>
          </a:xfrm>
        </p:spPr>
      </p:pic>
      <p:pic>
        <p:nvPicPr>
          <p:cNvPr id="5" name="Picture 4" descr="babylonfo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810000" cy="3683000"/>
          </a:xfrm>
          <a:prstGeom prst="rect">
            <a:avLst/>
          </a:prstGeom>
        </p:spPr>
      </p:pic>
      <p:pic>
        <p:nvPicPr>
          <p:cNvPr id="6" name="Picture 5" descr="parthenon-and-the-acropolis-landmark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41148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PRIESTS AT THE TOP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Sumerian </a:t>
            </a:r>
            <a:r>
              <a:rPr lang="en-US" dirty="0" err="1" smtClean="0"/>
              <a:t>gov’t</a:t>
            </a:r>
            <a:r>
              <a:rPr lang="en-US" dirty="0" smtClean="0"/>
              <a:t> controlled by priests</a:t>
            </a:r>
          </a:p>
          <a:p>
            <a:r>
              <a:rPr lang="en-US" dirty="0" smtClean="0"/>
              <a:t>Ziggurat was place of worship and city hall</a:t>
            </a:r>
          </a:p>
          <a:p>
            <a:r>
              <a:rPr lang="en-US" dirty="0" smtClean="0"/>
              <a:t>Priests managed the irrigation systems </a:t>
            </a:r>
          </a:p>
          <a:p>
            <a:r>
              <a:rPr lang="en-US" dirty="0" smtClean="0"/>
              <a:t>Demanded a portion of a farmer’s crops as a tax</a:t>
            </a:r>
            <a:endParaRPr lang="en-US" dirty="0"/>
          </a:p>
        </p:txBody>
      </p:sp>
      <p:pic>
        <p:nvPicPr>
          <p:cNvPr id="10" name="Content Placeholder 9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1" y="1828800"/>
            <a:ext cx="32004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MONARCHS TAKE OVER</a:t>
            </a:r>
            <a:endParaRPr lang="en-US" dirty="0"/>
          </a:p>
        </p:txBody>
      </p:sp>
      <p:pic>
        <p:nvPicPr>
          <p:cNvPr id="5" name="Content Placeholder 4" descr="180px-Elizabeth_I_of_England_-_coronation_portra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35052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war a tough fighter was selected to lead the army</a:t>
            </a:r>
          </a:p>
          <a:p>
            <a:r>
              <a:rPr lang="en-US" dirty="0" smtClean="0"/>
              <a:t>After 3000 B.C. war was more frequent and leaders were given permanent commands</a:t>
            </a:r>
          </a:p>
          <a:p>
            <a:r>
              <a:rPr lang="en-US" dirty="0" smtClean="0"/>
              <a:t>DYNASTY:  a series of rulers from a </a:t>
            </a:r>
            <a:r>
              <a:rPr lang="en-US" smtClean="0"/>
              <a:t>single family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DEF:  the process of a new idea or product spreading from one culture to another</a:t>
            </a:r>
          </a:p>
          <a:p>
            <a:r>
              <a:rPr lang="en-US" dirty="0" smtClean="0"/>
              <a:t>Population and trade were expanding as city-states grew prosperous from </a:t>
            </a:r>
            <a:r>
              <a:rPr lang="en-US" smtClean="0"/>
              <a:t>food surpluses</a:t>
            </a:r>
            <a:endParaRPr lang="en-US"/>
          </a:p>
        </p:txBody>
      </p:sp>
      <p:pic>
        <p:nvPicPr>
          <p:cNvPr id="5" name="Content Placeholder 4" descr="thnksgv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84052"/>
            <a:ext cx="4038600" cy="285033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482</TotalTime>
  <Words>1111</Words>
  <Application>Microsoft Office PowerPoint</Application>
  <PresentationFormat>On-screen Show (4:3)</PresentationFormat>
  <Paragraphs>123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Foundry</vt:lpstr>
      <vt:lpstr>CHAPTER 2:  EARLY RIVER VALLEY CIVILIZATIONS</vt:lpstr>
      <vt:lpstr>FERTILE CRESCENT</vt:lpstr>
      <vt:lpstr>DISADVANTAGES OF LIVING IN THE FERTILE CRESCENT (SUMER)</vt:lpstr>
      <vt:lpstr>SOLUTIONS TO SUMER’S PROBLEMS</vt:lpstr>
      <vt:lpstr>THE CITY-STATE EMERGES IN SUMER</vt:lpstr>
      <vt:lpstr>FAMOUS CITY-STATES IN HISTORY</vt:lpstr>
      <vt:lpstr>PRIESTS AT THE TOP</vt:lpstr>
      <vt:lpstr>MONARCHS TAKE OVER</vt:lpstr>
      <vt:lpstr>CULTURAL DIFFUSION</vt:lpstr>
      <vt:lpstr>POLYTHEISM</vt:lpstr>
      <vt:lpstr>SUMERIAN SOCIAL CLASSES</vt:lpstr>
      <vt:lpstr>SUMERIAN INVENTIONS</vt:lpstr>
      <vt:lpstr>1ST EMPIRE BUILDERS</vt:lpstr>
      <vt:lpstr>SARGON OF AKKAD</vt:lpstr>
      <vt:lpstr>BABYLONIAN EMPIRE</vt:lpstr>
      <vt:lpstr>HAMMURABI</vt:lpstr>
      <vt:lpstr>HAMMURABI AND HIS CODE</vt:lpstr>
      <vt:lpstr>PYRAMIDS ON THE NILE</vt:lpstr>
      <vt:lpstr>UPPER AND LOWER EGYPT</vt:lpstr>
      <vt:lpstr>environment</vt:lpstr>
      <vt:lpstr>EGYPT UNITES INTO A KINGDOM</vt:lpstr>
      <vt:lpstr>MENES</vt:lpstr>
      <vt:lpstr>Pharaohs rule as gods</vt:lpstr>
      <vt:lpstr>BUILDING PYRAMIDS</vt:lpstr>
      <vt:lpstr>EGYPTIAN culture</vt:lpstr>
      <vt:lpstr>Death and afterlife</vt:lpstr>
      <vt:lpstr>society</vt:lpstr>
      <vt:lpstr>writing</vt:lpstr>
      <vt:lpstr>PLANNED CITIES ON THE INDUS</vt:lpstr>
      <vt:lpstr>GEOGRAPHY</vt:lpstr>
      <vt:lpstr>CIVILIZATION ON THE INDUS</vt:lpstr>
      <vt:lpstr>CITIES</vt:lpstr>
      <vt:lpstr>CULTURE AND TRADE</vt:lpstr>
      <vt:lpstr>A MYSTERIOUS END</vt:lpstr>
      <vt:lpstr>RIVER DYNASTIES IN CHINA</vt:lpstr>
      <vt:lpstr>GEOGRAPHY</vt:lpstr>
    </vt:vector>
  </TitlesOfParts>
  <Company>Denton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EARLY RIVER VALLEY CIVILIZATIONS</dc:title>
  <dc:creator>Administrator</dc:creator>
  <cp:lastModifiedBy>Denton ISD</cp:lastModifiedBy>
  <cp:revision>49</cp:revision>
  <dcterms:created xsi:type="dcterms:W3CDTF">2008-09-08T14:24:38Z</dcterms:created>
  <dcterms:modified xsi:type="dcterms:W3CDTF">2010-08-30T16:01:59Z</dcterms:modified>
</cp:coreProperties>
</file>