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86C075-4D18-4A0A-8F25-33C8824E9F7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B065C9-D4FC-4AAC-925B-E0D53A683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Unit Five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</a:t>
            </a:r>
            <a:r>
              <a:rPr lang="en-US" dirty="0" err="1" smtClean="0"/>
              <a:t>Noncommunicable</a:t>
            </a:r>
            <a:r>
              <a:rPr lang="en-US" dirty="0" smtClean="0"/>
              <a:t> Diseases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Hereditary</a:t>
            </a:r>
          </a:p>
          <a:p>
            <a:r>
              <a:rPr lang="en-US" dirty="0" smtClean="0"/>
              <a:t>Environmental</a:t>
            </a:r>
          </a:p>
          <a:p>
            <a:r>
              <a:rPr lang="en-US" dirty="0" smtClean="0"/>
              <a:t>Lifestyle</a:t>
            </a:r>
            <a:endParaRPr lang="en-US" dirty="0"/>
          </a:p>
        </p:txBody>
      </p:sp>
      <p:pic>
        <p:nvPicPr>
          <p:cNvPr id="6" name="Picture 5" descr="d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295400"/>
            <a:ext cx="2133600" cy="2837468"/>
          </a:xfrm>
          <a:prstGeom prst="rect">
            <a:avLst/>
          </a:prstGeom>
        </p:spPr>
      </p:pic>
      <p:pic>
        <p:nvPicPr>
          <p:cNvPr id="7" name="Picture 6" descr="smokestac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86200"/>
            <a:ext cx="3213570" cy="2133600"/>
          </a:xfrm>
          <a:prstGeom prst="rect">
            <a:avLst/>
          </a:prstGeom>
        </p:spPr>
      </p:pic>
      <p:pic>
        <p:nvPicPr>
          <p:cNvPr id="8" name="Picture 7" descr="K3CALWZ5TQCAC7DNC3CAOLTFBQCA02886ECAJCD1UNCA8EZ9A3CA8ETTE7CA21CUI3CAW7EFS6CAP6JN2ZCASQDYTKCA3QMA8ICAMWEVXTCARNK98GCA0ANHWKCAAL1VW8CAO0YL5DCAY5MJX1CA825YH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419600"/>
            <a:ext cx="3276600" cy="22014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NC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</a:p>
          <a:p>
            <a:r>
              <a:rPr lang="en-US" dirty="0" smtClean="0"/>
              <a:t>Heart Disease</a:t>
            </a:r>
          </a:p>
          <a:p>
            <a:r>
              <a:rPr lang="en-US" dirty="0" smtClean="0"/>
              <a:t>Cancer</a:t>
            </a:r>
          </a:p>
          <a:p>
            <a:r>
              <a:rPr lang="en-US" dirty="0" smtClean="0"/>
              <a:t>Sickle Cell Anemia</a:t>
            </a:r>
          </a:p>
          <a:p>
            <a:r>
              <a:rPr lang="en-US" dirty="0" smtClean="0"/>
              <a:t>Asthma</a:t>
            </a:r>
          </a:p>
          <a:p>
            <a:r>
              <a:rPr lang="en-US" dirty="0" smtClean="0"/>
              <a:t>Allergies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Immune System?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696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system of biological structures and processes within an organism that protects against disease by identifying and killing pathogens and tumor cells</a:t>
            </a:r>
          </a:p>
          <a:p>
            <a:r>
              <a:rPr lang="en-US" sz="800" dirty="0" smtClean="0"/>
              <a:t>2009 Wikipedia.com  http://en.wikipedia.org/wiki/Immune_system</a:t>
            </a:r>
          </a:p>
          <a:p>
            <a:endParaRPr lang="en-US" sz="2800" dirty="0"/>
          </a:p>
        </p:txBody>
      </p:sp>
      <p:pic>
        <p:nvPicPr>
          <p:cNvPr id="5" name="Picture 4" descr="white blood ce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657600"/>
            <a:ext cx="3505200" cy="2804160"/>
          </a:xfrm>
          <a:prstGeom prst="rect">
            <a:avLst/>
          </a:prstGeom>
        </p:spPr>
      </p:pic>
      <p:pic>
        <p:nvPicPr>
          <p:cNvPr id="6" name="Picture 5" descr="2DCAKBLVSSCAM37PEKCARZ2KTPCAPV1TTSCAEDBEN4CAX7BCHUCAK66TF8CA1E81MJCA3891BCCAD2OUI1CAHG9DP5CAA1PJQICASU2YEDCAF5F3VUCA0A86A7CAOL2ZI0CASANK5ECAWG5XQMCAELS43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657600"/>
            <a:ext cx="3657600" cy="2743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Defenses against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</a:t>
            </a:r>
          </a:p>
          <a:p>
            <a:r>
              <a:rPr lang="en-US" dirty="0" smtClean="0"/>
              <a:t>Saliva and Mucus</a:t>
            </a:r>
          </a:p>
          <a:p>
            <a:r>
              <a:rPr lang="en-US" dirty="0" smtClean="0"/>
              <a:t>Fever</a:t>
            </a:r>
            <a:endParaRPr lang="en-US" dirty="0"/>
          </a:p>
        </p:txBody>
      </p:sp>
      <p:pic>
        <p:nvPicPr>
          <p:cNvPr id="6" name="Picture 5" descr="sk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76600"/>
            <a:ext cx="2909887" cy="3371455"/>
          </a:xfrm>
          <a:prstGeom prst="rect">
            <a:avLst/>
          </a:prstGeom>
        </p:spPr>
      </p:pic>
      <p:pic>
        <p:nvPicPr>
          <p:cNvPr id="7" name="Picture 6" descr="130momr405x23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990600"/>
            <a:ext cx="3857625" cy="2219325"/>
          </a:xfrm>
          <a:prstGeom prst="rect">
            <a:avLst/>
          </a:prstGeom>
        </p:spPr>
      </p:pic>
      <p:pic>
        <p:nvPicPr>
          <p:cNvPr id="8" name="Picture 7" descr="MYCAV23P2PCABFM7NPCAT0JHE5CARX968KCAL3MJBJCAYSSEGRCA4TCGNRCAOC2Q16CAF1ZDJXCAMA5K2PCAM16IPHCAJ5UPWHCA69MRUSCA0TZBFICAAI2Q2ACANNIN62CAWQIDQ0CAK251JGCAMTAA7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3276600"/>
            <a:ext cx="3562350" cy="28441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Specific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Lymphocytes and White Blood Cells</a:t>
            </a:r>
          </a:p>
          <a:p>
            <a:r>
              <a:rPr lang="en-US" dirty="0" smtClean="0"/>
              <a:t>Antibodies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http://www.brainpop.com/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900" dirty="0" smtClean="0"/>
              <a:t>Ways to Strengthen Your Immune System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8 hours of sleep</a:t>
            </a:r>
          </a:p>
          <a:p>
            <a:r>
              <a:rPr lang="en-US" dirty="0" smtClean="0"/>
              <a:t>Eat Healthy</a:t>
            </a:r>
          </a:p>
          <a:p>
            <a:r>
              <a:rPr lang="en-US" dirty="0" smtClean="0"/>
              <a:t>Get a lot of Vitamin C</a:t>
            </a:r>
          </a:p>
          <a:p>
            <a:r>
              <a:rPr lang="en-US" dirty="0" smtClean="0"/>
              <a:t>Don’t Do Drugs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86200"/>
            <a:ext cx="2209800" cy="2080761"/>
          </a:xfrm>
          <a:prstGeom prst="rect">
            <a:avLst/>
          </a:prstGeom>
        </p:spPr>
      </p:pic>
      <p:pic>
        <p:nvPicPr>
          <p:cNvPr id="5" name="Picture 4" descr="slee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295400"/>
            <a:ext cx="2819400" cy="1879600"/>
          </a:xfrm>
          <a:prstGeom prst="rect">
            <a:avLst/>
          </a:prstGeom>
        </p:spPr>
      </p:pic>
      <p:pic>
        <p:nvPicPr>
          <p:cNvPr id="6" name="Picture 5" descr="no drug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886200"/>
            <a:ext cx="2057400" cy="2057400"/>
          </a:xfrm>
          <a:prstGeom prst="rect">
            <a:avLst/>
          </a:prstGeom>
        </p:spPr>
      </p:pic>
      <p:pic>
        <p:nvPicPr>
          <p:cNvPr id="7" name="Picture 6" descr="pyrami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3886200"/>
            <a:ext cx="2667000" cy="205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STDs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Sexually Transmitted Diseases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Communicable Diseases that are transmitted through sexual contact</a:t>
            </a:r>
          </a:p>
          <a:p>
            <a:r>
              <a:rPr lang="en-US" dirty="0" smtClean="0"/>
              <a:t>Can also be transmitted by sharing “dirty” needles in drug use</a:t>
            </a:r>
          </a:p>
          <a:p>
            <a:r>
              <a:rPr lang="en-US" dirty="0" smtClean="0"/>
              <a:t>Until 1985, STDs could be transmitted through blood transfusions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Immunodeficiency Virus</a:t>
            </a:r>
          </a:p>
          <a:p>
            <a:r>
              <a:rPr lang="en-US" dirty="0" err="1" smtClean="0"/>
              <a:t>Aquired</a:t>
            </a:r>
            <a:r>
              <a:rPr lang="en-US" dirty="0" smtClean="0"/>
              <a:t> Immunodeficiency Syndrome</a:t>
            </a:r>
          </a:p>
          <a:p>
            <a:r>
              <a:rPr lang="en-US" dirty="0" smtClean="0"/>
              <a:t>HIV is the virus that leads to AIDS</a:t>
            </a:r>
          </a:p>
          <a:p>
            <a:r>
              <a:rPr lang="en-US" dirty="0" smtClean="0"/>
              <a:t>Attacks the immune system</a:t>
            </a:r>
          </a:p>
          <a:p>
            <a:r>
              <a:rPr lang="en-US" dirty="0" smtClean="0"/>
              <a:t>Can be managed with medications</a:t>
            </a:r>
          </a:p>
          <a:p>
            <a:r>
              <a:rPr lang="en-US" dirty="0" smtClean="0"/>
              <a:t>Eventually the immune system will succumb to the disease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Disease?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6858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abnormal condition of a body part, organ, or system resulting from various causes, such as infection, genetic defect, or environmental stress, and characterized by an identifiable group of signs and symptoms  </a:t>
            </a:r>
          </a:p>
          <a:p>
            <a:r>
              <a:rPr lang="en-US" sz="800" dirty="0" smtClean="0"/>
              <a:t>(The American Heritage® Dictionary of the English Language, Fourth Edition</a:t>
            </a:r>
            <a:br>
              <a:rPr lang="en-US" sz="800" dirty="0" smtClean="0"/>
            </a:br>
            <a:r>
              <a:rPr lang="en-US" sz="800" dirty="0" smtClean="0"/>
              <a:t>Copyright © 2009 by Houghton Mifflin Company.)</a:t>
            </a:r>
            <a:endParaRPr lang="en-US" sz="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usually do not die from AIDS, but from other diseases that a healthy immune system can easily fight off (like </a:t>
            </a:r>
            <a:r>
              <a:rPr lang="en-US" dirty="0" err="1" smtClean="0"/>
              <a:t>pnemonia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Babies can be born with HIV if their mother has the infection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You Can NOT Get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Holding hands</a:t>
            </a:r>
          </a:p>
          <a:p>
            <a:r>
              <a:rPr lang="en-US" dirty="0" smtClean="0"/>
              <a:t>Kissing</a:t>
            </a:r>
          </a:p>
          <a:p>
            <a:r>
              <a:rPr lang="en-US" dirty="0" smtClean="0"/>
              <a:t>Sweating</a:t>
            </a:r>
          </a:p>
          <a:p>
            <a:r>
              <a:rPr lang="en-US" dirty="0" smtClean="0"/>
              <a:t>Eating/Drinking </a:t>
            </a:r>
          </a:p>
          <a:p>
            <a:r>
              <a:rPr lang="en-US" dirty="0" smtClean="0"/>
              <a:t>Sitting next to someone with the disease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Gonorrhea</a:t>
            </a:r>
          </a:p>
          <a:p>
            <a:r>
              <a:rPr lang="en-US" dirty="0" smtClean="0"/>
              <a:t>Chlamydia</a:t>
            </a:r>
          </a:p>
          <a:p>
            <a:r>
              <a:rPr lang="en-US" dirty="0" smtClean="0"/>
              <a:t>Syphilis</a:t>
            </a:r>
            <a:endParaRPr lang="en-US" dirty="0" smtClean="0"/>
          </a:p>
          <a:p>
            <a:r>
              <a:rPr lang="en-US" dirty="0" smtClean="0"/>
              <a:t>Herpes Simplex Virus</a:t>
            </a:r>
          </a:p>
          <a:p>
            <a:r>
              <a:rPr lang="en-US" dirty="0" smtClean="0"/>
              <a:t>Human Papillomavirus</a:t>
            </a:r>
          </a:p>
          <a:p>
            <a:r>
              <a:rPr lang="en-US" dirty="0" smtClean="0"/>
              <a:t>Genital Warts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Disease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905000"/>
            <a:ext cx="6629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Communicable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429000"/>
            <a:ext cx="7494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Noncommunicable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Communicable Diseases</a:t>
            </a:r>
            <a:endParaRPr lang="en-US" dirty="0"/>
          </a:p>
        </p:txBody>
      </p:sp>
      <p:pic>
        <p:nvPicPr>
          <p:cNvPr id="4" name="Picture 3" descr="bacte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19200"/>
            <a:ext cx="2667000" cy="2362200"/>
          </a:xfrm>
          <a:prstGeom prst="rect">
            <a:avLst/>
          </a:prstGeom>
        </p:spPr>
      </p:pic>
      <p:pic>
        <p:nvPicPr>
          <p:cNvPr id="5" name="Picture 4" descr="vir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219200"/>
            <a:ext cx="2611821" cy="2362200"/>
          </a:xfrm>
          <a:prstGeom prst="rect">
            <a:avLst/>
          </a:prstGeom>
        </p:spPr>
      </p:pic>
      <p:pic>
        <p:nvPicPr>
          <p:cNvPr id="6" name="Picture 5" descr="protozo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114799"/>
            <a:ext cx="2667000" cy="2296583"/>
          </a:xfrm>
          <a:prstGeom prst="rect">
            <a:avLst/>
          </a:prstGeom>
        </p:spPr>
      </p:pic>
      <p:pic>
        <p:nvPicPr>
          <p:cNvPr id="7" name="Picture 6" descr="fungu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4114800"/>
            <a:ext cx="2590800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3657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3657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Virus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6488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Protozoa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6477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Fungus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Tuberculosis</a:t>
            </a:r>
          </a:p>
          <a:p>
            <a:r>
              <a:rPr lang="en-US" dirty="0" smtClean="0"/>
              <a:t>Typhoid Fever</a:t>
            </a:r>
          </a:p>
          <a:p>
            <a:r>
              <a:rPr lang="en-US" dirty="0" smtClean="0"/>
              <a:t>Diphtheria</a:t>
            </a:r>
          </a:p>
          <a:p>
            <a:r>
              <a:rPr lang="en-US" dirty="0" smtClean="0"/>
              <a:t>Syphilis</a:t>
            </a:r>
          </a:p>
          <a:p>
            <a:r>
              <a:rPr lang="en-US" dirty="0" smtClean="0"/>
              <a:t>E Coli</a:t>
            </a:r>
          </a:p>
          <a:p>
            <a:r>
              <a:rPr lang="en-US" dirty="0" smtClean="0"/>
              <a:t>Strep Throat</a:t>
            </a:r>
          </a:p>
          <a:p>
            <a:endParaRPr lang="en-US" dirty="0"/>
          </a:p>
        </p:txBody>
      </p:sp>
      <p:pic>
        <p:nvPicPr>
          <p:cNvPr id="4" name="Picture 3" descr="bacte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524000"/>
            <a:ext cx="4343400" cy="4343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Influenza (Flu)</a:t>
            </a:r>
          </a:p>
          <a:p>
            <a:r>
              <a:rPr lang="en-US" dirty="0" smtClean="0"/>
              <a:t>Common Cold</a:t>
            </a:r>
          </a:p>
          <a:p>
            <a:r>
              <a:rPr lang="en-US" dirty="0" smtClean="0"/>
              <a:t>Human Immunodeficiency Virus</a:t>
            </a:r>
          </a:p>
          <a:p>
            <a:r>
              <a:rPr lang="en-US" dirty="0" err="1" smtClean="0"/>
              <a:t>Pnemonia</a:t>
            </a:r>
            <a:endParaRPr lang="en-US" dirty="0" smtClean="0"/>
          </a:p>
          <a:p>
            <a:r>
              <a:rPr lang="en-US" dirty="0" smtClean="0"/>
              <a:t>No Cures</a:t>
            </a:r>
            <a:endParaRPr lang="en-US" dirty="0"/>
          </a:p>
        </p:txBody>
      </p:sp>
      <p:pic>
        <p:nvPicPr>
          <p:cNvPr id="4" name="Picture 3" descr="vir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429000"/>
            <a:ext cx="3352800" cy="32712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Protozoa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One-celled organisms</a:t>
            </a:r>
          </a:p>
          <a:p>
            <a:r>
              <a:rPr lang="en-US" dirty="0" smtClean="0"/>
              <a:t>Malaria</a:t>
            </a:r>
          </a:p>
          <a:p>
            <a:endParaRPr lang="en-US" dirty="0"/>
          </a:p>
        </p:txBody>
      </p:sp>
      <p:pic>
        <p:nvPicPr>
          <p:cNvPr id="4" name="Picture 3" descr="protozo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362200"/>
            <a:ext cx="4114800" cy="3543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Athlete’s Foot</a:t>
            </a:r>
          </a:p>
          <a:p>
            <a:r>
              <a:rPr lang="en-US" dirty="0" smtClean="0"/>
              <a:t>Jock Itch</a:t>
            </a:r>
          </a:p>
          <a:p>
            <a:r>
              <a:rPr lang="en-US" dirty="0" smtClean="0"/>
              <a:t>Vaginal Yeast Infection</a:t>
            </a:r>
          </a:p>
          <a:p>
            <a:r>
              <a:rPr lang="en-US" dirty="0" smtClean="0"/>
              <a:t>Ringworm</a:t>
            </a:r>
            <a:endParaRPr lang="en-US" dirty="0"/>
          </a:p>
        </p:txBody>
      </p:sp>
      <p:pic>
        <p:nvPicPr>
          <p:cNvPr id="4" name="Picture 3" descr="fung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3810000" cy="28508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pic>
        <p:nvPicPr>
          <p:cNvPr id="5" name="Picture 4" descr="handshake-thum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2286000" cy="1905000"/>
          </a:xfrm>
          <a:prstGeom prst="rect">
            <a:avLst/>
          </a:prstGeom>
        </p:spPr>
      </p:pic>
      <p:pic>
        <p:nvPicPr>
          <p:cNvPr id="6" name="Picture 5" descr="doorkn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447800"/>
            <a:ext cx="2438400" cy="2000250"/>
          </a:xfrm>
          <a:prstGeom prst="rect">
            <a:avLst/>
          </a:prstGeom>
        </p:spPr>
      </p:pic>
      <p:pic>
        <p:nvPicPr>
          <p:cNvPr id="7" name="Picture 6" descr="eg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114800"/>
            <a:ext cx="2362200" cy="1924050"/>
          </a:xfrm>
          <a:prstGeom prst="rect">
            <a:avLst/>
          </a:prstGeom>
        </p:spPr>
      </p:pic>
      <p:pic>
        <p:nvPicPr>
          <p:cNvPr id="8" name="Picture 7" descr="mosquit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4114800"/>
            <a:ext cx="2438400" cy="2057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3581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 Contact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601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Food and Drink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35814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Indirect Contact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63246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Animals and Insects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</TotalTime>
  <Words>354</Words>
  <Application>Microsoft Office PowerPoint</Application>
  <PresentationFormat>On-screen Show (4:3)</PresentationFormat>
  <Paragraphs>96</Paragraphs>
  <Slides>22</Slides>
  <Notes>0</Notes>
  <HiddenSlides>16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Technic</vt:lpstr>
      <vt:lpstr>Diseases</vt:lpstr>
      <vt:lpstr>What Is a Disease?</vt:lpstr>
      <vt:lpstr>Types of Disease</vt:lpstr>
      <vt:lpstr>Types of Communicable Diseases</vt:lpstr>
      <vt:lpstr>Bacteria</vt:lpstr>
      <vt:lpstr>Virus</vt:lpstr>
      <vt:lpstr>Protozoa</vt:lpstr>
      <vt:lpstr>Fungus</vt:lpstr>
      <vt:lpstr>Transmission</vt:lpstr>
      <vt:lpstr>Types of Noncommunicable Diseases</vt:lpstr>
      <vt:lpstr>Different NC Diseases</vt:lpstr>
      <vt:lpstr>Immune System</vt:lpstr>
      <vt:lpstr>What is the Immune System?</vt:lpstr>
      <vt:lpstr>General Defenses against Disease</vt:lpstr>
      <vt:lpstr>Disease Specific Defenses</vt:lpstr>
      <vt:lpstr>Ways to Strengthen Your Immune System</vt:lpstr>
      <vt:lpstr>STDs</vt:lpstr>
      <vt:lpstr>Sexually Transmitted Diseases</vt:lpstr>
      <vt:lpstr>HIV/AIDS</vt:lpstr>
      <vt:lpstr>HIV/AIDS</vt:lpstr>
      <vt:lpstr>Ways You Can NOT Get HIV/AIDS</vt:lpstr>
      <vt:lpstr>Other STDs</vt:lpstr>
    </vt:vector>
  </TitlesOfParts>
  <Company>DentonISD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</dc:title>
  <dc:creator>mfischer</dc:creator>
  <cp:lastModifiedBy>repair</cp:lastModifiedBy>
  <cp:revision>27</cp:revision>
  <dcterms:created xsi:type="dcterms:W3CDTF">2009-10-29T14:16:16Z</dcterms:created>
  <dcterms:modified xsi:type="dcterms:W3CDTF">2012-10-23T14:18:16Z</dcterms:modified>
</cp:coreProperties>
</file>