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2" r:id="rId4"/>
    <p:sldId id="263" r:id="rId5"/>
    <p:sldId id="264" r:id="rId6"/>
    <p:sldId id="265" r:id="rId7"/>
    <p:sldId id="266" r:id="rId8"/>
    <p:sldId id="267" r:id="rId9"/>
    <p:sldId id="268" r:id="rId10"/>
    <p:sldId id="301" r:id="rId11"/>
    <p:sldId id="269" r:id="rId12"/>
    <p:sldId id="270" r:id="rId13"/>
    <p:sldId id="271" r:id="rId14"/>
    <p:sldId id="258" r:id="rId15"/>
    <p:sldId id="30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403C44-8A91-43DD-A145-CCF06051F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96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0FC9A-A43C-4D41-8697-6A880342E2E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As the you use the slides, discuss the system functions. 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278DE-1B0B-43DC-BC42-69CADC86C1F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Individuals need not reproduce, but the species must have a way to reproduce in order to continue the species.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Sexual reproduction provides diverse offspring a positive thing for a species</a:t>
            </a:r>
          </a:p>
          <a:p>
            <a:pPr eaLnBrk="1" hangingPunct="1"/>
            <a:r>
              <a:rPr lang="en-US" smtClean="0"/>
              <a:t>The more genetically diverse a population, the more likelihood there is for it to survive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84E2B9-25F2-4BDA-A16E-B4F1641E85F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Protection</a:t>
            </a:r>
          </a:p>
          <a:p>
            <a:pPr eaLnBrk="1" hangingPunct="1"/>
            <a:r>
              <a:rPr lang="en-US" smtClean="0"/>
              <a:t>Excess wastes especially urea</a:t>
            </a:r>
          </a:p>
          <a:p>
            <a:pPr eaLnBrk="1" hangingPunct="1"/>
            <a:r>
              <a:rPr lang="en-US" smtClean="0"/>
              <a:t>Regulates body temperature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2B59CF-1E25-4047-8F8D-B1EA90092BF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Makes red blood cells for circulatory system</a:t>
            </a:r>
          </a:p>
          <a:p>
            <a:pPr eaLnBrk="1" hangingPunct="1"/>
            <a:r>
              <a:rPr lang="en-US" smtClean="0"/>
              <a:t>Provides bones for skeletal system to attach to that enables movement</a:t>
            </a:r>
          </a:p>
          <a:p>
            <a:pPr eaLnBrk="1" hangingPunct="1"/>
            <a:r>
              <a:rPr lang="en-US" smtClean="0"/>
              <a:t>Provides calcium, phosphorus, etc.</a:t>
            </a:r>
          </a:p>
          <a:p>
            <a:pPr eaLnBrk="1" hangingPunct="1"/>
            <a:r>
              <a:rPr lang="en-US" smtClean="0"/>
              <a:t>Protection of major organs by hard, bony plates</a:t>
            </a:r>
          </a:p>
          <a:p>
            <a:pPr eaLnBrk="1" hangingPunct="1"/>
            <a:r>
              <a:rPr lang="en-US" smtClean="0"/>
              <a:t>Malleable during birth and the first few years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D39465-B149-41AB-ADAF-4B333F0345B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heart muscles pump blood to carry oxygen brought in by the respiratory system</a:t>
            </a:r>
          </a:p>
          <a:p>
            <a:pPr eaLnBrk="1" hangingPunct="1"/>
            <a:r>
              <a:rPr lang="en-US" smtClean="0"/>
              <a:t>Stomach muscles break down food so it can be digested</a:t>
            </a:r>
          </a:p>
          <a:p>
            <a:pPr eaLnBrk="1" hangingPunct="1"/>
            <a:r>
              <a:rPr lang="en-US" smtClean="0"/>
              <a:t>Allow movement by pulling on bones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B72525-E0F9-42BF-AD8B-595DC29CBB8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Without this system gas could (0</a:t>
            </a:r>
            <a:r>
              <a:rPr lang="en-US" baseline="-25000" smtClean="0"/>
              <a:t>2</a:t>
            </a:r>
            <a:r>
              <a:rPr lang="en-US" smtClean="0"/>
              <a:t> primarily) would not enter our systems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Without this system CO</a:t>
            </a:r>
            <a:r>
              <a:rPr lang="en-US" baseline="-25000" smtClean="0"/>
              <a:t>2</a:t>
            </a:r>
            <a:r>
              <a:rPr lang="en-US" smtClean="0"/>
              <a:t> could not exit the body after being expelled as a waste in cellular respiration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Circulatory system carries these gases to the alveoli to be expelled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Diaphragm ( a muscle) is what forces lungs to inhale and exhale</a:t>
            </a:r>
            <a:endParaRPr lang="en-US" baseline="-250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B111C3-CCFB-443C-8203-4A9E24F956D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Provides a platform for oxygen and nutrients to flow to all cells of the body.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heart (a muscle) gives the blood the power to push these things to the cells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Without the veins, arteries and capillaries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2A0E80-EF16-44B4-AC00-F0B4888D064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Provides a platform for oxygen and nutrients to flow to all cells of the body.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heart (a muscle) gives the blood the power to push these things to the cells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Without the veins, arteries and capillaries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69B07-2A77-4B39-930E-6DEC46C3667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All the systems require monitoring and instructions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9F02B2-748E-4440-921B-C8B568390A9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All the body systems require various nutrients to function.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human body obtains these nutrients from the food we eat. 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digestive system then breaks down these foodstuffs into usable nutrients for the body to use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54FAC-ECD8-483A-B9B8-64CA27041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02775-FF3F-4FBC-B77E-132AB50F7E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EAD96-E4CC-4EA0-9D1C-98E2C290F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0EFFE-CADE-4B65-BAD9-0D44A08B4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32CE9-971A-462A-981B-FB5D94860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C5825-5A71-4094-AB64-9DBC065EB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7DDD6-93A8-4681-9370-74BFB1D0B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AFC36-7217-4901-8424-1F9931CEE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85E60-4069-49EA-A0C3-18D10241C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F746B-9D90-4659-B620-A42677983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59B2A-24BD-4BCE-B4CA-9FB50212F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E4267-16D1-48E0-9FC2-8872FB7D4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BE340-18C5-4D60-8B6E-7D86624A0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71D61-609B-4FE5-8F1F-E981FA2BBA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46EC0-45D1-41D5-AF73-CC5458248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folHlink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160CADD-F5F4-489C-9A00-A7F365572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C0C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C0C0C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C0C0C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0C0C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C0C0C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C0C0C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C0C0C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C0C0C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C0C0C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rds.yahoo.com/_ylt=A9G_bHI_Pw1IoRMBuqGJzbkF;_ylu=X3oDMTBxaHZ2dnV0BHBvcwM0BHNlYwNzcgR2dGlkA0kwODJfMTA0/SIG=1hnrupdub/EXP=1208914111/**http:/images.search.yahoo.com/images/view?back=http://images.search.yahoo.com/search/images?p=kidney&amp;fr=yfp-t-501&amp;toggle=1&amp;cop=mss&amp;ei=UTF-8&amp;w=288&amp;h=472&amp;imgurl=www.meddean.luc.edu/lumen/Meded/Radio/curriculum/Mechanisms/Normal_kidney.jpg&amp;rurl=http://www.meddean.luc.edu/lumen/Meded/Radio/curriculum/Mechanisms/Cancer_Kidney1.htm&amp;size=46kB&amp;name=Normal_kidney.jpg&amp;p=kidney&amp;type=JPG&amp;oid=7936c1cdf92f69b6&amp;no=4&amp;tt=227310" TargetMode="Externa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You Can’t Have One Without the Other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Body Systems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Thoracic Duct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953000" y="2133600"/>
            <a:ext cx="4191000" cy="472440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>
                <a:alpha val="15000"/>
              </a:schemeClr>
            </a:outerShdw>
          </a:effectLst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1905000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5000" dirty="0" smtClean="0">
                <a:solidFill>
                  <a:srgbClr val="FF0000"/>
                </a:solidFill>
              </a:rPr>
              <a:t>Lymphatic System</a:t>
            </a:r>
            <a:r>
              <a:rPr lang="en-US" sz="5400" dirty="0" smtClean="0">
                <a:solidFill>
                  <a:srgbClr val="FF0000"/>
                </a:solidFill>
              </a:rPr>
              <a:t/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Major Organs: lymph nodes, spleen, thymus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57200" y="2133600"/>
            <a:ext cx="4495800" cy="353943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3200" b="1" dirty="0">
                <a:solidFill>
                  <a:schemeClr val="accent1"/>
                </a:solidFill>
              </a:rPr>
              <a:t> I am a </a:t>
            </a:r>
            <a:r>
              <a:rPr lang="en-US" sz="3200" dirty="0">
                <a:solidFill>
                  <a:schemeClr val="accent1"/>
                </a:solidFill>
              </a:rPr>
              <a:t>system of vessels that </a:t>
            </a:r>
            <a:r>
              <a:rPr lang="en-US" sz="3200" dirty="0">
                <a:solidFill>
                  <a:srgbClr val="FF0000"/>
                </a:solidFill>
              </a:rPr>
              <a:t>return extra fluid to the bloodstream.</a:t>
            </a:r>
          </a:p>
          <a:p>
            <a:pPr>
              <a:buFont typeface="Arial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 I also </a:t>
            </a:r>
            <a:r>
              <a:rPr lang="en-US" sz="3200" dirty="0">
                <a:solidFill>
                  <a:srgbClr val="FF0000"/>
                </a:solidFill>
              </a:rPr>
              <a:t>help your body fight </a:t>
            </a:r>
            <a:r>
              <a:rPr lang="en-US" sz="3200" dirty="0" smtClean="0">
                <a:solidFill>
                  <a:srgbClr val="FF0000"/>
                </a:solidFill>
              </a:rPr>
              <a:t>disease – </a:t>
            </a:r>
            <a:r>
              <a:rPr lang="en-US" sz="3200" dirty="0" smtClean="0">
                <a:solidFill>
                  <a:schemeClr val="bg1"/>
                </a:solidFill>
              </a:rPr>
              <a:t>Immune System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1600200"/>
          </a:xfrm>
          <a:ln w="76200">
            <a:solidFill>
              <a:srgbClr val="FF66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5000" b="1" dirty="0" smtClean="0"/>
              <a:t>Nervous System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en-US" sz="4000" b="1" dirty="0" smtClean="0"/>
              <a:t>Major Organs: brain, spinal cord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4267200" y="2133600"/>
            <a:ext cx="4495800" cy="4800600"/>
          </a:xfrm>
          <a:prstGeom prst="rect">
            <a:avLst/>
          </a:prstGeom>
          <a:noFill/>
          <a:ln w="76200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C0C0C0"/>
                </a:solidFill>
              </a:rPr>
              <a:t>I tell everything what to do.  I tell the heart when to beat, the body when to move, the digestive system to add enzymes.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C0C0C0"/>
                </a:solidFill>
              </a:rPr>
              <a:t>I am the leader.</a:t>
            </a:r>
          </a:p>
        </p:txBody>
      </p:sp>
      <p:pic>
        <p:nvPicPr>
          <p:cNvPr id="12292" name="Picture 6" descr="MPj032116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514600"/>
            <a:ext cx="36576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9" descr="MPj038581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57200"/>
            <a:ext cx="4572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667000"/>
          </a:xfrm>
          <a:ln w="76200">
            <a:solidFill>
              <a:srgbClr val="CC3399"/>
            </a:solidFill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0000"/>
                </a:solidFill>
              </a:rPr>
              <a:t>Digestive System</a:t>
            </a:r>
            <a:br>
              <a:rPr lang="en-US" sz="48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Major Organs: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mouth, esophagus, stomach, small Intestine, large intestine, rectum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86200" y="2743200"/>
            <a:ext cx="5105400" cy="4114800"/>
          </a:xfrm>
          <a:ln w="57150">
            <a:solidFill>
              <a:srgbClr val="CC3399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Without my system, the body would not be able to obtain energy and nutrients.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I </a:t>
            </a:r>
            <a:r>
              <a:rPr lang="en-US" b="1" dirty="0" smtClean="0">
                <a:solidFill>
                  <a:srgbClr val="FF0000"/>
                </a:solidFill>
              </a:rPr>
              <a:t>break down all the food stuffed in my mouth into usable nutrients and expel the wastes.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239000" cy="2133600"/>
          </a:xfrm>
          <a:ln w="76200">
            <a:solidFill>
              <a:srgbClr val="33CCCC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rgbClr val="FF0000"/>
                </a:solidFill>
              </a:rPr>
              <a:t>Reproduction System</a:t>
            </a:r>
            <a:br>
              <a:rPr lang="en-US" sz="48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Major Organs: ovaries, testes, uterus 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381000" y="2819400"/>
            <a:ext cx="5257800" cy="3694113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7663" indent="-347663">
              <a:spcBef>
                <a:spcPct val="50000"/>
              </a:spcBef>
              <a:buFontTx/>
              <a:buChar char="•"/>
            </a:pPr>
            <a:r>
              <a:rPr lang="en-US" sz="3600" b="1" dirty="0">
                <a:solidFill>
                  <a:schemeClr val="accent1"/>
                </a:solidFill>
              </a:rPr>
              <a:t>I </a:t>
            </a:r>
            <a:r>
              <a:rPr lang="en-US" sz="3600" b="1" dirty="0">
                <a:solidFill>
                  <a:srgbClr val="FF0000"/>
                </a:solidFill>
              </a:rPr>
              <a:t>manufacture (make) cells that allow reproduction.</a:t>
            </a:r>
          </a:p>
          <a:p>
            <a:pPr marL="347663" indent="-347663">
              <a:spcBef>
                <a:spcPct val="50000"/>
              </a:spcBef>
              <a:buFontTx/>
              <a:buChar char="•"/>
            </a:pPr>
            <a:r>
              <a:rPr lang="en-US" sz="3600" b="1" dirty="0">
                <a:solidFill>
                  <a:schemeClr val="accent1"/>
                </a:solidFill>
              </a:rPr>
              <a:t>Without me, species would not continue to live.</a:t>
            </a:r>
          </a:p>
        </p:txBody>
      </p:sp>
      <p:pic>
        <p:nvPicPr>
          <p:cNvPr id="14340" name="Picture 12" descr="MPj020206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667000"/>
            <a:ext cx="2408238" cy="3657600"/>
          </a:xfrm>
          <a:prstGeom prst="rect">
            <a:avLst/>
          </a:prstGeom>
          <a:noFill/>
          <a:ln w="76200">
            <a:solidFill>
              <a:srgbClr val="33CCCC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The Urinary System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Major Organs: kidneys, bladder, </a:t>
            </a:r>
            <a:r>
              <a:rPr lang="en-US" dirty="0" err="1" smtClean="0">
                <a:solidFill>
                  <a:srgbClr val="FF0000"/>
                </a:solidFill>
              </a:rPr>
              <a:t>ureters</a:t>
            </a:r>
            <a:r>
              <a:rPr lang="en-US" dirty="0" smtClean="0">
                <a:solidFill>
                  <a:srgbClr val="FF0000"/>
                </a:solidFill>
              </a:rPr>
              <a:t>, urethra</a:t>
            </a:r>
          </a:p>
        </p:txBody>
      </p:sp>
      <p:pic>
        <p:nvPicPr>
          <p:cNvPr id="15363" name="Picture 5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328863"/>
            <a:ext cx="24384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3200400" y="2667000"/>
            <a:ext cx="52578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 b="1" dirty="0">
                <a:solidFill>
                  <a:schemeClr val="accent1"/>
                </a:solidFill>
              </a:rPr>
              <a:t> I keep your blood clean </a:t>
            </a:r>
            <a:r>
              <a:rPr lang="en-US" sz="2800" b="1" dirty="0">
                <a:solidFill>
                  <a:srgbClr val="FF0000"/>
                </a:solidFill>
              </a:rPr>
              <a:t>(filter out wastes)</a:t>
            </a:r>
          </a:p>
          <a:p>
            <a:pPr>
              <a:buFont typeface="Arial" charset="0"/>
              <a:buChar char="•"/>
            </a:pPr>
            <a:r>
              <a:rPr lang="en-US" sz="2800" b="1" dirty="0">
                <a:solidFill>
                  <a:schemeClr val="accent1"/>
                </a:solidFill>
              </a:rPr>
              <a:t> I also make sure essential chemicals are put back into your blood</a:t>
            </a:r>
          </a:p>
          <a:p>
            <a:pPr>
              <a:buFont typeface="Arial" charset="0"/>
              <a:buChar char="•"/>
            </a:pPr>
            <a:r>
              <a:rPr lang="en-US" sz="2800" b="1" dirty="0">
                <a:solidFill>
                  <a:schemeClr val="accent1"/>
                </a:solidFill>
              </a:rPr>
              <a:t>I combine waste products with water and salt to form urine so that we can get them out of your body!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2286000"/>
          </a:xfrm>
          <a:prstGeom prst="rect">
            <a:avLst/>
          </a:prstGeom>
          <a:noFill/>
          <a:ln w="76200">
            <a:solidFill>
              <a:srgbClr val="1C1C1C"/>
            </a:solidFill>
            <a:miter lim="800000"/>
            <a:headEnd/>
            <a:tailEnd/>
          </a:ln>
          <a:effectLst>
            <a:outerShdw dist="35921" dir="2700000" algn="ctr" rotWithShape="0">
              <a:schemeClr val="folHlink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4000" b="1" kern="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95600" y="2362200"/>
            <a:ext cx="6019800" cy="4267200"/>
          </a:xfrm>
          <a:prstGeom prst="rect">
            <a:avLst/>
          </a:prstGeom>
          <a:noFill/>
          <a:ln w="76200">
            <a:solidFill>
              <a:srgbClr val="1C1C1C"/>
            </a:solidFill>
            <a:miter lim="800000"/>
            <a:headEnd/>
            <a:tailEnd/>
          </a:ln>
          <a:effectLst>
            <a:outerShdw dist="35921" dir="2700000" algn="ctr" rotWithShape="0">
              <a:schemeClr val="folHlink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4000" b="1" kern="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9351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The Endocrine System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3800" dirty="0" smtClean="0">
                <a:solidFill>
                  <a:srgbClr val="FF0000"/>
                </a:solidFill>
              </a:rPr>
              <a:t>Major Organs: pituitary gland, thyroid, adrenal gland,  pancreas, ovaries, testes</a:t>
            </a: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3505200" y="2743200"/>
            <a:ext cx="52578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900" b="1" dirty="0">
                <a:solidFill>
                  <a:schemeClr val="accent1"/>
                </a:solidFill>
              </a:rPr>
              <a:t> I am made of glands which </a:t>
            </a:r>
            <a:r>
              <a:rPr lang="en-US" sz="2900" b="1" dirty="0">
                <a:solidFill>
                  <a:srgbClr val="FF0000"/>
                </a:solidFill>
              </a:rPr>
              <a:t>release chemicals called hormones </a:t>
            </a:r>
            <a:r>
              <a:rPr lang="en-US" sz="2900" b="1" dirty="0">
                <a:solidFill>
                  <a:schemeClr val="accent1"/>
                </a:solidFill>
              </a:rPr>
              <a:t>directly into your blood </a:t>
            </a:r>
          </a:p>
          <a:p>
            <a:pPr>
              <a:buFont typeface="Arial" charset="0"/>
              <a:buChar char="•"/>
            </a:pPr>
            <a:r>
              <a:rPr lang="en-US" sz="2900" b="1" dirty="0">
                <a:solidFill>
                  <a:schemeClr val="accent1"/>
                </a:solidFill>
              </a:rPr>
              <a:t> Without my hormones, you would never grow, have mood changes, digest food, get tired,  or be able to reproduce!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2438400"/>
          </a:xfrm>
          <a:prstGeom prst="rect">
            <a:avLst/>
          </a:prstGeom>
          <a:noFill/>
          <a:ln w="76200">
            <a:solidFill>
              <a:srgbClr val="33CCCC"/>
            </a:solidFill>
            <a:miter lim="800000"/>
            <a:headEnd/>
            <a:tailEnd/>
          </a:ln>
          <a:effectLst>
            <a:outerShdw dist="35921" dir="2700000" algn="ctr" rotWithShape="0">
              <a:schemeClr val="folHlink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4400" kern="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6389" name="Picture 2" descr="http://product-image.tradeindia.com/00308700/b/0/Endocrine-System-Produc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819400"/>
            <a:ext cx="2819400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Body Systems work together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6172200" cy="3124200"/>
          </a:xfrm>
        </p:spPr>
        <p:txBody>
          <a:bodyPr/>
          <a:lstStyle/>
          <a:p>
            <a:pPr eaLnBrk="1" hangingPunct="1"/>
            <a:r>
              <a:rPr lang="en-US" smtClean="0"/>
              <a:t>If you damage one system, you may damage several like smoking which irritates the lungs and also destroys the macrophages of the immune system and brain cells!</a:t>
            </a:r>
          </a:p>
        </p:txBody>
      </p:sp>
      <p:pic>
        <p:nvPicPr>
          <p:cNvPr id="3076" name="Picture 4" descr="MPj017882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600200"/>
            <a:ext cx="2438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MPPH01569J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724400"/>
            <a:ext cx="27432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Body Systems work together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229600" cy="4343400"/>
          </a:xfrm>
        </p:spPr>
        <p:txBody>
          <a:bodyPr/>
          <a:lstStyle/>
          <a:p>
            <a:pPr eaLnBrk="1" hangingPunct="1"/>
            <a:r>
              <a:rPr lang="en-US" smtClean="0"/>
              <a:t>If you get excited, the nervous system increases the heart rate</a:t>
            </a:r>
          </a:p>
        </p:txBody>
      </p:sp>
      <p:pic>
        <p:nvPicPr>
          <p:cNvPr id="4100" name="Picture 4" descr="MMj02347340000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35052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143000"/>
          </a:xfrm>
          <a:gradFill rotWithShape="0">
            <a:gsLst>
              <a:gs pos="0">
                <a:srgbClr val="FF33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eaLnBrk="1" hangingPunct="1">
              <a:defRPr/>
            </a:pPr>
            <a:r>
              <a:rPr lang="en-US" sz="7200" dirty="0" smtClean="0">
                <a:solidFill>
                  <a:schemeClr val="tx1"/>
                </a:solidFill>
              </a:rPr>
              <a:t>Human Body Team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3810000"/>
            <a:ext cx="9144000" cy="314007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latin typeface="Times New Roman" pitchFamily="18" charset="0"/>
              </a:rPr>
              <a:t> </a:t>
            </a:r>
            <a:r>
              <a:rPr lang="en-US" sz="4000"/>
              <a:t>All the systems play a part. How do they interact?</a:t>
            </a:r>
          </a:p>
          <a:p>
            <a:pPr algn="ctr">
              <a:spcBef>
                <a:spcPct val="50000"/>
              </a:spcBef>
            </a:pPr>
            <a:r>
              <a:rPr lang="en-US" sz="4000"/>
              <a:t> Which one is the most important?</a:t>
            </a:r>
          </a:p>
          <a:p>
            <a:pPr algn="ctr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 </a:t>
            </a:r>
          </a:p>
        </p:txBody>
      </p:sp>
      <p:pic>
        <p:nvPicPr>
          <p:cNvPr id="5124" name="Picture 4" descr="HM0024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1143000"/>
            <a:ext cx="14605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HM0024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447800"/>
            <a:ext cx="1347788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HM00097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1600200"/>
            <a:ext cx="11779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 descr="HM00305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91400" y="1447800"/>
            <a:ext cx="135731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j019756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1600200"/>
            <a:ext cx="1817688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1"/>
          </a:solidFill>
          <a:ln w="76200">
            <a:solidFill>
              <a:srgbClr val="CC00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4800" dirty="0" err="1" smtClean="0">
                <a:solidFill>
                  <a:srgbClr val="FF0000"/>
                </a:solidFill>
              </a:rPr>
              <a:t>Integumentary</a:t>
            </a:r>
            <a:r>
              <a:rPr lang="en-US" sz="4800" dirty="0" smtClean="0">
                <a:solidFill>
                  <a:srgbClr val="FF0000"/>
                </a:solidFill>
              </a:rPr>
              <a:t> System</a:t>
            </a:r>
            <a:br>
              <a:rPr lang="en-US" sz="4800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Major Organs: skin, hair &amp; nails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5486400" cy="5638800"/>
          </a:xfrm>
          <a:noFill/>
          <a:ln w="76200">
            <a:solidFill>
              <a:srgbClr val="CC00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I </a:t>
            </a:r>
            <a:r>
              <a:rPr lang="en-US" b="1" dirty="0" smtClean="0">
                <a:solidFill>
                  <a:srgbClr val="FF0000"/>
                </a:solidFill>
              </a:rPr>
              <a:t>cover and protect </a:t>
            </a:r>
            <a:r>
              <a:rPr lang="en-US" b="1" dirty="0" smtClean="0"/>
              <a:t>every place on the body!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I am the first line of </a:t>
            </a:r>
            <a:r>
              <a:rPr lang="en-US" b="1" dirty="0" smtClean="0">
                <a:solidFill>
                  <a:srgbClr val="FF0000"/>
                </a:solidFill>
              </a:rPr>
              <a:t>defense against invasion and injury.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I </a:t>
            </a:r>
            <a:r>
              <a:rPr lang="en-US" b="1" dirty="0" smtClean="0">
                <a:solidFill>
                  <a:srgbClr val="FF0000"/>
                </a:solidFill>
              </a:rPr>
              <a:t>retain body heat </a:t>
            </a:r>
            <a:r>
              <a:rPr lang="en-US" b="1" dirty="0" smtClean="0"/>
              <a:t>yet, have pores to </a:t>
            </a:r>
            <a:r>
              <a:rPr lang="en-US" b="1" dirty="0" smtClean="0">
                <a:solidFill>
                  <a:srgbClr val="FF0000"/>
                </a:solidFill>
              </a:rPr>
              <a:t>release excess heat and wastes</a:t>
            </a:r>
            <a:r>
              <a:rPr lang="en-US" b="1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I </a:t>
            </a:r>
            <a:r>
              <a:rPr lang="en-US" b="1" dirty="0" smtClean="0">
                <a:solidFill>
                  <a:srgbClr val="FF0000"/>
                </a:solidFill>
              </a:rPr>
              <a:t>retain moisture</a:t>
            </a:r>
            <a:r>
              <a:rPr lang="en-US" b="1" dirty="0" smtClean="0"/>
              <a:t> and your body is almost 80% water!</a:t>
            </a:r>
          </a:p>
        </p:txBody>
      </p:sp>
      <p:pic>
        <p:nvPicPr>
          <p:cNvPr id="6148" name="Picture 4" descr="PH02031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962400"/>
            <a:ext cx="1143000" cy="754063"/>
          </a:xfrm>
          <a:prstGeom prst="rect">
            <a:avLst/>
          </a:prstGeom>
          <a:noFill/>
          <a:ln w="76200">
            <a:solidFill>
              <a:srgbClr val="CC0000"/>
            </a:solidFill>
            <a:miter lim="800000"/>
            <a:headEnd/>
            <a:tailEnd/>
          </a:ln>
        </p:spPr>
      </p:pic>
      <p:pic>
        <p:nvPicPr>
          <p:cNvPr id="6149" name="Picture 8" descr="MPj017883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1295400"/>
            <a:ext cx="3657600" cy="2438400"/>
          </a:xfrm>
          <a:prstGeom prst="rect">
            <a:avLst/>
          </a:prstGeom>
          <a:noFill/>
          <a:ln w="76200">
            <a:solidFill>
              <a:srgbClr val="CC0000"/>
            </a:solidFill>
            <a:miter lim="800000"/>
            <a:headEnd/>
            <a:tailEnd/>
          </a:ln>
        </p:spPr>
      </p:pic>
      <p:pic>
        <p:nvPicPr>
          <p:cNvPr id="6150" name="Picture 10" descr="MPj0227518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4953000"/>
            <a:ext cx="2667000" cy="1787525"/>
          </a:xfrm>
          <a:prstGeom prst="rect">
            <a:avLst/>
          </a:prstGeom>
          <a:noFill/>
          <a:ln w="76200">
            <a:solidFill>
              <a:srgbClr val="CC0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1143000"/>
          </a:xfrm>
          <a:solidFill>
            <a:schemeClr val="tx1"/>
          </a:solidFill>
          <a:ln w="76200">
            <a:solidFill>
              <a:srgbClr val="6633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5000" dirty="0" smtClean="0">
                <a:solidFill>
                  <a:srgbClr val="FF0000"/>
                </a:solidFill>
              </a:rPr>
              <a:t>Skeletal System</a:t>
            </a:r>
            <a:r>
              <a:rPr lang="en-US" sz="4000" dirty="0" smtClean="0">
                <a:solidFill>
                  <a:srgbClr val="FF0000"/>
                </a:solidFill>
              </a:rPr>
              <a:t/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Major Organs: bones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495800" cy="5562600"/>
          </a:xfrm>
          <a:solidFill>
            <a:schemeClr val="tx1"/>
          </a:solidFill>
          <a:ln w="76200">
            <a:solidFill>
              <a:srgbClr val="6633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Without me, you’d have no </a:t>
            </a:r>
            <a:r>
              <a:rPr lang="en-US" sz="3000" dirty="0" smtClean="0">
                <a:solidFill>
                  <a:srgbClr val="FF0000"/>
                </a:solidFill>
              </a:rPr>
              <a:t>shape or structure</a:t>
            </a:r>
            <a:r>
              <a:rPr lang="en-US" sz="3000" dirty="0" smtClean="0"/>
              <a:t>…you’d be a blob.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>
                <a:solidFill>
                  <a:schemeClr val="bg1"/>
                </a:solidFill>
              </a:rPr>
              <a:t>I make you </a:t>
            </a:r>
            <a:r>
              <a:rPr lang="en-US" sz="3000" dirty="0" smtClean="0">
                <a:solidFill>
                  <a:srgbClr val="FF0000"/>
                </a:solidFill>
              </a:rPr>
              <a:t>able to move!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I </a:t>
            </a:r>
            <a:r>
              <a:rPr lang="en-US" sz="3000" dirty="0" smtClean="0">
                <a:solidFill>
                  <a:srgbClr val="FF0000"/>
                </a:solidFill>
              </a:rPr>
              <a:t>make your red blood cells</a:t>
            </a:r>
            <a:r>
              <a:rPr lang="en-US" sz="3000" dirty="0" smtClean="0"/>
              <a:t> that carry oxygen to all the cells.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>
                <a:solidFill>
                  <a:srgbClr val="FF0000"/>
                </a:solidFill>
              </a:rPr>
              <a:t>I protect the precious brain, heart and spinal cord.</a:t>
            </a:r>
          </a:p>
        </p:txBody>
      </p:sp>
      <p:pic>
        <p:nvPicPr>
          <p:cNvPr id="7172" name="Picture 4" descr="j0354718"/>
          <p:cNvPicPr>
            <a:picLocks noChangeAspect="1" noChangeArrowheads="1" noCrop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76200" y="1295400"/>
            <a:ext cx="4419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676400"/>
          </a:xfrm>
          <a:solidFill>
            <a:schemeClr val="tx1"/>
          </a:solidFill>
          <a:ln w="57150">
            <a:solidFill>
              <a:srgbClr val="9999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5000" dirty="0" smtClean="0">
                <a:solidFill>
                  <a:srgbClr val="FF0000"/>
                </a:solidFill>
              </a:rPr>
              <a:t>Muscular System</a:t>
            </a:r>
            <a:br>
              <a:rPr lang="en-US" sz="5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Major Organs: muscles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743200" y="1828800"/>
            <a:ext cx="4343400" cy="5029200"/>
          </a:xfrm>
          <a:solidFill>
            <a:schemeClr val="tx1"/>
          </a:solidFill>
          <a:ln w="76200">
            <a:solidFill>
              <a:srgbClr val="9999FF"/>
            </a:solidFill>
          </a:ln>
        </p:spPr>
        <p:txBody>
          <a:bodyPr/>
          <a:lstStyle/>
          <a:p>
            <a:pPr eaLnBrk="1" hangingPunct="1"/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heart is made of cardiac muscle.</a:t>
            </a:r>
          </a:p>
          <a:p>
            <a:pPr eaLnBrk="1" hangingPunct="1"/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internal organs are made of smooth muscle.</a:t>
            </a:r>
          </a:p>
          <a:p>
            <a:pPr eaLnBrk="1" hangingPunct="1"/>
            <a:r>
              <a:rPr lang="en-US" b="1" dirty="0" smtClean="0"/>
              <a:t>Without the </a:t>
            </a:r>
            <a:r>
              <a:rPr lang="en-US" b="1" dirty="0" smtClean="0">
                <a:solidFill>
                  <a:srgbClr val="FF0000"/>
                </a:solidFill>
              </a:rPr>
              <a:t>skeletal muscles </a:t>
            </a:r>
            <a:r>
              <a:rPr lang="en-US" b="1" dirty="0" smtClean="0"/>
              <a:t>the bones couldn’t move.</a:t>
            </a:r>
          </a:p>
        </p:txBody>
      </p:sp>
      <p:pic>
        <p:nvPicPr>
          <p:cNvPr id="8196" name="Picture 4" descr="HM00245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676400"/>
            <a:ext cx="2630488" cy="4724400"/>
          </a:xfrm>
        </p:spPr>
      </p:pic>
      <p:pic>
        <p:nvPicPr>
          <p:cNvPr id="8197" name="Picture 5" descr="j028388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2209800"/>
            <a:ext cx="266700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HM00386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4679950"/>
            <a:ext cx="2667000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52600"/>
          </a:xfrm>
          <a:ln w="76200">
            <a:solidFill>
              <a:srgbClr val="1C1C1C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rgbClr val="FF0000"/>
                </a:solidFill>
              </a:rPr>
              <a:t>Respiratory System</a:t>
            </a:r>
            <a:br>
              <a:rPr lang="en-US" sz="48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Major Organs: Lungs, Trachea, Nose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1752600"/>
            <a:ext cx="9144000" cy="5105400"/>
          </a:xfrm>
          <a:ln w="76200">
            <a:solidFill>
              <a:srgbClr val="1C1C1C"/>
            </a:solidFill>
          </a:ln>
        </p:spPr>
        <p:txBody>
          <a:bodyPr/>
          <a:lstStyle/>
          <a:p>
            <a:pPr eaLnBrk="1" hangingPunct="1"/>
            <a:r>
              <a:rPr lang="en-US" b="1" dirty="0" smtClean="0"/>
              <a:t>I </a:t>
            </a:r>
            <a:r>
              <a:rPr lang="en-US" b="1" dirty="0" smtClean="0">
                <a:solidFill>
                  <a:srgbClr val="FF0000"/>
                </a:solidFill>
              </a:rPr>
              <a:t>bring in the oxygen that is carried on the red blood cells</a:t>
            </a:r>
            <a:r>
              <a:rPr lang="en-US" b="1" dirty="0" smtClean="0"/>
              <a:t>…without me you’d have no oxygen to carry!</a:t>
            </a:r>
          </a:p>
          <a:p>
            <a:pPr eaLnBrk="1" hangingPunct="1"/>
            <a:r>
              <a:rPr lang="en-US" b="1" dirty="0" smtClean="0"/>
              <a:t>I </a:t>
            </a:r>
            <a:r>
              <a:rPr lang="en-US" b="1" dirty="0" smtClean="0">
                <a:solidFill>
                  <a:srgbClr val="FF0000"/>
                </a:solidFill>
              </a:rPr>
              <a:t>carry the CO2 </a:t>
            </a:r>
            <a:r>
              <a:rPr lang="en-US" b="1" dirty="0" smtClean="0"/>
              <a:t>(waste gas) </a:t>
            </a:r>
            <a:r>
              <a:rPr lang="en-US" b="1" dirty="0" smtClean="0">
                <a:solidFill>
                  <a:srgbClr val="FF0000"/>
                </a:solidFill>
              </a:rPr>
              <a:t>out of the body</a:t>
            </a:r>
            <a:r>
              <a:rPr lang="en-US" b="1" dirty="0" smtClean="0"/>
              <a:t>. </a:t>
            </a:r>
          </a:p>
          <a:p>
            <a:pPr eaLnBrk="1" hangingPunct="1"/>
            <a:r>
              <a:rPr lang="en-US" b="1" dirty="0" smtClean="0"/>
              <a:t>The circulatory system needs me for gas exchange.</a:t>
            </a:r>
          </a:p>
          <a:p>
            <a:pPr eaLnBrk="1" hangingPunct="1"/>
            <a:r>
              <a:rPr lang="en-US" b="1" dirty="0" smtClean="0"/>
              <a:t>The muscles need oxygen to move.</a:t>
            </a:r>
          </a:p>
          <a:p>
            <a:pPr eaLnBrk="1" hangingPunct="1"/>
            <a:r>
              <a:rPr lang="en-US" b="1" dirty="0" smtClean="0"/>
              <a:t>The brain needs</a:t>
            </a:r>
            <a:br>
              <a:rPr lang="en-US" b="1" dirty="0" smtClean="0"/>
            </a:br>
            <a:r>
              <a:rPr lang="en-US" b="1" dirty="0" smtClean="0"/>
              <a:t>my oxygen to think.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MPj03211520000[1]"/>
          <p:cNvPicPr>
            <a:picLocks noChangeAspect="1" noChangeArrowheads="1"/>
          </p:cNvPicPr>
          <p:nvPr/>
        </p:nvPicPr>
        <p:blipFill>
          <a:blip r:embed="rId3" cstate="print">
            <a:lum bright="-40000"/>
          </a:blip>
          <a:srcRect/>
          <a:stretch>
            <a:fillRect/>
          </a:stretch>
        </p:blipFill>
        <p:spPr bwMode="auto">
          <a:xfrm>
            <a:off x="4249738" y="0"/>
            <a:ext cx="48942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6400800" cy="762000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solidFill>
                  <a:srgbClr val="FF0000"/>
                </a:solidFill>
              </a:rPr>
              <a:t>Circulatory System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57200" y="1371600"/>
            <a:ext cx="7696200" cy="5287963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9713" indent="-239713"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rgbClr val="C0C0C0"/>
                </a:solidFill>
              </a:rPr>
              <a:t>I </a:t>
            </a:r>
            <a:r>
              <a:rPr lang="en-US" sz="3200" b="1" dirty="0">
                <a:solidFill>
                  <a:srgbClr val="FF0000"/>
                </a:solidFill>
              </a:rPr>
              <a:t>carry oxygen and nutrients </a:t>
            </a:r>
            <a:r>
              <a:rPr lang="en-US" sz="3200" b="1" dirty="0">
                <a:solidFill>
                  <a:srgbClr val="C0C0C0"/>
                </a:solidFill>
              </a:rPr>
              <a:t>to every cell in the body!</a:t>
            </a:r>
          </a:p>
          <a:p>
            <a:pPr marL="239713" indent="-239713"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rgbClr val="C0C0C0"/>
                </a:solidFill>
              </a:rPr>
              <a:t>I am the </a:t>
            </a:r>
            <a:r>
              <a:rPr lang="en-US" sz="3200" b="1" dirty="0">
                <a:solidFill>
                  <a:srgbClr val="FF0000"/>
                </a:solidFill>
              </a:rPr>
              <a:t>heart, the veins, the arteries, capillaries and blood.</a:t>
            </a:r>
          </a:p>
          <a:p>
            <a:pPr marL="239713" indent="-239713"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rgbClr val="C0C0C0"/>
                </a:solidFill>
              </a:rPr>
              <a:t>I </a:t>
            </a:r>
            <a:r>
              <a:rPr lang="en-US" sz="3200" b="1" dirty="0">
                <a:solidFill>
                  <a:srgbClr val="FF0000"/>
                </a:solidFill>
              </a:rPr>
              <a:t>transport the white blood cells </a:t>
            </a:r>
            <a:r>
              <a:rPr lang="en-US" sz="3200" b="1" dirty="0">
                <a:solidFill>
                  <a:srgbClr val="C0C0C0"/>
                </a:solidFill>
              </a:rPr>
              <a:t>to all the infections and injuries.</a:t>
            </a:r>
          </a:p>
          <a:p>
            <a:pPr marL="239713" indent="-239713"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rgbClr val="C0C0C0"/>
                </a:solidFill>
              </a:rPr>
              <a:t>Without me, the oxygen and the CO2 in the body couldn’t reach the cells or lungs.</a:t>
            </a:r>
            <a:r>
              <a:rPr lang="en-US" sz="3200" b="1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871</Words>
  <Application>Microsoft Office PowerPoint</Application>
  <PresentationFormat>On-screen Show (4:3)</PresentationFormat>
  <Paragraphs>107</Paragraphs>
  <Slides>15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You Can’t Have One Without the Other</vt:lpstr>
      <vt:lpstr>Body Systems work together</vt:lpstr>
      <vt:lpstr>Body Systems work together</vt:lpstr>
      <vt:lpstr>Human Body Team</vt:lpstr>
      <vt:lpstr>Integumentary System Major Organs: skin, hair &amp; nails</vt:lpstr>
      <vt:lpstr>Skeletal System Major Organs: bones</vt:lpstr>
      <vt:lpstr>Muscular System Major Organs: muscles</vt:lpstr>
      <vt:lpstr>Respiratory System Major Organs: Lungs, Trachea, Nose</vt:lpstr>
      <vt:lpstr>Circulatory System</vt:lpstr>
      <vt:lpstr>Lymphatic System Major Organs: lymph nodes, spleen, thymus</vt:lpstr>
      <vt:lpstr>Nervous System Major Organs: brain, spinal cord</vt:lpstr>
      <vt:lpstr>Digestive System Major Organs: mouth, esophagus, stomach, small Intestine, large intestine, rectum</vt:lpstr>
      <vt:lpstr>Reproduction System Major Organs: ovaries, testes, uterus </vt:lpstr>
      <vt:lpstr>The Urinary System Major Organs: kidneys, bladder, ureters, urethra</vt:lpstr>
      <vt:lpstr>The Endocrine System Major Organs: pituitary gland, thyroid, adrenal gland,  pancreas, ovaries, testes</vt:lpstr>
    </vt:vector>
  </TitlesOfParts>
  <Company>University of North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Can’t Have One Without the Other</dc:title>
  <dc:creator>Linda S Hodges</dc:creator>
  <cp:lastModifiedBy>repair</cp:lastModifiedBy>
  <cp:revision>20</cp:revision>
  <dcterms:created xsi:type="dcterms:W3CDTF">2005-06-07T00:45:58Z</dcterms:created>
  <dcterms:modified xsi:type="dcterms:W3CDTF">2012-10-30T20:58:58Z</dcterms:modified>
</cp:coreProperties>
</file>