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263" r:id="rId10"/>
    <p:sldId id="265" r:id="rId11"/>
    <p:sldId id="266" r:id="rId12"/>
    <p:sldId id="264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0A4"/>
    <a:srgbClr val="BF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2BC12-DC55-4FAB-8B58-17AF270898F2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FACE6-C31E-4E0E-80AB-C4572D1DC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1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42952-1CAD-4375-88B6-18753D36FD0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B7B2E-0824-42AB-B9D2-867B358DD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7B2E-0824-42AB-B9D2-867B358DD6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7B2E-0824-42AB-B9D2-867B358DD6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7B2E-0824-42AB-B9D2-867B358DD6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7B2E-0824-42AB-B9D2-867B358DD6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7B2E-0824-42AB-B9D2-867B358DD6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98A-D9AB-41B3-AE4C-91B95FBADD9D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98A-D9AB-41B3-AE4C-91B95FBADD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98A-D9AB-41B3-AE4C-91B95FBADD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7B2E-0824-42AB-B9D2-867B358DD6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7B2E-0824-42AB-B9D2-867B358DD6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7B2E-0824-42AB-B9D2-867B358DD6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7B2E-0824-42AB-B9D2-867B358DD6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85E52E-14B7-4C40-B94A-38D792DF4E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AFCAC-EAAC-442A-B71D-06046E8B33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EA5EF-B83E-4EE2-8DC9-FFB8920D71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24B7B-128D-432E-A983-AEDAF199F2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929CC-3C4F-41C0-BDCC-F03FEC0F6F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A026F-6625-456E-B334-5AD3A04691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2751E-65B4-40FA-B886-DC2BCDEB73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A62B-726D-4AB3-B689-BF1CA755C6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AF1ED-36F7-4A12-9BB0-C693C89390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59FCD-255F-4F7B-B4CA-EB7C3561AB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2B581-3457-4031-83E3-2AAF2EA238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9C2D14D-3D15-4EE6-AD38-AF95530EF42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Cruising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769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en.wikipedia.org/wiki/Cruise_ship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6200" y="6643688"/>
            <a:ext cx="9372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C:\Users\aspearma\Pictures\Personal\Angelique 2009\PIC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381000"/>
            <a:ext cx="8128000" cy="6096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 bwMode="auto">
          <a:xfrm rot="10800000">
            <a:off x="7162800" y="2057400"/>
            <a:ext cx="6096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10800000" flipV="1">
            <a:off x="4800600" y="3429000"/>
            <a:ext cx="2667000" cy="7619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0" y="1600200"/>
            <a:ext cx="1752600" cy="830997"/>
          </a:xfrm>
          <a:prstGeom prst="rect">
            <a:avLst/>
          </a:prstGeom>
          <a:solidFill>
            <a:srgbClr val="3240A4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Ship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2971800"/>
            <a:ext cx="1752600" cy="830997"/>
          </a:xfrm>
          <a:prstGeom prst="rect">
            <a:avLst/>
          </a:prstGeom>
          <a:solidFill>
            <a:srgbClr val="3240A4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Boat</a:t>
            </a:r>
            <a:endParaRPr lang="en-US" sz="4800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152400" y="6629400"/>
            <a:ext cx="944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146" name="Picture 2" descr="C:\Users\aspearma\Pictures\Personal\Angelique 2010\P100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71120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91400" y="2514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Boat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2744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Ship</a:t>
            </a:r>
            <a:endParaRPr lang="en-US" sz="4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6705600" y="2971800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rot="10800000">
            <a:off x="6705600" y="4724400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152400" y="6629400"/>
            <a:ext cx="944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23622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C:\Users\aspearma\Pictures\Personal\Angelique 2009\PIC_0034.JPG"/>
          <p:cNvPicPr>
            <a:picLocks noChangeAspect="1" noChangeArrowheads="1"/>
          </p:cNvPicPr>
          <p:nvPr/>
        </p:nvPicPr>
        <p:blipFill>
          <a:blip r:embed="rId3" cstate="print"/>
          <a:srcRect l="11444" r="14169"/>
          <a:stretch>
            <a:fillRect/>
          </a:stretch>
        </p:blipFill>
        <p:spPr bwMode="auto">
          <a:xfrm>
            <a:off x="2512731" y="-1884"/>
            <a:ext cx="6577078" cy="6631284"/>
          </a:xfrm>
          <a:prstGeom prst="rect">
            <a:avLst/>
          </a:prstGeom>
          <a:noFill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152400" y="6629400"/>
            <a:ext cx="944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 smtClean="0"/>
              <a:t>Cruise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240A4">
              <a:alpha val="62745"/>
            </a:srgbClr>
          </a:solidFill>
        </p:spPr>
        <p:txBody>
          <a:bodyPr/>
          <a:lstStyle/>
          <a:p>
            <a:r>
              <a:rPr lang="en-US" dirty="0" smtClean="0"/>
              <a:t>A cruise ship or cruise liner is a passenger ship</a:t>
            </a:r>
          </a:p>
          <a:p>
            <a:r>
              <a:rPr lang="en-US" dirty="0" smtClean="0"/>
              <a:t>Parts of the experience are</a:t>
            </a:r>
          </a:p>
          <a:p>
            <a:pPr lvl="1"/>
            <a:r>
              <a:rPr lang="en-US" dirty="0" smtClean="0"/>
              <a:t>The voyage itself </a:t>
            </a:r>
          </a:p>
          <a:p>
            <a:pPr lvl="1"/>
            <a:r>
              <a:rPr lang="en-US" dirty="0" smtClean="0"/>
              <a:t>The ship’s amenities</a:t>
            </a:r>
          </a:p>
          <a:p>
            <a:pPr lvl="1"/>
            <a:r>
              <a:rPr lang="en-US" dirty="0" smtClean="0"/>
              <a:t>The different destinations</a:t>
            </a:r>
            <a:endParaRPr lang="en-US" dirty="0"/>
          </a:p>
        </p:txBody>
      </p:sp>
      <p:pic>
        <p:nvPicPr>
          <p:cNvPr id="1026" name="Picture 2" descr="C:\Users\aspearma\Pictures\Microsoft Clip Organizer\MP900399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1038" y="0"/>
            <a:ext cx="2972961" cy="1981200"/>
          </a:xfrm>
          <a:prstGeom prst="rect">
            <a:avLst/>
          </a:prstGeom>
          <a:noFill/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152400" y="6643688"/>
            <a:ext cx="9372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Cruise Ship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839200" cy="5181600"/>
          </a:xfrm>
          <a:solidFill>
            <a:srgbClr val="3240A4">
              <a:alpha val="61176"/>
            </a:srgbClr>
          </a:solidFill>
        </p:spPr>
        <p:txBody>
          <a:bodyPr/>
          <a:lstStyle/>
          <a:p>
            <a:r>
              <a:rPr lang="en-US" dirty="0" smtClean="0"/>
              <a:t>Transportation is not the prime purpose. Cruise ships usually return passengers to their originating port. </a:t>
            </a:r>
          </a:p>
          <a:p>
            <a:r>
              <a:rPr lang="en-US" dirty="0" smtClean="0"/>
              <a:t>Amenities cater to tourists.</a:t>
            </a:r>
          </a:p>
          <a:p>
            <a:pPr lvl="1"/>
            <a:r>
              <a:rPr lang="en-US" dirty="0" smtClean="0"/>
              <a:t>Casino</a:t>
            </a:r>
          </a:p>
          <a:p>
            <a:pPr lvl="1"/>
            <a:r>
              <a:rPr lang="en-US" dirty="0" smtClean="0"/>
              <a:t>Spa</a:t>
            </a:r>
          </a:p>
          <a:p>
            <a:pPr lvl="1"/>
            <a:r>
              <a:rPr lang="en-US" dirty="0" smtClean="0"/>
              <a:t>Fitness center</a:t>
            </a:r>
          </a:p>
          <a:p>
            <a:pPr lvl="1"/>
            <a:r>
              <a:rPr lang="en-US" dirty="0" smtClean="0">
                <a:cs typeface="+mn-cs"/>
              </a:rPr>
              <a:t>Shops</a:t>
            </a:r>
            <a:endParaRPr lang="en-US" dirty="0">
              <a:cs typeface="+mn-cs"/>
            </a:endParaRPr>
          </a:p>
          <a:p>
            <a:pPr lvl="1"/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3886200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Wingdings" pitchFamily="2" charset="2"/>
              <a:buChar char="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Library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Wingdings" pitchFamily="2" charset="2"/>
              <a:buChar char="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Theatre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Wingdings" pitchFamily="2" charset="2"/>
              <a:buChar char="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Indoor and outdoor pools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Wingdings" pitchFamily="2" charset="2"/>
              <a:buChar char="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restaurants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76200" y="6643688"/>
            <a:ext cx="929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Cruising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solidFill>
            <a:srgbClr val="3240A4">
              <a:alpha val="61176"/>
            </a:srgbClr>
          </a:solidFill>
        </p:spPr>
        <p:txBody>
          <a:bodyPr/>
          <a:lstStyle/>
          <a:p>
            <a:r>
              <a:rPr lang="en-US" dirty="0" smtClean="0"/>
              <a:t>Cruising is a major part of the tourism industry. </a:t>
            </a:r>
          </a:p>
          <a:p>
            <a:r>
              <a:rPr lang="en-US" dirty="0" smtClean="0"/>
              <a:t>In 2011, U.S.$29.4 billion</a:t>
            </a:r>
          </a:p>
          <a:p>
            <a:pPr lvl="1"/>
            <a:r>
              <a:rPr lang="en-US" dirty="0" smtClean="0"/>
              <a:t>(that’s a lot! $29,400,000,000)</a:t>
            </a:r>
          </a:p>
          <a:p>
            <a:r>
              <a:rPr lang="en-US" dirty="0" smtClean="0"/>
              <a:t>19 million passengers carried worldwide. </a:t>
            </a:r>
            <a:endParaRPr lang="en-US" dirty="0"/>
          </a:p>
        </p:txBody>
      </p:sp>
      <p:pic>
        <p:nvPicPr>
          <p:cNvPr id="4098" name="Picture 2" descr="C:\Users\aspearma\Pictures\Personal\Angelique 2009\PIC_0032.JPG"/>
          <p:cNvPicPr>
            <a:picLocks noChangeAspect="1" noChangeArrowheads="1"/>
          </p:cNvPicPr>
          <p:nvPr/>
        </p:nvPicPr>
        <p:blipFill>
          <a:blip r:embed="rId3" cstate="print"/>
          <a:srcRect t="17949" b="33333"/>
          <a:stretch>
            <a:fillRect/>
          </a:stretch>
        </p:blipFill>
        <p:spPr bwMode="auto">
          <a:xfrm>
            <a:off x="3505200" y="4572000"/>
            <a:ext cx="5638800" cy="2060331"/>
          </a:xfrm>
          <a:prstGeom prst="rect">
            <a:avLst/>
          </a:prstGeom>
          <a:noFill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152400" y="6629400"/>
            <a:ext cx="944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Liner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ocean liners transported passengers from one point to another rather than on round trips. </a:t>
            </a:r>
          </a:p>
          <a:p>
            <a:r>
              <a:rPr lang="en-US" dirty="0" smtClean="0"/>
              <a:t>An example is the Titanic.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91406"/>
            <a:ext cx="5943600" cy="24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85310"/>
            <a:ext cx="3352800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  <a:solidFill>
            <a:srgbClr val="3240A4">
              <a:alpha val="61961"/>
            </a:srgbClr>
          </a:soli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The first vessel build for cruising was completed in 1900.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To compete for customers, ocean liners added luxuries such as fine dining.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Intercontinental travelers switched from to ships to planes starting in the 1960s.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Cruising voyages, however, gained in popularity from the 1980s on.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152400" y="6629400"/>
            <a:ext cx="944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cruise </a:t>
            </a:r>
            <a:r>
              <a:rPr lang="en-US" dirty="0" smtClean="0"/>
              <a:t>ship is organized much like a hotel.</a:t>
            </a:r>
          </a:p>
          <a:p>
            <a:r>
              <a:rPr lang="en-US" dirty="0" smtClean="0"/>
              <a:t>In addition to the sailing staff, there is a complete hospitality staff.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152400" y="6629400"/>
            <a:ext cx="944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28600" y="1752600"/>
            <a:ext cx="8610600" cy="4191000"/>
          </a:xfrm>
          <a:prstGeom prst="rect">
            <a:avLst/>
          </a:prstGeom>
          <a:solidFill>
            <a:srgbClr val="3240A4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Cruise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sz="3200" dirty="0" smtClean="0"/>
              <a:t>Royal Caribbean</a:t>
            </a:r>
          </a:p>
          <a:p>
            <a:r>
              <a:rPr lang="en-US" sz="3200" dirty="0" smtClean="0"/>
              <a:t>Paincess Cruises</a:t>
            </a:r>
          </a:p>
          <a:p>
            <a:r>
              <a:rPr lang="en-US" sz="3200" dirty="0" smtClean="0"/>
              <a:t>Carnival Cruise</a:t>
            </a:r>
          </a:p>
          <a:p>
            <a:r>
              <a:rPr lang="en-US" sz="3200" dirty="0" smtClean="0"/>
              <a:t>Celebrity</a:t>
            </a:r>
          </a:p>
          <a:p>
            <a:r>
              <a:rPr lang="en-US" sz="3200" dirty="0" smtClean="0"/>
              <a:t>Disney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r>
              <a:rPr lang="en-US" sz="3200" dirty="0" smtClean="0"/>
              <a:t>Holland America</a:t>
            </a:r>
          </a:p>
          <a:p>
            <a:r>
              <a:rPr lang="en-US" sz="3200" dirty="0" smtClean="0"/>
              <a:t>P&amp;O</a:t>
            </a:r>
          </a:p>
          <a:p>
            <a:r>
              <a:rPr lang="en-US" sz="3200" dirty="0" smtClean="0"/>
              <a:t>Cunard</a:t>
            </a:r>
          </a:p>
          <a:p>
            <a:r>
              <a:rPr lang="en-US" sz="3200" dirty="0" smtClean="0"/>
              <a:t>Crystal</a:t>
            </a:r>
          </a:p>
          <a:p>
            <a:r>
              <a:rPr lang="en-US" sz="3200" dirty="0" smtClean="0"/>
              <a:t>Norwegian Cruise</a:t>
            </a:r>
          </a:p>
          <a:p>
            <a:endParaRPr lang="en-US" sz="3200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152400" y="6629400"/>
            <a:ext cx="944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difference between a ship and a boat?</a:t>
            </a:r>
          </a:p>
          <a:p>
            <a:r>
              <a:rPr lang="en-US" dirty="0" smtClean="0"/>
              <a:t>Ships have to be big enough to carry boats, and boats have to be small enough to be carried by ships.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152400" y="6629400"/>
            <a:ext cx="944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Copyright © Notice: The materials are copyrighted © and trademarked ™ as the property of The Curriculum Center for Family and Consumer Sciences, Texas Tech University.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2&quot; unique_id=&quot;10547&quot;&gt;&lt;object type=&quot;3&quot; unique_id=&quot;10548&quot;&gt;&lt;property id=&quot;20148&quot; value=&quot;5&quot;/&gt;&lt;property id=&quot;20300&quot; value=&quot;Slide 1 - &amp;quot;Cruising&amp;quot;&quot;/&gt;&lt;property id=&quot;20307&quot; value=&quot;256&quot;/&gt;&lt;/object&gt;&lt;object type=&quot;3&quot; unique_id=&quot;10582&quot;&gt;&lt;property id=&quot;20148&quot; value=&quot;5&quot;/&gt;&lt;property id=&quot;20300&quot; value=&quot;Slide 2 - &amp;quot;Cruise&amp;quot;&quot;/&gt;&lt;property id=&quot;20307&quot; value=&quot;257&quot;/&gt;&lt;/object&gt;&lt;object type=&quot;3&quot; unique_id=&quot;10583&quot;&gt;&lt;property id=&quot;20148&quot; value=&quot;5&quot;/&gt;&lt;property id=&quot;20300&quot; value=&quot;Slide 3 - &amp;quot;Cruise Ship&amp;quot;&quot;/&gt;&lt;property id=&quot;20307&quot; value=&quot;258&quot;/&gt;&lt;/object&gt;&lt;object type=&quot;3&quot; unique_id=&quot;10584&quot;&gt;&lt;property id=&quot;20148&quot; value=&quot;5&quot;/&gt;&lt;property id=&quot;20300&quot; value=&quot;Slide 5 - &amp;quot;Cruise Liner&amp;quot;&quot;/&gt;&lt;property id=&quot;20307&quot; value=&quot;259&quot;/&gt;&lt;/object&gt;&lt;object type=&quot;3&quot; unique_id=&quot;10585&quot;&gt;&lt;property id=&quot;20148&quot; value=&quot;5&quot;/&gt;&lt;property id=&quot;20300&quot; value=&quot;Slide 4 - &amp;quot;Cruising&amp;quot;&quot;/&gt;&lt;property id=&quot;20307&quot; value=&quot;260&quot;/&gt;&lt;/object&gt;&lt;object type=&quot;3&quot; unique_id=&quot;10586&quot;&gt;&lt;property id=&quot;20148&quot; value=&quot;5&quot;/&gt;&lt;property id=&quot;20300&quot; value=&quot;Slide 6 - &amp;quot;History&amp;quot;&quot;/&gt;&lt;property id=&quot;20307&quot; value=&quot;261&quot;/&gt;&lt;/object&gt;&lt;object type=&quot;3&quot; unique_id=&quot;10627&quot;&gt;&lt;property id=&quot;20148&quot; value=&quot;5&quot;/&gt;&lt;property id=&quot;20300&quot; value=&quot;Slide 7 - &amp;quot;Organization&amp;quot;&quot;/&gt;&lt;property id=&quot;20307&quot; value=&quot;262&quot;/&gt;&lt;/object&gt;&lt;object type=&quot;3&quot; unique_id=&quot;10628&quot;&gt;&lt;property id=&quot;20148&quot; value=&quot;5&quot;/&gt;&lt;property id=&quot;20300&quot; value=&quot;Slide 9 - &amp;quot;FYI&amp;quot;&quot;/&gt;&lt;property id=&quot;20307&quot; value=&quot;263&quot;/&gt;&lt;/object&gt;&lt;object type=&quot;3&quot; unique_id=&quot;10716&quot;&gt;&lt;property id=&quot;20148&quot; value=&quot;5&quot;/&gt;&lt;property id=&quot;20300&quot; value=&quot;Slide 12 - &amp;quot;The End&amp;quot;&quot;/&gt;&lt;property id=&quot;20307&quot; value=&quot;264&quot;/&gt;&lt;/object&gt;&lt;object type=&quot;3&quot; unique_id=&quot;10717&quot;&gt;&lt;property id=&quot;20148&quot; value=&quot;5&quot;/&gt;&lt;property id=&quot;20300&quot; value=&quot;Slide 10&quot;/&gt;&lt;property id=&quot;20307&quot; value=&quot;265&quot;/&gt;&lt;/object&gt;&lt;object type=&quot;3&quot; unique_id=&quot;10718&quot;&gt;&lt;property id=&quot;20148&quot; value=&quot;5&quot;/&gt;&lt;property id=&quot;20300&quot; value=&quot;Slide 11&quot;/&gt;&lt;property id=&quot;20307&quot; value=&quot;266&quot;/&gt;&lt;/object&gt;&lt;object type=&quot;3&quot; unique_id=&quot;10758&quot;&gt;&lt;property id=&quot;20148&quot; value=&quot;5&quot;/&gt;&lt;property id=&quot;20300&quot; value=&quot;Slide 8 - &amp;quot;Major Cruise Companies&amp;quot;&quot;/&gt;&lt;property id=&quot;20307&quot; value=&quot;267&quot;/&gt;&lt;/object&gt;&lt;/object&gt;&lt;object type=&quot;8&quot; unique_id=&quot;1055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588</Words>
  <Application>Microsoft Office PowerPoint</Application>
  <PresentationFormat>On-screen Show (4:3)</PresentationFormat>
  <Paragraphs>77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Columns</vt:lpstr>
      <vt:lpstr>Cruising</vt:lpstr>
      <vt:lpstr>Cruise</vt:lpstr>
      <vt:lpstr>Cruise Ship</vt:lpstr>
      <vt:lpstr>Cruising</vt:lpstr>
      <vt:lpstr>Cruise Liner</vt:lpstr>
      <vt:lpstr>History</vt:lpstr>
      <vt:lpstr>Organization</vt:lpstr>
      <vt:lpstr>Major Cruise Companies</vt:lpstr>
      <vt:lpstr>FYI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Cruise</dc:title>
  <dc:creator>Spearman, Arlene J</dc:creator>
  <cp:lastModifiedBy>repair</cp:lastModifiedBy>
  <cp:revision>23</cp:revision>
  <dcterms:created xsi:type="dcterms:W3CDTF">2011-07-01T19:45:05Z</dcterms:created>
  <dcterms:modified xsi:type="dcterms:W3CDTF">2014-02-12T20:19:43Z</dcterms:modified>
</cp:coreProperties>
</file>