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9" r:id="rId2"/>
    <p:sldId id="257" r:id="rId3"/>
    <p:sldId id="258" r:id="rId4"/>
    <p:sldId id="260" r:id="rId5"/>
  </p:sldIdLst>
  <p:sldSz cx="9144000" cy="6858000" type="screen4x3"/>
  <p:notesSz cx="6858000" cy="92964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84F2D-2F93-4F8D-958F-E0504E20B239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48CD1-E612-4E8D-A2E3-3A6B3E80B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20FFF-10B8-43B7-A41F-A7C3EE9B2C8A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1A6E2-0E19-4476-AC49-DB2EE99DB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2C4A08D-D997-43B7-B3B1-EAEC70F40A59}" type="slidenum">
              <a:rPr lang="en-US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7EAEA27-1DE3-4FA3-A02F-B5BADD84A19C}" type="slidenum">
              <a:rPr lang="en-US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2C4A08D-D997-43B7-B3B1-EAEC70F40A59}" type="slidenum">
              <a:rPr lang="en-US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2C4A08D-D997-43B7-B3B1-EAEC70F40A59}" type="slidenum">
              <a:rPr lang="en-US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AAA4A3B8-FB72-47D0-AAFF-B418713D56BE}" type="datetimeFigureOut">
              <a:rPr lang="en-US">
                <a:solidFill>
                  <a:srgbClr val="575F6D">
                    <a:tint val="60000"/>
                    <a:satMod val="155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575F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168CA87-582D-4990-813E-1C6103AAF182}" type="slidenum">
              <a:rPr lang="en-US">
                <a:solidFill>
                  <a:srgbClr val="FFF39D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39D">
                  <a:shade val="90000"/>
                </a:srgbClr>
              </a:solidFill>
            </a:endParaRPr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575F6D">
                  <a:tint val="60000"/>
                  <a:satMod val="15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95EE2-88CB-4474-B0FF-9DD5BADD345D}" type="datetimeFigureOut">
              <a:rPr lang="en-US">
                <a:solidFill>
                  <a:srgbClr val="575F6D">
                    <a:tint val="60000"/>
                    <a:satMod val="155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575F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D780A-AF29-44F2-8E4C-7C784D8FA976}" type="slidenum">
              <a:rPr lang="en-US">
                <a:solidFill>
                  <a:srgbClr val="FFF39D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39D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C258B-6956-4E14-8335-E890A10D1EE7}" type="datetimeFigureOut">
              <a:rPr lang="en-US">
                <a:solidFill>
                  <a:srgbClr val="575F6D">
                    <a:tint val="60000"/>
                    <a:satMod val="155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575F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D5534-4206-4034-98E0-FF8164A87238}" type="slidenum">
              <a:rPr lang="en-US">
                <a:solidFill>
                  <a:srgbClr val="FFF39D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39D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D584D10-8612-4FCF-8605-FAE643190561}" type="datetimeFigureOut">
              <a:rPr lang="en-US">
                <a:solidFill>
                  <a:srgbClr val="575F6D">
                    <a:tint val="60000"/>
                    <a:satMod val="155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575F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575F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9628BE-D63C-49BC-B777-0152D78BC96A}" type="slidenum">
              <a:rPr lang="en-US">
                <a:solidFill>
                  <a:srgbClr val="FFF39D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39D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C5F814F3-B5FF-439E-809E-299BFF63D57E}" type="datetimeFigureOut">
              <a:rPr lang="en-US">
                <a:solidFill>
                  <a:srgbClr val="575F6D">
                    <a:tint val="60000"/>
                    <a:satMod val="155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575F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EA5FD5C0-97D5-4AC9-84A9-BA8958E498CD}" type="slidenum">
              <a:rPr lang="en-US">
                <a:solidFill>
                  <a:srgbClr val="FFF39D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39D">
                  <a:shade val="90000"/>
                </a:srgbClr>
              </a:solidFill>
            </a:endParaRPr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575F6D">
                  <a:tint val="60000"/>
                  <a:satMod val="155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9AC512-AEFB-4878-BB5C-8D32271791BA}" type="datetimeFigureOut">
              <a:rPr lang="en-US">
                <a:solidFill>
                  <a:srgbClr val="575F6D">
                    <a:tint val="60000"/>
                    <a:satMod val="155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575F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575F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4DF3E0E-4E71-495A-B24A-FAC2E7352FB7}" type="slidenum">
              <a:rPr lang="en-US">
                <a:solidFill>
                  <a:srgbClr val="FFF39D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39D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10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22AEA6-0970-42B8-81E6-1FCADE6B6133}" type="datetimeFigureOut">
              <a:rPr lang="en-US">
                <a:solidFill>
                  <a:srgbClr val="575F6D">
                    <a:tint val="60000"/>
                    <a:satMod val="155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575F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575F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7DF974-FEB9-497B-9C4C-837B23E3B01A}" type="slidenum">
              <a:rPr lang="en-US">
                <a:solidFill>
                  <a:srgbClr val="FFF39D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39D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AE7A40-C7BB-4368-954E-A2600687C0A8}" type="datetimeFigureOut">
              <a:rPr lang="en-US">
                <a:solidFill>
                  <a:srgbClr val="575F6D">
                    <a:tint val="60000"/>
                    <a:satMod val="155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575F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575F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F47618-38C5-4975-B690-B997409E73A8}" type="slidenum">
              <a:rPr lang="en-US">
                <a:solidFill>
                  <a:srgbClr val="FFF39D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39D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E14AF-F476-42D2-A512-8232DFF6DF89}" type="datetimeFigureOut">
              <a:rPr lang="en-US">
                <a:solidFill>
                  <a:srgbClr val="575F6D">
                    <a:tint val="60000"/>
                    <a:satMod val="155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575F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5376D-0B62-4A87-B7A1-03B3AE49DF1B}" type="slidenum">
              <a:rPr lang="en-US">
                <a:solidFill>
                  <a:srgbClr val="FFF39D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39D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FC20058D-7FE0-4525-B440-E7B7A1071919}" type="datetimeFigureOut">
              <a:rPr lang="en-US">
                <a:solidFill>
                  <a:srgbClr val="575F6D">
                    <a:tint val="60000"/>
                    <a:satMod val="155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575F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3F4BB170-58F9-4AF9-8BCC-84C29CE65D6F}" type="slidenum">
              <a:rPr lang="en-US">
                <a:solidFill>
                  <a:srgbClr val="FFF39D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39D">
                  <a:shade val="90000"/>
                </a:srgbClr>
              </a:solidFill>
            </a:endParaRPr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575F6D">
                  <a:tint val="60000"/>
                  <a:satMod val="155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46DE037F-B964-4F20-A57A-6BB8DB41434A}" type="datetimeFigureOut">
              <a:rPr lang="en-US">
                <a:solidFill>
                  <a:srgbClr val="575F6D">
                    <a:tint val="60000"/>
                    <a:satMod val="155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575F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F8E4E146-7594-4EBB-BF9F-2B0D2B851833}" type="slidenum">
              <a:rPr lang="en-US">
                <a:solidFill>
                  <a:srgbClr val="FFF39D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39D">
                  <a:shade val="90000"/>
                </a:srgbClr>
              </a:solidFill>
            </a:endParaRPr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575F6D">
                  <a:tint val="60000"/>
                  <a:satMod val="155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575F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97D1D7F-4DB1-40C6-85FB-EC934DBE90E9}" type="datetimeFigureOut">
              <a:rPr lang="en-US">
                <a:solidFill>
                  <a:srgbClr val="575F6D">
                    <a:tint val="60000"/>
                    <a:satMod val="155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575F6D">
                  <a:tint val="60000"/>
                  <a:satMod val="155000"/>
                </a:srgb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tx2">
                    <a:shade val="9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19CE3C00-DCEA-4E53-8CCD-089428789692}" type="slidenum">
              <a:rPr lang="en-US">
                <a:solidFill>
                  <a:srgbClr val="FFF39D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39D">
                  <a:shade val="90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32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FFFF4F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FFFF4F"/>
          </a:solidFill>
          <a:latin typeface="Rockwell" pitchFamily="18" charset="0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FFFF4F"/>
          </a:solidFill>
          <a:latin typeface="Rockwell" pitchFamily="18" charset="0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FFFF4F"/>
          </a:solidFill>
          <a:latin typeface="Rockwell" pitchFamily="18" charset="0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FFFF4F"/>
          </a:solidFill>
          <a:latin typeface="Rockwell" pitchFamily="18" charset="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FFFF4F"/>
          </a:solidFill>
          <a:latin typeface="Rockwell" pitchFamily="18" charset="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FFFF4F"/>
          </a:solidFill>
          <a:latin typeface="Rockwell" pitchFamily="18" charset="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FFFF4F"/>
          </a:solidFill>
          <a:latin typeface="Rockwell" pitchFamily="18" charset="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FFFF4F"/>
          </a:solidFill>
          <a:latin typeface="Rockwell" pitchFamily="18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B32C16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B32C16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B32C16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oyalcaribbean.com/home.do" TargetMode="External"/><Relationship Id="rId3" Type="http://schemas.openxmlformats.org/officeDocument/2006/relationships/hyperlink" Target="http://www.southwest.com/" TargetMode="External"/><Relationship Id="rId7" Type="http://schemas.openxmlformats.org/officeDocument/2006/relationships/hyperlink" Target="http://www.starlinetour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ockymountaineer.com/en_US/" TargetMode="External"/><Relationship Id="rId5" Type="http://schemas.openxmlformats.org/officeDocument/2006/relationships/hyperlink" Target="http://www.amtrakvacations.com/" TargetMode="External"/><Relationship Id="rId10" Type="http://schemas.openxmlformats.org/officeDocument/2006/relationships/hyperlink" Target="http://www.europeanworldtravel.com/" TargetMode="External"/><Relationship Id="rId4" Type="http://schemas.openxmlformats.org/officeDocument/2006/relationships/hyperlink" Target="http://www.qantas.com/" TargetMode="External"/><Relationship Id="rId9" Type="http://schemas.openxmlformats.org/officeDocument/2006/relationships/hyperlink" Target="http://www.funjet.com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wosisterscatering.com/" TargetMode="External"/><Relationship Id="rId3" Type="http://schemas.openxmlformats.org/officeDocument/2006/relationships/hyperlink" Target="http://www.thedallascc.org/" TargetMode="External"/><Relationship Id="rId7" Type="http://schemas.openxmlformats.org/officeDocument/2006/relationships/hyperlink" Target="http://www.bellagio.com/restaurants/olives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aidos.com/" TargetMode="External"/><Relationship Id="rId5" Type="http://schemas.openxmlformats.org/officeDocument/2006/relationships/hyperlink" Target="http://www.drpepper.com/" TargetMode="External"/><Relationship Id="rId4" Type="http://schemas.openxmlformats.org/officeDocument/2006/relationships/hyperlink" Target="http://www.baylorhealth.com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hetthouseinn.com/favicon.ico" TargetMode="External"/><Relationship Id="rId3" Type="http://schemas.openxmlformats.org/officeDocument/2006/relationships/hyperlink" Target="http://www.mansiononturtlecreek.com/" TargetMode="External"/><Relationship Id="rId7" Type="http://schemas.openxmlformats.org/officeDocument/2006/relationships/hyperlink" Target="http://www.hyatt.com/hyatt/index.js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itzcarlton.com/en/Properties/Naples/Default.htm" TargetMode="External"/><Relationship Id="rId11" Type="http://schemas.openxmlformats.org/officeDocument/2006/relationships/hyperlink" Target="http://www.girlscouts.org/program/gs_central/camping" TargetMode="External"/><Relationship Id="rId5" Type="http://schemas.openxmlformats.org/officeDocument/2006/relationships/hyperlink" Target="http://www.newyorknewyork.com/" TargetMode="External"/><Relationship Id="rId10" Type="http://schemas.openxmlformats.org/officeDocument/2006/relationships/hyperlink" Target="http://www.ymca.net/find_ymca_camps" TargetMode="External"/><Relationship Id="rId4" Type="http://schemas.openxmlformats.org/officeDocument/2006/relationships/hyperlink" Target="http://www.lq.com/lq/index.jsp" TargetMode="External"/><Relationship Id="rId9" Type="http://schemas.openxmlformats.org/officeDocument/2006/relationships/hyperlink" Target="http://www.goodtimestravel.com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ps.gov/yell/index.htm" TargetMode="External"/><Relationship Id="rId3" Type="http://schemas.openxmlformats.org/officeDocument/2006/relationships/hyperlink" Target="http://www.texasmotorspeedway.com/" TargetMode="External"/><Relationship Id="rId7" Type="http://schemas.openxmlformats.org/officeDocument/2006/relationships/hyperlink" Target="http://www.mallofamerica.com/home/" TargetMode="External"/><Relationship Id="rId12" Type="http://schemas.openxmlformats.org/officeDocument/2006/relationships/hyperlink" Target="http://mosquitofestival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eaworld.com/sanantonio/" TargetMode="External"/><Relationship Id="rId11" Type="http://schemas.openxmlformats.org/officeDocument/2006/relationships/hyperlink" Target="http://www.comic-con.org/" TargetMode="External"/><Relationship Id="rId5" Type="http://schemas.openxmlformats.org/officeDocument/2006/relationships/hyperlink" Target="http://disneyworld.disney.go.com/parks/" TargetMode="External"/><Relationship Id="rId10" Type="http://schemas.openxmlformats.org/officeDocument/2006/relationships/hyperlink" Target="http://www.bigtex.com/sft/" TargetMode="External"/><Relationship Id="rId4" Type="http://schemas.openxmlformats.org/officeDocument/2006/relationships/hyperlink" Target="http://www.vail.com/" TargetMode="External"/><Relationship Id="rId9" Type="http://schemas.openxmlformats.org/officeDocument/2006/relationships/hyperlink" Target="http://www.nfl.com/superbow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467600" cy="1143000"/>
          </a:xfrm>
        </p:spPr>
        <p:txBody>
          <a:bodyPr>
            <a:noAutofit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Examples of Businesses in the Hospitality Industry</a:t>
            </a:r>
            <a:endParaRPr lang="en-US" sz="36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524000"/>
          <a:ext cx="8458200" cy="490810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229100"/>
                <a:gridCol w="4229100"/>
              </a:tblGrid>
              <a:tr h="477249"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latin typeface="+mn-lt"/>
                        </a:rPr>
                        <a:t>Travel and Tourism</a:t>
                      </a:r>
                      <a:endParaRPr lang="en-US" sz="26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/>
                </a:tc>
              </a:tr>
              <a:tr h="862295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+mn-lt"/>
                        </a:rPr>
                        <a:t>Airlines</a:t>
                      </a:r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+mn-lt"/>
                          <a:hlinkClick r:id="rId3"/>
                        </a:rPr>
                        <a:t>Southwest Airlines</a:t>
                      </a:r>
                      <a:endParaRPr lang="en-US" sz="2200" dirty="0" smtClean="0">
                        <a:latin typeface="+mn-lt"/>
                      </a:endParaRPr>
                    </a:p>
                    <a:p>
                      <a:r>
                        <a:rPr lang="en-US" sz="2200" dirty="0" smtClean="0">
                          <a:latin typeface="+mn-lt"/>
                          <a:hlinkClick r:id="rId4"/>
                        </a:rPr>
                        <a:t>Quantas Airlines</a:t>
                      </a:r>
                      <a:endParaRPr lang="en-US" sz="2200" dirty="0" smtClean="0">
                        <a:latin typeface="+mn-lt"/>
                      </a:endParaRPr>
                    </a:p>
                  </a:txBody>
                  <a:tcPr/>
                </a:tc>
              </a:tr>
              <a:tr h="757984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+mn-lt"/>
                          <a:cs typeface="+mn-cs"/>
                        </a:rPr>
                        <a:t>Rail</a:t>
                      </a:r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+mn-lt"/>
                          <a:hlinkClick r:id="rId5"/>
                        </a:rPr>
                        <a:t>Amtrack</a:t>
                      </a:r>
                      <a:endParaRPr lang="en-US" sz="2200" dirty="0" smtClean="0">
                        <a:latin typeface="+mn-lt"/>
                      </a:endParaRPr>
                    </a:p>
                    <a:p>
                      <a:r>
                        <a:rPr lang="en-US" sz="2200" dirty="0" smtClean="0">
                          <a:latin typeface="+mn-lt"/>
                          <a:cs typeface="Arial" pitchFamily="34" charset="0"/>
                          <a:hlinkClick r:id="rId6"/>
                        </a:rPr>
                        <a:t>Rocky Mountaineer</a:t>
                      </a:r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757984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+mn-lt"/>
                        </a:rPr>
                        <a:t>Charter bus tours</a:t>
                      </a:r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+mn-lt"/>
                          <a:hlinkClick r:id="rId7"/>
                        </a:rPr>
                        <a:t>Starline Tours</a:t>
                      </a:r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421102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+mn-lt"/>
                        </a:rPr>
                        <a:t>Cruise</a:t>
                      </a:r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+mn-lt"/>
                          <a:cs typeface="+mn-cs"/>
                          <a:hlinkClick r:id="rId8"/>
                        </a:rPr>
                        <a:t>Royal</a:t>
                      </a:r>
                      <a:r>
                        <a:rPr lang="en-US" sz="2200" baseline="0" dirty="0" smtClean="0">
                          <a:latin typeface="+mn-lt"/>
                          <a:cs typeface="+mn-cs"/>
                          <a:hlinkClick r:id="rId8"/>
                        </a:rPr>
                        <a:t> Caribbean Cruise</a:t>
                      </a:r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421102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+mn-lt"/>
                          <a:cs typeface="Arial" pitchFamily="34" charset="0"/>
                        </a:rPr>
                        <a:t>All-Inclusive</a:t>
                      </a:r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+mn-lt"/>
                          <a:cs typeface="+mn-cs"/>
                          <a:hlinkClick r:id="rId9"/>
                        </a:rPr>
                        <a:t>Fun</a:t>
                      </a:r>
                      <a:r>
                        <a:rPr lang="en-US" sz="2200" baseline="0" dirty="0" smtClean="0">
                          <a:latin typeface="+mn-lt"/>
                          <a:cs typeface="+mn-cs"/>
                          <a:hlinkClick r:id="rId9"/>
                        </a:rPr>
                        <a:t> Jet Vacations</a:t>
                      </a:r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421102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+mn-lt"/>
                          <a:cs typeface="Arial" pitchFamily="34" charset="0"/>
                        </a:rPr>
                        <a:t>Tours</a:t>
                      </a:r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+mn-lt"/>
                          <a:cs typeface="Arial" pitchFamily="34" charset="0"/>
                          <a:hlinkClick r:id="rId10"/>
                        </a:rPr>
                        <a:t>European World Travel</a:t>
                      </a:r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757984">
                <a:tc>
                  <a:txBody>
                    <a:bodyPr/>
                    <a:lstStyle/>
                    <a:p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800" dirty="0"/>
              <a:t>Copyright © Notice: The materials are copyrighted © and trademarked ™ as the property of The Curriculum Center for Family and Consumer Sciences, Texas Tech University.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467600" cy="1143000"/>
          </a:xfrm>
        </p:spPr>
        <p:txBody>
          <a:bodyPr>
            <a:normAutofit fontScale="90000"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Examples </a:t>
            </a:r>
            <a:r>
              <a:rPr lang="en-US" sz="400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of Businesses in </a:t>
            </a:r>
            <a:r>
              <a:rPr lang="en-US" sz="4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the Hospitality Industry</a:t>
            </a:r>
            <a:endParaRPr lang="en-US" sz="40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1524000"/>
          <a:ext cx="8458200" cy="500380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229100"/>
                <a:gridCol w="4229100"/>
              </a:tblGrid>
              <a:tr h="54519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Food Service</a:t>
                      </a:r>
                      <a:endParaRPr lang="en-US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519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Clubs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hlinkClick r:id="rId3"/>
                        </a:rPr>
                        <a:t>Dallas Country Club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519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Institutions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hlinkClick r:id="rId4"/>
                        </a:rPr>
                        <a:t>Baylor Hospital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41014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Beverage Establishments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hlinkClick r:id="rId5"/>
                        </a:rPr>
                        <a:t>Dr. Pepper</a:t>
                      </a:r>
                      <a:r>
                        <a:rPr lang="en-US" sz="2200" baseline="0" dirty="0" smtClean="0">
                          <a:hlinkClick r:id="rId5"/>
                        </a:rPr>
                        <a:t> Bottling Company</a:t>
                      </a:r>
                      <a:endParaRPr lang="en-US" sz="2200" baseline="0" dirty="0" smtClean="0"/>
                    </a:p>
                    <a:p>
                      <a:r>
                        <a:rPr lang="en-US" sz="2200" baseline="0" dirty="0" smtClean="0"/>
                        <a:t>Local snow cone stand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41014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Restaurants Separate from Other Business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hlinkClick r:id="rId6"/>
                        </a:rPr>
                        <a:t>Gaido’s</a:t>
                      </a:r>
                      <a:r>
                        <a:rPr lang="en-US" sz="2200" dirty="0" smtClean="0">
                          <a:hlinkClick r:id="rId6"/>
                        </a:rPr>
                        <a:t> Seafood</a:t>
                      </a:r>
                      <a:r>
                        <a:rPr lang="en-US" sz="2200" baseline="0" dirty="0" smtClean="0">
                          <a:hlinkClick r:id="rId6"/>
                        </a:rPr>
                        <a:t> Restaurant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41014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Restaurants with Other Business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hlinkClick r:id="rId7"/>
                        </a:rPr>
                        <a:t>Todd English’s Olives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5190">
                <a:tc>
                  <a:txBody>
                    <a:bodyPr/>
                    <a:lstStyle/>
                    <a:p>
                      <a:r>
                        <a:rPr lang="en-US" sz="2200" baseline="0" dirty="0" smtClean="0"/>
                        <a:t>Catering and Banquets</a:t>
                      </a:r>
                      <a:endParaRPr lang="en-US" sz="22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hlinkClick r:id="rId8"/>
                        </a:rPr>
                        <a:t>Two Sisters Catering Service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800" dirty="0"/>
              <a:t>Copyright © Notice: The materials are copyrighted © and trademarked ™ as the property of The Curriculum Center for Family and Consumer Sciences, Texas Tech University.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467600" cy="1143000"/>
          </a:xfrm>
        </p:spPr>
        <p:txBody>
          <a:bodyPr>
            <a:noAutofit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Examples of Businesses in the Hospitality Industry</a:t>
            </a:r>
            <a:endParaRPr lang="en-US" sz="36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524000"/>
          <a:ext cx="8458200" cy="491613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229100"/>
                <a:gridCol w="4229100"/>
              </a:tblGrid>
              <a:tr h="477249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Lodging</a:t>
                      </a:r>
                      <a:endParaRPr lang="en-US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62295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Hotels/Motels: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hlinkClick r:id="rId3"/>
                        </a:rPr>
                        <a:t>The Mansion on Turtle Creek</a:t>
                      </a:r>
                      <a:endParaRPr lang="en-US" sz="2200" dirty="0" smtClean="0"/>
                    </a:p>
                    <a:p>
                      <a:r>
                        <a:rPr lang="en-US" sz="2200" dirty="0" smtClean="0">
                          <a:hlinkClick r:id="rId4"/>
                        </a:rPr>
                        <a:t>La Quinta Inn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57984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Gaming Resorts,</a:t>
                      </a:r>
                      <a:r>
                        <a:rPr lang="en-US" sz="2200" baseline="0" dirty="0" smtClean="0"/>
                        <a:t> Casinos: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hlinkClick r:id="rId5"/>
                        </a:rPr>
                        <a:t>New York New York Hotel/Casino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57984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Resorts: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hlinkClick r:id="rId6"/>
                        </a:rPr>
                        <a:t>The Ritz-Carlton Naples, Naples, Florida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1102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Convention Hotel: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hlinkClick r:id="rId7"/>
                        </a:rPr>
                        <a:t>The Hyatt Regency Hotel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1102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Bed and Breakfast: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hlinkClick r:id="rId8"/>
                        </a:rPr>
                        <a:t>The Rhett House Inn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1102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Institutions: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hlinkClick r:id="rId9"/>
                        </a:rPr>
                        <a:t>Good Times Travel Clubs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57984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Clubs: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hlinkClick r:id="rId10"/>
                        </a:rPr>
                        <a:t>YMCA</a:t>
                      </a:r>
                      <a:r>
                        <a:rPr lang="en-US" sz="2200" baseline="0" dirty="0" smtClean="0">
                          <a:hlinkClick r:id="rId10"/>
                        </a:rPr>
                        <a:t> Camp Facilities</a:t>
                      </a:r>
                      <a:endParaRPr lang="en-US" sz="2200" baseline="0" dirty="0" smtClean="0"/>
                    </a:p>
                    <a:p>
                      <a:r>
                        <a:rPr lang="en-US" sz="2200" baseline="0" dirty="0" smtClean="0">
                          <a:hlinkClick r:id="rId11"/>
                        </a:rPr>
                        <a:t>Girl Scouts Camps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800" dirty="0"/>
              <a:t>Copyright © Notice: The materials are copyrighted © and trademarked ™ as the property of The Curriculum Center for Family and Consumer Sciences, Texas Tech University.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467600" cy="1143000"/>
          </a:xfrm>
        </p:spPr>
        <p:txBody>
          <a:bodyPr>
            <a:noAutofit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Examples of Businesses in the Hospitality Industry</a:t>
            </a:r>
            <a:endParaRPr lang="en-US" sz="36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524000"/>
          <a:ext cx="8458200" cy="482469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229100"/>
                <a:gridCol w="4229100"/>
              </a:tblGrid>
              <a:tr h="477249">
                <a:tc gridSpan="2">
                  <a:txBody>
                    <a:bodyPr/>
                    <a:lstStyle/>
                    <a:p>
                      <a:r>
                        <a:rPr lang="en-US" sz="2600" dirty="0" smtClean="0">
                          <a:latin typeface="+mn-lt"/>
                        </a:rPr>
                        <a:t>Recreation, Amusement, and Attraction</a:t>
                      </a:r>
                      <a:endParaRPr lang="en-US" sz="26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62295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+mn-lt"/>
                          <a:cs typeface="Arial" pitchFamily="34" charset="0"/>
                        </a:rPr>
                        <a:t>Recreation</a:t>
                      </a:r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+mn-lt"/>
                          <a:cs typeface="Arial" pitchFamily="34" charset="0"/>
                          <a:hlinkClick r:id="rId3"/>
                        </a:rPr>
                        <a:t>Texas Motor Speedway</a:t>
                      </a:r>
                      <a:endParaRPr lang="en-US" sz="2200" dirty="0" smtClean="0">
                        <a:latin typeface="+mn-lt"/>
                        <a:cs typeface="Arial" pitchFamily="34" charset="0"/>
                      </a:endParaRPr>
                    </a:p>
                    <a:p>
                      <a:r>
                        <a:rPr lang="en-US" sz="2200" dirty="0" smtClean="0">
                          <a:latin typeface="+mn-lt"/>
                          <a:cs typeface="Arial" pitchFamily="34" charset="0"/>
                          <a:hlinkClick r:id="rId4"/>
                        </a:rPr>
                        <a:t>Vail Ski Resort</a:t>
                      </a:r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757984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+mn-lt"/>
                          <a:cs typeface="Arial" pitchFamily="34" charset="0"/>
                        </a:rPr>
                        <a:t>Amusement</a:t>
                      </a:r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+mn-lt"/>
                          <a:cs typeface="Arial" pitchFamily="34" charset="0"/>
                          <a:hlinkClick r:id="rId5"/>
                        </a:rPr>
                        <a:t>Disney World</a:t>
                      </a:r>
                      <a:endParaRPr lang="en-US" sz="2200" dirty="0" smtClean="0">
                        <a:latin typeface="+mn-lt"/>
                        <a:cs typeface="Arial" pitchFamily="34" charset="0"/>
                      </a:endParaRPr>
                    </a:p>
                    <a:p>
                      <a:r>
                        <a:rPr lang="en-US" sz="2200" dirty="0" smtClean="0">
                          <a:latin typeface="+mn-lt"/>
                          <a:cs typeface="Arial" pitchFamily="34" charset="0"/>
                          <a:hlinkClick r:id="rId6"/>
                        </a:rPr>
                        <a:t>SeaWorld San Antonio</a:t>
                      </a:r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757984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+mn-lt"/>
                          <a:cs typeface="Arial" pitchFamily="34" charset="0"/>
                        </a:rPr>
                        <a:t>Attraction</a:t>
                      </a:r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+mn-lt"/>
                          <a:cs typeface="Arial" pitchFamily="34" charset="0"/>
                          <a:hlinkClick r:id="rId7"/>
                        </a:rPr>
                        <a:t>Mall of the Americas</a:t>
                      </a:r>
                      <a:endParaRPr lang="en-US" sz="2200" dirty="0" smtClean="0">
                        <a:latin typeface="+mn-lt"/>
                        <a:cs typeface="Arial" pitchFamily="34" charset="0"/>
                      </a:endParaRPr>
                    </a:p>
                    <a:p>
                      <a:r>
                        <a:rPr lang="en-US" sz="2200" dirty="0" smtClean="0">
                          <a:latin typeface="+mn-lt"/>
                          <a:cs typeface="Arial" pitchFamily="34" charset="0"/>
                          <a:hlinkClick r:id="rId8"/>
                        </a:rPr>
                        <a:t>Yellowstone National Park</a:t>
                      </a:r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421102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+mn-lt"/>
                          <a:cs typeface="Arial" pitchFamily="34" charset="0"/>
                        </a:rPr>
                        <a:t>Events</a:t>
                      </a:r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+mn-lt"/>
                          <a:cs typeface="Arial" pitchFamily="34" charset="0"/>
                          <a:hlinkClick r:id="rId9"/>
                        </a:rPr>
                        <a:t>Super Bowl</a:t>
                      </a:r>
                      <a:endParaRPr lang="en-US" sz="2200" dirty="0" smtClean="0">
                        <a:latin typeface="+mn-lt"/>
                        <a:cs typeface="Arial" pitchFamily="34" charset="0"/>
                      </a:endParaRPr>
                    </a:p>
                    <a:p>
                      <a:r>
                        <a:rPr lang="en-US" sz="2200" dirty="0" smtClean="0">
                          <a:latin typeface="+mn-lt"/>
                          <a:cs typeface="Arial" pitchFamily="34" charset="0"/>
                          <a:hlinkClick r:id="rId10"/>
                        </a:rPr>
                        <a:t>State Fair of Texas</a:t>
                      </a:r>
                      <a:endParaRPr lang="en-US" sz="2200" dirty="0" smtClean="0">
                        <a:latin typeface="+mn-lt"/>
                        <a:cs typeface="Arial" pitchFamily="34" charset="0"/>
                      </a:endParaRPr>
                    </a:p>
                    <a:p>
                      <a:r>
                        <a:rPr lang="en-US" sz="2200" dirty="0" smtClean="0">
                          <a:latin typeface="+mn-lt"/>
                          <a:cs typeface="Arial" pitchFamily="34" charset="0"/>
                          <a:hlinkClick r:id="rId11"/>
                        </a:rPr>
                        <a:t>Comic-Con</a:t>
                      </a:r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421102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+mn-lt"/>
                          <a:cs typeface="Arial" pitchFamily="34" charset="0"/>
                        </a:rPr>
                        <a:t>Festival</a:t>
                      </a:r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+mn-lt"/>
                          <a:cs typeface="Arial" pitchFamily="34" charset="0"/>
                          <a:hlinkClick r:id="rId12"/>
                        </a:rPr>
                        <a:t>Great Texas Mosquito Festival</a:t>
                      </a:r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421102">
                <a:tc>
                  <a:txBody>
                    <a:bodyPr/>
                    <a:lstStyle/>
                    <a:p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6643688"/>
            <a:ext cx="914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800" dirty="0"/>
              <a:t>Copyright © Notice: The materials are copyrighted © and trademarked ™ as the property of The Curriculum Center for Family and Consumer Sciences, Texas Tech University.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 - &amp;quot;Examples of Businesses in the Hospitality Industry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Examples of Businesses in the Hospitality Industry&amp;quot;&quot;/&gt;&lt;property id=&quot;20307&quot; value=&quot;258&quot;/&gt;&lt;/object&gt;&lt;object type=&quot;3&quot; unique_id=&quot;10454&quot;&gt;&lt;property id=&quot;20148&quot; value=&quot;5&quot;/&gt;&lt;property id=&quot;20300&quot; value=&quot;Slide 1 - &amp;quot;Examples of Businesses in the Hospitality Industry&amp;quot;&quot;/&gt;&lt;property id=&quot;20307&quot; value=&quot;259&quot;/&gt;&lt;/object&gt;&lt;object type=&quot;3&quot; unique_id=&quot;10455&quot;&gt;&lt;property id=&quot;20148&quot; value=&quot;5&quot;/&gt;&lt;property id=&quot;20300&quot; value=&quot;Slide 4 - &amp;quot;Examples of Businesses in the Hospitality Industry&amp;quot;&quot;/&gt;&lt;property id=&quot;20307&quot; value=&quot;260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1378</TotalTime>
  <Words>318</Words>
  <Application>Microsoft Office PowerPoint</Application>
  <PresentationFormat>On-screen Show (4:3)</PresentationFormat>
  <Paragraphs>74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Foundry</vt:lpstr>
      <vt:lpstr>Examples of Businesses in the Hospitality Industry</vt:lpstr>
      <vt:lpstr>Examples of Businesses in the Hospitality Industry</vt:lpstr>
      <vt:lpstr>Examples of Businesses in the Hospitality Industry</vt:lpstr>
      <vt:lpstr>Examples of Businesses in the Hospitality Industry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Examples of Establishments in the Hospitality Industry Network</dc:title>
  <dc:creator>Spearman, Arlene J</dc:creator>
  <cp:lastModifiedBy> </cp:lastModifiedBy>
  <cp:revision>17</cp:revision>
  <dcterms:created xsi:type="dcterms:W3CDTF">2011-04-11T16:06:51Z</dcterms:created>
  <dcterms:modified xsi:type="dcterms:W3CDTF">2011-07-25T16:26:58Z</dcterms:modified>
</cp:coreProperties>
</file>