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  <p:sldMasterId id="2147483888" r:id="rId3"/>
    <p:sldMasterId id="2147483900" r:id="rId4"/>
  </p:sldMasterIdLst>
  <p:notesMasterIdLst>
    <p:notesMasterId r:id="rId24"/>
  </p:notesMasterIdLst>
  <p:sldIdLst>
    <p:sldId id="256" r:id="rId5"/>
    <p:sldId id="257" r:id="rId6"/>
    <p:sldId id="258" r:id="rId7"/>
    <p:sldId id="266" r:id="rId8"/>
    <p:sldId id="260" r:id="rId9"/>
    <p:sldId id="259" r:id="rId10"/>
    <p:sldId id="268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899" autoAdjust="0"/>
  </p:normalViewPr>
  <p:slideViewPr>
    <p:cSldViewPr>
      <p:cViewPr varScale="1">
        <p:scale>
          <a:sx n="59" d="100"/>
          <a:sy n="59" d="100"/>
        </p:scale>
        <p:origin x="-18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AA046-34F6-4D11-95DE-D96D22E01285}" type="datetimeFigureOut">
              <a:rPr lang="en-US" smtClean="0"/>
              <a:t>3/1/2014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15676-2427-4268-9155-0F6AD6A25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3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your table partners, discuss the implications of what you just heard</a:t>
            </a:r>
            <a:r>
              <a:rPr lang="en-US" baseline="0" dirty="0" smtClean="0"/>
              <a:t> about searching on Google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does this affect you as researchers?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Does this affect just academic research?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15676-2427-4268-9155-0F6AD6A253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84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35B8D1-8850-46A8-A04D-DF3A69E4B50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31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82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6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121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69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82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1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58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67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76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EDEA05-75FA-4408-9418-A8A24BAE6421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73ED75-2E7D-4E84-BB65-C2AE264FBE52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723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7B38B-D82D-4AC0-8FD7-0DB0ED5D7FCE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CD208-D470-46AD-85A1-7CFABFEF4BFF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120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7 h 3648"/>
              <a:gd name="T2" fmla="*/ 1795989939 w 2736"/>
              <a:gd name="T3" fmla="*/ 2147483647 h 3648"/>
              <a:gd name="T4" fmla="*/ 2147483647 w 2736"/>
              <a:gd name="T5" fmla="*/ 0 h 3648"/>
              <a:gd name="T6" fmla="*/ 2147483647 w 2736"/>
              <a:gd name="T7" fmla="*/ 241935000 h 3648"/>
              <a:gd name="T8" fmla="*/ 1855856217 w 2736"/>
              <a:gd name="T9" fmla="*/ 2147483647 h 3648"/>
              <a:gd name="T10" fmla="*/ 119732557 w 2736"/>
              <a:gd name="T11" fmla="*/ 2147483647 h 3648"/>
              <a:gd name="T12" fmla="*/ 0 w 2736"/>
              <a:gd name="T13" fmla="*/ 2147483647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7 h 4128"/>
              <a:gd name="T2" fmla="*/ 0 w 3504"/>
              <a:gd name="T3" fmla="*/ 2147483647 h 4128"/>
              <a:gd name="T4" fmla="*/ 2147483647 w 3504"/>
              <a:gd name="T5" fmla="*/ 2147483647 h 4128"/>
              <a:gd name="T6" fmla="*/ 2147483647 w 3504"/>
              <a:gd name="T7" fmla="*/ 0 h 4128"/>
              <a:gd name="T8" fmla="*/ 2147483647 w 3504"/>
              <a:gd name="T9" fmla="*/ 0 h 4128"/>
              <a:gd name="T10" fmla="*/ 2147483647 w 3504"/>
              <a:gd name="T11" fmla="*/ 2147483647 h 4128"/>
              <a:gd name="T12" fmla="*/ 0 w 3504"/>
              <a:gd name="T13" fmla="*/ 2147483647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Rectangle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85584B-89C0-4562-8EFC-550715C9F8B9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9DD74F-575E-48F8-B87E-53D5D331C3E4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66DBE2-4170-4858-BE28-ED52664B7D81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7D17F-5384-44B8-986E-5083B1871367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474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CF9AF6-47EA-4ACD-BC64-AF446DABF43D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3DFAC1-5875-4609-92D5-6B5D626EE52E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839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9BFF-C8FF-423A-9E03-5C45D8AA424E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1690C-C89C-4D1E-BF91-1E62AA241D1F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009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CC4B8E-6F87-4E2D-AAF8-978B3FCC033A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55F46-AC56-40AC-83A9-E3F05AE210F5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5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C09A-70FD-43BB-99E3-88AC2D862D61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B7EB-351E-4A9B-BF06-126CD9AF56AE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538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294506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35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9211B1-4855-4793-8D61-28276F05AA00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298F7A-E835-493C-9054-DF2EF6B49243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26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018AA-CAE0-4D36-B57A-C1224E1BF8A3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6247D-8503-4207-A1B0-E92696FFAF39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8479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57801-331A-4A13-B112-9BFDD7C6B47C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E14B-8E79-457F-BF4E-2ADB4B1322C8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342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EDEA05-75FA-4408-9418-A8A24BAE6421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73ED75-2E7D-4E84-BB65-C2AE264FBE52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5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7B38B-D82D-4AC0-8FD7-0DB0ED5D7FCE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CD208-D470-46AD-85A1-7CFABFEF4BFF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691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7 h 3648"/>
              <a:gd name="T2" fmla="*/ 1795989939 w 2736"/>
              <a:gd name="T3" fmla="*/ 2147483647 h 3648"/>
              <a:gd name="T4" fmla="*/ 2147483647 w 2736"/>
              <a:gd name="T5" fmla="*/ 0 h 3648"/>
              <a:gd name="T6" fmla="*/ 2147483647 w 2736"/>
              <a:gd name="T7" fmla="*/ 241935000 h 3648"/>
              <a:gd name="T8" fmla="*/ 1855856217 w 2736"/>
              <a:gd name="T9" fmla="*/ 2147483647 h 3648"/>
              <a:gd name="T10" fmla="*/ 119732557 w 2736"/>
              <a:gd name="T11" fmla="*/ 2147483647 h 3648"/>
              <a:gd name="T12" fmla="*/ 0 w 2736"/>
              <a:gd name="T13" fmla="*/ 2147483647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7 h 4128"/>
              <a:gd name="T2" fmla="*/ 0 w 3504"/>
              <a:gd name="T3" fmla="*/ 2147483647 h 4128"/>
              <a:gd name="T4" fmla="*/ 2147483647 w 3504"/>
              <a:gd name="T5" fmla="*/ 2147483647 h 4128"/>
              <a:gd name="T6" fmla="*/ 2147483647 w 3504"/>
              <a:gd name="T7" fmla="*/ 0 h 4128"/>
              <a:gd name="T8" fmla="*/ 2147483647 w 3504"/>
              <a:gd name="T9" fmla="*/ 0 h 4128"/>
              <a:gd name="T10" fmla="*/ 2147483647 w 3504"/>
              <a:gd name="T11" fmla="*/ 2147483647 h 4128"/>
              <a:gd name="T12" fmla="*/ 0 w 3504"/>
              <a:gd name="T13" fmla="*/ 2147483647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Rectangle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Rectangle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85584B-89C0-4562-8EFC-550715C9F8B9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9DD74F-575E-48F8-B87E-53D5D331C3E4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850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66DBE2-4170-4858-BE28-ED52664B7D81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7D17F-5384-44B8-986E-5083B1871367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018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CF9AF6-47EA-4ACD-BC64-AF446DABF43D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3DFAC1-5875-4609-92D5-6B5D626EE52E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8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9BFF-C8FF-423A-9E03-5C45D8AA424E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1690C-C89C-4D1E-BF91-1E62AA241D1F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5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CC4B8E-6F87-4E2D-AAF8-978B3FCC033A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55F46-AC56-40AC-83A9-E3F05AE210F5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166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C09A-70FD-43BB-99E3-88AC2D862D61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B7EB-351E-4A9B-BF06-126CD9AF56AE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09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2945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3533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294506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35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9211B1-4855-4793-8D61-28276F05AA00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298F7A-E835-493C-9054-DF2EF6B49243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001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018AA-CAE0-4D36-B57A-C1224E1BF8A3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6247D-8503-4207-A1B0-E92696FFAF39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562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57801-331A-4A13-B112-9BFDD7C6B47C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E14B-8E79-457F-BF4E-2ADB4B1322C8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6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FF4FFB7-82C9-4992-BF3D-D8DA250FCAE0}" type="datetimeFigureOut">
              <a:rPr lang="en-US" smtClean="0"/>
              <a:pPr/>
              <a:t>3/1/2014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E685634-BCF7-4B5B-8744-D513204F9E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31FBBC5-89B0-4239-87FF-A2CB6408462D}" type="datetimeFigureOut">
              <a:rPr lang="en-US" smtClean="0">
                <a:solidFill>
                  <a:srgbClr val="438086"/>
                </a:solidFill>
              </a:rPr>
              <a:pPr/>
              <a:t>3/1/2014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35B8D1-8850-46A8-A04D-DF3A69E4B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9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399BE00-F6F4-4848-852A-5400EA2C9DB9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9B61680-7399-416B-98A0-0134E580E674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8661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399BE00-F6F4-4848-852A-5400EA2C9DB9}" type="datetimeFigureOut">
              <a:rPr lang="en-US">
                <a:solidFill>
                  <a:srgbClr val="D6ECFF"/>
                </a:solidFill>
              </a:rPr>
              <a:pPr>
                <a:defRPr/>
              </a:pPr>
              <a:t>3/1/2014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D6EC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9B61680-7399-416B-98A0-0134E580E674}" type="slidenum">
              <a:rPr lang="en-US">
                <a:solidFill>
                  <a:srgbClr val="D6EC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977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youtu.be/dSnm8u7UOwE" TargetMode="Externa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.org/" TargetMode="Externa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filterbubble.com/ted-talk" TargetMode="Externa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filterbubble.com/ted-tal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ntonisd.org/page/1405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ntonisd.org/page/1405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ikipedia:Researching_with_Wikipedia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FF00"/>
                </a:solidFill>
                <a:latin typeface="Candara" pitchFamily="34" charset="0"/>
              </a:rPr>
              <a:t>Searching for Truth</a:t>
            </a:r>
            <a:endParaRPr lang="en-US" sz="6600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6670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ndara" pitchFamily="34" charset="0"/>
              </a:rPr>
              <a:t>Defining Student Research Skills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  <a:latin typeface="Candar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48006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Bonnie McCormick, Librarian</a:t>
            </a:r>
          </a:p>
          <a:p>
            <a:pPr algn="ctr"/>
            <a:r>
              <a:rPr lang="en-US" sz="2000" b="1" dirty="0" smtClean="0"/>
              <a:t>Ronny </a:t>
            </a:r>
            <a:r>
              <a:rPr lang="en-US" sz="2000" b="1" dirty="0" err="1" smtClean="0"/>
              <a:t>Crownover</a:t>
            </a:r>
            <a:r>
              <a:rPr lang="en-US" sz="2000" b="1" dirty="0" smtClean="0"/>
              <a:t> Middle School</a:t>
            </a:r>
          </a:p>
          <a:p>
            <a:pPr algn="ctr"/>
            <a:r>
              <a:rPr lang="en-US" sz="2000" b="1" dirty="0" smtClean="0"/>
              <a:t>Denton ISD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857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990600" y="228600"/>
            <a:ext cx="7543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5400" smtClean="0">
                <a:solidFill>
                  <a:prstClr val="white"/>
                </a:solidFill>
                <a:latin typeface="Cambria" pitchFamily="18" charset="0"/>
              </a:rPr>
              <a:t>Not all websites are created equal…</a:t>
            </a:r>
          </a:p>
        </p:txBody>
      </p:sp>
      <p:pic>
        <p:nvPicPr>
          <p:cNvPr id="9219" name="Picture 6" descr="C:\Documents and Settings\bmccormick\Local Settings\Temporary Internet Files\Content.IE5\81IFWHUF\MP900439403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6400800" cy="427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2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533400"/>
            <a:ext cx="76962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So, before you use </a:t>
            </a:r>
          </a:p>
          <a:p>
            <a:pPr algn="ctr">
              <a:defRPr/>
            </a:pPr>
            <a:r>
              <a:rPr lang="en-US" sz="6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 website,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4419600"/>
            <a:ext cx="75438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R.E.A.L.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3048000"/>
            <a:ext cx="7073900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You need to get </a:t>
            </a:r>
            <a:endParaRPr lang="en-US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578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304800" y="-165100"/>
            <a:ext cx="6553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R</a:t>
            </a:r>
            <a:r>
              <a:rPr lang="en-US" altLang="en-US" sz="6000" smtClean="0">
                <a:solidFill>
                  <a:prstClr val="white"/>
                </a:solidFill>
                <a:latin typeface="Cambria" pitchFamily="18" charset="0"/>
              </a:rPr>
              <a:t>ead the URL…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1288" y="1244600"/>
            <a:ext cx="8805862" cy="5600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Look for the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owning entity </a:t>
            </a:r>
            <a:r>
              <a:rPr 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(person,  company,  or 	organization)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 the website address (URL).</a:t>
            </a:r>
          </a:p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they an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authority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on the subject</a:t>
            </a:r>
          </a:p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they trying to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sell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you something?</a:t>
            </a:r>
          </a:p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Might they be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biased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  <a:p>
            <a:pPr>
              <a:defRPr/>
            </a:pPr>
            <a:endParaRPr lang="en-US" sz="1400" dirty="0">
              <a:solidFill>
                <a:prstClr val="white"/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Identify the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domain</a:t>
            </a:r>
            <a:r>
              <a:rPr lang="en-US" sz="3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  .gov, .com, .mil, .edu, .org, </a:t>
            </a:r>
            <a:r>
              <a:rPr lang="en-US" sz="3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.net</a:t>
            </a:r>
            <a:endParaRPr lang="en-US" sz="3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you on a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personal page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en-US" altLang="en-US" sz="3200" dirty="0">
                <a:solidFill>
                  <a:srgbClr val="FFFF00"/>
                </a:solidFill>
                <a:latin typeface="Cambria" pitchFamily="18" charset="0"/>
              </a:rPr>
              <a:t>Note</a:t>
            </a:r>
            <a:r>
              <a:rPr lang="en-US" altLang="en-US" sz="3200" dirty="0">
                <a:solidFill>
                  <a:prstClr val="white"/>
                </a:solidFill>
                <a:latin typeface="Cambria" pitchFamily="18" charset="0"/>
              </a:rPr>
              <a:t>:  an ~ before a name in the URL means 	that you are on a personal webpage</a:t>
            </a:r>
            <a:endParaRPr lang="en-US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4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304800" y="-109538"/>
            <a:ext cx="8839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E</a:t>
            </a:r>
            <a:r>
              <a:rPr lang="en-US" altLang="en-US" sz="6000" smtClean="0">
                <a:solidFill>
                  <a:prstClr val="white"/>
                </a:solidFill>
                <a:latin typeface="Cambria" pitchFamily="18" charset="0"/>
              </a:rPr>
              <a:t>xamine the content…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488" y="1208088"/>
            <a:ext cx="8915400" cy="3908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latin typeface="Cambria" panose="02040503050406030204" pitchFamily="18" charset="0"/>
              </a:rPr>
              <a:t>Does the site clearly tell where </a:t>
            </a:r>
            <a:r>
              <a:rPr lang="en-US" sz="3200" u="sng" dirty="0">
                <a:solidFill>
                  <a:srgbClr val="FFFF00"/>
                </a:solidFill>
                <a:latin typeface="Cambria" panose="02040503050406030204" pitchFamily="18" charset="0"/>
              </a:rPr>
              <a:t>they</a:t>
            </a:r>
            <a:r>
              <a:rPr lang="en-US" sz="3200" dirty="0">
                <a:solidFill>
                  <a:srgbClr val="FFFF00"/>
                </a:solidFill>
                <a:latin typeface="Cambria" panose="02040503050406030204" pitchFamily="18" charset="0"/>
              </a:rPr>
              <a:t> got their 	information?  </a:t>
            </a:r>
          </a:p>
          <a:p>
            <a:pPr>
              <a:defRPr/>
            </a:pPr>
            <a:endParaRPr lang="en-US" sz="1400" dirty="0">
              <a:solidFill>
                <a:srgbClr val="FFFF00"/>
              </a:solidFill>
              <a:latin typeface="Cambria" panose="02040503050406030204" pitchFamily="18" charset="0"/>
            </a:endParaRPr>
          </a:p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Is the site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current and updated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  <a:p>
            <a:pPr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</a:t>
            </a:r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(look for a date, often at the bottom of the webpage)</a:t>
            </a:r>
          </a:p>
          <a:p>
            <a:pPr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the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facts different </a:t>
            </a:r>
            <a:r>
              <a:rPr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from any other source?</a:t>
            </a:r>
          </a:p>
          <a:p>
            <a:pPr>
              <a:defRPr/>
            </a:pPr>
            <a:endParaRPr lang="en-US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1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17488" y="-228600"/>
            <a:ext cx="8839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A</a:t>
            </a:r>
            <a:r>
              <a:rPr lang="en-US" altLang="en-US" sz="5400" smtClean="0">
                <a:solidFill>
                  <a:prstClr val="white"/>
                </a:solidFill>
                <a:latin typeface="Cambria" pitchFamily="18" charset="0"/>
              </a:rPr>
              <a:t>sk about the author or 	owner…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3188" y="2171700"/>
            <a:ext cx="90678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3600" smtClean="0">
                <a:solidFill>
                  <a:srgbClr val="FFFF00"/>
                </a:solidFill>
                <a:latin typeface="Cambria" pitchFamily="18" charset="0"/>
              </a:rPr>
              <a:t>Who</a:t>
            </a:r>
            <a:r>
              <a:rPr lang="en-US" altLang="en-US" sz="3600" smtClean="0">
                <a:solidFill>
                  <a:prstClr val="white"/>
                </a:solidFill>
                <a:latin typeface="Cambria" pitchFamily="18" charset="0"/>
              </a:rPr>
              <a:t> wrote it?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smtClean="0">
              <a:solidFill>
                <a:prstClr val="white"/>
              </a:solidFill>
              <a:latin typeface="Cambria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3600" smtClean="0">
                <a:solidFill>
                  <a:prstClr val="white"/>
                </a:solidFill>
                <a:latin typeface="Cambria" pitchFamily="18" charset="0"/>
              </a:rPr>
              <a:t>Is there a “contact us” or “about us” link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smtClean="0">
              <a:solidFill>
                <a:prstClr val="white"/>
              </a:solidFill>
              <a:latin typeface="Cambria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3600" smtClean="0">
                <a:solidFill>
                  <a:prstClr val="white"/>
                </a:solidFill>
                <a:latin typeface="Cambria" pitchFamily="18" charset="0"/>
              </a:rPr>
              <a:t>Does the </a:t>
            </a:r>
            <a:r>
              <a:rPr lang="en-US" altLang="en-US" sz="3600" smtClean="0">
                <a:solidFill>
                  <a:srgbClr val="FFFF00"/>
                </a:solidFill>
                <a:latin typeface="Cambria" pitchFamily="18" charset="0"/>
              </a:rPr>
              <a:t>author have any credentials</a:t>
            </a:r>
            <a:r>
              <a:rPr lang="en-US" altLang="en-US" sz="3600" smtClean="0">
                <a:solidFill>
                  <a:prstClr val="white"/>
                </a:solidFill>
                <a:latin typeface="Cambria" pitchFamily="18" charset="0"/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smtClean="0">
              <a:solidFill>
                <a:prstClr val="white"/>
              </a:solidFill>
              <a:latin typeface="Cambria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r>
              <a:rPr lang="en-US" altLang="en-US" sz="3600" smtClean="0">
                <a:solidFill>
                  <a:prstClr val="white"/>
                </a:solidFill>
                <a:latin typeface="Cambria" pitchFamily="18" charset="0"/>
              </a:rPr>
              <a:t>Are there </a:t>
            </a:r>
            <a:r>
              <a:rPr lang="en-US" altLang="en-US" sz="3600" smtClean="0">
                <a:solidFill>
                  <a:srgbClr val="FFFF00"/>
                </a:solidFill>
                <a:latin typeface="Cambria" pitchFamily="18" charset="0"/>
              </a:rPr>
              <a:t>spelling or grammar errors</a:t>
            </a:r>
            <a:r>
              <a:rPr lang="en-US" altLang="en-US" sz="3600" smtClean="0">
                <a:solidFill>
                  <a:prstClr val="white"/>
                </a:solidFill>
                <a:latin typeface="Cambria" pitchFamily="18" charset="0"/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 smtClean="0">
              <a:solidFill>
                <a:prstClr val="white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5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04800" y="-152400"/>
            <a:ext cx="8839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L</a:t>
            </a:r>
            <a:r>
              <a:rPr lang="en-US" altLang="en-US" sz="6000" smtClean="0">
                <a:solidFill>
                  <a:prstClr val="white"/>
                </a:solidFill>
                <a:latin typeface="Cambria" pitchFamily="18" charset="0"/>
              </a:rPr>
              <a:t>ook at the links…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313" y="1828800"/>
            <a:ext cx="9220200" cy="307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additional links </a:t>
            </a: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and resources provided?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 the links work?</a:t>
            </a:r>
          </a:p>
          <a:p>
            <a:pPr>
              <a:defRPr/>
            </a:pP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Click on the links </a:t>
            </a: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 other websites.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the links credible?</a:t>
            </a:r>
          </a:p>
          <a:p>
            <a:pPr lvl="1">
              <a:defRPr/>
            </a:pPr>
            <a:endParaRPr lang="en-US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8358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304800" y="-152400"/>
            <a:ext cx="8839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L</a:t>
            </a:r>
            <a:r>
              <a:rPr lang="en-US" altLang="en-US" sz="6000" smtClean="0">
                <a:solidFill>
                  <a:prstClr val="white"/>
                </a:solidFill>
                <a:latin typeface="Cambria" pitchFamily="18" charset="0"/>
              </a:rPr>
              <a:t>ook at the links…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89154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Click on the links </a:t>
            </a: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 other websites.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Are the links credible?</a:t>
            </a:r>
          </a:p>
          <a:p>
            <a:pPr lvl="1">
              <a:defRPr/>
            </a:pPr>
            <a:endParaRPr lang="en-US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FORWARD LINKS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What are the URL’s of the forward links?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 the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domains change</a:t>
            </a: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Is the information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biased</a:t>
            </a: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40270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266700" y="152400"/>
            <a:ext cx="8839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L</a:t>
            </a:r>
            <a:r>
              <a:rPr lang="en-US" altLang="en-US" sz="6000" smtClean="0">
                <a:solidFill>
                  <a:prstClr val="white"/>
                </a:solidFill>
                <a:latin typeface="Cambria" pitchFamily="18" charset="0"/>
              </a:rPr>
              <a:t>ook at the links…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8915400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BACK LINKS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Who is linked to this website?</a:t>
            </a:r>
          </a:p>
          <a:p>
            <a:pPr lvl="1"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Why are they linked?</a:t>
            </a:r>
          </a:p>
          <a:p>
            <a:pPr lvl="1"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What do other sites say about the information on the site?</a:t>
            </a:r>
          </a:p>
          <a:p>
            <a:pPr lvl="1">
              <a:defRPr/>
            </a:pPr>
            <a:endParaRPr 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3600" i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hlinkClick r:id="rId2"/>
              </a:rPr>
              <a:t>Wayback</a:t>
            </a:r>
            <a:r>
              <a:rPr lang="en-US" sz="36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hlinkClick r:id="rId2"/>
              </a:rPr>
              <a:t> Machine </a:t>
            </a:r>
            <a:r>
              <a: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 see the history of a 	website</a:t>
            </a:r>
          </a:p>
        </p:txBody>
      </p:sp>
    </p:spTree>
    <p:extLst>
      <p:ext uri="{BB962C8B-B14F-4D97-AF65-F5344CB8AC3E}">
        <p14:creationId xmlns:p14="http://schemas.microsoft.com/office/powerpoint/2010/main" val="31048393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8392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9600" smtClean="0">
                <a:solidFill>
                  <a:srgbClr val="FFFF00"/>
                </a:solidFill>
                <a:latin typeface="Cambria" pitchFamily="18" charset="0"/>
              </a:rPr>
              <a:t>B</a:t>
            </a:r>
            <a:r>
              <a:rPr lang="en-US" altLang="en-US" sz="6000" smtClean="0">
                <a:solidFill>
                  <a:prstClr val="white"/>
                </a:solidFill>
                <a:latin typeface="Cambria" pitchFamily="18" charset="0"/>
              </a:rPr>
              <a:t>e a smart and responsible researcher…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3733800"/>
            <a:ext cx="80772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500" smtClean="0">
                <a:solidFill>
                  <a:srgbClr val="FFFF00"/>
                </a:solidFill>
                <a:latin typeface="Cambria" pitchFamily="18" charset="0"/>
              </a:rPr>
              <a:t>R.E.A.L.</a:t>
            </a:r>
          </a:p>
        </p:txBody>
      </p:sp>
    </p:spTree>
    <p:extLst>
      <p:ext uri="{BB962C8B-B14F-4D97-AF65-F5344CB8AC3E}">
        <p14:creationId xmlns:p14="http://schemas.microsoft.com/office/powerpoint/2010/main" val="289202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83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lvl="1"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5400" smtClean="0">
                <a:solidFill>
                  <a:prstClr val="white"/>
                </a:solidFill>
                <a:latin typeface="Cambria" pitchFamily="18" charset="0"/>
              </a:rPr>
              <a:t>WORKS CITED</a:t>
            </a:r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501651" y="2865641"/>
            <a:ext cx="8077200" cy="4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prstClr val="white"/>
                </a:solidFill>
                <a:latin typeface="Cambria" pitchFamily="18" charset="0"/>
              </a:rPr>
              <a:t>November, Alan.  Web Literacy for Educators.  	Thousand Oaks:  Corwin Press.  2008.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343400" y="5029200"/>
            <a:ext cx="457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smtClean="0">
                <a:solidFill>
                  <a:prstClr val="white"/>
                </a:solidFill>
              </a:rPr>
              <a:t/>
            </a:r>
            <a:br>
              <a:rPr lang="en-US" altLang="en-US" sz="1600" smtClean="0">
                <a:solidFill>
                  <a:prstClr val="white"/>
                </a:solidFill>
              </a:rPr>
            </a:br>
            <a:endParaRPr lang="en-US" altLang="en-US" sz="1600" smtClean="0">
              <a:solidFill>
                <a:prstClr val="white"/>
              </a:solidFill>
            </a:endParaRPr>
          </a:p>
        </p:txBody>
      </p:sp>
      <p:sp>
        <p:nvSpPr>
          <p:cNvPr id="18437" name="Rectangle 1"/>
          <p:cNvSpPr>
            <a:spLocks noChangeArrowheads="1"/>
          </p:cNvSpPr>
          <p:nvPr/>
        </p:nvSpPr>
        <p:spPr bwMode="auto">
          <a:xfrm>
            <a:off x="429461" y="3453062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 err="1" smtClean="0">
                <a:solidFill>
                  <a:prstClr val="white"/>
                </a:solidFill>
                <a:latin typeface="Cambria" pitchFamily="18" charset="0"/>
                <a:cs typeface="Times New Roman" pitchFamily="18" charset="0"/>
              </a:rPr>
              <a:t>Ohlone</a:t>
            </a:r>
            <a:r>
              <a:rPr lang="en-US" altLang="en-US" sz="1600" dirty="0" smtClean="0">
                <a:solidFill>
                  <a:prstClr val="white"/>
                </a:solidFill>
                <a:latin typeface="Cambria" pitchFamily="18" charset="0"/>
                <a:cs typeface="Times New Roman" pitchFamily="18" charset="0"/>
              </a:rPr>
              <a:t> College Library.  “Evaluating Websites or How </a:t>
            </a:r>
            <a:r>
              <a:rPr lang="en-US" altLang="en-US" sz="1600" dirty="0">
                <a:solidFill>
                  <a:prstClr val="white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altLang="en-US" sz="1600" dirty="0" smtClean="0">
                <a:solidFill>
                  <a:prstClr val="white"/>
                </a:solidFill>
                <a:latin typeface="Cambria" pitchFamily="18" charset="0"/>
                <a:cs typeface="Times New Roman" pitchFamily="18" charset="0"/>
              </a:rPr>
              <a:t>Emma” and “Len” Quickly Selected the 	Best  Web Sites and Had Enough Time Left Over to Go  For Coffee Before Class.”  23 	Nov. 2009.  Online 	video clip.  YouTube.  Accessed on 6 Sept. 2011.</a:t>
            </a:r>
            <a:endParaRPr lang="en-US" altLang="en-US" sz="1600" dirty="0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461546" y="4668251"/>
            <a:ext cx="861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i="1" dirty="0" smtClean="0">
                <a:solidFill>
                  <a:prstClr val="white"/>
                </a:solidFill>
                <a:latin typeface="Cambria" pitchFamily="18" charset="0"/>
                <a:cs typeface="Times New Roman" pitchFamily="18" charset="0"/>
              </a:rPr>
              <a:t>Students, </a:t>
            </a:r>
            <a:r>
              <a:rPr lang="en-US" altLang="en-US" sz="1600" dirty="0" smtClean="0">
                <a:solidFill>
                  <a:prstClr val="white"/>
                </a:solidFill>
                <a:latin typeface="Cambria" pitchFamily="18" charset="0"/>
                <a:cs typeface="Times New Roman" pitchFamily="18" charset="0"/>
              </a:rPr>
              <a:t>Microsoft® Clip Organizer 2002.  Microsoft  Corporation 1983-2001.  Redmond, 	Washington.</a:t>
            </a:r>
            <a:endParaRPr lang="en-US" altLang="en-US" sz="1600" dirty="0" smtClean="0">
              <a:solidFill>
                <a:prstClr val="white"/>
              </a:solidFill>
            </a:endParaRP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29461" y="1395662"/>
            <a:ext cx="8077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prstClr val="white"/>
                </a:solidFill>
                <a:latin typeface="Cambria" pitchFamily="18" charset="0"/>
              </a:rPr>
              <a:t>Brandt, Sherry.  Get R.E.A.L. adaptation.  Argyle:  </a:t>
            </a:r>
            <a:r>
              <a:rPr lang="en-US" altLang="en-US" sz="1600" dirty="0" err="1" smtClean="0">
                <a:solidFill>
                  <a:prstClr val="white"/>
                </a:solidFill>
                <a:latin typeface="Cambria" pitchFamily="18" charset="0"/>
              </a:rPr>
              <a:t>Harpool</a:t>
            </a:r>
            <a:r>
              <a:rPr lang="en-US" altLang="en-US" sz="1600" dirty="0" smtClean="0">
                <a:solidFill>
                  <a:prstClr val="white"/>
                </a:solidFill>
                <a:latin typeface="Cambria" pitchFamily="18" charset="0"/>
              </a:rPr>
              <a:t> Middle School Library.  2010.</a:t>
            </a:r>
          </a:p>
        </p:txBody>
      </p:sp>
      <p:sp>
        <p:nvSpPr>
          <p:cNvPr id="2" name="Rectangle 1"/>
          <p:cNvSpPr/>
          <p:nvPr/>
        </p:nvSpPr>
        <p:spPr>
          <a:xfrm>
            <a:off x="429462" y="1929062"/>
            <a:ext cx="78803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err="1">
                <a:solidFill>
                  <a:prstClr val="white"/>
                </a:solidFill>
                <a:latin typeface="Cambria" panose="02040503050406030204" pitchFamily="18" charset="0"/>
              </a:rPr>
              <a:t>Pariser</a:t>
            </a:r>
            <a:r>
              <a:rPr lang="en-US" sz="1600" dirty="0">
                <a:solidFill>
                  <a:prstClr val="white"/>
                </a:solidFill>
                <a:latin typeface="Cambria" panose="02040503050406030204" pitchFamily="18" charset="0"/>
              </a:rPr>
              <a:t>, Eli. "TED Talk." </a:t>
            </a:r>
            <a:r>
              <a:rPr lang="en-US" sz="1600" i="1" dirty="0">
                <a:solidFill>
                  <a:prstClr val="white"/>
                </a:solidFill>
                <a:latin typeface="Cambria" panose="02040503050406030204" pitchFamily="18" charset="0"/>
              </a:rPr>
              <a:t>The Filter Bubble TED Talk Comments</a:t>
            </a:r>
            <a:r>
              <a:rPr lang="en-US" sz="1600" dirty="0">
                <a:solidFill>
                  <a:prstClr val="white"/>
                </a:solidFill>
                <a:latin typeface="Cambria" panose="02040503050406030204" pitchFamily="18" charset="0"/>
              </a:rPr>
              <a:t>. Eli </a:t>
            </a:r>
            <a:r>
              <a:rPr lang="en-US" sz="1600" dirty="0" err="1">
                <a:solidFill>
                  <a:prstClr val="white"/>
                </a:solidFill>
                <a:latin typeface="Cambria" panose="02040503050406030204" pitchFamily="18" charset="0"/>
              </a:rPr>
              <a:t>Pariser</a:t>
            </a:r>
            <a:r>
              <a:rPr lang="en-US" sz="1600" dirty="0">
                <a:solidFill>
                  <a:prstClr val="white"/>
                </a:solidFill>
                <a:latin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prstClr val="white"/>
                </a:solidFill>
                <a:latin typeface="Cambria" panose="02040503050406030204" pitchFamily="18" charset="0"/>
              </a:rPr>
              <a:t>n.d.</a:t>
            </a:r>
            <a:r>
              <a:rPr lang="en-US" sz="1600" dirty="0">
                <a:solidFill>
                  <a:prstClr val="white"/>
                </a:solidFill>
                <a:latin typeface="Cambria" panose="02040503050406030204" pitchFamily="18" charset="0"/>
              </a:rPr>
              <a:t> 	Web. 25 Jan. 2013. </a:t>
            </a:r>
            <a:r>
              <a:rPr lang="en-US" sz="1600" dirty="0">
                <a:solidFill>
                  <a:prstClr val="white"/>
                </a:solidFill>
                <a:latin typeface="Cambria" panose="02040503050406030204" pitchFamily="18" charset="0"/>
                <a:hlinkClick r:id="rId2"/>
              </a:rPr>
              <a:t>http://www.thefilterbubble.com/ted-talk</a:t>
            </a:r>
            <a:r>
              <a:rPr lang="en-US" sz="1600" dirty="0">
                <a:solidFill>
                  <a:prstClr val="white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78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28600"/>
            <a:ext cx="81534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00"/>
                </a:solidFill>
                <a:latin typeface="Candara" pitchFamily="34" charset="0"/>
                <a:hlinkClick r:id="rId2"/>
              </a:rPr>
              <a:t>Google Filter Bubble</a:t>
            </a:r>
            <a:endParaRPr lang="en-US" sz="5400" dirty="0" smtClean="0">
              <a:solidFill>
                <a:srgbClr val="FFFF00"/>
              </a:solidFill>
              <a:latin typeface="Candara" pitchFamily="34" charset="0"/>
            </a:endParaRPr>
          </a:p>
          <a:p>
            <a:pPr algn="ctr"/>
            <a:r>
              <a:rPr lang="en-US" sz="4000" dirty="0" smtClean="0">
                <a:latin typeface="Candara" pitchFamily="34" charset="0"/>
              </a:rPr>
              <a:t>Eli </a:t>
            </a:r>
            <a:r>
              <a:rPr lang="en-US" sz="4000" dirty="0" err="1" smtClean="0">
                <a:latin typeface="Candara" pitchFamily="34" charset="0"/>
              </a:rPr>
              <a:t>Pariser</a:t>
            </a:r>
            <a:endParaRPr lang="en-US" sz="4000" dirty="0" smtClean="0">
              <a:latin typeface="Candara" pitchFamily="34" charset="0"/>
            </a:endParaRPr>
          </a:p>
          <a:p>
            <a:pPr algn="ctr"/>
            <a:r>
              <a:rPr lang="en-US" sz="2000" dirty="0" smtClean="0"/>
              <a:t>Former Executive Director of </a:t>
            </a:r>
            <a:r>
              <a:rPr lang="en-US" sz="2000" dirty="0" err="1" smtClean="0"/>
              <a:t>MoveOn</a:t>
            </a:r>
            <a:r>
              <a:rPr lang="en-US" sz="2000" dirty="0" smtClean="0"/>
              <a:t> (and now the board president), </a:t>
            </a:r>
          </a:p>
          <a:p>
            <a:pPr algn="ctr"/>
            <a:r>
              <a:rPr lang="en-US" sz="2000" dirty="0" smtClean="0"/>
              <a:t>a co-founder of Avaaz.org</a:t>
            </a:r>
            <a:endParaRPr lang="en-US" sz="2000" dirty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endParaRPr lang="en-US" sz="1400" dirty="0" smtClean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Hits on Google are tailored to your personal searching history</a:t>
            </a:r>
          </a:p>
          <a:p>
            <a:pPr marL="571500" indent="-571500">
              <a:buFont typeface="Arial" pitchFamily="34" charset="0"/>
              <a:buChar char="•"/>
            </a:pPr>
            <a:endParaRPr lang="en-US" dirty="0" smtClean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You do not always get all the news, all the views, all the information</a:t>
            </a:r>
          </a:p>
          <a:p>
            <a:endParaRPr lang="en-US" sz="40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8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261" y="2057400"/>
            <a:ext cx="8001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Must know how to use a variety of research tools</a:t>
            </a:r>
          </a:p>
          <a:p>
            <a:pPr marL="571500" indent="-571500">
              <a:buFont typeface="Arial" pitchFamily="34" charset="0"/>
              <a:buChar char="•"/>
            </a:pPr>
            <a:endParaRPr lang="en-US" dirty="0" smtClean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Must be discriminate searchers – Website Evaluation</a:t>
            </a:r>
          </a:p>
          <a:p>
            <a:pPr marL="571500" indent="-571500">
              <a:buFont typeface="Arial" pitchFamily="34" charset="0"/>
              <a:buChar char="•"/>
            </a:pPr>
            <a:endParaRPr lang="en-US" sz="4000" dirty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58102" y="228600"/>
            <a:ext cx="6629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5400" dirty="0">
                <a:solidFill>
                  <a:srgbClr val="FFFF00"/>
                </a:solidFill>
                <a:latin typeface="Candara" pitchFamily="34" charset="0"/>
              </a:rPr>
              <a:t>What does this mean to </a:t>
            </a:r>
            <a:r>
              <a:rPr lang="en-US" sz="5400" dirty="0" smtClean="0">
                <a:solidFill>
                  <a:srgbClr val="FFFF00"/>
                </a:solidFill>
                <a:latin typeface="Candara" pitchFamily="34" charset="0"/>
              </a:rPr>
              <a:t>YOU?</a:t>
            </a:r>
            <a:endParaRPr lang="en-US" sz="5400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9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25689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Printed hard materials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US" sz="3200" dirty="0" smtClean="0">
                <a:latin typeface="Candara" pitchFamily="34" charset="0"/>
              </a:rPr>
              <a:t>Books, journals, magazines, newspapers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Databases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en-US" sz="3200" dirty="0" err="1" smtClean="0">
                <a:latin typeface="Candara" pitchFamily="34" charset="0"/>
              </a:rPr>
              <a:t>Ebsco</a:t>
            </a:r>
            <a:r>
              <a:rPr lang="en-US" sz="3200" dirty="0" smtClean="0">
                <a:latin typeface="Candara" pitchFamily="34" charset="0"/>
              </a:rPr>
              <a:t>, Britannica, Gale, First Search, </a:t>
            </a:r>
            <a:r>
              <a:rPr lang="en-US" sz="3200" dirty="0" err="1" smtClean="0">
                <a:latin typeface="Candara" pitchFamily="34" charset="0"/>
              </a:rPr>
              <a:t>ProQuest</a:t>
            </a:r>
            <a:r>
              <a:rPr lang="en-US" sz="3200" dirty="0" smtClean="0">
                <a:latin typeface="Candara" pitchFamily="34" charset="0"/>
              </a:rPr>
              <a:t>, ERIC</a:t>
            </a:r>
            <a:endParaRPr lang="en-US" sz="3200" dirty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E-books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Internet</a:t>
            </a:r>
            <a:endParaRPr lang="en-US" sz="4800" dirty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1" y="355935"/>
            <a:ext cx="64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400" dirty="0" smtClean="0">
                <a:solidFill>
                  <a:srgbClr val="FFFF00"/>
                </a:solidFill>
                <a:latin typeface="Candara" pitchFamily="34" charset="0"/>
              </a:rPr>
              <a:t>RESOURCE OPTIONS</a:t>
            </a:r>
            <a:endParaRPr lang="en-US" sz="5400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600200"/>
            <a:ext cx="76809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Reliable information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Links to Internet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Multi-media available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800" dirty="0" smtClean="0">
                <a:latin typeface="Candara" pitchFamily="34" charset="0"/>
              </a:rPr>
              <a:t>Citations provided</a:t>
            </a:r>
          </a:p>
        </p:txBody>
      </p:sp>
      <p:sp>
        <p:nvSpPr>
          <p:cNvPr id="2" name="Rectangle 1"/>
          <p:cNvSpPr/>
          <p:nvPr/>
        </p:nvSpPr>
        <p:spPr>
          <a:xfrm>
            <a:off x="2895600" y="533400"/>
            <a:ext cx="35557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6000" dirty="0">
                <a:solidFill>
                  <a:srgbClr val="FFFF00"/>
                </a:solidFill>
                <a:latin typeface="Candara" pitchFamily="34" charset="0"/>
                <a:hlinkClick r:id="rId2"/>
              </a:rPr>
              <a:t>Databases</a:t>
            </a:r>
            <a:endParaRPr lang="en-US" sz="6000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33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752600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Great place to start</a:t>
            </a:r>
          </a:p>
          <a:p>
            <a:pPr marL="571500" indent="-571500">
              <a:buFont typeface="Arial" pitchFamily="34" charset="0"/>
              <a:buChar char="•"/>
            </a:pPr>
            <a:endParaRPr lang="en-US" sz="2000" dirty="0" smtClean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Links to the entire Internet</a:t>
            </a:r>
          </a:p>
          <a:p>
            <a:pPr marL="571500" indent="-571500">
              <a:buFont typeface="Arial" pitchFamily="34" charset="0"/>
              <a:buChar char="•"/>
            </a:pPr>
            <a:endParaRPr lang="en-US" sz="2000" dirty="0">
              <a:latin typeface="Candara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>
                <a:latin typeface="Candara" pitchFamily="34" charset="0"/>
              </a:rPr>
              <a:t>Not a good source to cite – just a place to get ideas and launch a good search</a:t>
            </a:r>
            <a:endParaRPr lang="en-US" sz="4000" dirty="0">
              <a:latin typeface="Candar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02451" y="355935"/>
            <a:ext cx="31829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400" dirty="0">
                <a:solidFill>
                  <a:srgbClr val="FFFF00"/>
                </a:solidFill>
                <a:latin typeface="Candara" pitchFamily="34" charset="0"/>
                <a:hlinkClick r:id="rId2"/>
              </a:rPr>
              <a:t>Wikipedia</a:t>
            </a:r>
            <a:endParaRPr lang="en-US" sz="5400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RESEARCH on Wikipedia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868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From Wikipedia: Article Quality in Wikipedia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hlinkClick r:id="rId2"/>
              </a:rPr>
              <a:t>http://en.wikipedia.org/wiki/Wikipedia:Researching_with_Wikipedia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362200"/>
            <a:ext cx="838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prstClr val="black"/>
                </a:solidFill>
              </a:rPr>
              <a:t>“Keep in mind that an encyclopedia is intended to be a </a:t>
            </a:r>
            <a:r>
              <a:rPr lang="en-US" sz="4400" i="1" u="sng" dirty="0" smtClean="0">
                <a:solidFill>
                  <a:prstClr val="black"/>
                </a:solidFill>
              </a:rPr>
              <a:t>starting point</a:t>
            </a:r>
            <a:r>
              <a:rPr lang="en-US" sz="4400" u="sng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for serious research, not an endpoint.”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5716" y="1769097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FF00"/>
                </a:solidFill>
                <a:latin typeface="Candara" pitchFamily="34" charset="0"/>
              </a:rPr>
              <a:t>Get </a:t>
            </a:r>
            <a:r>
              <a:rPr lang="en-US" sz="5400" smtClean="0">
                <a:solidFill>
                  <a:srgbClr val="FFFF00"/>
                </a:solidFill>
                <a:latin typeface="Candara" pitchFamily="34" charset="0"/>
              </a:rPr>
              <a:t>R.E.A.L. </a:t>
            </a:r>
            <a:endParaRPr lang="en-US" sz="5400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3200400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ndara" pitchFamily="34" charset="0"/>
              </a:rPr>
              <a:t>Alan November</a:t>
            </a:r>
          </a:p>
          <a:p>
            <a:pPr algn="ctr"/>
            <a:r>
              <a:rPr lang="en-US" sz="3200" dirty="0" smtClean="0">
                <a:latin typeface="Candara" pitchFamily="34" charset="0"/>
              </a:rPr>
              <a:t>International leader in educational technology</a:t>
            </a:r>
            <a:endParaRPr lang="en-US" sz="3200" dirty="0">
              <a:latin typeface="Candar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533400"/>
            <a:ext cx="57784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5400" dirty="0" smtClean="0">
                <a:solidFill>
                  <a:srgbClr val="FFFF00"/>
                </a:solidFill>
                <a:latin typeface="Candara" pitchFamily="34" charset="0"/>
              </a:rPr>
              <a:t>Website Evaluation</a:t>
            </a:r>
            <a:endParaRPr lang="en-US" sz="5400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4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R="0" eaLnBrk="1" hangingPunct="1">
              <a:defRPr/>
            </a:pPr>
            <a:r>
              <a:rPr lang="en-US" altLang="en-US" sz="9600" cap="none" smtClean="0"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GET “R.E.A.L.”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3276600"/>
            <a:ext cx="7391400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Website Evaluation</a:t>
            </a:r>
          </a:p>
          <a:p>
            <a:pPr algn="ctr">
              <a:defRPr/>
            </a:pPr>
            <a:r>
              <a:rPr lang="en-US" sz="5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 4 easy steps</a:t>
            </a:r>
          </a:p>
        </p:txBody>
      </p:sp>
    </p:spTree>
    <p:extLst>
      <p:ext uri="{BB962C8B-B14F-4D97-AF65-F5344CB8AC3E}">
        <p14:creationId xmlns:p14="http://schemas.microsoft.com/office/powerpoint/2010/main" val="25528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orizon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139</TotalTime>
  <Words>522</Words>
  <Application>Microsoft Office PowerPoint</Application>
  <PresentationFormat>On-screen Show (4:3)</PresentationFormat>
  <Paragraphs>120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Horizon</vt:lpstr>
      <vt:lpstr>Urban</vt:lpstr>
      <vt:lpstr>Metro</vt:lpstr>
      <vt:lpstr>1_Metro</vt:lpstr>
      <vt:lpstr>Searching for Truth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“R.E.A.L.”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for Truth</dc:title>
  <dc:creator>repair</dc:creator>
  <cp:lastModifiedBy>repair</cp:lastModifiedBy>
  <cp:revision>28</cp:revision>
  <dcterms:created xsi:type="dcterms:W3CDTF">2012-08-16T21:04:50Z</dcterms:created>
  <dcterms:modified xsi:type="dcterms:W3CDTF">2014-03-01T17:41:19Z</dcterms:modified>
</cp:coreProperties>
</file>