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6"/>
  </p:notesMasterIdLst>
  <p:sldIdLst>
    <p:sldId id="256" r:id="rId2"/>
    <p:sldId id="263" r:id="rId3"/>
    <p:sldId id="269" r:id="rId4"/>
    <p:sldId id="264" r:id="rId5"/>
    <p:sldId id="261" r:id="rId6"/>
    <p:sldId id="262" r:id="rId7"/>
    <p:sldId id="265" r:id="rId8"/>
    <p:sldId id="273" r:id="rId9"/>
    <p:sldId id="267" r:id="rId10"/>
    <p:sldId id="260" r:id="rId11"/>
    <p:sldId id="271" r:id="rId12"/>
    <p:sldId id="257" r:id="rId13"/>
    <p:sldId id="272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069" autoAdjust="0"/>
  </p:normalViewPr>
  <p:slideViewPr>
    <p:cSldViewPr>
      <p:cViewPr varScale="1">
        <p:scale>
          <a:sx n="76" d="100"/>
          <a:sy n="76" d="100"/>
        </p:scale>
        <p:origin x="-13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10C34-5A43-416E-9563-EB2399EE9EC7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79ECF-E658-4712-9893-3EE2132192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46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on “FAQ’s” – links to citation info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379ECF-E658-4712-9893-3EE21321925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on “photographer’s name” – link</a:t>
            </a:r>
            <a:r>
              <a:rPr lang="en-US" baseline="0" dirty="0" smtClean="0"/>
              <a:t> to citation info on Wikipedia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379ECF-E658-4712-9893-3EE21321925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on “article” – link</a:t>
            </a:r>
            <a:r>
              <a:rPr lang="en-US" baseline="0" dirty="0" smtClean="0"/>
              <a:t> to citation info on Wikipedia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379ECF-E658-4712-9893-3EE21321925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31FBBC5-89B0-4239-87FF-A2CB6408462D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935B8D1-8850-46A8-A04D-DF3A69E4B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BBC5-89B0-4239-87FF-A2CB6408462D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5B8D1-8850-46A8-A04D-DF3A69E4B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BBC5-89B0-4239-87FF-A2CB6408462D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5B8D1-8850-46A8-A04D-DF3A69E4B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BBC5-89B0-4239-87FF-A2CB6408462D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5B8D1-8850-46A8-A04D-DF3A69E4B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BBC5-89B0-4239-87FF-A2CB6408462D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5B8D1-8850-46A8-A04D-DF3A69E4B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BBC5-89B0-4239-87FF-A2CB6408462D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5B8D1-8850-46A8-A04D-DF3A69E4B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1FBBC5-89B0-4239-87FF-A2CB6408462D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35B8D1-8850-46A8-A04D-DF3A69E4B5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31FBBC5-89B0-4239-87FF-A2CB6408462D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935B8D1-8850-46A8-A04D-DF3A69E4B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BBC5-89B0-4239-87FF-A2CB6408462D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5B8D1-8850-46A8-A04D-DF3A69E4B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BBC5-89B0-4239-87FF-A2CB6408462D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5B8D1-8850-46A8-A04D-DF3A69E4B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BBC5-89B0-4239-87FF-A2CB6408462D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5B8D1-8850-46A8-A04D-DF3A69E4B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31FBBC5-89B0-4239-87FF-A2CB6408462D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935B8D1-8850-46A8-A04D-DF3A69E4B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ikipedia:Plagiaris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en.wikipedia.org/wiki/Wikipedia:Citing_Wikipedia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Alfred_Hitchcock_NYWTS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en.wikipedia.org/wiki/File:Alfred_Hitchcock_NYWTSm.jpg" TargetMode="Externa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Wikipedia:Researching_with_Wikipedia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List_of_Pok%C3%A9mon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WIKIPEDIA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4114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Not your granddaddy’s encyclopedia!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696200" cy="2895600"/>
          </a:xfrm>
        </p:spPr>
        <p:txBody>
          <a:bodyPr>
            <a:noAutofit/>
          </a:bodyPr>
          <a:lstStyle/>
          <a:p>
            <a:r>
              <a:rPr lang="en-US" sz="6000" dirty="0" smtClean="0"/>
              <a:t>How to avoid </a:t>
            </a:r>
            <a:br>
              <a:rPr lang="en-US" sz="6000" dirty="0" smtClean="0"/>
            </a:br>
            <a:r>
              <a:rPr lang="en-US" sz="6000" dirty="0" smtClean="0"/>
              <a:t>PLAGARISM </a:t>
            </a:r>
            <a:br>
              <a:rPr lang="en-US" sz="6000" dirty="0" smtClean="0"/>
            </a:br>
            <a:r>
              <a:rPr lang="en-US" sz="6000" dirty="0" smtClean="0"/>
              <a:t>on Wikipedia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791200"/>
            <a:ext cx="8763000" cy="685800"/>
          </a:xfrm>
        </p:spPr>
        <p:txBody>
          <a:bodyPr>
            <a:normAutofit/>
          </a:bodyPr>
          <a:lstStyle/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1600200"/>
            <a:ext cx="86106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400" dirty="0" smtClean="0"/>
              <a:t>Find the </a:t>
            </a:r>
            <a:r>
              <a:rPr lang="en-US" sz="4400" dirty="0" smtClean="0">
                <a:hlinkClick r:id="rId3"/>
              </a:rPr>
              <a:t>FAQ’s</a:t>
            </a:r>
            <a:r>
              <a:rPr lang="en-US" sz="4400" dirty="0" smtClean="0"/>
              <a:t> page</a:t>
            </a:r>
          </a:p>
          <a:p>
            <a:pPr>
              <a:buFont typeface="Arial" pitchFamily="34" charset="0"/>
              <a:buChar char="•"/>
            </a:pPr>
            <a:r>
              <a:rPr lang="en-US" sz="4400" u="sng" dirty="0" smtClean="0"/>
              <a:t>READ</a:t>
            </a:r>
            <a:r>
              <a:rPr lang="en-US" sz="4400" dirty="0" smtClean="0"/>
              <a:t> what they have to say 	about using their information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4343400"/>
            <a:ext cx="594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hlinkClick r:id="rId4"/>
              </a:rPr>
              <a:t>CITING</a:t>
            </a:r>
            <a:r>
              <a:rPr lang="en-US" sz="5400" dirty="0" smtClean="0"/>
              <a:t> Wikipedia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0" y="685800"/>
            <a:ext cx="3810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Once you have found the information, you MUST give credit to the contributor.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" y="54864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“Civil War." </a:t>
            </a:r>
            <a:r>
              <a:rPr lang="en-US" u="sng" dirty="0" smtClean="0"/>
              <a:t>Wikipedia, The Free Encyclopedia</a:t>
            </a:r>
            <a:r>
              <a:rPr lang="en-US" dirty="0" smtClean="0"/>
              <a:t>. 9 November 2009, 10:55 UTC. 	Wikimedia Foundation, Inc. 09 Nov. 2009.  	&lt;http://en.wikipedia.org/w/index.php?title=Plagiarism&amp;oldid=5139350&gt;.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762000"/>
            <a:ext cx="5181600" cy="3539430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smtClean="0"/>
              <a:t>A civil war is a high-intensity conflict often involving regular armed forces, sustained, organized and large-scale. </a:t>
            </a:r>
          </a:p>
          <a:p>
            <a:r>
              <a:rPr lang="en-US" sz="2800" dirty="0" smtClean="0"/>
              <a:t>RESULTS: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large numbers of casualties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consumption of large resources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48006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Alfred Joseph Hitchcock</a:t>
            </a:r>
            <a:endParaRPr lang="en-US" dirty="0"/>
          </a:p>
        </p:txBody>
      </p:sp>
      <p:pic>
        <p:nvPicPr>
          <p:cNvPr id="7170" name="Picture 2" descr="http://upload.wikimedia.org/wikipedia/commons/thumb/6/63/Alfred_Hitchcock_NYWTS.jpg/180px-Alfred_Hitchcock_NYWTS.jpg">
            <a:hlinkClick r:id="rId3" tooltip="Alfred Hitchcock NYWTS.jpg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990600"/>
            <a:ext cx="2825613" cy="3657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962400" y="1143000"/>
            <a:ext cx="45720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If using photos or images, you MUST look for the </a:t>
            </a:r>
            <a:r>
              <a:rPr lang="en-US" sz="4400" dirty="0" smtClean="0">
                <a:hlinkClick r:id="rId5"/>
              </a:rPr>
              <a:t>artist’s name.</a:t>
            </a:r>
            <a:endParaRPr lang="en-US" sz="4400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5380672"/>
            <a:ext cx="8610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Palumbo, Fred.  "Alfred Joseph Hitchcock." </a:t>
            </a:r>
            <a:r>
              <a:rPr lang="en-US" i="1" dirty="0" smtClean="0"/>
              <a:t>Library of Congress Prints and 	Photographs Division</a:t>
            </a:r>
            <a:r>
              <a:rPr lang="en-US" dirty="0" smtClean="0"/>
              <a:t>. Web. 9 Nov 2009. 	&lt;http://en.wikipedia.org/wiki/File:Alfred_Hitchcock_NYWTSm.jpg&gt;.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562600"/>
            <a:ext cx="7924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"</a:t>
            </a:r>
            <a:r>
              <a:rPr lang="en-US" dirty="0" err="1" smtClean="0"/>
              <a:t>Wikipedia:About</a:t>
            </a:r>
            <a:r>
              <a:rPr lang="en-US" dirty="0" smtClean="0"/>
              <a:t>." </a:t>
            </a:r>
            <a:r>
              <a:rPr lang="en-US" u="sng" dirty="0" smtClean="0"/>
              <a:t>Wikipedia, the free encyclopedia</a:t>
            </a:r>
            <a:r>
              <a:rPr lang="en-US" dirty="0" smtClean="0"/>
              <a:t>. 21 April 2009. 	Wikimedia Foundation, Inc.,. 22 April 2009 	</a:t>
            </a:r>
            <a:r>
              <a:rPr lang="en-US" u="sng" dirty="0" smtClean="0"/>
              <a:t>http://en.wikipedia.org/wiki/Wikipedia:About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95600" y="1066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WORKS CITED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381000" y="4495800"/>
            <a:ext cx="8763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“Research on </a:t>
            </a:r>
            <a:r>
              <a:rPr lang="en-US" dirty="0" err="1" smtClean="0"/>
              <a:t>Wikipeida</a:t>
            </a:r>
            <a:r>
              <a:rPr lang="en-US" dirty="0" smtClean="0"/>
              <a:t>." </a:t>
            </a:r>
            <a:r>
              <a:rPr lang="en-US" u="sng" dirty="0" smtClean="0"/>
              <a:t>Wikipedia, the free encyclopedia</a:t>
            </a:r>
            <a:r>
              <a:rPr lang="en-US" dirty="0" smtClean="0"/>
              <a:t>. 19 March 2009. 	Wikimedia Foundation, Inc.,. 22 April 2009 	</a:t>
            </a:r>
            <a:r>
              <a:rPr lang="en-US" u="sng" dirty="0" smtClean="0"/>
              <a:t>http://en.wikipedia.org/wiki/Wikipedia:Researching_with_Wikipedia</a:t>
            </a:r>
          </a:p>
          <a:p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524000"/>
            <a:ext cx="8458200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"Alfred Hitchcock." </a:t>
            </a:r>
            <a:r>
              <a:rPr lang="en-US" u="sng" dirty="0" smtClean="0"/>
              <a:t>Wikipedia, the free encyclopedia</a:t>
            </a:r>
            <a:r>
              <a:rPr lang="en-US" dirty="0" smtClean="0"/>
              <a:t>. 21 April 2009. Wikimedia 	Foundation, Inc.,. 22 April 2009 	</a:t>
            </a:r>
            <a:r>
              <a:rPr lang="en-US" u="sng" dirty="0" smtClean="0"/>
              <a:t>http://en.wikihttp://en.wikipedia.org/wiki/Alfred_hitchcockpedia.org/</a:t>
            </a:r>
            <a:r>
              <a:rPr lang="en-US" dirty="0" smtClean="0"/>
              <a:t>	</a:t>
            </a:r>
            <a:r>
              <a:rPr lang="en-US" u="sng" dirty="0" smtClean="0"/>
              <a:t>wiki/</a:t>
            </a:r>
            <a:r>
              <a:rPr lang="en-US" u="sng" dirty="0" err="1" smtClean="0"/>
              <a:t>Wikipedia:About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2819400"/>
            <a:ext cx="8458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"The Birds Original Poster." </a:t>
            </a:r>
            <a:r>
              <a:rPr lang="en-US" u="sng" dirty="0" smtClean="0"/>
              <a:t>Wikipedia, the free encyclopedia</a:t>
            </a:r>
            <a:r>
              <a:rPr lang="en-US" dirty="0" smtClean="0"/>
              <a:t>. 21 April 2009. 	Wikimedia Foundation, Inc.,. 25 Nov. 2007 	</a:t>
            </a:r>
            <a:r>
              <a:rPr lang="en-US" u="sng" dirty="0" smtClean="0"/>
              <a:t>http://en.wikihthttp://en.wikipedia.org/wiki/index.html?curid=14412</a:t>
            </a:r>
            <a:r>
              <a:rPr lang="en-US" dirty="0" smtClean="0"/>
              <a:t>	</a:t>
            </a:r>
            <a:r>
              <a:rPr lang="en-US" u="sng" dirty="0" smtClean="0"/>
              <a:t>480tp://en.wikipedia.org/wiki/Alfred_hitchcockpedia.org/wiki/</a:t>
            </a:r>
            <a:r>
              <a:rPr lang="en-US" u="sng" dirty="0" err="1" smtClean="0"/>
              <a:t>Wikipe</a:t>
            </a:r>
            <a:r>
              <a:rPr lang="en-US" dirty="0" smtClean="0"/>
              <a:t>	</a:t>
            </a:r>
            <a:r>
              <a:rPr lang="en-US" u="sng" dirty="0" err="1" smtClean="0"/>
              <a:t>dia:About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85800"/>
            <a:ext cx="8534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/>
              <a:t>“Wikipedia is a multilingual, web-based, free-content encyclopedia project” </a:t>
            </a:r>
            <a:endParaRPr lang="en-US" sz="6600" dirty="0"/>
          </a:p>
        </p:txBody>
      </p:sp>
      <p:sp>
        <p:nvSpPr>
          <p:cNvPr id="5" name="Rectangle 4"/>
          <p:cNvSpPr/>
          <p:nvPr/>
        </p:nvSpPr>
        <p:spPr>
          <a:xfrm>
            <a:off x="5410200" y="5029200"/>
            <a:ext cx="23887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--</a:t>
            </a:r>
            <a:r>
              <a:rPr lang="en-US" b="1" dirty="0" err="1" smtClean="0"/>
              <a:t>Wikipedia:About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914400"/>
            <a:ext cx="85931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Wiki</a:t>
            </a:r>
            <a:r>
              <a:rPr lang="en-US" sz="4000" dirty="0" smtClean="0"/>
              <a:t> = collaborative website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4953000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What does this really mean???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228600" y="1905000"/>
            <a:ext cx="8077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000" dirty="0" smtClean="0">
                <a:solidFill>
                  <a:srgbClr val="FF0000"/>
                </a:solidFill>
              </a:rPr>
              <a:t>Encyclopedia</a:t>
            </a:r>
            <a:r>
              <a:rPr lang="en-US" sz="4000" dirty="0" smtClean="0">
                <a:solidFill>
                  <a:prstClr val="black"/>
                </a:solidFill>
              </a:rPr>
              <a:t> = a book containing a series of alphabetized articles providing general information on a wide range of topics</a:t>
            </a:r>
            <a:endParaRPr lang="en-US" sz="40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7772400" cy="2667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dirty="0" smtClean="0"/>
              <a:t>Wikipedia is a community encyclopedia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495800"/>
            <a:ext cx="7924800" cy="1524000"/>
          </a:xfrm>
        </p:spPr>
        <p:txBody>
          <a:bodyPr>
            <a:noAutofit/>
          </a:bodyPr>
          <a:lstStyle/>
          <a:p>
            <a:pPr algn="ctr"/>
            <a:r>
              <a:rPr lang="en-US" sz="4400" u="sng" dirty="0" smtClean="0">
                <a:solidFill>
                  <a:srgbClr val="FF0000"/>
                </a:solidFill>
              </a:rPr>
              <a:t>ANYONE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smtClean="0">
                <a:solidFill>
                  <a:schemeClr val="tx1"/>
                </a:solidFill>
              </a:rPr>
              <a:t>can add information – real or otherwise!!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685800"/>
            <a:ext cx="77724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solidFill>
                  <a:srgbClr val="C00000"/>
                </a:solidFill>
              </a:rPr>
              <a:t>Strengths of Wikipedia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676400"/>
            <a:ext cx="8077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400" dirty="0" smtClean="0"/>
              <a:t>Web-based</a:t>
            </a:r>
          </a:p>
          <a:p>
            <a:pPr>
              <a:buFont typeface="Arial" pitchFamily="34" charset="0"/>
              <a:buChar char="•"/>
            </a:pPr>
            <a:r>
              <a:rPr lang="en-US" sz="4400" dirty="0" smtClean="0"/>
              <a:t>Large number of active writers 	and editors provides timely	coverage</a:t>
            </a:r>
          </a:p>
          <a:p>
            <a:pPr>
              <a:buFont typeface="Arial" pitchFamily="34" charset="0"/>
              <a:buChar char="•"/>
            </a:pPr>
            <a:r>
              <a:rPr lang="en-US" sz="4400" dirty="0" smtClean="0"/>
              <a:t>Topics kept current</a:t>
            </a:r>
          </a:p>
          <a:p>
            <a:pPr>
              <a:buFont typeface="Arial" pitchFamily="34" charset="0"/>
              <a:buChar char="•"/>
            </a:pPr>
            <a:r>
              <a:rPr lang="en-US" sz="4400" dirty="0" err="1" smtClean="0"/>
              <a:t>Hyperlinking</a:t>
            </a:r>
            <a:r>
              <a:rPr lang="en-US" sz="4400" dirty="0" smtClean="0"/>
              <a:t> to related topics</a:t>
            </a:r>
          </a:p>
          <a:p>
            <a:pPr>
              <a:buFont typeface="Arial" pitchFamily="34" charset="0"/>
              <a:buChar char="•"/>
            </a:pP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09600"/>
            <a:ext cx="8153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solidFill>
                  <a:srgbClr val="C00000"/>
                </a:solidFill>
              </a:rPr>
              <a:t>Weaknesses of Wikipedia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524000"/>
            <a:ext cx="838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/>
              <a:t>Any article, at any time, may be in 	the middle of a major edit or 	vandalized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Incomplete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May be biased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No verification of information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Many contributors do not cite their 	sources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8305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solidFill>
                  <a:srgbClr val="C00000"/>
                </a:solidFill>
              </a:rPr>
              <a:t>RESEARCH on Wikipedia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676400"/>
            <a:ext cx="8686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From Wikipedia: Article Quality in Wikipedia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5334000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http://en.wikipedia.org/wiki/Wikipedia:Researching_with_Wikipedia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2362200"/>
            <a:ext cx="8382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solidFill>
                  <a:prstClr val="black"/>
                </a:solidFill>
              </a:rPr>
              <a:t>“Keep in mind that an encyclopedia is intended to be a </a:t>
            </a:r>
            <a:r>
              <a:rPr lang="en-US" sz="4400" i="1" u="sng" dirty="0" smtClean="0">
                <a:solidFill>
                  <a:prstClr val="black"/>
                </a:solidFill>
              </a:rPr>
              <a:t>starting point</a:t>
            </a:r>
            <a:r>
              <a:rPr lang="en-US" sz="4400" u="sng" dirty="0" smtClean="0">
                <a:solidFill>
                  <a:prstClr val="black"/>
                </a:solidFill>
              </a:rPr>
              <a:t> </a:t>
            </a:r>
            <a:r>
              <a:rPr lang="en-US" sz="4400" dirty="0" smtClean="0">
                <a:solidFill>
                  <a:prstClr val="black"/>
                </a:solidFill>
              </a:rPr>
              <a:t>for serious research, not an endpoint.”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8305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RESEARCH </a:t>
            </a:r>
            <a:r>
              <a:rPr lang="en-US" sz="4000" smtClean="0">
                <a:solidFill>
                  <a:srgbClr val="C00000"/>
                </a:solidFill>
              </a:rPr>
              <a:t>on </a:t>
            </a:r>
            <a:r>
              <a:rPr lang="en-US" sz="4000" smtClean="0">
                <a:solidFill>
                  <a:srgbClr val="C00000"/>
                </a:solidFill>
              </a:rPr>
              <a:t>Wikipedia??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676400"/>
            <a:ext cx="8686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From “The Decline of Wikipedia” by Tom </a:t>
            </a:r>
            <a:r>
              <a:rPr lang="en-US" sz="2000" dirty="0" err="1" smtClean="0"/>
              <a:t>Simonite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2133600"/>
            <a:ext cx="8534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NHG"/>
              </a:rPr>
              <a:t>“The </a:t>
            </a:r>
            <a:r>
              <a:rPr lang="en-US" sz="2000" dirty="0">
                <a:latin typeface="NHG"/>
              </a:rPr>
              <a:t>volunteer workforce that built the project’s flagship, the English-language Wikipedia—and must defend it against vandalism, hoaxes, and manipulation—has shrunk by more than a third since 2007 and is still shrinking. Those participants left seem incapable of fixing the flaws that keep Wikipedia from becoming a high-quality encyclopedia by any standard, including the project’s own. Among the significant problems that aren’t getting resolved is the site’s skewed coverage: its </a:t>
            </a:r>
            <a:r>
              <a:rPr lang="en-US" sz="2000" dirty="0">
                <a:solidFill>
                  <a:srgbClr val="206F96"/>
                </a:solidFill>
                <a:latin typeface="NHG"/>
                <a:hlinkClick r:id="rId2"/>
              </a:rPr>
              <a:t>entries on </a:t>
            </a:r>
            <a:r>
              <a:rPr lang="en-US" sz="2000" dirty="0" err="1" smtClean="0">
                <a:solidFill>
                  <a:srgbClr val="206F96"/>
                </a:solidFill>
                <a:latin typeface="NHG"/>
                <a:hlinkClick r:id="rId2"/>
              </a:rPr>
              <a:t>Pokemon</a:t>
            </a:r>
            <a:r>
              <a:rPr lang="en-US" sz="2000" dirty="0" smtClean="0">
                <a:latin typeface="NHG"/>
              </a:rPr>
              <a:t>… are </a:t>
            </a:r>
            <a:r>
              <a:rPr lang="en-US" sz="2000" dirty="0">
                <a:latin typeface="NHG"/>
              </a:rPr>
              <a:t>comprehensive, but its pages on female novelists or places in sub-Saharan Africa are sketchy. Authoritative entries remain elusive. Of the 1,000 articles that the project’s own volunteers have tagged as forming the core of a good encyclopedia, most don’t earn even Wikipedia’s own </a:t>
            </a:r>
            <a:r>
              <a:rPr lang="en-US" sz="2000" dirty="0" smtClean="0">
                <a:latin typeface="NHG"/>
              </a:rPr>
              <a:t>middle ranking quality scores.”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304800" y="5997703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Simonite</a:t>
            </a:r>
            <a:r>
              <a:rPr lang="en-US" dirty="0"/>
              <a:t>, Tom. "Saving Wikipedia From Itself." </a:t>
            </a:r>
            <a:r>
              <a:rPr lang="en-US" i="1" dirty="0"/>
              <a:t>MIT Technology Review</a:t>
            </a:r>
            <a:r>
              <a:rPr lang="en-US" dirty="0"/>
              <a:t>. MIT </a:t>
            </a:r>
            <a:r>
              <a:rPr lang="en-US" dirty="0" smtClean="0"/>
              <a:t>	Technology </a:t>
            </a:r>
            <a:r>
              <a:rPr lang="en-US" dirty="0"/>
              <a:t>Review, 22 Oct. 2013. Web. 24 Oct. 2013.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32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48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C00000"/>
                </a:solidFill>
              </a:rPr>
              <a:t>Bottom Line--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752600"/>
            <a:ext cx="8229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400" dirty="0" smtClean="0"/>
              <a:t>It is </a:t>
            </a:r>
            <a:r>
              <a:rPr lang="en-US" sz="4400" u="sng" dirty="0" smtClean="0">
                <a:solidFill>
                  <a:srgbClr val="C00000"/>
                </a:solidFill>
              </a:rPr>
              <a:t>YOUR</a:t>
            </a:r>
            <a:r>
              <a:rPr lang="en-US" sz="4400" dirty="0" smtClean="0"/>
              <a:t> responsibility to 	find out what the rules are 	for a website.</a:t>
            </a:r>
          </a:p>
          <a:p>
            <a:pPr>
              <a:buFont typeface="Arial" pitchFamily="34" charset="0"/>
              <a:buChar char="•"/>
            </a:pPr>
            <a:r>
              <a:rPr lang="en-US" sz="4400" dirty="0" smtClean="0"/>
              <a:t>It is NOT your teacher’s or 	your parents’ responsibility.</a:t>
            </a:r>
          </a:p>
          <a:p>
            <a:pPr>
              <a:buFont typeface="Arial" pitchFamily="34" charset="0"/>
              <a:buChar char="•"/>
            </a:pPr>
            <a:r>
              <a:rPr lang="en-US" sz="4400" dirty="0" smtClean="0"/>
              <a:t>IGNORANCE is not a defense.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450</TotalTime>
  <Words>494</Words>
  <Application>Microsoft Office PowerPoint</Application>
  <PresentationFormat>On-screen Show (4:3)</PresentationFormat>
  <Paragraphs>56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Urban</vt:lpstr>
      <vt:lpstr>WIKIPEDIA</vt:lpstr>
      <vt:lpstr>PowerPoint Presentation</vt:lpstr>
      <vt:lpstr>PowerPoint Presentation</vt:lpstr>
      <vt:lpstr>Wikipedia is a community encyclopedia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to avoid  PLAGARISM  on Wikipedia</vt:lpstr>
      <vt:lpstr>PowerPoint Presentation</vt:lpstr>
      <vt:lpstr>PowerPoint Presentation</vt:lpstr>
      <vt:lpstr>PowerPoint Presentation</vt:lpstr>
      <vt:lpstr>PowerPoint Presentation</vt:lpstr>
    </vt:vector>
  </TitlesOfParts>
  <Company>DentonISD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WIKIPEDIA</dc:title>
  <dc:creator>bmccormick</dc:creator>
  <cp:lastModifiedBy>repair</cp:lastModifiedBy>
  <cp:revision>31</cp:revision>
  <dcterms:created xsi:type="dcterms:W3CDTF">2009-04-22T16:26:48Z</dcterms:created>
  <dcterms:modified xsi:type="dcterms:W3CDTF">2013-10-24T14:55:22Z</dcterms:modified>
</cp:coreProperties>
</file>