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96"/>
  </p:notesMasterIdLst>
  <p:sldIdLst>
    <p:sldId id="373" r:id="rId2"/>
    <p:sldId id="395" r:id="rId3"/>
    <p:sldId id="394" r:id="rId4"/>
    <p:sldId id="393" r:id="rId5"/>
    <p:sldId id="392" r:id="rId6"/>
    <p:sldId id="353" r:id="rId7"/>
    <p:sldId id="391" r:id="rId8"/>
    <p:sldId id="390" r:id="rId9"/>
    <p:sldId id="389" r:id="rId10"/>
    <p:sldId id="385" r:id="rId11"/>
    <p:sldId id="386" r:id="rId12"/>
    <p:sldId id="387" r:id="rId13"/>
    <p:sldId id="388" r:id="rId14"/>
    <p:sldId id="379" r:id="rId15"/>
    <p:sldId id="384" r:id="rId16"/>
    <p:sldId id="383" r:id="rId17"/>
    <p:sldId id="381" r:id="rId18"/>
    <p:sldId id="382" r:id="rId19"/>
    <p:sldId id="380" r:id="rId20"/>
    <p:sldId id="378" r:id="rId21"/>
    <p:sldId id="377" r:id="rId22"/>
    <p:sldId id="375" r:id="rId23"/>
    <p:sldId id="376" r:id="rId24"/>
    <p:sldId id="374" r:id="rId25"/>
    <p:sldId id="367" r:id="rId26"/>
    <p:sldId id="363" r:id="rId27"/>
    <p:sldId id="364" r:id="rId28"/>
    <p:sldId id="360" r:id="rId29"/>
    <p:sldId id="351" r:id="rId30"/>
    <p:sldId id="352" r:id="rId31"/>
    <p:sldId id="350" r:id="rId32"/>
    <p:sldId id="339" r:id="rId33"/>
    <p:sldId id="341" r:id="rId34"/>
    <p:sldId id="338" r:id="rId35"/>
    <p:sldId id="336" r:id="rId36"/>
    <p:sldId id="335" r:id="rId37"/>
    <p:sldId id="257" r:id="rId38"/>
    <p:sldId id="331" r:id="rId39"/>
    <p:sldId id="332" r:id="rId40"/>
    <p:sldId id="333" r:id="rId41"/>
    <p:sldId id="329" r:id="rId42"/>
    <p:sldId id="328" r:id="rId43"/>
    <p:sldId id="327" r:id="rId44"/>
    <p:sldId id="326" r:id="rId45"/>
    <p:sldId id="323" r:id="rId46"/>
    <p:sldId id="324" r:id="rId47"/>
    <p:sldId id="325" r:id="rId48"/>
    <p:sldId id="322" r:id="rId49"/>
    <p:sldId id="320" r:id="rId50"/>
    <p:sldId id="319" r:id="rId51"/>
    <p:sldId id="318" r:id="rId52"/>
    <p:sldId id="310" r:id="rId53"/>
    <p:sldId id="316" r:id="rId54"/>
    <p:sldId id="314" r:id="rId55"/>
    <p:sldId id="315" r:id="rId56"/>
    <p:sldId id="311" r:id="rId57"/>
    <p:sldId id="312" r:id="rId58"/>
    <p:sldId id="313" r:id="rId59"/>
    <p:sldId id="309" r:id="rId60"/>
    <p:sldId id="307" r:id="rId61"/>
    <p:sldId id="308" r:id="rId62"/>
    <p:sldId id="306" r:id="rId63"/>
    <p:sldId id="304" r:id="rId64"/>
    <p:sldId id="305" r:id="rId65"/>
    <p:sldId id="303" r:id="rId66"/>
    <p:sldId id="297" r:id="rId67"/>
    <p:sldId id="296" r:id="rId68"/>
    <p:sldId id="300" r:id="rId69"/>
    <p:sldId id="302" r:id="rId70"/>
    <p:sldId id="301" r:id="rId71"/>
    <p:sldId id="299" r:id="rId72"/>
    <p:sldId id="298" r:id="rId73"/>
    <p:sldId id="295" r:id="rId74"/>
    <p:sldId id="294" r:id="rId75"/>
    <p:sldId id="292" r:id="rId76"/>
    <p:sldId id="290" r:id="rId77"/>
    <p:sldId id="289" r:id="rId78"/>
    <p:sldId id="285" r:id="rId79"/>
    <p:sldId id="283" r:id="rId80"/>
    <p:sldId id="281" r:id="rId81"/>
    <p:sldId id="282" r:id="rId82"/>
    <p:sldId id="274" r:id="rId83"/>
    <p:sldId id="275" r:id="rId84"/>
    <p:sldId id="276" r:id="rId85"/>
    <p:sldId id="277" r:id="rId86"/>
    <p:sldId id="278" r:id="rId87"/>
    <p:sldId id="279" r:id="rId88"/>
    <p:sldId id="280" r:id="rId89"/>
    <p:sldId id="272" r:id="rId90"/>
    <p:sldId id="273" r:id="rId91"/>
    <p:sldId id="270" r:id="rId92"/>
    <p:sldId id="269" r:id="rId93"/>
    <p:sldId id="268" r:id="rId94"/>
    <p:sldId id="259" r:id="rId95"/>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CC33"/>
    <a:srgbClr val="FF6600"/>
    <a:srgbClr val="004620"/>
    <a:srgbClr val="FF3399"/>
    <a:srgbClr val="00CCFF"/>
    <a:srgbClr val="948A54"/>
    <a:srgbClr val="C42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7744" autoAdjust="0"/>
  </p:normalViewPr>
  <p:slideViewPr>
    <p:cSldViewPr>
      <p:cViewPr varScale="1">
        <p:scale>
          <a:sx n="64" d="100"/>
          <a:sy n="64" d="100"/>
        </p:scale>
        <p:origin x="-696" y="-108"/>
      </p:cViewPr>
      <p:guideLst>
        <p:guide orient="horz" pos="2160"/>
        <p:guide pos="2880"/>
      </p:guideLst>
    </p:cSldViewPr>
  </p:slideViewPr>
  <p:outlineViewPr>
    <p:cViewPr>
      <p:scale>
        <a:sx n="33" d="100"/>
        <a:sy n="33" d="100"/>
      </p:scale>
      <p:origin x="48" y="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07" tIns="45705" rIns="91407" bIns="45705" rtlCol="0"/>
          <a:lstStyle>
            <a:lvl1pPr algn="l">
              <a:defRPr sz="1200"/>
            </a:lvl1pPr>
          </a:lstStyle>
          <a:p>
            <a:endParaRPr lang="en-US"/>
          </a:p>
        </p:txBody>
      </p:sp>
      <p:sp>
        <p:nvSpPr>
          <p:cNvPr id="3" name="Date Placeholder 2"/>
          <p:cNvSpPr>
            <a:spLocks noGrp="1"/>
          </p:cNvSpPr>
          <p:nvPr>
            <p:ph type="dt" idx="1"/>
          </p:nvPr>
        </p:nvSpPr>
        <p:spPr>
          <a:xfrm>
            <a:off x="3956053" y="0"/>
            <a:ext cx="3027363" cy="463550"/>
          </a:xfrm>
          <a:prstGeom prst="rect">
            <a:avLst/>
          </a:prstGeom>
        </p:spPr>
        <p:txBody>
          <a:bodyPr vert="horz" lIns="91407" tIns="45705" rIns="91407" bIns="45705" rtlCol="0"/>
          <a:lstStyle>
            <a:lvl1pPr algn="r">
              <a:defRPr sz="1200"/>
            </a:lvl1pPr>
          </a:lstStyle>
          <a:p>
            <a:fld id="{F1804F1D-9DA4-4394-B74A-48CFC8359B23}" type="datetimeFigureOut">
              <a:rPr lang="en-US" smtClean="0"/>
              <a:t>4/13/2015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07" tIns="45705" rIns="91407" bIns="45705"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07" tIns="45705" rIns="91407"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3550"/>
          </a:xfrm>
          <a:prstGeom prst="rect">
            <a:avLst/>
          </a:prstGeom>
        </p:spPr>
        <p:txBody>
          <a:bodyPr vert="horz" lIns="91407" tIns="45705" rIns="91407" bIns="45705" rtlCol="0" anchor="b"/>
          <a:lstStyle>
            <a:lvl1pPr algn="l">
              <a:defRPr sz="1200"/>
            </a:lvl1pPr>
          </a:lstStyle>
          <a:p>
            <a:endParaRPr lang="en-US"/>
          </a:p>
        </p:txBody>
      </p:sp>
      <p:sp>
        <p:nvSpPr>
          <p:cNvPr id="7" name="Slide Number Placeholder 6"/>
          <p:cNvSpPr>
            <a:spLocks noGrp="1"/>
          </p:cNvSpPr>
          <p:nvPr>
            <p:ph type="sldNum" sz="quarter" idx="5"/>
          </p:nvPr>
        </p:nvSpPr>
        <p:spPr>
          <a:xfrm>
            <a:off x="3956053" y="8805863"/>
            <a:ext cx="3027363" cy="463550"/>
          </a:xfrm>
          <a:prstGeom prst="rect">
            <a:avLst/>
          </a:prstGeom>
        </p:spPr>
        <p:txBody>
          <a:bodyPr vert="horz" lIns="91407" tIns="45705" rIns="91407" bIns="45705" rtlCol="0" anchor="b"/>
          <a:lstStyle>
            <a:lvl1pPr algn="r">
              <a:defRPr sz="1200"/>
            </a:lvl1pPr>
          </a:lstStyle>
          <a:p>
            <a:fld id="{174C87CD-17CC-4705-8766-2996FFECAC4C}" type="slidenum">
              <a:rPr lang="en-US" smtClean="0"/>
              <a:t>‹#›</a:t>
            </a:fld>
            <a:endParaRPr lang="en-US"/>
          </a:p>
        </p:txBody>
      </p:sp>
    </p:spTree>
    <p:extLst>
      <p:ext uri="{BB962C8B-B14F-4D97-AF65-F5344CB8AC3E}">
        <p14:creationId xmlns:p14="http://schemas.microsoft.com/office/powerpoint/2010/main" val="100959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Cat in the Hat</a:t>
            </a:r>
            <a:r>
              <a:rPr lang="en-US" dirty="0" smtClean="0"/>
              <a:t> was pretty simple, after all, and it used 225 words. Not one to back down from a challenge, Mr. Geisel</a:t>
            </a:r>
            <a:endParaRPr lang="en-US" dirty="0"/>
          </a:p>
        </p:txBody>
      </p:sp>
      <p:sp>
        <p:nvSpPr>
          <p:cNvPr id="4" name="Slide Number Placeholder 3"/>
          <p:cNvSpPr>
            <a:spLocks noGrp="1"/>
          </p:cNvSpPr>
          <p:nvPr>
            <p:ph type="sldNum" sz="quarter" idx="10"/>
          </p:nvPr>
        </p:nvSpPr>
        <p:spPr/>
        <p:txBody>
          <a:bodyPr/>
          <a:lstStyle/>
          <a:p>
            <a:fld id="{174C87CD-17CC-4705-8766-2996FFECAC4C}" type="slidenum">
              <a:rPr lang="en-US" smtClean="0"/>
              <a:t>45</a:t>
            </a:fld>
            <a:endParaRPr lang="en-US"/>
          </a:p>
        </p:txBody>
      </p:sp>
    </p:spTree>
    <p:extLst>
      <p:ext uri="{BB962C8B-B14F-4D97-AF65-F5344CB8AC3E}">
        <p14:creationId xmlns:p14="http://schemas.microsoft.com/office/powerpoint/2010/main" val="259345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4813F-F988-4EC8-87C2-1C96A0BDD6F0}"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98112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813F-F988-4EC8-87C2-1C96A0BDD6F0}"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272060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813F-F988-4EC8-87C2-1C96A0BDD6F0}"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65009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813F-F988-4EC8-87C2-1C96A0BDD6F0}"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8967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4813F-F988-4EC8-87C2-1C96A0BDD6F0}"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425271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4813F-F988-4EC8-87C2-1C96A0BDD6F0}"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22873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4813F-F988-4EC8-87C2-1C96A0BDD6F0}"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407824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4813F-F988-4EC8-87C2-1C96A0BDD6F0}"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369206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4813F-F988-4EC8-87C2-1C96A0BDD6F0}"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244880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4813F-F988-4EC8-87C2-1C96A0BDD6F0}"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257555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4813F-F988-4EC8-87C2-1C96A0BDD6F0}"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6880-1505-41A6-8DF8-A5310B16C065}" type="slidenum">
              <a:rPr lang="en-US" smtClean="0"/>
              <a:t>‹#›</a:t>
            </a:fld>
            <a:endParaRPr lang="en-US"/>
          </a:p>
        </p:txBody>
      </p:sp>
    </p:spTree>
    <p:extLst>
      <p:ext uri="{BB962C8B-B14F-4D97-AF65-F5344CB8AC3E}">
        <p14:creationId xmlns:p14="http://schemas.microsoft.com/office/powerpoint/2010/main" val="6862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4813F-F988-4EC8-87C2-1C96A0BDD6F0}"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96880-1505-41A6-8DF8-A5310B16C065}" type="slidenum">
              <a:rPr lang="en-US" smtClean="0"/>
              <a:t>‹#›</a:t>
            </a:fld>
            <a:endParaRPr lang="en-US"/>
          </a:p>
        </p:txBody>
      </p:sp>
    </p:spTree>
    <p:extLst>
      <p:ext uri="{BB962C8B-B14F-4D97-AF65-F5344CB8AC3E}">
        <p14:creationId xmlns:p14="http://schemas.microsoft.com/office/powerpoint/2010/main" val="205569577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crownover12@gaggle.net" TargetMode="External"/><Relationship Id="rId2" Type="http://schemas.openxmlformats.org/officeDocument/2006/relationships/hyperlink" Target="mailto:crownover2@gaggle.ne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228" y="18738"/>
            <a:ext cx="7677248" cy="1232125"/>
          </a:xfrm>
        </p:spPr>
        <p:txBody>
          <a:bodyPr>
            <a:noAutofit/>
          </a:bodyPr>
          <a:lstStyle/>
          <a:p>
            <a:r>
              <a:rPr lang="en-US" sz="4800" dirty="0" smtClean="0">
                <a:latin typeface="Wrangler" panose="02000600000000020000" pitchFamily="2" charset="0"/>
                <a:cs typeface="MV Boli" panose="02000500030200090000" pitchFamily="2" charset="0"/>
              </a:rPr>
              <a:t> </a:t>
            </a:r>
            <a:br>
              <a:rPr lang="en-US" sz="4800" dirty="0" smtClean="0">
                <a:latin typeface="Wrangler" panose="02000600000000020000" pitchFamily="2" charset="0"/>
                <a:cs typeface="MV Boli" panose="02000500030200090000" pitchFamily="2" charset="0"/>
              </a:rPr>
            </a:br>
            <a:r>
              <a:rPr lang="en-US" sz="4800" dirty="0" smtClean="0">
                <a:latin typeface="Wrangler" panose="02000600000000020000" pitchFamily="2" charset="0"/>
                <a:cs typeface="MV Boli" panose="02000500030200090000" pitchFamily="2" charset="0"/>
              </a:rPr>
              <a:t/>
            </a:r>
            <a:br>
              <a:rPr lang="en-US" sz="4800" dirty="0" smtClean="0">
                <a:latin typeface="Wrangler" panose="02000600000000020000" pitchFamily="2" charset="0"/>
                <a:cs typeface="MV Boli" panose="02000500030200090000" pitchFamily="2" charset="0"/>
              </a:rPr>
            </a:br>
            <a:r>
              <a:rPr lang="en-US" sz="3600" dirty="0" smtClean="0">
                <a:latin typeface="Wrangler" panose="02000600000000020000" pitchFamily="2" charset="0"/>
                <a:cs typeface="MV Boli" panose="02000500030200090000" pitchFamily="2" charset="0"/>
              </a:rPr>
              <a:t>Monday  </a:t>
            </a:r>
            <a:br>
              <a:rPr lang="en-US" sz="3600" dirty="0" smtClean="0">
                <a:latin typeface="Wrangler" panose="02000600000000020000" pitchFamily="2" charset="0"/>
                <a:cs typeface="MV Boli" panose="02000500030200090000" pitchFamily="2" charset="0"/>
              </a:rPr>
            </a:br>
            <a:r>
              <a:rPr lang="en-US" sz="3600" dirty="0" smtClean="0">
                <a:latin typeface="Wrangler" panose="02000600000000020000" pitchFamily="2" charset="0"/>
                <a:cs typeface="MV Boli" panose="02000500030200090000" pitchFamily="2" charset="0"/>
              </a:rPr>
              <a:t>April 13, 2015</a:t>
            </a:r>
            <a:r>
              <a:rPr lang="en-US" sz="4800" dirty="0" smtClean="0">
                <a:latin typeface="Wrangler" panose="02000600000000020000" pitchFamily="2" charset="0"/>
                <a:cs typeface="MV Boli" panose="02000500030200090000" pitchFamily="2" charset="0"/>
              </a:rPr>
              <a:t/>
            </a:r>
            <a:br>
              <a:rPr lang="en-US" sz="4800" dirty="0" smtClean="0">
                <a:latin typeface="Wrangler" panose="02000600000000020000" pitchFamily="2" charset="0"/>
                <a:cs typeface="MV Boli" panose="02000500030200090000" pitchFamily="2" charset="0"/>
              </a:rPr>
            </a:br>
            <a:r>
              <a:rPr lang="en-US" sz="4800" dirty="0" smtClean="0">
                <a:latin typeface="Wrangler" panose="02000600000000020000" pitchFamily="2" charset="0"/>
                <a:cs typeface="MV Boli" panose="02000500030200090000" pitchFamily="2" charset="0"/>
              </a:rPr>
              <a:t/>
            </a:r>
            <a:br>
              <a:rPr lang="en-US" sz="4800" dirty="0" smtClean="0">
                <a:latin typeface="Wrangler" panose="02000600000000020000" pitchFamily="2" charset="0"/>
                <a:cs typeface="MV Boli" panose="02000500030200090000" pitchFamily="2" charset="0"/>
              </a:rPr>
            </a:br>
            <a:endParaRPr lang="en-US" sz="4800" dirty="0">
              <a:latin typeface="Wrangler" panose="02000600000000020000" pitchFamily="2" charset="0"/>
              <a:cs typeface="MV Boli" panose="02000500030200090000" pitchFamily="2" charset="0"/>
            </a:endParaRPr>
          </a:p>
        </p:txBody>
      </p:sp>
      <p:sp>
        <p:nvSpPr>
          <p:cNvPr id="2" name="Content Placeholder 1"/>
          <p:cNvSpPr>
            <a:spLocks noGrp="1"/>
          </p:cNvSpPr>
          <p:nvPr>
            <p:ph idx="1"/>
          </p:nvPr>
        </p:nvSpPr>
        <p:spPr>
          <a:xfrm>
            <a:off x="297948" y="1295400"/>
            <a:ext cx="8484004" cy="5410200"/>
          </a:xfrm>
        </p:spPr>
        <p:txBody>
          <a:bodyPr>
            <a:noAutofit/>
          </a:bodyPr>
          <a:lstStyle/>
          <a:p>
            <a:pPr indent="0">
              <a:buNone/>
            </a:pPr>
            <a:r>
              <a:rPr lang="en-US" sz="2800" dirty="0" smtClean="0">
                <a:latin typeface="GungsuhChe" panose="02030609000101010101" pitchFamily="49" charset="-127"/>
                <a:ea typeface="GungsuhChe" panose="02030609000101010101" pitchFamily="49" charset="-127"/>
                <a:cs typeface="Aharoni" panose="02010803020104030203" pitchFamily="2" charset="-79"/>
              </a:rPr>
              <a:t>Warm Up: </a:t>
            </a:r>
            <a:r>
              <a:rPr lang="en-US" sz="2400" u="sng" dirty="0" smtClean="0">
                <a:latin typeface="Gill Sans MT" panose="020B0502020104020203" pitchFamily="34" charset="0"/>
                <a:ea typeface="GungsuhChe" panose="02030609000101010101" pitchFamily="49" charset="-127"/>
                <a:cs typeface="Aharoni" panose="02010803020104030203" pitchFamily="2" charset="-79"/>
              </a:rPr>
              <a:t>Jot these notes down in Writer’s Notebook</a:t>
            </a:r>
            <a:r>
              <a:rPr lang="en-US" sz="2400" dirty="0" smtClean="0">
                <a:latin typeface="Gill Sans MT" panose="020B0502020104020203" pitchFamily="34" charset="0"/>
                <a:ea typeface="GungsuhChe" panose="02030609000101010101" pitchFamily="49" charset="-127"/>
                <a:cs typeface="Aharoni" panose="02010803020104030203" pitchFamily="2" charset="-79"/>
              </a:rPr>
              <a:t>:</a:t>
            </a:r>
          </a:p>
          <a:p>
            <a:pPr marL="800100" indent="-457200">
              <a:buFont typeface="Courier New" panose="02070309020205020404" pitchFamily="49" charset="0"/>
              <a:buChar char="o"/>
            </a:pPr>
            <a:r>
              <a:rPr lang="en-US" sz="2800" dirty="0" smtClean="0">
                <a:latin typeface="Agency FB" panose="020B0503020202020204" pitchFamily="34" charset="0"/>
                <a:ea typeface="GungsuhChe" panose="02030609000101010101" pitchFamily="49" charset="-127"/>
                <a:cs typeface="Aharoni" panose="02010803020104030203" pitchFamily="2" charset="-79"/>
              </a:rPr>
              <a:t>The </a:t>
            </a:r>
            <a:r>
              <a:rPr lang="en-US" sz="2800" dirty="0" smtClean="0">
                <a:solidFill>
                  <a:srgbClr val="FF0000"/>
                </a:solidFill>
                <a:latin typeface="Agency FB" panose="020B0503020202020204" pitchFamily="34" charset="0"/>
                <a:ea typeface="GungsuhChe" panose="02030609000101010101" pitchFamily="49" charset="-127"/>
                <a:cs typeface="Aharoni" panose="02010803020104030203" pitchFamily="2" charset="-79"/>
              </a:rPr>
              <a:t>VERB</a:t>
            </a:r>
            <a:r>
              <a:rPr lang="en-US" sz="2800" dirty="0" smtClean="0">
                <a:latin typeface="Agency FB" panose="020B0503020202020204" pitchFamily="34" charset="0"/>
                <a:ea typeface="GungsuhChe" panose="02030609000101010101" pitchFamily="49" charset="-127"/>
                <a:cs typeface="Aharoni" panose="02010803020104030203" pitchFamily="2" charset="-79"/>
              </a:rPr>
              <a:t> is the most important part of sentence. </a:t>
            </a:r>
          </a:p>
          <a:p>
            <a:pPr marL="800100" indent="-457200"/>
            <a:r>
              <a:rPr lang="en-US" sz="2800" dirty="0" smtClean="0">
                <a:latin typeface="Agency FB" panose="020B0503020202020204" pitchFamily="34" charset="0"/>
                <a:ea typeface="GungsuhChe" panose="02030609000101010101" pitchFamily="49" charset="-127"/>
                <a:cs typeface="Aharoni" panose="02010803020104030203" pitchFamily="2" charset="-79"/>
              </a:rPr>
              <a:t>Expresses </a:t>
            </a:r>
            <a:r>
              <a:rPr lang="en-US" sz="2800" b="1" dirty="0" smtClean="0">
                <a:latin typeface="Agency FB" panose="020B0503020202020204" pitchFamily="34" charset="0"/>
                <a:ea typeface="GungsuhChe" panose="02030609000101010101" pitchFamily="49" charset="-127"/>
                <a:cs typeface="Aharoni" panose="02010803020104030203" pitchFamily="2" charset="-79"/>
              </a:rPr>
              <a:t>action</a:t>
            </a:r>
            <a:r>
              <a:rPr lang="en-US" sz="2800" dirty="0" smtClean="0">
                <a:latin typeface="Agency FB" panose="020B0503020202020204" pitchFamily="34" charset="0"/>
                <a:ea typeface="GungsuhChe" panose="02030609000101010101" pitchFamily="49" charset="-127"/>
                <a:cs typeface="Aharoni" panose="02010803020104030203" pitchFamily="2" charset="-79"/>
              </a:rPr>
              <a:t> or </a:t>
            </a:r>
            <a:r>
              <a:rPr lang="en-US" sz="2800" b="1" dirty="0" smtClean="0">
                <a:latin typeface="Agency FB" panose="020B0503020202020204" pitchFamily="34" charset="0"/>
                <a:ea typeface="GungsuhChe" panose="02030609000101010101" pitchFamily="49" charset="-127"/>
                <a:cs typeface="Aharoni" panose="02010803020104030203" pitchFamily="2" charset="-79"/>
              </a:rPr>
              <a:t>state of being </a:t>
            </a:r>
            <a:r>
              <a:rPr lang="en-US" sz="2800" dirty="0" smtClean="0">
                <a:latin typeface="Agency FB" panose="020B0503020202020204" pitchFamily="34" charset="0"/>
                <a:ea typeface="GungsuhChe" panose="02030609000101010101" pitchFamily="49" charset="-127"/>
                <a:cs typeface="Aharoni" panose="02010803020104030203" pitchFamily="2" charset="-79"/>
              </a:rPr>
              <a:t>(“am”, “became”).</a:t>
            </a:r>
          </a:p>
          <a:p>
            <a:pPr marL="800100" indent="-457200">
              <a:buFont typeface="Wingdings" panose="05000000000000000000" pitchFamily="2" charset="2"/>
              <a:buChar char="Ø"/>
            </a:pPr>
            <a:r>
              <a:rPr lang="en-US" sz="2800" dirty="0" smtClean="0">
                <a:latin typeface="Agency FB" panose="020B0503020202020204" pitchFamily="34" charset="0"/>
                <a:ea typeface="GungsuhChe" panose="02030609000101010101" pitchFamily="49" charset="-127"/>
                <a:cs typeface="Aharoni" panose="02010803020104030203" pitchFamily="2" charset="-79"/>
              </a:rPr>
              <a:t>If a word is a verb, it has an </a:t>
            </a:r>
            <a:r>
              <a:rPr lang="en-US" sz="2800" dirty="0" smtClean="0">
                <a:solidFill>
                  <a:srgbClr val="FF0000"/>
                </a:solidFill>
                <a:latin typeface="Agency FB" panose="020B0503020202020204" pitchFamily="34" charset="0"/>
                <a:ea typeface="GungsuhChe" panose="02030609000101010101" pitchFamily="49" charset="-127"/>
                <a:cs typeface="Aharoni" panose="02010803020104030203" pitchFamily="2" charset="-79"/>
              </a:rPr>
              <a:t>“</a:t>
            </a:r>
            <a:r>
              <a:rPr lang="en-US" sz="2800" dirty="0" err="1" smtClean="0">
                <a:solidFill>
                  <a:srgbClr val="FF0000"/>
                </a:solidFill>
                <a:latin typeface="Agency FB" panose="020B0503020202020204" pitchFamily="34" charset="0"/>
                <a:ea typeface="GungsuhChe" panose="02030609000101010101" pitchFamily="49" charset="-127"/>
                <a:cs typeface="Aharoni" panose="02010803020104030203" pitchFamily="2" charset="-79"/>
              </a:rPr>
              <a:t>ing</a:t>
            </a:r>
            <a:r>
              <a:rPr lang="en-US" sz="2800" dirty="0" smtClean="0">
                <a:solidFill>
                  <a:srgbClr val="FF0000"/>
                </a:solidFill>
                <a:latin typeface="Agency FB" panose="020B0503020202020204" pitchFamily="34" charset="0"/>
                <a:ea typeface="GungsuhChe" panose="02030609000101010101" pitchFamily="49" charset="-127"/>
                <a:cs typeface="Aharoni" panose="02010803020104030203" pitchFamily="2" charset="-79"/>
              </a:rPr>
              <a:t>” </a:t>
            </a:r>
            <a:r>
              <a:rPr lang="en-US" sz="2800" dirty="0" smtClean="0">
                <a:latin typeface="Agency FB" panose="020B0503020202020204" pitchFamily="34" charset="0"/>
                <a:ea typeface="GungsuhChe" panose="02030609000101010101" pitchFamily="49" charset="-127"/>
                <a:cs typeface="Aharoni" panose="02010803020104030203" pitchFamily="2" charset="-79"/>
              </a:rPr>
              <a:t>form. </a:t>
            </a:r>
          </a:p>
          <a:p>
            <a:pPr marL="800100" indent="-457200">
              <a:buFont typeface="Wingdings" panose="05000000000000000000" pitchFamily="2" charset="2"/>
              <a:buChar char="q"/>
            </a:pPr>
            <a:r>
              <a:rPr lang="en-US" sz="2800" dirty="0" smtClean="0">
                <a:latin typeface="Agency FB" panose="020B0503020202020204" pitchFamily="34" charset="0"/>
                <a:ea typeface="GungsuhChe" panose="02030609000101010101" pitchFamily="49" charset="-127"/>
                <a:cs typeface="Aharoni" panose="02010803020104030203" pitchFamily="2" charset="-79"/>
              </a:rPr>
              <a:t>Can be </a:t>
            </a:r>
            <a:r>
              <a:rPr lang="en-US" sz="2800" b="1" dirty="0" smtClean="0">
                <a:latin typeface="Agency FB" panose="020B0503020202020204" pitchFamily="34" charset="0"/>
                <a:ea typeface="GungsuhChe" panose="02030609000101010101" pitchFamily="49" charset="-127"/>
                <a:cs typeface="Aharoni" panose="02010803020104030203" pitchFamily="2" charset="-79"/>
              </a:rPr>
              <a:t>ACTION</a:t>
            </a:r>
            <a:r>
              <a:rPr lang="en-US" sz="2800" dirty="0" smtClean="0">
                <a:latin typeface="Agency FB" panose="020B0503020202020204" pitchFamily="34" charset="0"/>
                <a:ea typeface="GungsuhChe" panose="02030609000101010101" pitchFamily="49" charset="-127"/>
                <a:cs typeface="Aharoni" panose="02010803020104030203" pitchFamily="2" charset="-79"/>
              </a:rPr>
              <a:t> or </a:t>
            </a:r>
            <a:r>
              <a:rPr lang="en-US" sz="2800" b="1" dirty="0" smtClean="0">
                <a:latin typeface="Agency FB" panose="020B0503020202020204" pitchFamily="34" charset="0"/>
                <a:ea typeface="GungsuhChe" panose="02030609000101010101" pitchFamily="49" charset="-127"/>
                <a:cs typeface="Aharoni" panose="02010803020104030203" pitchFamily="2" charset="-79"/>
              </a:rPr>
              <a:t>LINKING</a:t>
            </a:r>
            <a:r>
              <a:rPr lang="en-US" sz="2800" dirty="0" smtClean="0">
                <a:latin typeface="Agency FB" panose="020B0503020202020204" pitchFamily="34" charset="0"/>
                <a:ea typeface="GungsuhChe" panose="02030609000101010101" pitchFamily="49" charset="-127"/>
                <a:cs typeface="Aharoni" panose="02010803020104030203" pitchFamily="2" charset="-79"/>
              </a:rPr>
              <a:t>. </a:t>
            </a:r>
          </a:p>
          <a:p>
            <a:pPr marL="800100" indent="-457200">
              <a:buFont typeface="Wingdings" panose="05000000000000000000" pitchFamily="2" charset="2"/>
              <a:buChar char="ü"/>
            </a:pPr>
            <a:r>
              <a:rPr lang="en-US" sz="2800" dirty="0" smtClean="0">
                <a:solidFill>
                  <a:srgbClr val="FF0000"/>
                </a:solidFill>
                <a:latin typeface="Agency FB" panose="020B0503020202020204" pitchFamily="34" charset="0"/>
                <a:ea typeface="GungsuhChe" panose="02030609000101010101" pitchFamily="49" charset="-127"/>
                <a:cs typeface="Aharoni" panose="02010803020104030203" pitchFamily="2" charset="-79"/>
              </a:rPr>
              <a:t>VERB PHRASE </a:t>
            </a:r>
            <a:r>
              <a:rPr lang="en-US" sz="2800" dirty="0" smtClean="0">
                <a:latin typeface="Agency FB" panose="020B0503020202020204" pitchFamily="34" charset="0"/>
                <a:ea typeface="GungsuhChe" panose="02030609000101010101" pitchFamily="49" charset="-127"/>
                <a:cs typeface="Aharoni" panose="02010803020104030203" pitchFamily="2" charset="-79"/>
              </a:rPr>
              <a:t>consists of </a:t>
            </a:r>
            <a:r>
              <a:rPr lang="en-US" sz="2800" u="sng" dirty="0" smtClean="0">
                <a:latin typeface="Agency FB" panose="020B0503020202020204" pitchFamily="34" charset="0"/>
                <a:ea typeface="GungsuhChe" panose="02030609000101010101" pitchFamily="49" charset="-127"/>
                <a:cs typeface="Aharoni" panose="02010803020104030203" pitchFamily="2" charset="-79"/>
              </a:rPr>
              <a:t>main verb an any helping verbs </a:t>
            </a:r>
            <a:r>
              <a:rPr lang="en-US" sz="2800" dirty="0" smtClean="0">
                <a:latin typeface="Agency FB" panose="020B0503020202020204" pitchFamily="34" charset="0"/>
                <a:ea typeface="GungsuhChe" panose="02030609000101010101" pitchFamily="49" charset="-127"/>
                <a:cs typeface="Aharoni" panose="02010803020104030203" pitchFamily="2" charset="-79"/>
              </a:rPr>
              <a:t>that go with it. Max number of words in a verb phrase = </a:t>
            </a:r>
            <a:r>
              <a:rPr lang="en-US" sz="2800" b="1" dirty="0" smtClean="0">
                <a:latin typeface="Agency FB" panose="020B0503020202020204" pitchFamily="34" charset="0"/>
                <a:ea typeface="GungsuhChe" panose="02030609000101010101" pitchFamily="49" charset="-127"/>
                <a:cs typeface="Aharoni" panose="02010803020104030203" pitchFamily="2" charset="-79"/>
              </a:rPr>
              <a:t>4</a:t>
            </a:r>
            <a:r>
              <a:rPr lang="en-US" sz="2800" dirty="0" smtClean="0">
                <a:latin typeface="Agency FB" panose="020B0503020202020204" pitchFamily="34" charset="0"/>
                <a:ea typeface="GungsuhChe" panose="02030609000101010101" pitchFamily="49" charset="-127"/>
                <a:cs typeface="Aharoni" panose="02010803020104030203" pitchFamily="2" charset="-79"/>
              </a:rPr>
              <a:t>.  (will have been singing)</a:t>
            </a:r>
          </a:p>
          <a:p>
            <a:pPr marL="800100" indent="-457200">
              <a:buFont typeface="Wingdings" panose="05000000000000000000" pitchFamily="2" charset="2"/>
              <a:buChar char="v"/>
            </a:pPr>
            <a:r>
              <a:rPr lang="en-US" sz="2800" dirty="0" smtClean="0">
                <a:latin typeface="Agency FB" panose="020B0503020202020204" pitchFamily="34" charset="0"/>
                <a:ea typeface="GungsuhChe" panose="02030609000101010101" pitchFamily="49" charset="-127"/>
                <a:cs typeface="Aharoni" panose="02010803020104030203" pitchFamily="2" charset="-79"/>
              </a:rPr>
              <a:t>Adverbs can interrupt phrase. May have a compound verb. </a:t>
            </a:r>
          </a:p>
          <a:p>
            <a:pPr indent="0">
              <a:buNone/>
            </a:pPr>
            <a:endParaRPr lang="en-US" sz="2800" dirty="0">
              <a:latin typeface="Agency FB" panose="020B0503020202020204" pitchFamily="34" charset="0"/>
              <a:ea typeface="GungsuhChe" panose="02030609000101010101" pitchFamily="49" charset="-127"/>
              <a:cs typeface="Aharoni" panose="02010803020104030203" pitchFamily="2" charset="-79"/>
            </a:endParaRPr>
          </a:p>
          <a:p>
            <a:pPr indent="0">
              <a:buNone/>
            </a:pPr>
            <a:r>
              <a:rPr lang="en-US" sz="2800" dirty="0" smtClean="0">
                <a:latin typeface="GungsuhChe" panose="02030609000101010101" pitchFamily="49" charset="-127"/>
                <a:ea typeface="GungsuhChe" panose="02030609000101010101" pitchFamily="49" charset="-127"/>
                <a:cs typeface="Aharoni" panose="02010803020104030203" pitchFamily="2" charset="-79"/>
              </a:rPr>
              <a:t>Agenda: </a:t>
            </a:r>
            <a:r>
              <a:rPr lang="en-US" sz="2800" dirty="0" smtClean="0">
                <a:latin typeface="Gill Sans Ultra Bold" panose="020B0A02020104020203" pitchFamily="34" charset="0"/>
                <a:ea typeface="GungsuhChe" panose="02030609000101010101" pitchFamily="49" charset="-127"/>
                <a:cs typeface="Aharoni" panose="02010803020104030203" pitchFamily="2" charset="-79"/>
              </a:rPr>
              <a:t>Idioms </a:t>
            </a:r>
          </a:p>
          <a:p>
            <a:pPr indent="0">
              <a:buNone/>
            </a:pPr>
            <a:endParaRPr lang="en-US" dirty="0">
              <a:latin typeface="Georgia" panose="02040502050405020303" pitchFamily="18" charset="0"/>
              <a:ea typeface="GungsuhChe" panose="02030609000101010101" pitchFamily="49" charset="-127"/>
              <a:cs typeface="Aharoni" panose="02010803020104030203" pitchFamily="2" charset="-79"/>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867400"/>
            <a:ext cx="780952" cy="676191"/>
          </a:xfrm>
          <a:prstGeom prst="rect">
            <a:avLst/>
          </a:prstGeom>
        </p:spPr>
      </p:pic>
    </p:spTree>
    <p:extLst>
      <p:ext uri="{BB962C8B-B14F-4D97-AF65-F5344CB8AC3E}">
        <p14:creationId xmlns:p14="http://schemas.microsoft.com/office/powerpoint/2010/main" val="17246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Ultra Bold" panose="020B0A02020104020203" pitchFamily="34" charset="0"/>
              </a:rPr>
              <a:t>What</a:t>
            </a:r>
            <a:r>
              <a:rPr lang="en-US" dirty="0" smtClean="0"/>
              <a:t> the </a:t>
            </a:r>
            <a:r>
              <a:rPr lang="en-US" dirty="0" smtClean="0">
                <a:latin typeface="Algerian" panose="04020705040A02060702" pitchFamily="82" charset="0"/>
              </a:rPr>
              <a:t>What</a:t>
            </a:r>
            <a:r>
              <a:rPr lang="en-US" sz="8800" dirty="0" smtClean="0"/>
              <a:t>?</a:t>
            </a:r>
            <a:endParaRPr lang="en-US" sz="8800" dirty="0"/>
          </a:p>
        </p:txBody>
      </p:sp>
      <p:sp>
        <p:nvSpPr>
          <p:cNvPr id="3" name="Content Placeholder 2"/>
          <p:cNvSpPr>
            <a:spLocks noGrp="1"/>
          </p:cNvSpPr>
          <p:nvPr>
            <p:ph idx="1"/>
          </p:nvPr>
        </p:nvSpPr>
        <p:spPr/>
        <p:txBody>
          <a:bodyPr/>
          <a:lstStyle/>
          <a:p>
            <a:r>
              <a:rPr lang="en-US" dirty="0" smtClean="0"/>
              <a:t>How is the plural form of penny spelled?</a:t>
            </a:r>
          </a:p>
          <a:p>
            <a:pPr marL="0" indent="0">
              <a:buNone/>
            </a:pPr>
            <a:endParaRPr lang="en-US" dirty="0" smtClean="0"/>
          </a:p>
          <a:p>
            <a:r>
              <a:rPr lang="en-US" dirty="0" smtClean="0"/>
              <a:t>What is wrong with this sentence:</a:t>
            </a:r>
          </a:p>
          <a:p>
            <a:pPr marL="457200" lvl="1" indent="0">
              <a:buNone/>
            </a:pPr>
            <a:r>
              <a:rPr lang="en-US" dirty="0" smtClean="0"/>
              <a:t>“Three out of four americans polled do not want to give up the penny.” </a:t>
            </a:r>
          </a:p>
          <a:p>
            <a:pPr marL="457200" lvl="1" indent="0" algn="r">
              <a:buNone/>
            </a:pPr>
            <a:r>
              <a:rPr lang="en-US" sz="1800" i="1" dirty="0" smtClean="0"/>
              <a:t>- “Should We Get Rid of the Penny?” </a:t>
            </a:r>
            <a:endParaRPr lang="en-US" sz="1800" i="1" dirty="0"/>
          </a:p>
        </p:txBody>
      </p:sp>
    </p:spTree>
    <p:extLst>
      <p:ext uri="{BB962C8B-B14F-4D97-AF65-F5344CB8AC3E}">
        <p14:creationId xmlns:p14="http://schemas.microsoft.com/office/powerpoint/2010/main" val="35219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this response missing?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sz="4400" dirty="0" smtClean="0"/>
              <a:t>I believe that we should get rid of the penny.  Even though a penny is one cent, it costs two cents to produce.  Another reason is that you have a better chance of getting cash back.  </a:t>
            </a:r>
            <a:endParaRPr lang="en-US" sz="4400" dirty="0"/>
          </a:p>
        </p:txBody>
      </p:sp>
    </p:spTree>
    <p:extLst>
      <p:ext uri="{BB962C8B-B14F-4D97-AF65-F5344CB8AC3E}">
        <p14:creationId xmlns:p14="http://schemas.microsoft.com/office/powerpoint/2010/main" val="292885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Anything missing?  What do you like about this response?  Any convention errors? </a:t>
            </a:r>
            <a:endParaRPr lang="en-US" sz="3200"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a:t>	</a:t>
            </a:r>
            <a:r>
              <a:rPr lang="en-US" dirty="0" smtClean="0"/>
              <a:t>Although it’s money, the penny should be out of here!  One reason is that the penny is worth one cent, but it takes two cents to make the near-worthless coin!  This points to getting rid of pennies because it costs double the value to make one.  Secondly, it’s only one cent, so finding  a penny isn't as exciting as a quarter.  This emphasizes getting rid of the penny because it’s nearly worthless and is a waste of time, you can’t buy anything with a penny.  When looking at all of the possibilities, the penny should be out of our economy. </a:t>
            </a:r>
            <a:endParaRPr lang="en-US" dirty="0"/>
          </a:p>
        </p:txBody>
      </p:sp>
    </p:spTree>
    <p:extLst>
      <p:ext uri="{BB962C8B-B14F-4D97-AF65-F5344CB8AC3E}">
        <p14:creationId xmlns:p14="http://schemas.microsoft.com/office/powerpoint/2010/main" val="166185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Anything missing? What do you like? What would you revise? </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dirty="0" smtClean="0"/>
              <a:t> 	The us should keep making the penny.  For instance, this article suggest that stores may round up the prices without it.  This is not good because we would be paying more than needed, which could potentially badly impact our lives.  Another good reason, is that the us has gotten along fine with making it.  We haven't’ gone down in flames: we can manage to keep making it.  These examples and more, are reasons why we should keep the penny.  They’re an accurate way to measure money and also, fun to collect. </a:t>
            </a:r>
            <a:endParaRPr lang="en-US" dirty="0"/>
          </a:p>
        </p:txBody>
      </p:sp>
    </p:spTree>
    <p:extLst>
      <p:ext uri="{BB962C8B-B14F-4D97-AF65-F5344CB8AC3E}">
        <p14:creationId xmlns:p14="http://schemas.microsoft.com/office/powerpoint/2010/main" val="22155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 paragraph outline</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r>
              <a:rPr lang="en-US" dirty="0" smtClean="0"/>
              <a:t>Sentence 1: State your </a:t>
            </a:r>
            <a:r>
              <a:rPr lang="en-US" b="1" dirty="0" smtClean="0"/>
              <a:t>claim</a:t>
            </a:r>
            <a:r>
              <a:rPr lang="en-US" dirty="0" smtClean="0"/>
              <a:t>.</a:t>
            </a:r>
          </a:p>
          <a:p>
            <a:pPr marL="0" indent="0">
              <a:buNone/>
            </a:pPr>
            <a:endParaRPr lang="en-US" dirty="0"/>
          </a:p>
          <a:p>
            <a:pPr marL="0" indent="0">
              <a:buNone/>
            </a:pPr>
            <a:r>
              <a:rPr lang="en-US" dirty="0" smtClean="0"/>
              <a:t>Sentence 2: State your </a:t>
            </a:r>
            <a:r>
              <a:rPr lang="en-US" b="1" dirty="0" smtClean="0"/>
              <a:t>evidence</a:t>
            </a:r>
            <a:r>
              <a:rPr lang="en-US" dirty="0" smtClean="0"/>
              <a:t>.</a:t>
            </a:r>
          </a:p>
          <a:p>
            <a:pPr marL="0" indent="0">
              <a:buNone/>
            </a:pPr>
            <a:r>
              <a:rPr lang="en-US" dirty="0" smtClean="0"/>
              <a:t>Sentence 3: Explain your evidence (</a:t>
            </a:r>
            <a:r>
              <a:rPr lang="en-US" b="1" dirty="0" smtClean="0"/>
              <a:t>commentary</a:t>
            </a:r>
            <a:r>
              <a:rPr lang="en-US" dirty="0" smtClean="0"/>
              <a:t>).</a:t>
            </a:r>
          </a:p>
          <a:p>
            <a:pPr marL="0" indent="0">
              <a:buNone/>
            </a:pPr>
            <a:endParaRPr lang="en-US" dirty="0"/>
          </a:p>
          <a:p>
            <a:pPr marL="0" indent="0">
              <a:buNone/>
            </a:pPr>
            <a:r>
              <a:rPr lang="en-US" dirty="0" smtClean="0"/>
              <a:t>Sentence 4: State your second piece of </a:t>
            </a:r>
            <a:r>
              <a:rPr lang="en-US" b="1" dirty="0" smtClean="0"/>
              <a:t>evidence</a:t>
            </a:r>
            <a:r>
              <a:rPr lang="en-US" dirty="0" smtClean="0"/>
              <a:t>.</a:t>
            </a:r>
          </a:p>
          <a:p>
            <a:pPr marL="0" indent="0">
              <a:buNone/>
            </a:pPr>
            <a:r>
              <a:rPr lang="en-US" dirty="0" smtClean="0"/>
              <a:t>Sentence 5: Explain your evidence (</a:t>
            </a:r>
            <a:r>
              <a:rPr lang="en-US" b="1" dirty="0" smtClean="0"/>
              <a:t>commentary</a:t>
            </a:r>
            <a:r>
              <a:rPr lang="en-US" dirty="0" smtClean="0"/>
              <a:t>).</a:t>
            </a:r>
          </a:p>
          <a:p>
            <a:pPr marL="0" indent="0">
              <a:buNone/>
            </a:pPr>
            <a:endParaRPr lang="en-US" dirty="0"/>
          </a:p>
          <a:p>
            <a:pPr marL="0" indent="0">
              <a:buNone/>
            </a:pPr>
            <a:r>
              <a:rPr lang="en-US" dirty="0" smtClean="0"/>
              <a:t>Sentence 6: Wrap it up! </a:t>
            </a:r>
            <a:endParaRPr lang="en-US" dirty="0"/>
          </a:p>
        </p:txBody>
      </p:sp>
    </p:spTree>
    <p:extLst>
      <p:ext uri="{BB962C8B-B14F-4D97-AF65-F5344CB8AC3E}">
        <p14:creationId xmlns:p14="http://schemas.microsoft.com/office/powerpoint/2010/main" val="1271392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CBR Analysis  </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Work in table groups</a:t>
            </a:r>
          </a:p>
          <a:p>
            <a:pPr marL="0" indent="0">
              <a:buNone/>
            </a:pPr>
            <a:endParaRPr lang="en-US" dirty="0" smtClean="0"/>
          </a:p>
          <a:p>
            <a:r>
              <a:rPr lang="en-US" dirty="0" smtClean="0"/>
              <a:t>Review CBR grading criteria </a:t>
            </a:r>
            <a:r>
              <a:rPr lang="en-US" dirty="0" smtClean="0">
                <a:latin typeface="Gill Sans Ultra Bold" panose="020B0A02020104020203" pitchFamily="34" charset="0"/>
              </a:rPr>
              <a:t>FIRST</a:t>
            </a:r>
          </a:p>
          <a:p>
            <a:pPr marL="0" indent="0">
              <a:buNone/>
            </a:pPr>
            <a:endParaRPr lang="en-US" dirty="0" smtClean="0">
              <a:latin typeface="Gill Sans Ultra Bold" panose="020B0A02020104020203" pitchFamily="34" charset="0"/>
            </a:endParaRPr>
          </a:p>
          <a:p>
            <a:r>
              <a:rPr lang="en-US" dirty="0"/>
              <a:t>For each CBR student example, </a:t>
            </a:r>
            <a:r>
              <a:rPr lang="en-US" dirty="0">
                <a:solidFill>
                  <a:srgbClr val="FF0000"/>
                </a:solidFill>
              </a:rPr>
              <a:t>jot</a:t>
            </a:r>
            <a:r>
              <a:rPr lang="en-US" dirty="0"/>
              <a:t> down </a:t>
            </a:r>
            <a:r>
              <a:rPr lang="en-US" dirty="0">
                <a:latin typeface="Bauhaus 93" panose="04030905020B02020C02" pitchFamily="82" charset="0"/>
              </a:rPr>
              <a:t>three strengths</a:t>
            </a:r>
            <a:r>
              <a:rPr lang="en-US" dirty="0"/>
              <a:t> and </a:t>
            </a:r>
            <a:r>
              <a:rPr lang="en-US" dirty="0">
                <a:latin typeface="Broadway" panose="04040905080B02020502" pitchFamily="82" charset="0"/>
              </a:rPr>
              <a:t>three weaknesses </a:t>
            </a:r>
            <a:endParaRPr lang="en-US" dirty="0" smtClean="0">
              <a:latin typeface="Broadway" panose="04040905080B02020502" pitchFamily="82" charset="0"/>
            </a:endParaRPr>
          </a:p>
          <a:p>
            <a:pPr marL="0" indent="0">
              <a:buNone/>
            </a:pPr>
            <a:endParaRPr lang="en-US" dirty="0">
              <a:latin typeface="Broadway" panose="04040905080B02020502" pitchFamily="82" charset="0"/>
            </a:endParaRPr>
          </a:p>
          <a:p>
            <a:r>
              <a:rPr lang="en-US" dirty="0" smtClean="0"/>
              <a:t>Look over each CBR and </a:t>
            </a:r>
            <a:r>
              <a:rPr lang="en-US" dirty="0" smtClean="0">
                <a:latin typeface="Copperplate Gothic Bold" panose="020E0705020206020404" pitchFamily="34" charset="0"/>
              </a:rPr>
              <a:t>rank in order of mastery</a:t>
            </a:r>
            <a:r>
              <a:rPr lang="en-US" dirty="0" smtClean="0"/>
              <a:t> (If you were the teacher, what grade would you give the paper?)</a:t>
            </a:r>
          </a:p>
          <a:p>
            <a:pPr marL="0" indent="0">
              <a:buNone/>
            </a:pPr>
            <a:endParaRPr lang="en-US" dirty="0" smtClean="0"/>
          </a:p>
        </p:txBody>
      </p:sp>
    </p:spTree>
    <p:extLst>
      <p:ext uri="{BB962C8B-B14F-4D97-AF65-F5344CB8AC3E}">
        <p14:creationId xmlns:p14="http://schemas.microsoft.com/office/powerpoint/2010/main" val="191571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nard MT Condensed" panose="02050806060905020404" pitchFamily="18" charset="0"/>
              </a:rPr>
              <a:t>Nonsensical</a:t>
            </a:r>
            <a:r>
              <a:rPr lang="en-US" dirty="0" smtClean="0"/>
              <a:t> </a:t>
            </a:r>
            <a:r>
              <a:rPr lang="en-US" sz="7200" dirty="0" smtClean="0">
                <a:latin typeface="Artisan" panose="02000600000000020000" pitchFamily="2" charset="0"/>
              </a:rPr>
              <a:t>Poem </a:t>
            </a:r>
            <a:endParaRPr lang="en-US" sz="7200" dirty="0">
              <a:latin typeface="Artisan" panose="02000600000000020000" pitchFamily="2" charset="0"/>
            </a:endParaRPr>
          </a:p>
        </p:txBody>
      </p:sp>
      <p:sp>
        <p:nvSpPr>
          <p:cNvPr id="3" name="Content Placeholder 2"/>
          <p:cNvSpPr>
            <a:spLocks noGrp="1"/>
          </p:cNvSpPr>
          <p:nvPr>
            <p:ph idx="1"/>
          </p:nvPr>
        </p:nvSpPr>
        <p:spPr>
          <a:xfrm>
            <a:off x="609600" y="1600200"/>
            <a:ext cx="7924800" cy="5029200"/>
          </a:xfrm>
        </p:spPr>
        <p:txBody>
          <a:bodyPr>
            <a:normAutofit fontScale="85000" lnSpcReduction="20000"/>
          </a:bodyPr>
          <a:lstStyle/>
          <a:p>
            <a:r>
              <a:rPr lang="en-US" dirty="0" smtClean="0"/>
              <a:t>2 stanzas, 5 lines each</a:t>
            </a:r>
          </a:p>
          <a:p>
            <a:pPr marL="0" indent="0">
              <a:buNone/>
            </a:pPr>
            <a:endParaRPr lang="en-US" dirty="0" smtClean="0"/>
          </a:p>
          <a:p>
            <a:r>
              <a:rPr lang="en-US" dirty="0" smtClean="0"/>
              <a:t>Use your </a:t>
            </a:r>
            <a:r>
              <a:rPr lang="en-US" dirty="0" err="1" smtClean="0">
                <a:latin typeface="Algerian" panose="04020705040A02060702" pitchFamily="82" charset="0"/>
              </a:rPr>
              <a:t>wubbulous</a:t>
            </a:r>
            <a:r>
              <a:rPr lang="en-US" dirty="0" smtClean="0"/>
              <a:t> word</a:t>
            </a:r>
          </a:p>
          <a:p>
            <a:pPr marL="0" indent="0">
              <a:buNone/>
            </a:pPr>
            <a:endParaRPr lang="en-US" dirty="0" smtClean="0"/>
          </a:p>
          <a:p>
            <a:r>
              <a:rPr lang="en-US" dirty="0" smtClean="0"/>
              <a:t>Create four more nonsensical words or borrow a classmates </a:t>
            </a:r>
            <a:r>
              <a:rPr lang="en-US" dirty="0" err="1" smtClean="0">
                <a:latin typeface="Algerian" panose="04020705040A02060702" pitchFamily="82" charset="0"/>
              </a:rPr>
              <a:t>wubbulous</a:t>
            </a:r>
            <a:r>
              <a:rPr lang="en-US" dirty="0" smtClean="0"/>
              <a:t> word (must use same part of speech &amp; definition)</a:t>
            </a:r>
          </a:p>
          <a:p>
            <a:endParaRPr lang="en-US" dirty="0"/>
          </a:p>
          <a:p>
            <a:r>
              <a:rPr lang="en-US" dirty="0" smtClean="0"/>
              <a:t>Create key for words (part of speech &amp; definition)</a:t>
            </a:r>
          </a:p>
          <a:p>
            <a:pPr lvl="1"/>
            <a:r>
              <a:rPr lang="en-US" dirty="0" smtClean="0"/>
              <a:t>Ex. </a:t>
            </a:r>
            <a:r>
              <a:rPr lang="en-US" dirty="0" err="1" smtClean="0"/>
              <a:t>Fiddlydiddlystickies</a:t>
            </a:r>
            <a:r>
              <a:rPr lang="en-US" dirty="0" smtClean="0"/>
              <a:t> – </a:t>
            </a:r>
            <a:r>
              <a:rPr lang="en-US" i="1" dirty="0" smtClean="0"/>
              <a:t>adj. </a:t>
            </a:r>
            <a:r>
              <a:rPr lang="en-US" dirty="0" smtClean="0"/>
              <a:t>crazy, delusional </a:t>
            </a:r>
            <a:endParaRPr lang="en-US" dirty="0"/>
          </a:p>
          <a:p>
            <a:endParaRPr lang="en-US" dirty="0" smtClean="0"/>
          </a:p>
          <a:p>
            <a:r>
              <a:rPr lang="en-US" dirty="0" smtClean="0"/>
              <a:t>Draft in Writer’s Notebook </a:t>
            </a:r>
            <a:endParaRPr lang="en-US" dirty="0"/>
          </a:p>
        </p:txBody>
      </p:sp>
    </p:spTree>
    <p:extLst>
      <p:ext uri="{BB962C8B-B14F-4D97-AF65-F5344CB8AC3E}">
        <p14:creationId xmlns:p14="http://schemas.microsoft.com/office/powerpoint/2010/main" val="315935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ugie" pitchFamily="2" charset="0"/>
              </a:rPr>
              <a:t>Wubbulous Words </a:t>
            </a:r>
            <a:endParaRPr lang="en-US" dirty="0">
              <a:latin typeface="augie" pitchFamily="2" charset="0"/>
            </a:endParaRPr>
          </a:p>
        </p:txBody>
      </p:sp>
      <p:sp>
        <p:nvSpPr>
          <p:cNvPr id="3" name="Content Placeholder 2"/>
          <p:cNvSpPr>
            <a:spLocks noGrp="1"/>
          </p:cNvSpPr>
          <p:nvPr>
            <p:ph idx="1"/>
          </p:nvPr>
        </p:nvSpPr>
        <p:spPr>
          <a:xfrm>
            <a:off x="34977" y="1547018"/>
            <a:ext cx="8229600" cy="4525963"/>
          </a:xfrm>
        </p:spPr>
        <p:txBody>
          <a:bodyPr>
            <a:normAutofit lnSpcReduction="10000"/>
          </a:bodyPr>
          <a:lstStyle/>
          <a:p>
            <a:r>
              <a:rPr lang="en-US" dirty="0" smtClean="0"/>
              <a:t>Draw a letter from the snowman paper bag.</a:t>
            </a:r>
          </a:p>
          <a:p>
            <a:r>
              <a:rPr lang="en-US" dirty="0" smtClean="0"/>
              <a:t>Use that letter to create your own wubbulous </a:t>
            </a:r>
            <a:r>
              <a:rPr lang="en-US" dirty="0" smtClean="0">
                <a:latin typeface="Aharoni" panose="02010803020104030203" pitchFamily="2" charset="-79"/>
                <a:cs typeface="Aharoni" panose="02010803020104030203" pitchFamily="2" charset="-79"/>
              </a:rPr>
              <a:t>(made up) </a:t>
            </a:r>
            <a:r>
              <a:rPr lang="en-US" dirty="0" smtClean="0"/>
              <a:t>word.  </a:t>
            </a:r>
          </a:p>
          <a:p>
            <a:r>
              <a:rPr lang="en-US" dirty="0" smtClean="0"/>
              <a:t>Write it like a dictionary entry:</a:t>
            </a:r>
          </a:p>
          <a:p>
            <a:pPr lvl="1"/>
            <a:r>
              <a:rPr lang="en-US" dirty="0" smtClean="0"/>
              <a:t>spelling</a:t>
            </a:r>
          </a:p>
          <a:p>
            <a:pPr lvl="1"/>
            <a:r>
              <a:rPr lang="en-US" dirty="0" smtClean="0"/>
              <a:t>syllabication</a:t>
            </a:r>
          </a:p>
          <a:p>
            <a:pPr lvl="1"/>
            <a:r>
              <a:rPr lang="en-US" dirty="0" smtClean="0"/>
              <a:t>pronunciation</a:t>
            </a:r>
          </a:p>
          <a:p>
            <a:pPr lvl="1"/>
            <a:r>
              <a:rPr lang="en-US" dirty="0" smtClean="0"/>
              <a:t>part of speech</a:t>
            </a:r>
          </a:p>
          <a:p>
            <a:pPr lvl="1"/>
            <a:r>
              <a:rPr lang="en-US" dirty="0" smtClean="0"/>
              <a:t>definition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81400"/>
            <a:ext cx="627784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14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3856038" cy="58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04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Answer Key </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pPr marL="514350" indent="-514350">
              <a:buFont typeface="+mj-lt"/>
              <a:buAutoNum type="arabicPeriod"/>
            </a:pPr>
            <a:r>
              <a:rPr lang="en-US" dirty="0" smtClean="0"/>
              <a:t>B</a:t>
            </a:r>
          </a:p>
          <a:p>
            <a:pPr marL="514350" indent="-514350">
              <a:buFont typeface="+mj-lt"/>
              <a:buAutoNum type="arabicPeriod"/>
            </a:pPr>
            <a:r>
              <a:rPr lang="en-US" dirty="0" smtClean="0"/>
              <a:t>B</a:t>
            </a:r>
          </a:p>
          <a:p>
            <a:pPr marL="514350" indent="-514350">
              <a:buFont typeface="+mj-lt"/>
              <a:buAutoNum type="arabicPeriod"/>
            </a:pPr>
            <a:r>
              <a:rPr lang="en-US" dirty="0" smtClean="0"/>
              <a:t>A</a:t>
            </a:r>
          </a:p>
          <a:p>
            <a:pPr marL="514350" indent="-514350">
              <a:buFont typeface="+mj-lt"/>
              <a:buAutoNum type="arabicPeriod"/>
            </a:pPr>
            <a:r>
              <a:rPr lang="en-US" dirty="0" smtClean="0"/>
              <a:t>C</a:t>
            </a:r>
          </a:p>
          <a:p>
            <a:pPr marL="514350" indent="-514350">
              <a:buFont typeface="+mj-lt"/>
              <a:buAutoNum type="arabicPeriod"/>
            </a:pPr>
            <a:r>
              <a:rPr lang="en-US" dirty="0" smtClean="0"/>
              <a:t>A</a:t>
            </a:r>
          </a:p>
          <a:p>
            <a:pPr marL="514350" indent="-514350">
              <a:buFont typeface="+mj-lt"/>
              <a:buAutoNum type="arabicPeriod"/>
            </a:pPr>
            <a:r>
              <a:rPr lang="en-US" dirty="0" smtClean="0"/>
              <a:t>D</a:t>
            </a:r>
          </a:p>
          <a:p>
            <a:pPr marL="514350" indent="-514350">
              <a:buFont typeface="+mj-lt"/>
              <a:buAutoNum type="arabicPeriod"/>
            </a:pPr>
            <a:r>
              <a:rPr lang="en-US" dirty="0" smtClean="0"/>
              <a:t>A</a:t>
            </a:r>
          </a:p>
          <a:p>
            <a:pPr marL="514350" indent="-514350">
              <a:buFont typeface="+mj-lt"/>
              <a:buAutoNum type="arabicPeriod"/>
            </a:pPr>
            <a:r>
              <a:rPr lang="en-US" dirty="0" smtClean="0"/>
              <a:t>B</a:t>
            </a:r>
          </a:p>
          <a:p>
            <a:pPr marL="514350" indent="-514350">
              <a:buFont typeface="+mj-lt"/>
              <a:buAutoNum type="arabicPeriod"/>
            </a:pPr>
            <a:r>
              <a:rPr lang="en-US" dirty="0" smtClean="0"/>
              <a:t>A</a:t>
            </a:r>
          </a:p>
          <a:p>
            <a:pPr marL="514350" indent="-514350">
              <a:buFont typeface="+mj-lt"/>
              <a:buAutoNum type="arabicPeriod"/>
            </a:pPr>
            <a:r>
              <a:rPr lang="en-US" dirty="0" smtClean="0"/>
              <a:t>B</a:t>
            </a:r>
          </a:p>
          <a:p>
            <a:pPr marL="514350" indent="-514350">
              <a:buFont typeface="+mj-lt"/>
              <a:buAutoNum type="arabicPeriod"/>
            </a:pPr>
            <a:r>
              <a:rPr lang="en-US" dirty="0"/>
              <a:t>D</a:t>
            </a:r>
          </a:p>
        </p:txBody>
      </p:sp>
    </p:spTree>
    <p:extLst>
      <p:ext uri="{BB962C8B-B14F-4D97-AF65-F5344CB8AC3E}">
        <p14:creationId xmlns:p14="http://schemas.microsoft.com/office/powerpoint/2010/main" val="100344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Gill Sans Ultra Bold" panose="020B0A02020104020203" pitchFamily="34" charset="0"/>
              </a:rPr>
              <a:t>Idiom Poster </a:t>
            </a:r>
            <a:endParaRPr lang="en-US" dirty="0">
              <a:latin typeface="Gill Sans Ultra Bold" panose="020B0A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i="1" dirty="0" smtClean="0"/>
              <a:t>Name on </a:t>
            </a:r>
            <a:r>
              <a:rPr lang="en-US" i="1" dirty="0" smtClean="0"/>
              <a:t>front</a:t>
            </a:r>
          </a:p>
          <a:p>
            <a:endParaRPr lang="en-US" i="1" dirty="0"/>
          </a:p>
          <a:p>
            <a:r>
              <a:rPr lang="en-US" dirty="0" smtClean="0">
                <a:latin typeface="Algerian" panose="04020705040A02060702" pitchFamily="82" charset="0"/>
              </a:rPr>
              <a:t>Title</a:t>
            </a:r>
            <a:r>
              <a:rPr lang="en-US" dirty="0" smtClean="0"/>
              <a:t> is the idiom phrase</a:t>
            </a:r>
            <a:endParaRPr lang="en-US" dirty="0" smtClean="0"/>
          </a:p>
          <a:p>
            <a:endParaRPr lang="en-US" dirty="0" smtClean="0"/>
          </a:p>
          <a:p>
            <a:r>
              <a:rPr lang="en-US" dirty="0" smtClean="0"/>
              <a:t>Give </a:t>
            </a:r>
            <a:r>
              <a:rPr lang="en-US" dirty="0" smtClean="0">
                <a:latin typeface="Aharoni" panose="02010803020104030203" pitchFamily="2" charset="-79"/>
                <a:cs typeface="Aharoni" panose="02010803020104030203" pitchFamily="2" charset="-79"/>
              </a:rPr>
              <a:t>figurative (actual) meaning </a:t>
            </a:r>
            <a:r>
              <a:rPr lang="en-US" dirty="0" smtClean="0"/>
              <a:t>of idiom</a:t>
            </a:r>
          </a:p>
          <a:p>
            <a:endParaRPr lang="en-US" dirty="0" smtClean="0"/>
          </a:p>
          <a:p>
            <a:r>
              <a:rPr lang="en-US" dirty="0" smtClean="0"/>
              <a:t>Write a </a:t>
            </a:r>
            <a:r>
              <a:rPr lang="en-US" i="1" dirty="0" smtClean="0"/>
              <a:t>brief paragraph </a:t>
            </a:r>
            <a:r>
              <a:rPr lang="en-US" dirty="0" smtClean="0"/>
              <a:t>describing idiom and </a:t>
            </a:r>
            <a:r>
              <a:rPr lang="en-US" u="sng" dirty="0" smtClean="0"/>
              <a:t>using it correctly in sentence</a:t>
            </a:r>
            <a:r>
              <a:rPr lang="en-US" dirty="0" smtClean="0"/>
              <a:t>.</a:t>
            </a:r>
          </a:p>
          <a:p>
            <a:endParaRPr lang="en-US" dirty="0" smtClean="0"/>
          </a:p>
          <a:p>
            <a:r>
              <a:rPr lang="en-US" dirty="0" smtClean="0"/>
              <a:t>Illustrate </a:t>
            </a:r>
            <a:r>
              <a:rPr lang="en-US" dirty="0" smtClean="0">
                <a:latin typeface="Berlin Sans FB Demi" panose="020E0802020502020306" pitchFamily="34" charset="0"/>
              </a:rPr>
              <a:t>literal meaning</a:t>
            </a:r>
            <a:r>
              <a:rPr lang="en-US" dirty="0" smtClean="0"/>
              <a:t>. </a:t>
            </a:r>
            <a:endParaRPr lang="en-US" dirty="0"/>
          </a:p>
        </p:txBody>
      </p:sp>
    </p:spTree>
    <p:extLst>
      <p:ext uri="{BB962C8B-B14F-4D97-AF65-F5344CB8AC3E}">
        <p14:creationId xmlns:p14="http://schemas.microsoft.com/office/powerpoint/2010/main" val="1379884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iller\AppData\Local\Temp\imagesZQW7L0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781800" cy="507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111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odernBlck" panose="020B0A00000000020000" pitchFamily="34" charset="0"/>
              </a:rPr>
              <a:t>Persuasive</a:t>
            </a:r>
            <a:r>
              <a:rPr lang="en-US" dirty="0" smtClean="0"/>
              <a:t> </a:t>
            </a:r>
            <a:r>
              <a:rPr lang="en-US" sz="8800" dirty="0" smtClean="0">
                <a:latin typeface="Edwardian Script ITC" panose="030303020407070D0804" pitchFamily="66" charset="0"/>
              </a:rPr>
              <a:t>Writing </a:t>
            </a:r>
            <a:endParaRPr lang="en-US" sz="8800" dirty="0">
              <a:latin typeface="Edwardian Script ITC" panose="030303020407070D0804" pitchFamily="66" charset="0"/>
            </a:endParaRPr>
          </a:p>
        </p:txBody>
      </p:sp>
      <p:sp>
        <p:nvSpPr>
          <p:cNvPr id="3" name="Content Placeholder 2"/>
          <p:cNvSpPr>
            <a:spLocks noGrp="1"/>
          </p:cNvSpPr>
          <p:nvPr>
            <p:ph idx="1"/>
          </p:nvPr>
        </p:nvSpPr>
        <p:spPr>
          <a:xfrm>
            <a:off x="457200" y="1600200"/>
            <a:ext cx="8229600" cy="5029200"/>
          </a:xfrm>
        </p:spPr>
        <p:txBody>
          <a:bodyPr/>
          <a:lstStyle/>
          <a:p>
            <a:pPr marL="0" indent="0" algn="ctr">
              <a:buNone/>
            </a:pPr>
            <a:r>
              <a:rPr lang="en-US" i="1" dirty="0" smtClean="0"/>
              <a:t>Advertisements worked hard to persuade their audiences to buy a particular product. </a:t>
            </a:r>
          </a:p>
          <a:p>
            <a:r>
              <a:rPr lang="en-US" dirty="0" smtClean="0"/>
              <a:t>Choose a product to advertise (toy, game, food, book)</a:t>
            </a:r>
          </a:p>
          <a:p>
            <a:r>
              <a:rPr lang="en-US" dirty="0" smtClean="0"/>
              <a:t>Draw an advertisement</a:t>
            </a:r>
          </a:p>
          <a:p>
            <a:r>
              <a:rPr lang="en-US" dirty="0" smtClean="0"/>
              <a:t>Create catch phrase</a:t>
            </a:r>
          </a:p>
          <a:p>
            <a:r>
              <a:rPr lang="en-US" dirty="0" smtClean="0"/>
              <a:t>Use </a:t>
            </a:r>
            <a:r>
              <a:rPr lang="en-US" dirty="0" smtClean="0">
                <a:latin typeface="Aharoni" panose="02010803020104030203" pitchFamily="2" charset="-79"/>
                <a:cs typeface="Aharoni" panose="02010803020104030203" pitchFamily="2" charset="-79"/>
              </a:rPr>
              <a:t>logical</a:t>
            </a:r>
            <a:r>
              <a:rPr lang="en-US" dirty="0" smtClean="0"/>
              <a:t>, </a:t>
            </a:r>
            <a:r>
              <a:rPr lang="en-US" dirty="0" smtClean="0">
                <a:latin typeface="SchoolBoy" panose="00000400000000000000" pitchFamily="2" charset="0"/>
              </a:rPr>
              <a:t>emotional</a:t>
            </a:r>
            <a:r>
              <a:rPr lang="en-US" dirty="0" smtClean="0"/>
              <a:t>, and </a:t>
            </a:r>
            <a:r>
              <a:rPr lang="en-US" dirty="0" smtClean="0">
                <a:latin typeface="Algerian" panose="04020705040A02060702" pitchFamily="82" charset="0"/>
              </a:rPr>
              <a:t>moral</a:t>
            </a:r>
            <a:r>
              <a:rPr lang="en-US" dirty="0" smtClean="0"/>
              <a:t> appeals</a:t>
            </a:r>
          </a:p>
          <a:p>
            <a:r>
              <a:rPr lang="en-US" dirty="0" smtClean="0"/>
              <a:t>Use at least one </a:t>
            </a:r>
            <a:r>
              <a:rPr lang="en-US" dirty="0" smtClean="0">
                <a:latin typeface="Aharoni" panose="02010803020104030203" pitchFamily="2" charset="-79"/>
                <a:cs typeface="Aharoni" panose="02010803020104030203" pitchFamily="2" charset="-79"/>
              </a:rPr>
              <a:t>propaganda technique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3747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4400" dirty="0" smtClean="0">
                <a:latin typeface="Aharoni" panose="02010803020104030203" pitchFamily="2" charset="-79"/>
                <a:cs typeface="Aharoni" panose="02010803020104030203" pitchFamily="2" charset="-79"/>
              </a:rPr>
              <a:t>Expository</a:t>
            </a:r>
            <a:r>
              <a:rPr lang="en-US" dirty="0" smtClean="0"/>
              <a:t> </a:t>
            </a:r>
            <a:br>
              <a:rPr lang="en-US" dirty="0" smtClean="0"/>
            </a:br>
            <a:r>
              <a:rPr lang="en-US" sz="3600" dirty="0" smtClean="0">
                <a:latin typeface="Harlow Solid Italic" panose="04030604020F02020D02" pitchFamily="82" charset="0"/>
              </a:rPr>
              <a:t>Prompt</a:t>
            </a:r>
            <a:endParaRPr lang="en-US" sz="3600" dirty="0">
              <a:latin typeface="Harlow Solid Italic" panose="04030604020F02020D02" pitchFamily="82" charset="0"/>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b="1" dirty="0" smtClean="0"/>
              <a:t>READ</a:t>
            </a:r>
            <a:r>
              <a:rPr lang="en-US" dirty="0" smtClean="0"/>
              <a:t> the following quote:</a:t>
            </a:r>
          </a:p>
          <a:p>
            <a:pPr marL="0" indent="0">
              <a:buNone/>
            </a:pPr>
            <a:r>
              <a:rPr lang="en-US" dirty="0" smtClean="0"/>
              <a:t>“The man who does not read good books has no advantage over the man who cannot read them.” </a:t>
            </a:r>
          </a:p>
          <a:p>
            <a:pPr marL="0" indent="0">
              <a:buNone/>
            </a:pPr>
            <a:r>
              <a:rPr lang="en-US" i="1" dirty="0" smtClean="0"/>
              <a:t>– Mark Twain</a:t>
            </a:r>
          </a:p>
          <a:p>
            <a:pPr marL="0" indent="0">
              <a:buNone/>
            </a:pPr>
            <a:endParaRPr lang="en-US" dirty="0"/>
          </a:p>
          <a:p>
            <a:pPr marL="0" indent="0">
              <a:buNone/>
            </a:pPr>
            <a:r>
              <a:rPr lang="en-US" b="1" dirty="0" smtClean="0"/>
              <a:t>THINK</a:t>
            </a:r>
            <a:r>
              <a:rPr lang="en-US" dirty="0" smtClean="0"/>
              <a:t> carefully about the following statement.  </a:t>
            </a:r>
          </a:p>
          <a:p>
            <a:pPr marL="0" indent="0">
              <a:buNone/>
            </a:pPr>
            <a:r>
              <a:rPr lang="en-US" dirty="0" smtClean="0"/>
              <a:t>Reading is the most important skill a person can learn.  People who are able to read well are much more likely to be successful than people who cannot. </a:t>
            </a:r>
          </a:p>
          <a:p>
            <a:pPr marL="0" indent="0">
              <a:buNone/>
            </a:pPr>
            <a:endParaRPr lang="en-US" dirty="0" smtClean="0"/>
          </a:p>
          <a:p>
            <a:pPr marL="0" indent="0">
              <a:buNone/>
            </a:pPr>
            <a:r>
              <a:rPr lang="en-US" b="1" dirty="0" smtClean="0"/>
              <a:t>WRITE</a:t>
            </a:r>
            <a:r>
              <a:rPr lang="en-US" dirty="0" smtClean="0"/>
              <a:t> an essay explaining why reading is such an important skill. </a:t>
            </a:r>
            <a:endParaRPr lang="en-US" dirty="0"/>
          </a:p>
        </p:txBody>
      </p:sp>
    </p:spTree>
    <p:extLst>
      <p:ext uri="{BB962C8B-B14F-4D97-AF65-F5344CB8AC3E}">
        <p14:creationId xmlns:p14="http://schemas.microsoft.com/office/powerpoint/2010/main" val="2622626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haroni" panose="02010803020104030203" pitchFamily="2" charset="-79"/>
                <a:cs typeface="Aharoni" panose="02010803020104030203" pitchFamily="2" charset="-79"/>
              </a:rPr>
              <a:t>Expository </a:t>
            </a:r>
            <a:r>
              <a:rPr lang="en-US" dirty="0"/>
              <a:t/>
            </a:r>
            <a:br>
              <a:rPr lang="en-US" dirty="0"/>
            </a:br>
            <a:r>
              <a:rPr lang="en-US" dirty="0">
                <a:latin typeface="Harlow Solid Italic" panose="04030604020F02020D02" pitchFamily="82" charset="0"/>
              </a:rPr>
              <a:t>Prompt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Highlight your </a:t>
            </a:r>
            <a:r>
              <a:rPr lang="en-US" dirty="0" smtClean="0">
                <a:latin typeface="Algerian" panose="04020705040A02060702" pitchFamily="82" charset="0"/>
              </a:rPr>
              <a:t>CLEAR</a:t>
            </a:r>
            <a:r>
              <a:rPr lang="en-US" dirty="0" smtClean="0"/>
              <a:t> </a:t>
            </a:r>
            <a:r>
              <a:rPr lang="en-US" i="1" dirty="0" smtClean="0">
                <a:solidFill>
                  <a:srgbClr val="FF0000"/>
                </a:solidFill>
              </a:rPr>
              <a:t>controlling</a:t>
            </a:r>
            <a:r>
              <a:rPr lang="en-US" i="1" dirty="0" smtClean="0"/>
              <a:t> </a:t>
            </a:r>
            <a:r>
              <a:rPr lang="en-US" dirty="0" smtClean="0"/>
              <a:t>(main) </a:t>
            </a:r>
            <a:r>
              <a:rPr lang="en-US" i="1" dirty="0" smtClean="0">
                <a:solidFill>
                  <a:srgbClr val="FF0000"/>
                </a:solidFill>
              </a:rPr>
              <a:t>idea</a:t>
            </a:r>
          </a:p>
          <a:p>
            <a:pPr>
              <a:buFont typeface="Wingdings" panose="05000000000000000000" pitchFamily="2" charset="2"/>
              <a:buChar char="Ø"/>
            </a:pPr>
            <a:r>
              <a:rPr lang="en-US" dirty="0" smtClean="0"/>
              <a:t>Show someone at your table to double check </a:t>
            </a:r>
          </a:p>
          <a:p>
            <a:pPr marL="0" indent="0">
              <a:buNone/>
            </a:pPr>
            <a:endParaRPr lang="en-US" dirty="0"/>
          </a:p>
          <a:p>
            <a:pPr>
              <a:buFont typeface="Wingdings" panose="05000000000000000000" pitchFamily="2" charset="2"/>
              <a:buChar char="Ø"/>
            </a:pPr>
            <a:r>
              <a:rPr lang="en-US" dirty="0" smtClean="0"/>
              <a:t>Revise for </a:t>
            </a:r>
            <a:r>
              <a:rPr lang="en-US" i="1" dirty="0" smtClean="0">
                <a:solidFill>
                  <a:srgbClr val="FF0000"/>
                </a:solidFill>
              </a:rPr>
              <a:t>sentence fluency</a:t>
            </a:r>
            <a:r>
              <a:rPr lang="en-US" dirty="0" smtClean="0"/>
              <a:t>:</a:t>
            </a:r>
          </a:p>
          <a:p>
            <a:pPr lvl="1">
              <a:buFont typeface="Wingdings" panose="05000000000000000000" pitchFamily="2" charset="2"/>
              <a:buChar char="v"/>
            </a:pPr>
            <a:r>
              <a:rPr lang="en-US" sz="2800" dirty="0" smtClean="0"/>
              <a:t>Underline simple sentences in red.</a:t>
            </a:r>
          </a:p>
          <a:p>
            <a:pPr lvl="1">
              <a:buFont typeface="Wingdings" panose="05000000000000000000" pitchFamily="2" charset="2"/>
              <a:buChar char="v"/>
            </a:pPr>
            <a:r>
              <a:rPr lang="en-US" sz="2800" dirty="0" smtClean="0"/>
              <a:t>Underline complex sentences in yellow.</a:t>
            </a:r>
          </a:p>
          <a:p>
            <a:pPr lvl="1">
              <a:buFont typeface="Wingdings" panose="05000000000000000000" pitchFamily="2" charset="2"/>
              <a:buChar char="v"/>
            </a:pPr>
            <a:r>
              <a:rPr lang="en-US" sz="2800" dirty="0" smtClean="0"/>
              <a:t>Underline compound sentences in blue.  </a:t>
            </a:r>
          </a:p>
          <a:p>
            <a:pPr marL="457200" lvl="1" indent="0">
              <a:buNone/>
            </a:pPr>
            <a:endParaRPr lang="en-US" dirty="0"/>
          </a:p>
        </p:txBody>
      </p:sp>
    </p:spTree>
    <p:extLst>
      <p:ext uri="{BB962C8B-B14F-4D97-AF65-F5344CB8AC3E}">
        <p14:creationId xmlns:p14="http://schemas.microsoft.com/office/powerpoint/2010/main" val="197096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latin typeface="Harlow Solid Italic" panose="04030604020F02020D02" pitchFamily="82" charset="0"/>
              </a:rPr>
              <a:t>Writing</a:t>
            </a:r>
            <a:endParaRPr lang="en-US" dirty="0">
              <a:latin typeface="Harlow Solid Italic" panose="04030604020F02020D02" pitchFamily="82"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Personal narrative</a:t>
            </a:r>
          </a:p>
          <a:p>
            <a:pPr marL="0" indent="0">
              <a:buNone/>
            </a:pPr>
            <a:endParaRPr lang="en-US" dirty="0" smtClean="0"/>
          </a:p>
          <a:p>
            <a:pPr>
              <a:buFont typeface="Wingdings" panose="05000000000000000000" pitchFamily="2" charset="2"/>
              <a:buChar char="ü"/>
            </a:pPr>
            <a:r>
              <a:rPr lang="en-US" dirty="0" smtClean="0"/>
              <a:t>Creative writing</a:t>
            </a:r>
          </a:p>
          <a:p>
            <a:pPr marL="0" indent="0">
              <a:buNone/>
            </a:pPr>
            <a:endParaRPr lang="en-US" dirty="0" smtClean="0"/>
          </a:p>
          <a:p>
            <a:r>
              <a:rPr lang="en-US" dirty="0" smtClean="0"/>
              <a:t>Informational</a:t>
            </a:r>
          </a:p>
          <a:p>
            <a:pPr lvl="1"/>
            <a:r>
              <a:rPr lang="en-US" dirty="0" smtClean="0"/>
              <a:t>Compare &amp; contrast</a:t>
            </a:r>
          </a:p>
          <a:p>
            <a:pPr lvl="1"/>
            <a:r>
              <a:rPr lang="en-US" i="1" dirty="0" smtClean="0"/>
              <a:t>Persuasive</a:t>
            </a:r>
            <a:r>
              <a:rPr lang="en-US" dirty="0" smtClean="0"/>
              <a:t> (Enhanced) </a:t>
            </a:r>
          </a:p>
          <a:p>
            <a:pPr lvl="1"/>
            <a:r>
              <a:rPr lang="en-US" sz="4400" dirty="0" smtClean="0">
                <a:latin typeface="Aharoni" panose="02010803020104030203" pitchFamily="2" charset="-79"/>
                <a:cs typeface="Aharoni" panose="02010803020104030203" pitchFamily="2" charset="-79"/>
              </a:rPr>
              <a:t>Expository</a:t>
            </a:r>
            <a:r>
              <a:rPr lang="en-US" dirty="0" smtClean="0"/>
              <a:t> </a:t>
            </a:r>
          </a:p>
          <a:p>
            <a:pPr lvl="1"/>
            <a:endParaRPr lang="en-US" dirty="0"/>
          </a:p>
        </p:txBody>
      </p:sp>
    </p:spTree>
    <p:extLst>
      <p:ext uri="{BB962C8B-B14F-4D97-AF65-F5344CB8AC3E}">
        <p14:creationId xmlns:p14="http://schemas.microsoft.com/office/powerpoint/2010/main" val="34722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Draft </a:t>
            </a:r>
            <a:endParaRPr lang="en-US" dirty="0"/>
          </a:p>
        </p:txBody>
      </p:sp>
      <p:sp>
        <p:nvSpPr>
          <p:cNvPr id="3" name="Content Placeholder 2"/>
          <p:cNvSpPr>
            <a:spLocks noGrp="1"/>
          </p:cNvSpPr>
          <p:nvPr>
            <p:ph idx="1"/>
          </p:nvPr>
        </p:nvSpPr>
        <p:spPr/>
        <p:txBody>
          <a:bodyPr>
            <a:normAutofit lnSpcReduction="10000"/>
          </a:bodyPr>
          <a:lstStyle/>
          <a:p>
            <a:r>
              <a:rPr lang="en-US" dirty="0" smtClean="0"/>
              <a:t>Strong </a:t>
            </a:r>
            <a:r>
              <a:rPr lang="en-US" dirty="0" smtClean="0">
                <a:latin typeface="Algerian" panose="04020705040A02060702" pitchFamily="82" charset="0"/>
              </a:rPr>
              <a:t>thesis</a:t>
            </a:r>
          </a:p>
          <a:p>
            <a:pPr marL="0" indent="0">
              <a:buNone/>
            </a:pPr>
            <a:endParaRPr lang="en-US" dirty="0" smtClean="0">
              <a:latin typeface="Algerian" panose="04020705040A02060702" pitchFamily="82" charset="0"/>
            </a:endParaRPr>
          </a:p>
          <a:p>
            <a:r>
              <a:rPr lang="en-US" dirty="0" smtClean="0"/>
              <a:t>Arguments are effective; have solid </a:t>
            </a:r>
            <a:r>
              <a:rPr lang="en-US" u="sng" dirty="0" smtClean="0"/>
              <a:t>facts/examples to support</a:t>
            </a:r>
          </a:p>
          <a:p>
            <a:pPr marL="0" indent="0">
              <a:buNone/>
            </a:pPr>
            <a:endParaRPr lang="en-US" u="sng" dirty="0" smtClean="0"/>
          </a:p>
          <a:p>
            <a:r>
              <a:rPr lang="en-US" i="1" dirty="0" smtClean="0"/>
              <a:t>Strongest argument at end</a:t>
            </a:r>
          </a:p>
          <a:p>
            <a:pPr marL="0" indent="0">
              <a:buNone/>
            </a:pPr>
            <a:endParaRPr lang="en-US" i="1" dirty="0" smtClean="0"/>
          </a:p>
          <a:p>
            <a:r>
              <a:rPr lang="en-US" dirty="0" smtClean="0">
                <a:latin typeface="Bauhaus 93" panose="04030905020B02020C02" pitchFamily="82" charset="0"/>
              </a:rPr>
              <a:t>Solid</a:t>
            </a:r>
            <a:r>
              <a:rPr lang="en-US" dirty="0" smtClean="0"/>
              <a:t> conclusion</a:t>
            </a:r>
            <a:endParaRPr lang="en-US" dirty="0"/>
          </a:p>
        </p:txBody>
      </p:sp>
    </p:spTree>
    <p:extLst>
      <p:ext uri="{BB962C8B-B14F-4D97-AF65-F5344CB8AC3E}">
        <p14:creationId xmlns:p14="http://schemas.microsoft.com/office/powerpoint/2010/main" val="15561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Cornell Notes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04800" y="1371600"/>
            <a:ext cx="8458200" cy="5257800"/>
          </a:xfrm>
        </p:spPr>
        <p:txBody>
          <a:bodyPr>
            <a:normAutofit fontScale="92500" lnSpcReduction="10000"/>
          </a:bodyPr>
          <a:lstStyle/>
          <a:p>
            <a:r>
              <a:rPr lang="en-US" dirty="0" smtClean="0"/>
              <a:t>Must have </a:t>
            </a:r>
            <a:r>
              <a:rPr lang="en-US" dirty="0" smtClean="0">
                <a:solidFill>
                  <a:srgbClr val="FF0000"/>
                </a:solidFill>
              </a:rPr>
              <a:t>three</a:t>
            </a:r>
            <a:r>
              <a:rPr lang="en-US" dirty="0" smtClean="0"/>
              <a:t> pages of Cornell Notes</a:t>
            </a:r>
          </a:p>
          <a:p>
            <a:pPr lvl="1"/>
            <a:r>
              <a:rPr lang="en-US" dirty="0" smtClean="0"/>
              <a:t>print</a:t>
            </a:r>
          </a:p>
          <a:p>
            <a:pPr lvl="1"/>
            <a:r>
              <a:rPr lang="en-US" dirty="0" smtClean="0"/>
              <a:t>online</a:t>
            </a:r>
          </a:p>
          <a:p>
            <a:pPr lvl="1"/>
            <a:r>
              <a:rPr lang="en-US" dirty="0" smtClean="0"/>
              <a:t>database </a:t>
            </a:r>
            <a:r>
              <a:rPr lang="en-US" sz="2400" i="1" dirty="0" smtClean="0"/>
              <a:t>(Library, Teaching Units, Death with Dignity)</a:t>
            </a:r>
          </a:p>
          <a:p>
            <a:pPr marL="457200" lvl="1" indent="0">
              <a:buNone/>
            </a:pPr>
            <a:endParaRPr lang="en-US" sz="2400" i="1" dirty="0" smtClean="0"/>
          </a:p>
          <a:p>
            <a:r>
              <a:rPr lang="en-US" dirty="0" smtClean="0"/>
              <a:t>Must have MLA citation for each </a:t>
            </a:r>
          </a:p>
          <a:p>
            <a:pPr marL="0" indent="0">
              <a:buNone/>
            </a:pPr>
            <a:endParaRPr lang="en-US" dirty="0" smtClean="0"/>
          </a:p>
          <a:p>
            <a:r>
              <a:rPr lang="en-US" dirty="0" smtClean="0"/>
              <a:t>Rubric</a:t>
            </a:r>
          </a:p>
          <a:p>
            <a:pPr lvl="1"/>
            <a:r>
              <a:rPr lang="en-US" dirty="0"/>
              <a:t>n</a:t>
            </a:r>
            <a:r>
              <a:rPr lang="en-US" dirty="0" smtClean="0"/>
              <a:t>otes, 30 pts</a:t>
            </a:r>
          </a:p>
          <a:p>
            <a:pPr lvl="1"/>
            <a:r>
              <a:rPr lang="en-US" dirty="0" smtClean="0"/>
              <a:t>key words, 20 pts</a:t>
            </a:r>
          </a:p>
          <a:p>
            <a:pPr lvl="1"/>
            <a:r>
              <a:rPr lang="en-US" dirty="0"/>
              <a:t>s</a:t>
            </a:r>
            <a:r>
              <a:rPr lang="en-US" dirty="0" smtClean="0"/>
              <a:t>ummary, 50 pts </a:t>
            </a:r>
          </a:p>
          <a:p>
            <a:endParaRPr lang="en-US" dirty="0"/>
          </a:p>
          <a:p>
            <a:pPr marL="457200" lvl="1"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752" y="3124200"/>
            <a:ext cx="2678321" cy="346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480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If There Were an Olympic Contest for </a:t>
            </a:r>
            <a:r>
              <a:rPr lang="en-US" dirty="0" smtClean="0"/>
              <a:t>Sentence Imitating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If there were an Olympic contest for talking, Shelly Stalls would sweep the event.</a:t>
            </a:r>
          </a:p>
          <a:p>
            <a:pPr marL="0" indent="0">
              <a:buNone/>
            </a:pPr>
            <a:r>
              <a:rPr lang="en-US" sz="2400" dirty="0" smtClean="0"/>
              <a:t>Flipped (2001) p. 16</a:t>
            </a:r>
          </a:p>
          <a:p>
            <a:pPr marL="0" indent="0">
              <a:buNone/>
            </a:pPr>
            <a:endParaRPr lang="en-US" sz="2400" dirty="0"/>
          </a:p>
          <a:p>
            <a:pPr marL="0" indent="0">
              <a:buNone/>
            </a:pPr>
            <a:r>
              <a:rPr lang="en-US" dirty="0"/>
              <a:t>If there were an Olympic contest for </a:t>
            </a:r>
            <a:r>
              <a:rPr lang="en-US" dirty="0" smtClean="0"/>
              <a:t>________, ________ would </a:t>
            </a:r>
            <a:r>
              <a:rPr lang="en-US" dirty="0"/>
              <a:t>sweep the </a:t>
            </a:r>
            <a:r>
              <a:rPr lang="en-US" dirty="0" smtClean="0"/>
              <a:t>event.</a:t>
            </a:r>
          </a:p>
          <a:p>
            <a:pPr marL="0" indent="0">
              <a:buNone/>
            </a:pPr>
            <a:endParaRPr lang="en-US" dirty="0"/>
          </a:p>
          <a:p>
            <a:pPr marL="0" indent="0">
              <a:buNone/>
            </a:pPr>
            <a:r>
              <a:rPr lang="en-US" dirty="0"/>
              <a:t>If there were an Olympic contest for </a:t>
            </a:r>
            <a:r>
              <a:rPr lang="en-US" u="sng" dirty="0" smtClean="0"/>
              <a:t>leaving stuff in my room</a:t>
            </a:r>
            <a:r>
              <a:rPr lang="en-US" dirty="0" smtClean="0"/>
              <a:t>, </a:t>
            </a:r>
            <a:r>
              <a:rPr lang="en-US" u="sng" dirty="0" smtClean="0"/>
              <a:t>Coach Eason </a:t>
            </a:r>
            <a:r>
              <a:rPr lang="en-US" dirty="0" smtClean="0"/>
              <a:t>would </a:t>
            </a:r>
            <a:r>
              <a:rPr lang="en-US" dirty="0"/>
              <a:t>sweep the </a:t>
            </a:r>
            <a:r>
              <a:rPr lang="en-US" dirty="0" smtClean="0"/>
              <a:t>event.</a:t>
            </a:r>
            <a:endParaRPr lang="en-US" dirty="0"/>
          </a:p>
        </p:txBody>
      </p:sp>
    </p:spTree>
    <p:extLst>
      <p:ext uri="{BB962C8B-B14F-4D97-AF65-F5344CB8AC3E}">
        <p14:creationId xmlns:p14="http://schemas.microsoft.com/office/powerpoint/2010/main" val="11973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CBR changes </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Title will be </a:t>
            </a:r>
            <a:r>
              <a:rPr lang="en-US" b="1" dirty="0" smtClean="0"/>
              <a:t>MLA citation </a:t>
            </a:r>
            <a:r>
              <a:rPr lang="en-US" dirty="0" smtClean="0"/>
              <a:t>of book </a:t>
            </a:r>
          </a:p>
          <a:p>
            <a:pPr marL="0" indent="0">
              <a:buNone/>
            </a:pPr>
            <a:r>
              <a:rPr lang="en-US" sz="2400" dirty="0" smtClean="0"/>
              <a:t>Last name</a:t>
            </a:r>
            <a:r>
              <a:rPr lang="en-US" sz="2400" dirty="0"/>
              <a:t>, </a:t>
            </a:r>
            <a:r>
              <a:rPr lang="en-US" sz="2400" dirty="0" smtClean="0"/>
              <a:t>First name</a:t>
            </a:r>
            <a:r>
              <a:rPr lang="en-US" sz="2400" dirty="0"/>
              <a:t>. </a:t>
            </a:r>
            <a:r>
              <a:rPr lang="en-US" sz="2400" i="1" dirty="0"/>
              <a:t>Title of Book</a:t>
            </a:r>
            <a:r>
              <a:rPr lang="en-US" sz="2400" dirty="0"/>
              <a:t>. City of Publication: </a:t>
            </a:r>
            <a:r>
              <a:rPr lang="en-US" sz="2400" dirty="0" smtClean="0"/>
              <a:t>	Publisher</a:t>
            </a:r>
            <a:r>
              <a:rPr lang="en-US" sz="2400" dirty="0"/>
              <a:t>, Year of Publication. Medium of Publication</a:t>
            </a:r>
            <a:r>
              <a:rPr lang="en-US" sz="2400" dirty="0" smtClean="0"/>
              <a:t>.</a:t>
            </a:r>
          </a:p>
          <a:p>
            <a:pPr marL="0" indent="0">
              <a:buNone/>
            </a:pPr>
            <a:endParaRPr lang="en-US" sz="2400" dirty="0" smtClean="0"/>
          </a:p>
          <a:p>
            <a:pPr>
              <a:buFont typeface="Wingdings" panose="05000000000000000000" pitchFamily="2" charset="2"/>
              <a:buChar char="ü"/>
            </a:pPr>
            <a:r>
              <a:rPr lang="en-US" dirty="0" smtClean="0"/>
              <a:t>Submit via Writer Key: CBR, Unit 2, Teen Issue </a:t>
            </a:r>
          </a:p>
          <a:p>
            <a:pPr marL="0" indent="0">
              <a:buNone/>
            </a:pPr>
            <a:endParaRPr lang="en-US" dirty="0" smtClean="0"/>
          </a:p>
          <a:p>
            <a:pPr>
              <a:buFont typeface="Wingdings" panose="05000000000000000000" pitchFamily="2" charset="2"/>
              <a:buChar char="ü"/>
            </a:pPr>
            <a:r>
              <a:rPr lang="en-US" dirty="0" smtClean="0"/>
              <a:t>Weekly book/reading checks – you’ll bring your book to class EVERY Friday.  </a:t>
            </a:r>
            <a:endParaRPr lang="en-US" dirty="0"/>
          </a:p>
        </p:txBody>
      </p:sp>
    </p:spTree>
    <p:extLst>
      <p:ext uri="{BB962C8B-B14F-4D97-AF65-F5344CB8AC3E}">
        <p14:creationId xmlns:p14="http://schemas.microsoft.com/office/powerpoint/2010/main" val="3244357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anose="02010803020104030203" pitchFamily="2" charset="-79"/>
                <a:cs typeface="Aharoni" panose="02010803020104030203" pitchFamily="2" charset="-79"/>
              </a:rPr>
              <a:t>Grammar Monster </a:t>
            </a:r>
            <a:r>
              <a:rPr lang="en-US" dirty="0" smtClean="0">
                <a:latin typeface="Wide Latin" panose="020A0A07050505020404" pitchFamily="18" charset="0"/>
              </a:rPr>
              <a:t>Contest</a:t>
            </a:r>
            <a:r>
              <a:rPr lang="en-US" dirty="0" smtClean="0"/>
              <a:t> </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10000"/>
          </a:bodyPr>
          <a:lstStyle/>
          <a:p>
            <a:pPr marL="0" indent="0">
              <a:buNone/>
            </a:pPr>
            <a:r>
              <a:rPr lang="en-US" i="1" dirty="0" smtClean="0"/>
              <a:t>With the simple sentence provided to your table, add the following:</a:t>
            </a:r>
          </a:p>
          <a:p>
            <a:r>
              <a:rPr lang="en-US" b="1" dirty="0" smtClean="0"/>
              <a:t>adjective</a:t>
            </a:r>
            <a:r>
              <a:rPr lang="en-US" dirty="0" smtClean="0"/>
              <a:t> to modify a noun</a:t>
            </a:r>
          </a:p>
          <a:p>
            <a:r>
              <a:rPr lang="en-US" b="1" dirty="0"/>
              <a:t>a</a:t>
            </a:r>
            <a:r>
              <a:rPr lang="en-US" b="1" dirty="0" smtClean="0"/>
              <a:t>dverb</a:t>
            </a:r>
            <a:r>
              <a:rPr lang="en-US" dirty="0" smtClean="0"/>
              <a:t> to modify a verb</a:t>
            </a:r>
          </a:p>
          <a:p>
            <a:r>
              <a:rPr lang="en-US" b="1" dirty="0" smtClean="0"/>
              <a:t>prepositional phrase </a:t>
            </a:r>
            <a:r>
              <a:rPr lang="en-US" dirty="0" smtClean="0"/>
              <a:t>to show location</a:t>
            </a:r>
          </a:p>
          <a:p>
            <a:r>
              <a:rPr lang="en-US" b="1" dirty="0" smtClean="0"/>
              <a:t>appositive phrase </a:t>
            </a:r>
            <a:r>
              <a:rPr lang="en-US" dirty="0" smtClean="0"/>
              <a:t>to rename a noun </a:t>
            </a:r>
          </a:p>
          <a:p>
            <a:r>
              <a:rPr lang="en-US" sz="2800" b="1" dirty="0" smtClean="0"/>
              <a:t>adjectival phrase </a:t>
            </a:r>
            <a:r>
              <a:rPr lang="en-US" sz="2800" dirty="0" smtClean="0"/>
              <a:t>to describe noun </a:t>
            </a:r>
          </a:p>
          <a:p>
            <a:pPr marL="0" indent="0">
              <a:buNone/>
            </a:pPr>
            <a:endParaRPr lang="en-US" sz="2800" b="1" dirty="0" smtClean="0"/>
          </a:p>
          <a:p>
            <a:pPr>
              <a:buFont typeface="Wingdings" panose="05000000000000000000" pitchFamily="2" charset="2"/>
              <a:buChar char="ü"/>
            </a:pPr>
            <a:r>
              <a:rPr lang="en-US" sz="2800" dirty="0" smtClean="0"/>
              <a:t>If time allows, you may make a visual interpretation of your sentence.  </a:t>
            </a:r>
          </a:p>
          <a:p>
            <a:pPr>
              <a:buFont typeface="Wingdings" panose="05000000000000000000" pitchFamily="2" charset="2"/>
              <a:buChar char="ü"/>
            </a:pPr>
            <a:r>
              <a:rPr lang="en-US" sz="2800" dirty="0" smtClean="0"/>
              <a:t>All names of group members should be on front of poster.  </a:t>
            </a:r>
          </a:p>
          <a:p>
            <a:pPr>
              <a:buFont typeface="Wingdings" panose="05000000000000000000" pitchFamily="2" charset="2"/>
              <a:buChar char="ü"/>
            </a:pPr>
            <a:r>
              <a:rPr lang="en-US" sz="2800" dirty="0" smtClean="0"/>
              <a:t>All classes will vote Monday morning during Warm Up.  </a:t>
            </a:r>
            <a:endParaRPr lang="en-US" sz="2800" dirty="0"/>
          </a:p>
        </p:txBody>
      </p:sp>
    </p:spTree>
    <p:extLst>
      <p:ext uri="{BB962C8B-B14F-4D97-AF65-F5344CB8AC3E}">
        <p14:creationId xmlns:p14="http://schemas.microsoft.com/office/powerpoint/2010/main" val="342695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smtClean="0">
                <a:latin typeface="Magneto" panose="04030805050802020D02" pitchFamily="82" charset="0"/>
              </a:rPr>
              <a:t>Graffiti</a:t>
            </a:r>
            <a:r>
              <a:rPr lang="en-US" dirty="0" smtClean="0"/>
              <a:t> &amp; </a:t>
            </a:r>
            <a:r>
              <a:rPr lang="en-US" dirty="0" smtClean="0">
                <a:latin typeface="Artisan" panose="02000600000000020000" pitchFamily="2" charset="0"/>
              </a:rPr>
              <a:t>Poetry</a:t>
            </a:r>
            <a:endParaRPr lang="en-US" dirty="0">
              <a:latin typeface="Artisan" panose="02000600000000020000" pitchFamily="2" charset="0"/>
            </a:endParaRPr>
          </a:p>
        </p:txBody>
      </p:sp>
      <p:sp>
        <p:nvSpPr>
          <p:cNvPr id="3" name="Content Placeholder 2"/>
          <p:cNvSpPr>
            <a:spLocks noGrp="1"/>
          </p:cNvSpPr>
          <p:nvPr>
            <p:ph idx="1"/>
          </p:nvPr>
        </p:nvSpPr>
        <p:spPr>
          <a:xfrm>
            <a:off x="1463040" y="1905000"/>
            <a:ext cx="6196405" cy="4191000"/>
          </a:xfrm>
        </p:spPr>
        <p:txBody>
          <a:bodyPr>
            <a:normAutofit fontScale="70000" lnSpcReduction="20000"/>
          </a:bodyPr>
          <a:lstStyle/>
          <a:p>
            <a:r>
              <a:rPr lang="en-US" dirty="0" smtClean="0"/>
              <a:t>If you had ONE message to tell the world, what would it be?  Make it a visual “shout out” graffiti-style. </a:t>
            </a:r>
          </a:p>
          <a:p>
            <a:pPr marL="0" indent="0">
              <a:buNone/>
            </a:pPr>
            <a:endParaRPr lang="en-US" dirty="0" smtClean="0"/>
          </a:p>
          <a:p>
            <a:r>
              <a:rPr lang="en-US" dirty="0" smtClean="0"/>
              <a:t>Then, write a poem to explain your art/message.</a:t>
            </a:r>
          </a:p>
          <a:p>
            <a:pPr lvl="1"/>
            <a:r>
              <a:rPr lang="en-US" dirty="0" smtClean="0"/>
              <a:t>At least 5 lines</a:t>
            </a:r>
          </a:p>
          <a:p>
            <a:pPr lvl="1"/>
            <a:r>
              <a:rPr lang="en-US" dirty="0" smtClean="0"/>
              <a:t>Any form (free verse, rhyme scheme, limerick)</a:t>
            </a:r>
          </a:p>
          <a:p>
            <a:pPr marL="365760" lvl="1" indent="0">
              <a:buNone/>
            </a:pPr>
            <a:endParaRPr lang="en-US" dirty="0" smtClean="0"/>
          </a:p>
          <a:p>
            <a:r>
              <a:rPr lang="en-US" dirty="0" smtClean="0"/>
              <a:t>Materials: use manila paper, markers, map colors, or chalk at tables. </a:t>
            </a:r>
          </a:p>
          <a:p>
            <a:endParaRPr lang="en-US" dirty="0" smtClean="0"/>
          </a:p>
          <a:p>
            <a:pPr marL="0" indent="0" algn="ctr">
              <a:buNone/>
            </a:pPr>
            <a:r>
              <a:rPr lang="en-US" dirty="0" smtClean="0">
                <a:solidFill>
                  <a:srgbClr val="FF0000"/>
                </a:solidFill>
              </a:rPr>
              <a:t>Due Monday, April 6</a:t>
            </a:r>
            <a:r>
              <a:rPr lang="en-US" baseline="30000" dirty="0" smtClean="0">
                <a:solidFill>
                  <a:srgbClr val="FF0000"/>
                </a:solidFill>
              </a:rPr>
              <a:t>th</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576254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anose="02010803020104030203" pitchFamily="2" charset="-79"/>
                <a:cs typeface="Aharoni" panose="02010803020104030203" pitchFamily="2" charset="-79"/>
              </a:rPr>
              <a:t>Grammar Monster </a:t>
            </a:r>
            <a:r>
              <a:rPr lang="en-US" dirty="0" smtClean="0">
                <a:latin typeface="Wide Latin" panose="020A0A07050505020404" pitchFamily="18" charset="0"/>
              </a:rPr>
              <a:t>Contest</a:t>
            </a:r>
            <a:r>
              <a:rPr lang="en-US" dirty="0" smtClean="0"/>
              <a:t> </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r>
              <a:rPr lang="en-US" i="1" dirty="0" smtClean="0"/>
              <a:t>With the simple sentence provided to your table, add the following:</a:t>
            </a:r>
          </a:p>
          <a:p>
            <a:pPr marL="0" indent="0">
              <a:buNone/>
            </a:pPr>
            <a:endParaRPr lang="en-US" i="1" dirty="0" smtClean="0"/>
          </a:p>
          <a:p>
            <a:r>
              <a:rPr lang="en-US" b="1" dirty="0" smtClean="0"/>
              <a:t>adjective</a:t>
            </a:r>
            <a:r>
              <a:rPr lang="en-US" dirty="0" smtClean="0"/>
              <a:t> to modify a noun </a:t>
            </a:r>
          </a:p>
          <a:p>
            <a:r>
              <a:rPr lang="en-US" b="1" dirty="0"/>
              <a:t>a</a:t>
            </a:r>
            <a:r>
              <a:rPr lang="en-US" b="1" dirty="0" smtClean="0"/>
              <a:t>dverb</a:t>
            </a:r>
            <a:r>
              <a:rPr lang="en-US" dirty="0" smtClean="0"/>
              <a:t> to modify a verb</a:t>
            </a:r>
          </a:p>
          <a:p>
            <a:r>
              <a:rPr lang="en-US" b="1" dirty="0" smtClean="0"/>
              <a:t>prepositional phrase </a:t>
            </a:r>
            <a:r>
              <a:rPr lang="en-US" dirty="0" smtClean="0"/>
              <a:t>to show location </a:t>
            </a:r>
            <a:r>
              <a:rPr lang="en-US" sz="1800" dirty="0" smtClean="0"/>
              <a:t>TEK 7.19 A (v)</a:t>
            </a:r>
          </a:p>
          <a:p>
            <a:r>
              <a:rPr lang="en-US" b="1" dirty="0" smtClean="0"/>
              <a:t>appositive phrase </a:t>
            </a:r>
            <a:r>
              <a:rPr lang="en-US" dirty="0" smtClean="0"/>
              <a:t>to rename a noun </a:t>
            </a:r>
            <a:r>
              <a:rPr lang="en-US" sz="1800" dirty="0" smtClean="0"/>
              <a:t>TEK 7.19 A(ii)</a:t>
            </a:r>
          </a:p>
          <a:p>
            <a:r>
              <a:rPr lang="en-US" b="1" dirty="0" smtClean="0"/>
              <a:t>adjectival phrase </a:t>
            </a:r>
            <a:r>
              <a:rPr lang="en-US" dirty="0" smtClean="0"/>
              <a:t>to describe noun </a:t>
            </a:r>
            <a:r>
              <a:rPr lang="en-US" sz="1800" dirty="0" smtClean="0"/>
              <a:t>TEK 7.19 (iii)</a:t>
            </a:r>
          </a:p>
          <a:p>
            <a:pPr marL="0" indent="0">
              <a:buNone/>
            </a:pPr>
            <a:endParaRPr lang="en-US" sz="2800" b="1" dirty="0" smtClean="0"/>
          </a:p>
        </p:txBody>
      </p:sp>
    </p:spTree>
    <p:extLst>
      <p:ext uri="{BB962C8B-B14F-4D97-AF65-F5344CB8AC3E}">
        <p14:creationId xmlns:p14="http://schemas.microsoft.com/office/powerpoint/2010/main" val="1034858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your composition final publication: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Ask </a:t>
            </a:r>
            <a:r>
              <a:rPr lang="en-US" b="1" dirty="0" smtClean="0">
                <a:latin typeface="Aharoni" panose="02010803020104030203" pitchFamily="2" charset="-79"/>
                <a:cs typeface="Aharoni" panose="02010803020104030203" pitchFamily="2" charset="-79"/>
              </a:rPr>
              <a:t>yourself</a:t>
            </a:r>
            <a:r>
              <a:rPr lang="en-US" dirty="0" smtClean="0"/>
              <a:t>:</a:t>
            </a:r>
          </a:p>
          <a:p>
            <a:pPr lvl="1"/>
            <a:r>
              <a:rPr lang="en-US" dirty="0" smtClean="0"/>
              <a:t>Which one was revised the most.</a:t>
            </a:r>
          </a:p>
          <a:p>
            <a:pPr lvl="1"/>
            <a:r>
              <a:rPr lang="en-US" dirty="0" smtClean="0"/>
              <a:t>Who’s my audience? (Teacher) </a:t>
            </a:r>
          </a:p>
          <a:p>
            <a:pPr marL="457200" lvl="1" indent="0">
              <a:buNone/>
            </a:pPr>
            <a:endParaRPr lang="en-US" dirty="0" smtClean="0"/>
          </a:p>
          <a:p>
            <a:r>
              <a:rPr lang="en-US" dirty="0" smtClean="0"/>
              <a:t>Get three </a:t>
            </a:r>
            <a:r>
              <a:rPr lang="en-US" dirty="0" smtClean="0">
                <a:latin typeface="Aharoni" panose="02010803020104030203" pitchFamily="2" charset="-79"/>
                <a:cs typeface="Aharoni" panose="02010803020104030203" pitchFamily="2" charset="-79"/>
              </a:rPr>
              <a:t>peers’</a:t>
            </a:r>
            <a:r>
              <a:rPr lang="en-US" dirty="0" smtClean="0"/>
              <a:t> opinions. </a:t>
            </a:r>
          </a:p>
          <a:p>
            <a:pPr marL="0" indent="0">
              <a:buNone/>
            </a:pPr>
            <a:endParaRPr lang="en-US" dirty="0" smtClean="0"/>
          </a:p>
          <a:p>
            <a:r>
              <a:rPr lang="en-US" dirty="0" smtClean="0"/>
              <a:t>Make a decision before you leave class today. </a:t>
            </a:r>
          </a:p>
          <a:p>
            <a:endParaRPr lang="en-US" dirty="0"/>
          </a:p>
          <a:p>
            <a:r>
              <a:rPr lang="en-US" dirty="0" smtClean="0"/>
              <a:t>You may take home over weekend to rewrite or give final touches.  </a:t>
            </a:r>
            <a:endParaRPr lang="en-US" dirty="0"/>
          </a:p>
        </p:txBody>
      </p:sp>
    </p:spTree>
    <p:extLst>
      <p:ext uri="{BB962C8B-B14F-4D97-AF65-F5344CB8AC3E}">
        <p14:creationId xmlns:p14="http://schemas.microsoft.com/office/powerpoint/2010/main" val="1093648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dirty="0" smtClean="0">
                <a:latin typeface="Aharoni" panose="02010803020104030203" pitchFamily="2" charset="-79"/>
                <a:cs typeface="Aharoni" panose="02010803020104030203" pitchFamily="2" charset="-79"/>
              </a:rPr>
              <a:t>good</a:t>
            </a:r>
            <a:r>
              <a:rPr lang="en-US" dirty="0" smtClean="0"/>
              <a:t> writing?</a:t>
            </a:r>
            <a:endParaRPr lang="en-US" dirty="0"/>
          </a:p>
        </p:txBody>
      </p:sp>
      <p:sp>
        <p:nvSpPr>
          <p:cNvPr id="3" name="Content Placeholder 2"/>
          <p:cNvSpPr>
            <a:spLocks noGrp="1"/>
          </p:cNvSpPr>
          <p:nvPr>
            <p:ph idx="1"/>
          </p:nvPr>
        </p:nvSpPr>
        <p:spPr/>
        <p:txBody>
          <a:bodyPr>
            <a:normAutofit fontScale="92500"/>
          </a:bodyPr>
          <a:lstStyle/>
          <a:p>
            <a:pPr marL="514350" indent="-514350">
              <a:buAutoNum type="arabicPeriod"/>
            </a:pPr>
            <a:r>
              <a:rPr lang="en-US" dirty="0" smtClean="0">
                <a:solidFill>
                  <a:srgbClr val="FF0000"/>
                </a:solidFill>
              </a:rPr>
              <a:t>Keep it small. </a:t>
            </a:r>
            <a:r>
              <a:rPr lang="en-US" dirty="0" smtClean="0"/>
              <a:t>Broad topics tell too </a:t>
            </a:r>
            <a:r>
              <a:rPr lang="en-US" dirty="0" err="1" smtClean="0"/>
              <a:t>mucha</a:t>
            </a:r>
            <a:r>
              <a:rPr lang="en-US" dirty="0" smtClean="0"/>
              <a:t> and aren’t focused.  Skinny it down, use details to describe </a:t>
            </a:r>
            <a:r>
              <a:rPr lang="en-US" dirty="0" smtClean="0">
                <a:solidFill>
                  <a:srgbClr val="FF0000"/>
                </a:solidFill>
              </a:rPr>
              <a:t>ONE idea</a:t>
            </a:r>
            <a:r>
              <a:rPr lang="en-US" dirty="0" smtClean="0"/>
              <a:t>. </a:t>
            </a:r>
          </a:p>
          <a:p>
            <a:pPr marL="514350" indent="-514350">
              <a:buAutoNum type="arabicPeriod"/>
            </a:pPr>
            <a:r>
              <a:rPr lang="en-US" dirty="0" smtClean="0">
                <a:solidFill>
                  <a:srgbClr val="FF0000"/>
                </a:solidFill>
              </a:rPr>
              <a:t>Surprise your reader with what you know</a:t>
            </a:r>
            <a:r>
              <a:rPr lang="en-US" dirty="0" smtClean="0"/>
              <a:t>.  You know something that others may not know about a particular topic. </a:t>
            </a:r>
          </a:p>
          <a:p>
            <a:pPr marL="514350" indent="-514350">
              <a:buAutoNum type="arabicPeriod"/>
            </a:pPr>
            <a:r>
              <a:rPr lang="en-US" dirty="0" smtClean="0">
                <a:solidFill>
                  <a:srgbClr val="FF0000"/>
                </a:solidFill>
              </a:rPr>
              <a:t>Make your ideas crystal clear.  </a:t>
            </a:r>
            <a:r>
              <a:rPr lang="en-US" dirty="0" smtClean="0"/>
              <a:t>Instead of “Our trip was exciting”, “I chased two very hungry black bears away from our camping supplies.”</a:t>
            </a:r>
            <a:endParaRPr lang="en-US" dirty="0"/>
          </a:p>
        </p:txBody>
      </p:sp>
    </p:spTree>
    <p:extLst>
      <p:ext uri="{BB962C8B-B14F-4D97-AF65-F5344CB8AC3E}">
        <p14:creationId xmlns:p14="http://schemas.microsoft.com/office/powerpoint/2010/main" val="53468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sz="4800" dirty="0" smtClean="0">
                <a:latin typeface="SimSun" panose="02010600030101010101" pitchFamily="2" charset="-122"/>
                <a:ea typeface="SimSun" panose="02010600030101010101" pitchFamily="2" charset="-122"/>
              </a:rPr>
              <a:t>What things have my hands </a:t>
            </a:r>
            <a:r>
              <a:rPr lang="en-US" sz="4800" dirty="0" smtClean="0">
                <a:solidFill>
                  <a:srgbClr val="FF0000"/>
                </a:solidFill>
                <a:latin typeface="SimSun" panose="02010600030101010101" pitchFamily="2" charset="-122"/>
                <a:ea typeface="SimSun" panose="02010600030101010101" pitchFamily="2" charset="-122"/>
              </a:rPr>
              <a:t>held</a:t>
            </a:r>
            <a:r>
              <a:rPr lang="en-US" sz="4800" dirty="0" smtClean="0">
                <a:latin typeface="SimSun" panose="02010600030101010101" pitchFamily="2" charset="-122"/>
                <a:ea typeface="SimSun" panose="02010600030101010101" pitchFamily="2" charset="-122"/>
              </a:rPr>
              <a:t> or </a:t>
            </a:r>
            <a:r>
              <a:rPr lang="en-US" sz="4800" dirty="0" smtClean="0">
                <a:solidFill>
                  <a:srgbClr val="FF0000"/>
                </a:solidFill>
                <a:latin typeface="SimSun" panose="02010600030101010101" pitchFamily="2" charset="-122"/>
                <a:ea typeface="SimSun" panose="02010600030101010101" pitchFamily="2" charset="-122"/>
              </a:rPr>
              <a:t>experienced</a:t>
            </a:r>
            <a:r>
              <a:rPr lang="en-US" sz="4800" dirty="0" smtClean="0">
                <a:latin typeface="SimSun" panose="02010600030101010101" pitchFamily="2" charset="-122"/>
                <a:ea typeface="SimSun" panose="02010600030101010101" pitchFamily="2" charset="-122"/>
              </a:rPr>
              <a:t> that remind me of stories I want to write?</a:t>
            </a:r>
          </a:p>
          <a:p>
            <a:pPr marL="0" indent="0" algn="ctr">
              <a:buNone/>
            </a:pPr>
            <a:endParaRPr lang="en-US" sz="4800" dirty="0">
              <a:latin typeface="Brush Script MT" panose="030608020404060703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599"/>
            <a:ext cx="3465114" cy="259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118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Poetry</a:t>
            </a:r>
            <a:r>
              <a:rPr lang="en-US" dirty="0" smtClean="0"/>
              <a:t> </a:t>
            </a:r>
            <a:r>
              <a:rPr lang="en-US" dirty="0" smtClean="0">
                <a:latin typeface="Aharoni" panose="02010803020104030203" pitchFamily="2" charset="-79"/>
                <a:cs typeface="Aharoni" panose="02010803020104030203" pitchFamily="2" charset="-79"/>
              </a:rPr>
              <a:t>Friday Anthology </a:t>
            </a:r>
            <a:endParaRPr lang="en-US" dirty="0">
              <a:latin typeface="Aharoni" panose="02010803020104030203" pitchFamily="2" charset="-79"/>
              <a:cs typeface="Aharoni" panose="02010803020104030203" pitchFamily="2" charset="-79"/>
            </a:endParaRPr>
          </a:p>
        </p:txBody>
      </p:sp>
      <p:sp>
        <p:nvSpPr>
          <p:cNvPr id="6" name="Content Placeholder 5"/>
          <p:cNvSpPr>
            <a:spLocks noGrp="1"/>
          </p:cNvSpPr>
          <p:nvPr>
            <p:ph sz="half" idx="1"/>
          </p:nvPr>
        </p:nvSpPr>
        <p:spPr>
          <a:ln>
            <a:solidFill>
              <a:srgbClr val="002060"/>
            </a:solidFill>
          </a:ln>
        </p:spPr>
        <p:txBody>
          <a:bodyPr>
            <a:normAutofit lnSpcReduction="10000"/>
          </a:bodyPr>
          <a:lstStyle/>
          <a:p>
            <a:pPr marL="0" indent="0">
              <a:buNone/>
            </a:pPr>
            <a:r>
              <a:rPr lang="en-US" dirty="0" smtClean="0"/>
              <a:t>Notes</a:t>
            </a:r>
          </a:p>
          <a:p>
            <a:r>
              <a:rPr lang="en-US" dirty="0" smtClean="0">
                <a:solidFill>
                  <a:srgbClr val="FF0000"/>
                </a:solidFill>
              </a:rPr>
              <a:t>Rhymes</a:t>
            </a:r>
          </a:p>
          <a:p>
            <a:pPr lvl="1"/>
            <a:r>
              <a:rPr lang="en-US" dirty="0" smtClean="0"/>
              <a:t>End rhymes (</a:t>
            </a:r>
            <a:r>
              <a:rPr lang="en-US" i="1" dirty="0" smtClean="0"/>
              <a:t>thing/ring</a:t>
            </a:r>
            <a:r>
              <a:rPr lang="en-US" dirty="0" smtClean="0"/>
              <a:t>)</a:t>
            </a:r>
          </a:p>
          <a:p>
            <a:pPr lvl="1"/>
            <a:endParaRPr lang="en-US" dirty="0" smtClean="0"/>
          </a:p>
          <a:p>
            <a:pPr lvl="1"/>
            <a:r>
              <a:rPr lang="en-US" dirty="0" smtClean="0"/>
              <a:t>Slant (almost) rhymes (</a:t>
            </a:r>
            <a:r>
              <a:rPr lang="en-US" i="1" dirty="0" smtClean="0"/>
              <a:t>start/short; today/train</a:t>
            </a:r>
            <a:r>
              <a:rPr lang="en-US" dirty="0" smtClean="0"/>
              <a:t>)</a:t>
            </a:r>
          </a:p>
          <a:p>
            <a:pPr marL="457200" lvl="1" indent="0">
              <a:buNone/>
            </a:pPr>
            <a:endParaRPr lang="en-US" dirty="0" smtClean="0"/>
          </a:p>
          <a:p>
            <a:pPr lvl="1"/>
            <a:r>
              <a:rPr lang="en-US" dirty="0" smtClean="0"/>
              <a:t>Unrhymed couplets (</a:t>
            </a:r>
            <a:r>
              <a:rPr lang="en-US" i="1" dirty="0" smtClean="0"/>
              <a:t>ending with red/everyone; guitar/band</a:t>
            </a:r>
            <a:r>
              <a:rPr lang="en-US" dirty="0" smtClean="0"/>
              <a:t>)		</a:t>
            </a:r>
            <a:endParaRPr lang="en-US" dirty="0"/>
          </a:p>
        </p:txBody>
      </p:sp>
      <p:sp>
        <p:nvSpPr>
          <p:cNvPr id="7" name="Content Placeholder 6"/>
          <p:cNvSpPr>
            <a:spLocks noGrp="1"/>
          </p:cNvSpPr>
          <p:nvPr>
            <p:ph sz="half" idx="2"/>
          </p:nvPr>
        </p:nvSpPr>
        <p:spPr>
          <a:ln>
            <a:solidFill>
              <a:srgbClr val="002060"/>
            </a:solidFill>
          </a:ln>
        </p:spPr>
        <p:txBody>
          <a:bodyPr>
            <a:normAutofit lnSpcReduction="10000"/>
          </a:bodyPr>
          <a:lstStyle/>
          <a:p>
            <a:pPr marL="0" indent="0">
              <a:buNone/>
            </a:pPr>
            <a:r>
              <a:rPr lang="en-US" dirty="0" smtClean="0"/>
              <a:t>You try:</a:t>
            </a:r>
          </a:p>
          <a:p>
            <a:pPr marL="0" indent="0">
              <a:buNone/>
            </a:pPr>
            <a:endParaRPr lang="en-US" dirty="0"/>
          </a:p>
          <a:p>
            <a:pPr marL="0" indent="0">
              <a:buNone/>
            </a:pPr>
            <a:r>
              <a:rPr lang="en-US" dirty="0" smtClean="0"/>
              <a:t>Start a three stanza poem with this couplet:</a:t>
            </a:r>
          </a:p>
          <a:p>
            <a:pPr marL="0" indent="0" algn="ctr">
              <a:buNone/>
            </a:pPr>
            <a:r>
              <a:rPr lang="en-US" i="1" dirty="0" smtClean="0"/>
              <a:t>Another new year:</a:t>
            </a:r>
          </a:p>
          <a:p>
            <a:pPr marL="0" indent="0" algn="ctr">
              <a:buNone/>
            </a:pPr>
            <a:r>
              <a:rPr lang="en-US" i="1" dirty="0" smtClean="0"/>
              <a:t>Another new start.  </a:t>
            </a:r>
          </a:p>
          <a:p>
            <a:pPr marL="0" indent="0" algn="ctr">
              <a:buNone/>
            </a:pPr>
            <a:endParaRPr lang="en-US" i="1" dirty="0"/>
          </a:p>
          <a:p>
            <a:pPr marL="0" indent="0">
              <a:buNone/>
            </a:pPr>
            <a:r>
              <a:rPr lang="en-US" dirty="0" smtClean="0"/>
              <a:t>You may work in </a:t>
            </a:r>
            <a:r>
              <a:rPr lang="en-US" dirty="0" smtClean="0">
                <a:latin typeface="Aharoni" panose="02010803020104030203" pitchFamily="2" charset="-79"/>
                <a:cs typeface="Aharoni" panose="02010803020104030203" pitchFamily="2" charset="-79"/>
              </a:rPr>
              <a:t>pairs</a:t>
            </a:r>
            <a:r>
              <a:rPr lang="en-US" dirty="0" smtClean="0"/>
              <a:t> or </a:t>
            </a:r>
            <a:r>
              <a:rPr lang="en-US" b="1" dirty="0" smtClean="0"/>
              <a:t>alone</a:t>
            </a:r>
            <a:r>
              <a:rPr lang="en-US" dirty="0" smtClean="0"/>
              <a:t>. </a:t>
            </a:r>
            <a:endParaRPr lang="en-US" dirty="0"/>
          </a:p>
        </p:txBody>
      </p:sp>
      <p:sp>
        <p:nvSpPr>
          <p:cNvPr id="9" name="Footer Placeholder 8"/>
          <p:cNvSpPr>
            <a:spLocks noGrp="1"/>
          </p:cNvSpPr>
          <p:nvPr>
            <p:ph type="ftr" sz="quarter" idx="11"/>
          </p:nvPr>
        </p:nvSpPr>
        <p:spPr>
          <a:xfrm>
            <a:off x="3124200" y="6096000"/>
            <a:ext cx="3048000" cy="625475"/>
          </a:xfrm>
        </p:spPr>
        <p:txBody>
          <a:bodyPr/>
          <a:lstStyle/>
          <a:p>
            <a:r>
              <a:rPr lang="en-US" dirty="0" smtClean="0"/>
              <a:t>Another New Year by Janet Wong, The Poetry Friday Anthology, </a:t>
            </a:r>
            <a:r>
              <a:rPr lang="en-US" dirty="0" err="1" smtClean="0"/>
              <a:t>pg</a:t>
            </a:r>
            <a:r>
              <a:rPr lang="en-US" dirty="0" smtClean="0"/>
              <a:t> 105</a:t>
            </a:r>
            <a:endParaRPr lang="en-US" dirty="0"/>
          </a:p>
        </p:txBody>
      </p:sp>
    </p:spTree>
    <p:extLst>
      <p:ext uri="{BB962C8B-B14F-4D97-AF65-F5344CB8AC3E}">
        <p14:creationId xmlns:p14="http://schemas.microsoft.com/office/powerpoint/2010/main" val="15772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1000"/>
                                        <p:tgtEl>
                                          <p:spTgt spid="7">
                                            <p:txEl>
                                              <p:pRg st="6" end="6"/>
                                            </p:txEl>
                                          </p:spTgt>
                                        </p:tgtEl>
                                      </p:cBhvr>
                                    </p:animEffect>
                                    <p:anim calcmode="lin" valueType="num">
                                      <p:cBhvr>
                                        <p:cTn id="2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 1 Pre-Test Answer Key </a:t>
            </a:r>
            <a:endParaRPr lang="en-US" dirty="0"/>
          </a:p>
        </p:txBody>
      </p:sp>
      <p:sp>
        <p:nvSpPr>
          <p:cNvPr id="3" name="Content Placeholder 2"/>
          <p:cNvSpPr>
            <a:spLocks noGrp="1"/>
          </p:cNvSpPr>
          <p:nvPr>
            <p:ph idx="1"/>
          </p:nvPr>
        </p:nvSpPr>
        <p:spPr>
          <a:xfrm>
            <a:off x="457200" y="1600200"/>
            <a:ext cx="8382000" cy="5105400"/>
          </a:xfrm>
        </p:spPr>
        <p:txBody>
          <a:bodyPr>
            <a:normAutofit fontScale="85000" lnSpcReduction="20000"/>
          </a:bodyPr>
          <a:lstStyle/>
          <a:p>
            <a:pPr marL="0" lvl="0" indent="0">
              <a:buNone/>
            </a:pPr>
            <a:r>
              <a:rPr lang="en-US" sz="2800" dirty="0" smtClean="0"/>
              <a:t>2. B</a:t>
            </a:r>
          </a:p>
          <a:p>
            <a:pPr marL="0" lvl="0" indent="0">
              <a:buNone/>
            </a:pPr>
            <a:r>
              <a:rPr lang="en-US" sz="2800" dirty="0" smtClean="0"/>
              <a:t>3. D</a:t>
            </a:r>
          </a:p>
          <a:p>
            <a:pPr marL="0" lvl="0" indent="0">
              <a:buNone/>
            </a:pPr>
            <a:r>
              <a:rPr lang="en-US" sz="2800" dirty="0" smtClean="0"/>
              <a:t>4. B</a:t>
            </a:r>
          </a:p>
          <a:p>
            <a:pPr marL="0" lvl="0" indent="0">
              <a:buNone/>
            </a:pPr>
            <a:r>
              <a:rPr lang="en-US" sz="2800" dirty="0" smtClean="0"/>
              <a:t>5. A</a:t>
            </a:r>
          </a:p>
          <a:p>
            <a:pPr marL="0" lvl="0" indent="0">
              <a:buNone/>
            </a:pPr>
            <a:r>
              <a:rPr lang="en-US" sz="2800" dirty="0" smtClean="0"/>
              <a:t>6. D</a:t>
            </a:r>
          </a:p>
          <a:p>
            <a:pPr marL="0" lvl="0" indent="0">
              <a:buNone/>
            </a:pPr>
            <a:r>
              <a:rPr lang="en-US" sz="2800" dirty="0" smtClean="0"/>
              <a:t>7. C</a:t>
            </a:r>
          </a:p>
          <a:p>
            <a:pPr marL="0" lvl="0" indent="0">
              <a:buNone/>
            </a:pPr>
            <a:r>
              <a:rPr lang="en-US" sz="2800" dirty="0" smtClean="0"/>
              <a:t>8. C</a:t>
            </a:r>
          </a:p>
          <a:p>
            <a:pPr marL="0" lvl="0" indent="0">
              <a:buNone/>
            </a:pPr>
            <a:r>
              <a:rPr lang="en-US" sz="2800" dirty="0" smtClean="0"/>
              <a:t>9. B</a:t>
            </a:r>
          </a:p>
          <a:p>
            <a:pPr marL="0" lvl="0" indent="0">
              <a:buNone/>
            </a:pPr>
            <a:r>
              <a:rPr lang="en-US" sz="2800" dirty="0" smtClean="0"/>
              <a:t>10.A</a:t>
            </a:r>
          </a:p>
          <a:p>
            <a:pPr marL="0" lvl="0" indent="0">
              <a:buNone/>
            </a:pPr>
            <a:r>
              <a:rPr lang="en-US" sz="2800" dirty="0" smtClean="0"/>
              <a:t>11. D</a:t>
            </a:r>
          </a:p>
          <a:p>
            <a:pPr marL="0" lvl="0" indent="0">
              <a:buNone/>
            </a:pPr>
            <a:r>
              <a:rPr lang="en-US" sz="2800" dirty="0" smtClean="0"/>
              <a:t>12. B</a:t>
            </a:r>
          </a:p>
          <a:p>
            <a:pPr marL="0" lvl="0" indent="0">
              <a:buNone/>
            </a:pPr>
            <a:r>
              <a:rPr lang="en-US" sz="2800" dirty="0" smtClean="0"/>
              <a:t>13.D</a:t>
            </a:r>
          </a:p>
          <a:p>
            <a:pPr marL="0" lvl="0" indent="0">
              <a:buNone/>
            </a:pPr>
            <a:r>
              <a:rPr lang="en-US" sz="2800" dirty="0" smtClean="0"/>
              <a:t>14.C</a:t>
            </a:r>
          </a:p>
          <a:p>
            <a:pPr marL="0" lvl="0" indent="0">
              <a:buNone/>
            </a:pPr>
            <a:endParaRPr lang="en-US" sz="2800" dirty="0"/>
          </a:p>
        </p:txBody>
      </p:sp>
    </p:spTree>
    <p:extLst>
      <p:ext uri="{BB962C8B-B14F-4D97-AF65-F5344CB8AC3E}">
        <p14:creationId xmlns:p14="http://schemas.microsoft.com/office/powerpoint/2010/main" val="2838307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458200" cy="5478423"/>
          </a:xfrm>
          <a:prstGeom prst="rect">
            <a:avLst/>
          </a:prstGeom>
        </p:spPr>
        <p:txBody>
          <a:bodyPr wrap="square">
            <a:spAutoFit/>
          </a:bodyPr>
          <a:lstStyle/>
          <a:p>
            <a:pPr algn="ctr"/>
            <a:r>
              <a:rPr lang="en-US" sz="6600" dirty="0" err="1">
                <a:latin typeface="Goudy" pitchFamily="18" charset="0"/>
              </a:rPr>
              <a:t>Edmodo</a:t>
            </a:r>
            <a:r>
              <a:rPr lang="en-US" sz="6600" dirty="0">
                <a:latin typeface="Goudy" pitchFamily="18" charset="0"/>
              </a:rPr>
              <a:t> Codes for </a:t>
            </a:r>
          </a:p>
          <a:p>
            <a:pPr algn="ctr"/>
            <a:r>
              <a:rPr lang="en-US" sz="6600" dirty="0">
                <a:latin typeface="Goudy" pitchFamily="18" charset="0"/>
              </a:rPr>
              <a:t>Mrs. Miller’s classes</a:t>
            </a:r>
          </a:p>
          <a:p>
            <a:endParaRPr lang="en-US" dirty="0"/>
          </a:p>
          <a:p>
            <a:r>
              <a:rPr lang="en-US" sz="4000" dirty="0"/>
              <a:t>2nd period – </a:t>
            </a:r>
            <a:r>
              <a:rPr lang="en-US" sz="4000" dirty="0" err="1"/>
              <a:t>exufie</a:t>
            </a:r>
            <a:endParaRPr lang="en-US" sz="4000" dirty="0"/>
          </a:p>
          <a:p>
            <a:r>
              <a:rPr lang="en-US" sz="4000" dirty="0"/>
              <a:t>3rd period – b46rbt</a:t>
            </a:r>
          </a:p>
          <a:p>
            <a:r>
              <a:rPr lang="en-US" sz="4000" dirty="0"/>
              <a:t>5th period – 7ucbwp</a:t>
            </a:r>
          </a:p>
          <a:p>
            <a:r>
              <a:rPr lang="en-US" sz="4000" dirty="0"/>
              <a:t>7th period – 57w4r7</a:t>
            </a:r>
          </a:p>
          <a:p>
            <a:r>
              <a:rPr lang="en-US" sz="4000" dirty="0"/>
              <a:t>8th period – uric6w</a:t>
            </a:r>
          </a:p>
        </p:txBody>
      </p:sp>
    </p:spTree>
    <p:extLst>
      <p:ext uri="{BB962C8B-B14F-4D97-AF65-F5344CB8AC3E}">
        <p14:creationId xmlns:p14="http://schemas.microsoft.com/office/powerpoint/2010/main" val="961787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latin typeface="Aharoni" pitchFamily="2" charset="-79"/>
                <a:cs typeface="Aharoni" pitchFamily="2" charset="-79"/>
              </a:rPr>
              <a:t>Free</a:t>
            </a:r>
            <a:r>
              <a:rPr lang="en-US" sz="7200" dirty="0" smtClean="0">
                <a:latin typeface="Artisan" pitchFamily="2" charset="0"/>
              </a:rPr>
              <a:t>Writing</a:t>
            </a:r>
            <a:r>
              <a:rPr lang="en-US" dirty="0" smtClean="0">
                <a:latin typeface="Artisan" pitchFamily="2" charset="0"/>
              </a:rPr>
              <a:t> </a:t>
            </a:r>
            <a:endParaRPr lang="en-US" dirty="0">
              <a:latin typeface="Artisan" pitchFamily="2" charset="0"/>
            </a:endParaRPr>
          </a:p>
        </p:txBody>
      </p:sp>
      <p:sp>
        <p:nvSpPr>
          <p:cNvPr id="3" name="Content Placeholder 2"/>
          <p:cNvSpPr>
            <a:spLocks noGrp="1"/>
          </p:cNvSpPr>
          <p:nvPr>
            <p:ph idx="1"/>
          </p:nvPr>
        </p:nvSpPr>
        <p:spPr>
          <a:xfrm>
            <a:off x="533400" y="2057400"/>
            <a:ext cx="8229600" cy="4525963"/>
          </a:xfrm>
        </p:spPr>
        <p:txBody>
          <a:bodyPr>
            <a:normAutofit fontScale="70000" lnSpcReduction="20000"/>
          </a:bodyPr>
          <a:lstStyle/>
          <a:p>
            <a:pPr marL="514350" indent="-514350">
              <a:buAutoNum type="arabicPeriod"/>
            </a:pPr>
            <a:r>
              <a:rPr lang="en-US" dirty="0"/>
              <a:t>Write. Just write. Keep your hand moving.  The only wrong way to do </a:t>
            </a:r>
            <a:r>
              <a:rPr lang="en-US" dirty="0" smtClean="0"/>
              <a:t>free writing </a:t>
            </a:r>
            <a:r>
              <a:rPr lang="en-US" dirty="0"/>
              <a:t>is not to write.  </a:t>
            </a:r>
          </a:p>
          <a:p>
            <a:pPr marL="514350" indent="-514350">
              <a:buAutoNum type="arabicPeriod"/>
            </a:pPr>
            <a:endParaRPr lang="en-US" dirty="0"/>
          </a:p>
          <a:p>
            <a:pPr marL="514350" indent="-514350">
              <a:buAutoNum type="arabicPeriod"/>
            </a:pPr>
            <a:r>
              <a:rPr lang="en-US" dirty="0"/>
              <a:t>Experiment with spelling, punctuation, and grammar.</a:t>
            </a:r>
          </a:p>
          <a:p>
            <a:pPr marL="514350" indent="-514350">
              <a:buAutoNum type="arabicPeriod"/>
            </a:pPr>
            <a:endParaRPr lang="en-US" dirty="0"/>
          </a:p>
          <a:p>
            <a:pPr marL="514350" indent="-514350">
              <a:buAutoNum type="arabicPeriod"/>
            </a:pPr>
            <a:r>
              <a:rPr lang="en-US" dirty="0"/>
              <a:t>Go wherever your writing (thinking on a page) takes you. If another story comes to mind, maybe that’s what you should be writing about. Go for it.</a:t>
            </a:r>
          </a:p>
          <a:p>
            <a:pPr marL="514350" indent="-514350">
              <a:buAutoNum type="arabicPeriod"/>
            </a:pPr>
            <a:endParaRPr lang="en-US" dirty="0"/>
          </a:p>
          <a:p>
            <a:pPr marL="514350" indent="-514350">
              <a:buAutoNum type="arabicPeriod"/>
            </a:pPr>
            <a:r>
              <a:rPr lang="en-US" dirty="0"/>
              <a:t>Be specific. </a:t>
            </a:r>
          </a:p>
          <a:p>
            <a:pPr marL="514350" indent="-514350">
              <a:buAutoNum type="arabicPeriod"/>
            </a:pPr>
            <a:endParaRPr lang="en-US" dirty="0"/>
          </a:p>
          <a:p>
            <a:pPr marL="514350" indent="-514350">
              <a:buAutoNum type="arabicPeriod"/>
            </a:pPr>
            <a:r>
              <a:rPr lang="en-US" dirty="0"/>
              <a:t>Everyone has doubts about their writing.  Allowing some writing to be garbage allows our writing to flow and good things to emerge (Elbow 1998a). </a:t>
            </a:r>
          </a:p>
          <a:p>
            <a:pPr marL="0" indent="0">
              <a:buNone/>
            </a:pPr>
            <a:endParaRPr lang="en-US" dirty="0"/>
          </a:p>
        </p:txBody>
      </p:sp>
    </p:spTree>
    <p:extLst>
      <p:ext uri="{BB962C8B-B14F-4D97-AF65-F5344CB8AC3E}">
        <p14:creationId xmlns:p14="http://schemas.microsoft.com/office/powerpoint/2010/main" val="9508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01" y="1105659"/>
            <a:ext cx="3052762" cy="46466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704" y="1606550"/>
            <a:ext cx="3810000" cy="3644900"/>
          </a:xfrm>
          <a:prstGeom prst="rect">
            <a:avLst/>
          </a:prstGeom>
        </p:spPr>
      </p:pic>
    </p:spTree>
    <p:extLst>
      <p:ext uri="{BB962C8B-B14F-4D97-AF65-F5344CB8AC3E}">
        <p14:creationId xmlns:p14="http://schemas.microsoft.com/office/powerpoint/2010/main" val="3301840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you think it affects others?</a:t>
            </a:r>
            <a:endParaRPr lang="en-US" dirty="0"/>
          </a:p>
        </p:txBody>
      </p:sp>
      <p:sp>
        <p:nvSpPr>
          <p:cNvPr id="3" name="Text Placeholder 2"/>
          <p:cNvSpPr>
            <a:spLocks noGrp="1"/>
          </p:cNvSpPr>
          <p:nvPr>
            <p:ph type="body" idx="1"/>
          </p:nvPr>
        </p:nvSpPr>
        <p:spPr>
          <a:xfrm>
            <a:off x="685800" y="1066800"/>
            <a:ext cx="7772400" cy="1500187"/>
          </a:xfrm>
        </p:spPr>
        <p:txBody>
          <a:bodyPr/>
          <a:lstStyle/>
          <a:p>
            <a:pPr algn="ctr"/>
            <a:r>
              <a:rPr lang="en-US" sz="4400" dirty="0" smtClean="0"/>
              <a:t>Why do you think people make fun of each other?</a:t>
            </a:r>
          </a:p>
          <a:p>
            <a:endParaRPr lang="en-US" dirty="0"/>
          </a:p>
        </p:txBody>
      </p:sp>
    </p:spTree>
    <p:extLst>
      <p:ext uri="{BB962C8B-B14F-4D97-AF65-F5344CB8AC3E}">
        <p14:creationId xmlns:p14="http://schemas.microsoft.com/office/powerpoint/2010/main" val="246672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7"/>
            <a:ext cx="8229600" cy="1143000"/>
          </a:xfrm>
        </p:spPr>
        <p:txBody>
          <a:bodyPr/>
          <a:lstStyle/>
          <a:p>
            <a:r>
              <a:rPr lang="en-US" dirty="0" smtClean="0">
                <a:latin typeface="Algerian" panose="04020705040A02060702" pitchFamily="82" charset="0"/>
              </a:rPr>
              <a:t>Project Instructions </a:t>
            </a:r>
            <a:endParaRPr lang="en-US" dirty="0">
              <a:latin typeface="Algerian" panose="04020705040A02060702" pitchFamily="82" charset="0"/>
            </a:endParaRPr>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pPr marL="514350" indent="-514350">
              <a:buAutoNum type="arabicPeriod"/>
            </a:pPr>
            <a:r>
              <a:rPr lang="en-US" sz="2800" dirty="0" smtClean="0"/>
              <a:t>Join </a:t>
            </a:r>
            <a:r>
              <a:rPr lang="en-US" sz="2800" dirty="0" err="1" smtClean="0"/>
              <a:t>Animoto</a:t>
            </a:r>
            <a:r>
              <a:rPr lang="en-US" sz="2800" dirty="0" smtClean="0"/>
              <a:t> group I give each table:  </a:t>
            </a:r>
            <a:r>
              <a:rPr lang="en-US" sz="2800" u="sng" dirty="0">
                <a:hlinkClick r:id="rId2"/>
              </a:rPr>
              <a:t>crownover2@gaggle.net</a:t>
            </a:r>
            <a:r>
              <a:rPr lang="en-US" sz="2800" dirty="0"/>
              <a:t> to </a:t>
            </a:r>
            <a:r>
              <a:rPr lang="en-US" sz="2800" u="sng" dirty="0">
                <a:hlinkClick r:id="rId3"/>
              </a:rPr>
              <a:t>crownover12@gaggle.net</a:t>
            </a:r>
            <a:r>
              <a:rPr lang="en-US" sz="2800" dirty="0"/>
              <a:t> and </a:t>
            </a:r>
            <a:r>
              <a:rPr lang="en-US" sz="2800" dirty="0" smtClean="0"/>
              <a:t>password is Cowboys</a:t>
            </a:r>
          </a:p>
          <a:p>
            <a:pPr marL="514350" indent="-514350">
              <a:buAutoNum type="arabicPeriod"/>
            </a:pPr>
            <a:endParaRPr lang="en-US" sz="2800" dirty="0"/>
          </a:p>
          <a:p>
            <a:pPr marL="514350" indent="-514350">
              <a:buAutoNum type="arabicPeriod"/>
            </a:pPr>
            <a:r>
              <a:rPr lang="en-US" sz="2800" dirty="0" smtClean="0"/>
              <a:t>Create video.</a:t>
            </a:r>
          </a:p>
          <a:p>
            <a:pPr marL="514350" indent="-514350">
              <a:buAutoNum type="arabicPeriod"/>
            </a:pPr>
            <a:endParaRPr lang="en-US" sz="2800" dirty="0" smtClean="0"/>
          </a:p>
          <a:p>
            <a:pPr marL="514350" indent="-514350">
              <a:buAutoNum type="arabicPeriod"/>
            </a:pPr>
            <a:r>
              <a:rPr lang="en-US" sz="2800" dirty="0" smtClean="0"/>
              <a:t>Preview video BEFORE producing (publishing). </a:t>
            </a:r>
          </a:p>
          <a:p>
            <a:pPr marL="514350" indent="-514350">
              <a:buAutoNum type="arabicPeriod"/>
            </a:pPr>
            <a:endParaRPr lang="en-US" sz="2800" dirty="0" smtClean="0"/>
          </a:p>
          <a:p>
            <a:pPr marL="514350" indent="-514350">
              <a:buAutoNum type="arabicPeriod"/>
            </a:pPr>
            <a:r>
              <a:rPr lang="en-US" sz="2800" dirty="0" smtClean="0"/>
              <a:t>Hit “Link” (icon on right side) and copy URL.</a:t>
            </a:r>
          </a:p>
          <a:p>
            <a:pPr marL="514350" indent="-514350">
              <a:buAutoNum type="arabicPeriod"/>
            </a:pPr>
            <a:endParaRPr lang="en-US" sz="2800" dirty="0" smtClean="0"/>
          </a:p>
          <a:p>
            <a:pPr marL="514350" indent="-514350">
              <a:buAutoNum type="arabicPeriod"/>
            </a:pPr>
            <a:r>
              <a:rPr lang="en-US" sz="2800" dirty="0" smtClean="0"/>
              <a:t>Log in to </a:t>
            </a:r>
            <a:r>
              <a:rPr lang="en-US" sz="2800" dirty="0" err="1" smtClean="0"/>
              <a:t>Edmodo</a:t>
            </a:r>
            <a:r>
              <a:rPr lang="en-US" sz="2800" dirty="0" smtClean="0"/>
              <a:t>.  Go to Assignments page. </a:t>
            </a:r>
          </a:p>
          <a:p>
            <a:pPr marL="514350" indent="-514350">
              <a:buAutoNum type="arabicPeriod"/>
            </a:pPr>
            <a:endParaRPr lang="en-US" sz="2800" dirty="0" smtClean="0"/>
          </a:p>
          <a:p>
            <a:pPr marL="514350" indent="-514350">
              <a:buAutoNum type="arabicPeriod"/>
            </a:pPr>
            <a:r>
              <a:rPr lang="en-US" sz="2800" dirty="0" smtClean="0"/>
              <a:t>Copy link onto Assignment.  </a:t>
            </a:r>
          </a:p>
          <a:p>
            <a:pPr marL="0" indent="0">
              <a:buNone/>
            </a:pPr>
            <a:endParaRPr lang="en-US" dirty="0"/>
          </a:p>
        </p:txBody>
      </p:sp>
    </p:spTree>
    <p:extLst>
      <p:ext uri="{BB962C8B-B14F-4D97-AF65-F5344CB8AC3E}">
        <p14:creationId xmlns:p14="http://schemas.microsoft.com/office/powerpoint/2010/main" val="2433144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Bullying </a:t>
            </a:r>
            <a:endParaRPr lang="en-US" i="1" dirty="0"/>
          </a:p>
        </p:txBody>
      </p:sp>
      <p:sp>
        <p:nvSpPr>
          <p:cNvPr id="3" name="Content Placeholder 2"/>
          <p:cNvSpPr>
            <a:spLocks noGrp="1"/>
          </p:cNvSpPr>
          <p:nvPr>
            <p:ph idx="1"/>
          </p:nvPr>
        </p:nvSpPr>
        <p:spPr/>
        <p:txBody>
          <a:bodyPr/>
          <a:lstStyle/>
          <a:p>
            <a:pPr marL="0" indent="0">
              <a:buNone/>
            </a:pPr>
            <a:r>
              <a:rPr lang="en-US" sz="6600" dirty="0" smtClean="0">
                <a:latin typeface="Artisan" panose="02000600000000020000" pitchFamily="2" charset="0"/>
              </a:rPr>
              <a:t>Write </a:t>
            </a:r>
            <a:r>
              <a:rPr lang="en-US" dirty="0" smtClean="0"/>
              <a:t>about something you’ve done, experienced, or have seen happen.  </a:t>
            </a:r>
            <a:r>
              <a:rPr lang="en-US" b="1" dirty="0" smtClean="0"/>
              <a:t>Start with the idea of bullying</a:t>
            </a:r>
            <a:r>
              <a:rPr lang="en-US" dirty="0" smtClean="0"/>
              <a:t> and </a:t>
            </a:r>
            <a:r>
              <a:rPr lang="en-US" dirty="0" smtClean="0">
                <a:latin typeface="Albertus MT" pitchFamily="18" charset="0"/>
              </a:rPr>
              <a:t>go where the writing takes you</a:t>
            </a:r>
            <a:r>
              <a:rPr lang="en-US" dirty="0" smtClean="0"/>
              <a:t>.</a:t>
            </a:r>
            <a:endParaRPr lang="en-US" dirty="0"/>
          </a:p>
        </p:txBody>
      </p:sp>
    </p:spTree>
    <p:extLst>
      <p:ext uri="{BB962C8B-B14F-4D97-AF65-F5344CB8AC3E}">
        <p14:creationId xmlns:p14="http://schemas.microsoft.com/office/powerpoint/2010/main" val="1091685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dirty="0" smtClean="0"/>
              <a:t>Debate Topics</a:t>
            </a:r>
            <a:endParaRPr lang="en-US" dirty="0"/>
          </a:p>
        </p:txBody>
      </p:sp>
      <p:sp>
        <p:nvSpPr>
          <p:cNvPr id="3" name="Content Placeholder 2"/>
          <p:cNvSpPr>
            <a:spLocks noGrp="1"/>
          </p:cNvSpPr>
          <p:nvPr>
            <p:ph idx="1"/>
          </p:nvPr>
        </p:nvSpPr>
        <p:spPr>
          <a:xfrm>
            <a:off x="152400" y="1219200"/>
            <a:ext cx="8534400" cy="5638800"/>
          </a:xfrm>
        </p:spPr>
        <p:txBody>
          <a:bodyPr>
            <a:normAutofit fontScale="62500" lnSpcReduction="20000"/>
          </a:bodyPr>
          <a:lstStyle/>
          <a:p>
            <a:pPr marL="514350" indent="-514350">
              <a:buAutoNum type="arabicPeriod"/>
            </a:pPr>
            <a:r>
              <a:rPr lang="en-US" dirty="0" smtClean="0">
                <a:solidFill>
                  <a:srgbClr val="FF0000"/>
                </a:solidFill>
              </a:rPr>
              <a:t>Should cigarette companies be allowed to target youth audience?</a:t>
            </a:r>
          </a:p>
          <a:p>
            <a:pPr marL="514350" indent="-514350">
              <a:buAutoNum type="arabicPeriod"/>
            </a:pPr>
            <a:endParaRPr lang="en-US" dirty="0" smtClean="0"/>
          </a:p>
          <a:p>
            <a:pPr marL="514350" indent="-514350">
              <a:buAutoNum type="arabicPeriod"/>
            </a:pPr>
            <a:r>
              <a:rPr lang="en-US" dirty="0" smtClean="0"/>
              <a:t>Should offensive words be banned in music, advertisements, etc.?</a:t>
            </a:r>
          </a:p>
          <a:p>
            <a:pPr marL="514350" indent="-514350">
              <a:buAutoNum type="arabicPeriod"/>
            </a:pPr>
            <a:endParaRPr lang="en-US" dirty="0" smtClean="0"/>
          </a:p>
          <a:p>
            <a:pPr marL="514350" indent="-514350">
              <a:buAutoNum type="arabicPeriod"/>
            </a:pPr>
            <a:r>
              <a:rPr lang="en-US" dirty="0" smtClean="0"/>
              <a:t>Should tanning beds be banned for kids under 18 years old?</a:t>
            </a:r>
          </a:p>
          <a:p>
            <a:pPr marL="514350" indent="-514350">
              <a:buAutoNum type="arabicPeriod"/>
            </a:pPr>
            <a:endParaRPr lang="en-US" dirty="0" smtClean="0"/>
          </a:p>
          <a:p>
            <a:pPr marL="514350" indent="-514350">
              <a:buAutoNum type="arabicPeriod"/>
            </a:pPr>
            <a:r>
              <a:rPr lang="en-US" dirty="0" smtClean="0"/>
              <a:t>Do colleges/universities spend too much money on athletics?</a:t>
            </a:r>
          </a:p>
          <a:p>
            <a:pPr marL="514350" indent="-514350">
              <a:buAutoNum type="arabicPeriod"/>
            </a:pPr>
            <a:endParaRPr lang="en-US" dirty="0" smtClean="0"/>
          </a:p>
          <a:p>
            <a:pPr marL="514350" indent="-514350">
              <a:buAutoNum type="arabicPeriod"/>
            </a:pPr>
            <a:r>
              <a:rPr lang="en-US" dirty="0" smtClean="0"/>
              <a:t>Should child beauty pageants be banned?</a:t>
            </a:r>
          </a:p>
          <a:p>
            <a:pPr marL="514350" indent="-514350">
              <a:buAutoNum type="arabicPeriod"/>
            </a:pPr>
            <a:endParaRPr lang="en-US" dirty="0" smtClean="0"/>
          </a:p>
          <a:p>
            <a:pPr marL="514350" indent="-514350">
              <a:buAutoNum type="arabicPeriod"/>
            </a:pPr>
            <a:r>
              <a:rPr lang="en-US" strike="sngStrike" dirty="0" smtClean="0"/>
              <a:t>Does the U.S. have an obligation to safeguard the Ukraine?</a:t>
            </a:r>
          </a:p>
          <a:p>
            <a:pPr marL="514350" indent="-514350">
              <a:buAutoNum type="arabicPeriod"/>
            </a:pPr>
            <a:endParaRPr lang="en-US" dirty="0" smtClean="0"/>
          </a:p>
          <a:p>
            <a:pPr marL="514350" indent="-514350">
              <a:buAutoNum type="arabicPeriod"/>
            </a:pPr>
            <a:r>
              <a:rPr lang="en-US" dirty="0" smtClean="0"/>
              <a:t>Should orca shows be banned?</a:t>
            </a:r>
          </a:p>
          <a:p>
            <a:pPr marL="514350" indent="-514350">
              <a:buAutoNum type="arabicPeriod"/>
            </a:pPr>
            <a:endParaRPr lang="en-US" dirty="0" smtClean="0"/>
          </a:p>
          <a:p>
            <a:pPr marL="514350" indent="-514350">
              <a:buAutoNum type="arabicPeriod"/>
            </a:pPr>
            <a:r>
              <a:rPr lang="en-US" dirty="0" smtClean="0"/>
              <a:t>Should women be permitted in combat units? </a:t>
            </a:r>
          </a:p>
          <a:p>
            <a:pPr marL="514350" indent="-514350">
              <a:buAutoNum type="arabicPeriod"/>
            </a:pPr>
            <a:endParaRPr lang="en-US" dirty="0" smtClean="0"/>
          </a:p>
          <a:p>
            <a:pPr marL="514350" indent="-514350">
              <a:buAutoNum type="arabicPeriod"/>
            </a:pPr>
            <a:r>
              <a:rPr lang="en-US" strike="sngStrike" dirty="0" smtClean="0"/>
              <a:t>Should the U.S. President be able to go to war without Congressional approval?</a:t>
            </a:r>
            <a:endParaRPr lang="en-US" strike="sngStrike" dirty="0"/>
          </a:p>
        </p:txBody>
      </p:sp>
    </p:spTree>
    <p:extLst>
      <p:ext uri="{BB962C8B-B14F-4D97-AF65-F5344CB8AC3E}">
        <p14:creationId xmlns:p14="http://schemas.microsoft.com/office/powerpoint/2010/main" val="1171981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solidFill>
                  <a:srgbClr val="0070C0"/>
                </a:solidFill>
                <a:latin typeface="Bauhaus 93" panose="04030905020B02020C02" pitchFamily="82" charset="0"/>
              </a:rPr>
              <a:t>Exit Ticket</a:t>
            </a:r>
            <a:endParaRPr lang="en-US" dirty="0">
              <a:solidFill>
                <a:srgbClr val="0070C0"/>
              </a:solidFill>
              <a:latin typeface="Bauhaus 93" panose="04030905020B02020C02" pitchFamily="82" charset="0"/>
            </a:endParaRPr>
          </a:p>
        </p:txBody>
      </p:sp>
      <p:sp>
        <p:nvSpPr>
          <p:cNvPr id="3" name="Content Placeholder 2"/>
          <p:cNvSpPr>
            <a:spLocks noGrp="1"/>
          </p:cNvSpPr>
          <p:nvPr>
            <p:ph idx="1"/>
          </p:nvPr>
        </p:nvSpPr>
        <p:spPr>
          <a:xfrm>
            <a:off x="381000" y="2332037"/>
            <a:ext cx="8229600" cy="4525963"/>
          </a:xfrm>
        </p:spPr>
        <p:txBody>
          <a:bodyPr>
            <a:normAutofit lnSpcReduction="10000"/>
          </a:bodyPr>
          <a:lstStyle/>
          <a:p>
            <a:pPr marL="514350" indent="-514350">
              <a:buFont typeface="+mj-lt"/>
              <a:buAutoNum type="arabicPeriod"/>
            </a:pPr>
            <a:r>
              <a:rPr lang="en-US" dirty="0" smtClean="0"/>
              <a:t>What was the most helpful strategy taught in class?  </a:t>
            </a:r>
          </a:p>
          <a:p>
            <a:pPr marL="514350" indent="-514350">
              <a:buFont typeface="+mj-lt"/>
              <a:buAutoNum type="arabicPeriod"/>
            </a:pPr>
            <a:endParaRPr lang="en-US" dirty="0" smtClean="0"/>
          </a:p>
          <a:p>
            <a:pPr marL="514350" indent="-514350">
              <a:buFont typeface="+mj-lt"/>
              <a:buAutoNum type="arabicPeriod"/>
            </a:pPr>
            <a:r>
              <a:rPr lang="en-US" dirty="0" smtClean="0"/>
              <a:t>What was the least helpful?</a:t>
            </a:r>
          </a:p>
          <a:p>
            <a:pPr marL="514350" indent="-514350">
              <a:buFont typeface="+mj-lt"/>
              <a:buAutoNum type="arabicPeriod"/>
            </a:pPr>
            <a:endParaRPr lang="en-US" dirty="0" smtClean="0"/>
          </a:p>
          <a:p>
            <a:pPr marL="514350" indent="-514350">
              <a:buFont typeface="+mj-lt"/>
              <a:buAutoNum type="arabicPeriod"/>
            </a:pPr>
            <a:r>
              <a:rPr lang="en-US" dirty="0" smtClean="0"/>
              <a:t>What can I improve on as a teacher?</a:t>
            </a:r>
          </a:p>
          <a:p>
            <a:pPr marL="0" indent="0">
              <a:buNone/>
            </a:pPr>
            <a:endParaRPr lang="en-US" dirty="0" smtClean="0"/>
          </a:p>
          <a:p>
            <a:pPr marL="0" indent="0">
              <a:buNone/>
            </a:pPr>
            <a:r>
              <a:rPr lang="en-US" dirty="0" smtClean="0"/>
              <a:t>4.   What did you like about this class?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861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Symbolism and Connection Card </a:t>
            </a:r>
            <a:endParaRPr lang="en-US" dirty="0"/>
          </a:p>
        </p:txBody>
      </p:sp>
      <p:sp>
        <p:nvSpPr>
          <p:cNvPr id="3" name="Content Placeholder 2"/>
          <p:cNvSpPr>
            <a:spLocks noGrp="1"/>
          </p:cNvSpPr>
          <p:nvPr>
            <p:ph sz="half" idx="1"/>
          </p:nvPr>
        </p:nvSpPr>
        <p:spPr>
          <a:xfrm>
            <a:off x="457200" y="1600200"/>
            <a:ext cx="4038600" cy="5105400"/>
          </a:xfrm>
        </p:spPr>
        <p:txBody>
          <a:bodyPr>
            <a:normAutofit fontScale="92500" lnSpcReduction="10000"/>
          </a:bodyPr>
          <a:lstStyle/>
          <a:p>
            <a:pPr marL="0" indent="0">
              <a:buNone/>
            </a:pPr>
            <a:r>
              <a:rPr lang="en-US" dirty="0"/>
              <a:t>The phrase "out of the dust" appears several times in the book. At one point Billie Jo wants to escape "out of the dust," but later she says, "I can't get out of something that is inside me." </a:t>
            </a:r>
            <a:r>
              <a:rPr lang="en-US" dirty="0">
                <a:solidFill>
                  <a:srgbClr val="FF0000"/>
                </a:solidFill>
              </a:rPr>
              <a:t>How does the </a:t>
            </a:r>
            <a:r>
              <a:rPr lang="en-US" dirty="0" smtClean="0">
                <a:solidFill>
                  <a:srgbClr val="FF0000"/>
                </a:solidFill>
              </a:rPr>
              <a:t>title </a:t>
            </a:r>
            <a:r>
              <a:rPr lang="en-US" dirty="0">
                <a:solidFill>
                  <a:srgbClr val="FF0000"/>
                </a:solidFill>
              </a:rPr>
              <a:t>of the book reflect on Billie Jo as a person? </a:t>
            </a:r>
            <a:r>
              <a:rPr lang="en-US" dirty="0">
                <a:solidFill>
                  <a:srgbClr val="C42A98"/>
                </a:solidFill>
              </a:rPr>
              <a:t>How does it reflect on the general experience of people at that time? </a:t>
            </a:r>
            <a:br>
              <a:rPr lang="en-US" dirty="0">
                <a:solidFill>
                  <a:srgbClr val="C42A98"/>
                </a:solidFill>
              </a:rPr>
            </a:br>
            <a:endParaRPr lang="en-US" dirty="0">
              <a:solidFill>
                <a:srgbClr val="C42A98"/>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2192" y="1676400"/>
            <a:ext cx="4731808" cy="35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792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71712"/>
            <a:ext cx="7650956" cy="3886200"/>
          </a:xfrm>
          <a:prstGeom prst="rect">
            <a:avLst/>
          </a:prstGeom>
        </p:spPr>
      </p:pic>
    </p:spTree>
    <p:extLst>
      <p:ext uri="{BB962C8B-B14F-4D97-AF65-F5344CB8AC3E}">
        <p14:creationId xmlns:p14="http://schemas.microsoft.com/office/powerpoint/2010/main" val="1537856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tretch>
            <a:fillRect/>
          </a:stretch>
        </p:blipFill>
        <p:spPr>
          <a:xfrm>
            <a:off x="7086600" y="228599"/>
            <a:ext cx="1828800" cy="2505075"/>
          </a:xfrm>
          <a:prstGeom prst="rect">
            <a:avLst/>
          </a:prstGeom>
        </p:spPr>
      </p:pic>
      <p:sp>
        <p:nvSpPr>
          <p:cNvPr id="2" name="Title 1"/>
          <p:cNvSpPr>
            <a:spLocks noGrp="1"/>
          </p:cNvSpPr>
          <p:nvPr>
            <p:ph type="title"/>
          </p:nvPr>
        </p:nvSpPr>
        <p:spPr>
          <a:xfrm>
            <a:off x="533400" y="228600"/>
            <a:ext cx="8229600" cy="1143000"/>
          </a:xfrm>
        </p:spPr>
        <p:txBody>
          <a:bodyPr>
            <a:normAutofit fontScale="90000"/>
          </a:bodyPr>
          <a:lstStyle/>
          <a:p>
            <a:pPr algn="l"/>
            <a:r>
              <a:rPr lang="en-US" dirty="0" smtClean="0">
                <a:solidFill>
                  <a:srgbClr val="00B050"/>
                </a:solidFill>
                <a:latin typeface="Aharoni" panose="02010803020104030203" pitchFamily="2" charset="-79"/>
                <a:cs typeface="Aharoni" panose="02010803020104030203" pitchFamily="2" charset="-79"/>
              </a:rPr>
              <a:t>Green Eggs and Ham </a:t>
            </a:r>
            <a:r>
              <a:rPr lang="en-US" dirty="0" smtClean="0"/>
              <a:t/>
            </a:r>
            <a:br>
              <a:rPr lang="en-US" dirty="0" smtClean="0"/>
            </a:br>
            <a:r>
              <a:rPr lang="en-US" dirty="0" smtClean="0"/>
              <a:t>		</a:t>
            </a:r>
            <a:r>
              <a:rPr lang="en-US" dirty="0" smtClean="0">
                <a:latin typeface="Britannic Bold" panose="020B0903060703020204" pitchFamily="34" charset="0"/>
              </a:rPr>
              <a:t>Challenge </a:t>
            </a:r>
            <a:endParaRPr lang="en-US" dirty="0">
              <a:latin typeface="Britannic Bold" panose="020B0903060703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Dr</a:t>
            </a:r>
            <a:r>
              <a:rPr lang="en-US" dirty="0"/>
              <a:t>. Seuss' </a:t>
            </a:r>
            <a:r>
              <a:rPr lang="en-US" dirty="0" smtClean="0"/>
              <a:t>editor </a:t>
            </a:r>
            <a:r>
              <a:rPr lang="en-US" dirty="0"/>
              <a:t>bet him that he couldn't write </a:t>
            </a:r>
            <a:endParaRPr lang="en-US" dirty="0" smtClean="0"/>
          </a:p>
          <a:p>
            <a:pPr marL="0" indent="0">
              <a:buNone/>
            </a:pPr>
            <a:r>
              <a:rPr lang="en-US" dirty="0" smtClean="0"/>
              <a:t>a </a:t>
            </a:r>
            <a:r>
              <a:rPr lang="en-US" dirty="0"/>
              <a:t>book using 50 words or less. </a:t>
            </a:r>
            <a:endParaRPr lang="en-US" dirty="0" smtClean="0"/>
          </a:p>
          <a:p>
            <a:pPr marL="0" indent="0">
              <a:buNone/>
            </a:pPr>
            <a:endParaRPr lang="en-US" dirty="0" smtClean="0"/>
          </a:p>
          <a:p>
            <a:pPr marL="0" indent="0">
              <a:buNone/>
            </a:pPr>
            <a:r>
              <a:rPr lang="en-US" dirty="0" smtClean="0"/>
              <a:t>He came </a:t>
            </a:r>
            <a:r>
              <a:rPr lang="en-US" dirty="0"/>
              <a:t>up with </a:t>
            </a:r>
            <a:r>
              <a:rPr lang="en-US" i="1" dirty="0"/>
              <a:t>Green Eggs and Ham </a:t>
            </a:r>
            <a:r>
              <a:rPr lang="en-US" dirty="0"/>
              <a:t>—which uses exactly 50 words.</a:t>
            </a:r>
          </a:p>
          <a:p>
            <a:pPr marL="0" indent="0">
              <a:buNone/>
            </a:pPr>
            <a:endParaRPr lang="en-US" dirty="0" smtClean="0"/>
          </a:p>
          <a:p>
            <a:pPr marL="0" indent="0">
              <a:buNone/>
            </a:pPr>
            <a:r>
              <a:rPr lang="en-US" dirty="0" smtClean="0"/>
              <a:t>The </a:t>
            </a:r>
            <a:r>
              <a:rPr lang="en-US" dirty="0"/>
              <a:t>50 words, by the way, are: </a:t>
            </a:r>
            <a:endParaRPr lang="en-US" dirty="0" smtClean="0"/>
          </a:p>
          <a:p>
            <a:pPr marL="0" indent="0">
              <a:buNone/>
            </a:pPr>
            <a:r>
              <a:rPr lang="en-US" i="1" dirty="0" smtClean="0"/>
              <a:t>a</a:t>
            </a:r>
            <a:r>
              <a:rPr lang="en-US" i="1" dirty="0"/>
              <a:t>, am, and, anywhere, are, be, boat, box, car, could, dark, do, eat, eggs, fox, goat, good, green, ham, here, house, I, if, in, let, like, may, me, mouse, not, on, or, rain, Sam, say, see, so, thank, that, the, them, there, they, train, tree, try, will, with, would, you</a:t>
            </a:r>
            <a:endParaRPr lang="en-US" dirty="0"/>
          </a:p>
          <a:p>
            <a:pPr marL="0" indent="0">
              <a:buNone/>
            </a:pPr>
            <a:endParaRPr lang="en-US" dirty="0"/>
          </a:p>
        </p:txBody>
      </p:sp>
    </p:spTree>
    <p:extLst>
      <p:ext uri="{BB962C8B-B14F-4D97-AF65-F5344CB8AC3E}">
        <p14:creationId xmlns:p14="http://schemas.microsoft.com/office/powerpoint/2010/main" val="4076758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anose="020B0903060703020204" pitchFamily="34" charset="0"/>
              </a:rPr>
              <a:t>Dr. </a:t>
            </a:r>
            <a:r>
              <a:rPr lang="en-US" dirty="0" err="1" smtClean="0">
                <a:latin typeface="Britannic Bold" panose="020B0903060703020204" pitchFamily="34" charset="0"/>
              </a:rPr>
              <a:t>Seuss’ish</a:t>
            </a:r>
            <a:r>
              <a:rPr lang="en-US" dirty="0" smtClean="0">
                <a:latin typeface="Britannic Bold" panose="020B0903060703020204" pitchFamily="34" charset="0"/>
              </a:rPr>
              <a:t> Story </a:t>
            </a:r>
            <a:endParaRPr lang="en-US" dirty="0">
              <a:latin typeface="Britannic Bold" panose="020B0903060703020204" pitchFamily="34" charset="0"/>
            </a:endParaRPr>
          </a:p>
        </p:txBody>
      </p:sp>
      <p:sp>
        <p:nvSpPr>
          <p:cNvPr id="3" name="Content Placeholder 2"/>
          <p:cNvSpPr>
            <a:spLocks noGrp="1"/>
          </p:cNvSpPr>
          <p:nvPr>
            <p:ph idx="1"/>
          </p:nvPr>
        </p:nvSpPr>
        <p:spPr/>
        <p:txBody>
          <a:bodyPr/>
          <a:lstStyle/>
          <a:p>
            <a:pPr marL="0" indent="0">
              <a:buNone/>
            </a:pPr>
            <a:r>
              <a:rPr lang="en-US" u="sng" dirty="0" smtClean="0"/>
              <a:t>Criteria</a:t>
            </a:r>
            <a:r>
              <a:rPr lang="en-US" dirty="0" smtClean="0"/>
              <a:t>: </a:t>
            </a:r>
          </a:p>
          <a:p>
            <a:r>
              <a:rPr lang="en-US" dirty="0" smtClean="0"/>
              <a:t>Subject is food</a:t>
            </a:r>
          </a:p>
          <a:p>
            <a:r>
              <a:rPr lang="en-US" dirty="0" smtClean="0"/>
              <a:t>Rhyming words (make up words if necessary to form a rhyme) </a:t>
            </a:r>
          </a:p>
          <a:p>
            <a:r>
              <a:rPr lang="en-US" dirty="0" smtClean="0"/>
              <a:t>50 words or less (different tense of a word is a different word) </a:t>
            </a:r>
          </a:p>
          <a:p>
            <a:r>
              <a:rPr lang="en-US" dirty="0" smtClean="0"/>
              <a:t>Create an illustration to represent theme of story </a:t>
            </a:r>
            <a:endParaRPr lang="en-US" dirty="0"/>
          </a:p>
        </p:txBody>
      </p:sp>
    </p:spTree>
    <p:extLst>
      <p:ext uri="{BB962C8B-B14F-4D97-AF65-F5344CB8AC3E}">
        <p14:creationId xmlns:p14="http://schemas.microsoft.com/office/powerpoint/2010/main" val="1210390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0"/>
            <a:ext cx="6110288" cy="4576818"/>
          </a:xfrm>
          <a:prstGeom prst="rect">
            <a:avLst/>
          </a:prstGeom>
        </p:spPr>
      </p:pic>
    </p:spTree>
    <p:extLst>
      <p:ext uri="{BB962C8B-B14F-4D97-AF65-F5344CB8AC3E}">
        <p14:creationId xmlns:p14="http://schemas.microsoft.com/office/powerpoint/2010/main" val="384815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Bernard MT Condensed" panose="02050806060905020404" pitchFamily="18" charset="0"/>
              </a:rPr>
              <a:t>	Ticket </a:t>
            </a:r>
            <a:endParaRPr lang="en-US" sz="6600" dirty="0">
              <a:latin typeface="Bernard MT Condensed" panose="020508060609050204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514350" indent="-514350">
              <a:buAutoNum type="arabicPeriod"/>
            </a:pPr>
            <a:r>
              <a:rPr lang="en-US" dirty="0" smtClean="0"/>
              <a:t>What did I learn about myself today working in a group?</a:t>
            </a:r>
          </a:p>
          <a:p>
            <a:pPr marL="0" indent="0">
              <a:buNone/>
            </a:pPr>
            <a:endParaRPr lang="en-US" dirty="0" smtClean="0"/>
          </a:p>
          <a:p>
            <a:pPr marL="514350" indent="-514350">
              <a:buFont typeface="+mj-lt"/>
              <a:buAutoNum type="arabicPeriod" startAt="2"/>
            </a:pPr>
            <a:r>
              <a:rPr lang="en-US" dirty="0" smtClean="0"/>
              <a:t>What is something I learned about the research topic? </a:t>
            </a:r>
          </a:p>
          <a:p>
            <a:pPr marL="0" indent="0" algn="ctr">
              <a:buNone/>
            </a:pPr>
            <a:endParaRPr lang="en-US" dirty="0">
              <a:solidFill>
                <a:srgbClr val="FF0000"/>
              </a:solidFill>
              <a:latin typeface="Bernard MT Condensed" panose="02050806060905020404" pitchFamily="18" charset="0"/>
            </a:endParaRPr>
          </a:p>
          <a:p>
            <a:pPr marL="0" indent="0" algn="ctr">
              <a:buNone/>
            </a:pPr>
            <a:r>
              <a:rPr lang="en-US" dirty="0" smtClean="0">
                <a:solidFill>
                  <a:srgbClr val="FF0000"/>
                </a:solidFill>
                <a:latin typeface="Bernard MT Condensed" panose="02050806060905020404" pitchFamily="18" charset="0"/>
              </a:rPr>
              <a:t>Answer in complete sentences! </a:t>
            </a:r>
            <a:endParaRPr lang="en-US" dirty="0">
              <a:solidFill>
                <a:srgbClr val="FF0000"/>
              </a:solidFill>
              <a:latin typeface="Bernard MT Condensed" panose="020508060609050204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897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458200" cy="5029200"/>
          </a:xfrm>
          <a:solidFill>
            <a:schemeClr val="bg1"/>
          </a:solidFill>
        </p:spPr>
        <p:txBody>
          <a:bodyPr>
            <a:normAutofit/>
          </a:bodyPr>
          <a:lstStyle/>
          <a:p>
            <a:pPr marL="0" indent="0">
              <a:buNone/>
            </a:pPr>
            <a:endParaRPr lang="en-US" sz="4100" b="1" dirty="0" smtClean="0">
              <a:latin typeface="Wrangler" pitchFamily="2" charset="0"/>
            </a:endParaRPr>
          </a:p>
          <a:p>
            <a:pPr marL="0" indent="0">
              <a:buNone/>
            </a:pPr>
            <a:endParaRPr lang="en-US" sz="4100" b="1" dirty="0">
              <a:latin typeface="Wrangler" pitchFamily="2" charset="0"/>
            </a:endParaRPr>
          </a:p>
          <a:p>
            <a:pPr marL="0" indent="0">
              <a:buNone/>
            </a:pPr>
            <a:endParaRPr lang="en-US" sz="11200" b="1" dirty="0" smtClean="0">
              <a:latin typeface="Wrangler" pitchFamily="2" charset="0"/>
            </a:endParaRPr>
          </a:p>
          <a:p>
            <a:pPr marL="0" indent="0">
              <a:buNone/>
            </a:pPr>
            <a:endParaRPr lang="en-US" sz="16000" b="1" dirty="0" smtClean="0">
              <a:latin typeface="Wrangler" pitchFamily="2" charset="0"/>
            </a:endParaRPr>
          </a:p>
          <a:p>
            <a:pPr marL="0" indent="0">
              <a:buNone/>
            </a:pPr>
            <a:endParaRPr lang="en-US" sz="3600" b="1" dirty="0" smtClean="0">
              <a:latin typeface="Copperplate Gothic Bold" panose="020E0705020206020404" pitchFamily="34" charset="0"/>
            </a:endParaRPr>
          </a:p>
          <a:p>
            <a:pPr marL="0" indent="0">
              <a:buNone/>
            </a:pPr>
            <a:endParaRPr lang="en-US" sz="5400" b="1" dirty="0" smtClean="0">
              <a:latin typeface="Bodoni" pitchFamily="18" charset="0"/>
              <a:cs typeface="Aharoni" pitchFamily="2" charset="-79"/>
            </a:endParaRPr>
          </a:p>
          <a:p>
            <a:pPr marL="0" indent="0">
              <a:buNone/>
            </a:pPr>
            <a:endParaRPr lang="en-US" sz="4000" b="1" dirty="0" smtClean="0">
              <a:latin typeface="Aharoni" pitchFamily="2" charset="-79"/>
              <a:cs typeface="Aharoni" pitchFamily="2" charset="-79"/>
            </a:endParaRPr>
          </a:p>
          <a:p>
            <a:pPr marL="0" indent="0">
              <a:buNone/>
            </a:pPr>
            <a:endParaRPr lang="en-US" sz="4000" b="1" dirty="0" smtClean="0">
              <a:latin typeface="Aharoni" pitchFamily="2" charset="-79"/>
              <a:cs typeface="Aharoni" pitchFamily="2" charset="-79"/>
            </a:endParaRPr>
          </a:p>
          <a:p>
            <a:pPr marL="0" indent="0">
              <a:buNone/>
            </a:pPr>
            <a:endParaRPr lang="en-US" b="1" dirty="0" smtClean="0">
              <a:latin typeface="Aharoni" pitchFamily="2" charset="-79"/>
              <a:cs typeface="Aharoni" pitchFamily="2" charset="-79"/>
            </a:endParaRPr>
          </a:p>
          <a:p>
            <a:pPr marL="0" indent="0" algn="ctr">
              <a:buNone/>
            </a:pPr>
            <a:endParaRPr lang="en-US" sz="1900" b="1" dirty="0">
              <a:latin typeface="Aharoni" pitchFamily="2" charset="-79"/>
              <a:cs typeface="Aharoni" pitchFamily="2" charset="-79"/>
            </a:endParaRPr>
          </a:p>
          <a:p>
            <a:pPr marL="0" indent="0">
              <a:buNone/>
            </a:pPr>
            <a:endParaRPr lang="en-US" b="1" dirty="0" smtClean="0">
              <a:latin typeface="Wrangler"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860459"/>
            <a:ext cx="780952" cy="6761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4819650" cy="6434481"/>
          </a:xfrm>
          <a:prstGeom prst="rect">
            <a:avLst/>
          </a:prstGeom>
        </p:spPr>
      </p:pic>
    </p:spTree>
    <p:extLst>
      <p:ext uri="{BB962C8B-B14F-4D97-AF65-F5344CB8AC3E}">
        <p14:creationId xmlns:p14="http://schemas.microsoft.com/office/powerpoint/2010/main" val="82205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haroni" panose="02010803020104030203" pitchFamily="2" charset="-79"/>
                <a:cs typeface="Aharoni" panose="02010803020104030203" pitchFamily="2" charset="-79"/>
              </a:rPr>
              <a:t>Capitalization Rules</a:t>
            </a:r>
            <a:r>
              <a:rPr lang="en-US" dirty="0" smtClean="0"/>
              <a:t> </a:t>
            </a:r>
            <a:r>
              <a:rPr lang="en-US" dirty="0">
                <a:latin typeface="Algerian" panose="04020705040A02060702" pitchFamily="82" charset="0"/>
              </a:rPr>
              <a:t>Posters </a:t>
            </a:r>
          </a:p>
        </p:txBody>
      </p:sp>
      <p:sp>
        <p:nvSpPr>
          <p:cNvPr id="3" name="Content Placeholder 2"/>
          <p:cNvSpPr>
            <a:spLocks noGrp="1"/>
          </p:cNvSpPr>
          <p:nvPr>
            <p:ph idx="1"/>
          </p:nvPr>
        </p:nvSpPr>
        <p:spPr>
          <a:xfrm>
            <a:off x="381000" y="1752600"/>
            <a:ext cx="8229600" cy="5257800"/>
          </a:xfrm>
        </p:spPr>
        <p:txBody>
          <a:bodyPr>
            <a:normAutofit fontScale="77500" lnSpcReduction="20000"/>
          </a:bodyPr>
          <a:lstStyle/>
          <a:p>
            <a:pPr marL="514350" indent="-514350">
              <a:buAutoNum type="arabicPeriod"/>
            </a:pPr>
            <a:r>
              <a:rPr lang="en-US" sz="4100" dirty="0" smtClean="0"/>
              <a:t>Write name(s) on back in pencil.</a:t>
            </a:r>
            <a:endParaRPr lang="en-US" sz="4100" i="1" dirty="0" smtClean="0"/>
          </a:p>
          <a:p>
            <a:pPr marL="0" indent="0">
              <a:buNone/>
            </a:pPr>
            <a:endParaRPr lang="en-US" sz="4100" i="1" dirty="0" smtClean="0"/>
          </a:p>
          <a:p>
            <a:pPr marL="514350" indent="-514350">
              <a:buAutoNum type="arabicPeriod" startAt="2"/>
            </a:pPr>
            <a:r>
              <a:rPr lang="en-US" sz="4100" dirty="0" smtClean="0"/>
              <a:t>Write </a:t>
            </a:r>
            <a:r>
              <a:rPr lang="en-US" sz="4100" u="sng" dirty="0" smtClean="0"/>
              <a:t>group of capitalization rules </a:t>
            </a:r>
            <a:r>
              <a:rPr lang="en-US" sz="4100" dirty="0" smtClean="0"/>
              <a:t>presented. </a:t>
            </a:r>
          </a:p>
          <a:p>
            <a:pPr marL="0" indent="0">
              <a:buNone/>
            </a:pPr>
            <a:endParaRPr lang="en-US" sz="4100" dirty="0" smtClean="0"/>
          </a:p>
          <a:p>
            <a:pPr marL="514350" indent="-514350">
              <a:buAutoNum type="arabicPeriod" startAt="3"/>
            </a:pPr>
            <a:r>
              <a:rPr lang="en-US" sz="4100" dirty="0" smtClean="0"/>
              <a:t>For each example on </a:t>
            </a:r>
            <a:r>
              <a:rPr lang="en-US" sz="4100" b="1" dirty="0" smtClean="0">
                <a:solidFill>
                  <a:srgbClr val="008000"/>
                </a:solidFill>
              </a:rPr>
              <a:t>green </a:t>
            </a:r>
            <a:r>
              <a:rPr lang="en-US" sz="4100" dirty="0" smtClean="0"/>
              <a:t>sheet, write your own example.  Edit for other conventions!  </a:t>
            </a:r>
          </a:p>
          <a:p>
            <a:pPr marL="514350" indent="-514350">
              <a:buAutoNum type="arabicPeriod" startAt="3"/>
            </a:pPr>
            <a:endParaRPr lang="en-US" sz="4100" dirty="0"/>
          </a:p>
          <a:p>
            <a:pPr marL="514350" indent="-514350">
              <a:buAutoNum type="arabicPeriod" startAt="3"/>
            </a:pPr>
            <a:r>
              <a:rPr lang="en-US" sz="4100" dirty="0" smtClean="0"/>
              <a:t>Make your rule </a:t>
            </a:r>
            <a:r>
              <a:rPr lang="en-US" sz="4100" dirty="0" smtClean="0">
                <a:latin typeface="Algerian" panose="04020705040A02060702" pitchFamily="82" charset="0"/>
              </a:rPr>
              <a:t>visual</a:t>
            </a:r>
            <a:r>
              <a:rPr lang="en-US" sz="4100" dirty="0" smtClean="0"/>
              <a:t> for audience.  </a:t>
            </a:r>
          </a:p>
          <a:p>
            <a:pPr marL="514350" indent="-514350">
              <a:buAutoNum type="arabicPeriod" startAt="3"/>
            </a:pPr>
            <a:endParaRPr lang="en-US" dirty="0" smtClean="0"/>
          </a:p>
          <a:p>
            <a:pPr marL="0" indent="0">
              <a:buNone/>
            </a:pPr>
            <a:endParaRPr lang="en-US" dirty="0"/>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1029461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absolute phrases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solidFill>
                  <a:srgbClr val="FF0000"/>
                </a:solidFill>
              </a:rPr>
              <a:t>Legs quivering</a:t>
            </a:r>
            <a:r>
              <a:rPr lang="en-US" dirty="0"/>
              <a:t>, our old dog Gizmo dreamed of chasing squirrels. </a:t>
            </a:r>
            <a:endParaRPr lang="en-US" dirty="0" smtClean="0"/>
          </a:p>
          <a:p>
            <a:pPr marL="0" indent="0">
              <a:buNone/>
            </a:pPr>
            <a:endParaRPr lang="en-US" dirty="0"/>
          </a:p>
          <a:p>
            <a:pPr marL="0" indent="0">
              <a:buNone/>
            </a:pPr>
            <a:r>
              <a:rPr lang="en-US" dirty="0"/>
              <a:t>Her </a:t>
            </a:r>
            <a:r>
              <a:rPr lang="en-US" u="sng" dirty="0">
                <a:solidFill>
                  <a:srgbClr val="FF0000"/>
                </a:solidFill>
              </a:rPr>
              <a:t>arms folded </a:t>
            </a:r>
            <a:r>
              <a:rPr lang="en-US" dirty="0">
                <a:solidFill>
                  <a:srgbClr val="FF0000"/>
                </a:solidFill>
              </a:rPr>
              <a:t>across her chest</a:t>
            </a:r>
            <a:r>
              <a:rPr lang="en-US" dirty="0"/>
              <a:t>, Professor Hill warned the class about the penalties of plagiarism</a:t>
            </a:r>
            <a:r>
              <a:rPr lang="en-US" dirty="0" smtClean="0"/>
              <a:t>.</a:t>
            </a:r>
          </a:p>
          <a:p>
            <a:pPr marL="0" indent="0">
              <a:buNone/>
            </a:pPr>
            <a:endParaRPr lang="en-US" dirty="0" smtClean="0"/>
          </a:p>
          <a:p>
            <a:pPr marL="0" indent="0">
              <a:buNone/>
            </a:pPr>
            <a:r>
              <a:rPr lang="en-US" dirty="0" smtClean="0"/>
              <a:t>We </a:t>
            </a:r>
            <a:r>
              <a:rPr lang="en-US" dirty="0"/>
              <a:t>devoured Aunt Lenora's carrot cake, our </a:t>
            </a:r>
            <a:r>
              <a:rPr lang="en-US" u="sng" dirty="0">
                <a:solidFill>
                  <a:srgbClr val="FF0000"/>
                </a:solidFill>
              </a:rPr>
              <a:t>fingers scraping</a:t>
            </a:r>
            <a:r>
              <a:rPr lang="en-US" dirty="0"/>
              <a:t> </a:t>
            </a:r>
            <a:r>
              <a:rPr lang="en-US" dirty="0">
                <a:solidFill>
                  <a:srgbClr val="FF0000"/>
                </a:solidFill>
              </a:rPr>
              <a:t>the leftover frosting off the plates</a:t>
            </a:r>
            <a:r>
              <a:rPr lang="en-US" dirty="0"/>
              <a:t>.</a:t>
            </a:r>
          </a:p>
          <a:p>
            <a:pPr marL="0" indent="0">
              <a:buNone/>
            </a:pPr>
            <a:endParaRPr lang="en-US" dirty="0"/>
          </a:p>
        </p:txBody>
      </p:sp>
    </p:spTree>
    <p:extLst>
      <p:ext uri="{BB962C8B-B14F-4D97-AF65-F5344CB8AC3E}">
        <p14:creationId xmlns:p14="http://schemas.microsoft.com/office/powerpoint/2010/main" val="2208217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Misused Words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whole vs hole</a:t>
            </a:r>
          </a:p>
          <a:p>
            <a:pPr marL="0" indent="0">
              <a:buNone/>
            </a:pPr>
            <a:endParaRPr lang="en-US" dirty="0" smtClean="0"/>
          </a:p>
          <a:p>
            <a:pPr marL="0" indent="0">
              <a:buNone/>
            </a:pPr>
            <a:r>
              <a:rPr lang="en-US" dirty="0" smtClean="0"/>
              <a:t>since vs sense</a:t>
            </a:r>
          </a:p>
          <a:p>
            <a:pPr marL="0" indent="0">
              <a:buNone/>
            </a:pPr>
            <a:endParaRPr lang="en-US" dirty="0" smtClean="0"/>
          </a:p>
          <a:p>
            <a:pPr marL="0" indent="0">
              <a:buNone/>
            </a:pPr>
            <a:r>
              <a:rPr lang="en-US" dirty="0" smtClean="0"/>
              <a:t>lose vs loose</a:t>
            </a:r>
          </a:p>
          <a:p>
            <a:pPr marL="0" indent="0">
              <a:buNone/>
            </a:pPr>
            <a:endParaRPr lang="en-US" dirty="0" smtClean="0"/>
          </a:p>
          <a:p>
            <a:pPr marL="0" indent="0">
              <a:buNone/>
            </a:pPr>
            <a:r>
              <a:rPr lang="en-US" dirty="0" smtClean="0"/>
              <a:t>herd vs heard</a:t>
            </a:r>
          </a:p>
          <a:p>
            <a:pPr marL="0" indent="0">
              <a:buNone/>
            </a:pPr>
            <a:endParaRPr lang="en-US" dirty="0" smtClean="0"/>
          </a:p>
          <a:p>
            <a:pPr marL="0" indent="0">
              <a:buNone/>
            </a:pPr>
            <a:r>
              <a:rPr lang="en-US" dirty="0" smtClean="0"/>
              <a:t>were vs we’re </a:t>
            </a:r>
            <a:endParaRPr lang="en-US" dirty="0"/>
          </a:p>
        </p:txBody>
      </p:sp>
    </p:spTree>
    <p:extLst>
      <p:ext uri="{BB962C8B-B14F-4D97-AF65-F5344CB8AC3E}">
        <p14:creationId xmlns:p14="http://schemas.microsoft.com/office/powerpoint/2010/main" val="2533947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Quiz </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The _____ spoke aloud with the other _____ in her support group. </a:t>
            </a:r>
          </a:p>
          <a:p>
            <a:pPr marL="514350" indent="-514350">
              <a:buAutoNum type="arabicPeriod"/>
            </a:pPr>
            <a:endParaRPr lang="en-US" dirty="0" smtClean="0"/>
          </a:p>
          <a:p>
            <a:pPr marL="514350" indent="-514350">
              <a:buAutoNum type="arabicPeriod"/>
            </a:pPr>
            <a:r>
              <a:rPr lang="en-US" dirty="0" smtClean="0"/>
              <a:t>For _____, in a few _____ everything can change. </a:t>
            </a:r>
          </a:p>
          <a:p>
            <a:pPr marL="514350" indent="-514350">
              <a:buAutoNum type="arabicPeriod"/>
            </a:pPr>
            <a:endParaRPr lang="en-US" dirty="0" smtClean="0"/>
          </a:p>
          <a:p>
            <a:pPr marL="514350" indent="-514350">
              <a:buAutoNum type="arabicPeriod"/>
            </a:pPr>
            <a:r>
              <a:rPr lang="en-US" dirty="0" smtClean="0"/>
              <a:t>I would _____ the invitation _____ I am busy. </a:t>
            </a:r>
          </a:p>
          <a:p>
            <a:pPr marL="0" indent="0">
              <a:buNone/>
            </a:pPr>
            <a:endParaRPr lang="en-US" dirty="0" smtClean="0"/>
          </a:p>
          <a:p>
            <a:pPr marL="0" indent="0">
              <a:buNone/>
            </a:pPr>
            <a:r>
              <a:rPr lang="en-US" dirty="0" smtClean="0"/>
              <a:t>4.  The _____ had _____ with the busy doctor. </a:t>
            </a:r>
            <a:endParaRPr lang="en-US" dirty="0"/>
          </a:p>
        </p:txBody>
      </p:sp>
    </p:spTree>
    <p:extLst>
      <p:ext uri="{BB962C8B-B14F-4D97-AF65-F5344CB8AC3E}">
        <p14:creationId xmlns:p14="http://schemas.microsoft.com/office/powerpoint/2010/main" val="2898070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normAutofit/>
          </a:bodyPr>
          <a:lstStyle/>
          <a:p>
            <a:r>
              <a:rPr lang="en-US" sz="2400" dirty="0" smtClean="0">
                <a:latin typeface="Aharoni" panose="02010803020104030203" pitchFamily="2" charset="-79"/>
                <a:cs typeface="Aharoni" panose="02010803020104030203" pitchFamily="2" charset="-79"/>
              </a:rPr>
              <a:t>Questions for Thoughtful Reflection About a Memory</a:t>
            </a:r>
            <a:endParaRPr lang="en-US" sz="24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81000" y="1143000"/>
            <a:ext cx="8305800" cy="5334000"/>
          </a:xfrm>
        </p:spPr>
        <p:txBody>
          <a:bodyPr>
            <a:normAutofit fontScale="70000" lnSpcReduction="20000"/>
          </a:bodyPr>
          <a:lstStyle/>
          <a:p>
            <a:pPr marL="0" indent="0">
              <a:buNone/>
            </a:pPr>
            <a:r>
              <a:rPr lang="en-US" dirty="0" smtClean="0"/>
              <a:t>1. Why did you pick this moment?</a:t>
            </a:r>
          </a:p>
          <a:p>
            <a:pPr marL="0" indent="0">
              <a:buNone/>
            </a:pPr>
            <a:endParaRPr lang="en-US" dirty="0" smtClean="0"/>
          </a:p>
          <a:p>
            <a:pPr marL="0" indent="0">
              <a:buNone/>
            </a:pPr>
            <a:r>
              <a:rPr lang="en-US" dirty="0" smtClean="0"/>
              <a:t>2. What part of your personality has changed because of this moment?</a:t>
            </a:r>
          </a:p>
          <a:p>
            <a:pPr marL="0" indent="0">
              <a:buNone/>
            </a:pPr>
            <a:endParaRPr lang="en-US" dirty="0" smtClean="0"/>
          </a:p>
          <a:p>
            <a:pPr marL="0" indent="0">
              <a:buNone/>
            </a:pPr>
            <a:r>
              <a:rPr lang="en-US" dirty="0" smtClean="0"/>
              <a:t>3. Which of your values became clearer because of this moment?</a:t>
            </a:r>
          </a:p>
          <a:p>
            <a:pPr marL="0" indent="0">
              <a:buNone/>
            </a:pPr>
            <a:endParaRPr lang="en-US" dirty="0" smtClean="0"/>
          </a:p>
          <a:p>
            <a:pPr marL="0" indent="0">
              <a:buNone/>
            </a:pPr>
            <a:r>
              <a:rPr lang="en-US" dirty="0" smtClean="0"/>
              <a:t>4. How was this moment a pivot point in your life?</a:t>
            </a:r>
          </a:p>
          <a:p>
            <a:pPr marL="0" indent="0">
              <a:buNone/>
            </a:pPr>
            <a:endParaRPr lang="en-US" dirty="0" smtClean="0"/>
          </a:p>
          <a:p>
            <a:pPr marL="0" indent="0">
              <a:buNone/>
            </a:pPr>
            <a:r>
              <a:rPr lang="en-US" dirty="0" smtClean="0"/>
              <a:t>5. Now, looking back, what do you see that you didn’t see before?</a:t>
            </a:r>
          </a:p>
          <a:p>
            <a:pPr marL="0" indent="0">
              <a:buNone/>
            </a:pPr>
            <a:endParaRPr lang="en-US" dirty="0" smtClean="0"/>
          </a:p>
          <a:p>
            <a:pPr marL="0" indent="0">
              <a:buNone/>
            </a:pPr>
            <a:r>
              <a:rPr lang="en-US" dirty="0" smtClean="0"/>
              <a:t>6. What questions did this moment raise for me?</a:t>
            </a:r>
          </a:p>
          <a:p>
            <a:pPr marL="0" indent="0">
              <a:buNone/>
            </a:pPr>
            <a:endParaRPr lang="en-US" dirty="0" smtClean="0"/>
          </a:p>
          <a:p>
            <a:pPr marL="0" indent="0">
              <a:buNone/>
            </a:pPr>
            <a:r>
              <a:rPr lang="en-US" dirty="0" smtClean="0"/>
              <a:t>7. What questions did this moment answer?</a:t>
            </a:r>
          </a:p>
          <a:p>
            <a:pPr marL="0" indent="0">
              <a:buNone/>
            </a:pPr>
            <a:endParaRPr lang="en-US" dirty="0" smtClean="0"/>
          </a:p>
          <a:p>
            <a:pPr marL="0" indent="0">
              <a:buNone/>
            </a:pPr>
            <a:r>
              <a:rPr lang="en-US" dirty="0" smtClean="0"/>
              <a:t>8. How has this moment helped me become who I was then? Or who I am now?</a:t>
            </a:r>
            <a:endParaRPr lang="en-US" dirty="0"/>
          </a:p>
        </p:txBody>
      </p:sp>
      <p:sp>
        <p:nvSpPr>
          <p:cNvPr id="4" name="Footer Placeholder 3"/>
          <p:cNvSpPr>
            <a:spLocks noGrp="1"/>
          </p:cNvSpPr>
          <p:nvPr>
            <p:ph type="ftr" sz="quarter" idx="11"/>
          </p:nvPr>
        </p:nvSpPr>
        <p:spPr/>
        <p:txBody>
          <a:bodyPr/>
          <a:lstStyle/>
          <a:p>
            <a:r>
              <a:rPr lang="en-US" dirty="0" err="1" smtClean="0"/>
              <a:t>Bernabei</a:t>
            </a:r>
            <a:r>
              <a:rPr lang="en-US" dirty="0" smtClean="0"/>
              <a:t>, Gretchen. The Story of My Thinking. Pg. 13</a:t>
            </a:r>
            <a:endParaRPr lang="en-US" dirty="0"/>
          </a:p>
        </p:txBody>
      </p:sp>
    </p:spTree>
    <p:extLst>
      <p:ext uri="{BB962C8B-B14F-4D97-AF65-F5344CB8AC3E}">
        <p14:creationId xmlns:p14="http://schemas.microsoft.com/office/powerpoint/2010/main" val="2518818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smtClean="0">
                <a:latin typeface="Aharoni" panose="02010803020104030203" pitchFamily="2" charset="-79"/>
                <a:cs typeface="Aharoni" panose="02010803020104030203" pitchFamily="2" charset="-79"/>
              </a:rPr>
              <a:t>Commas</a:t>
            </a:r>
            <a:r>
              <a:rPr lang="en-US" dirty="0" smtClean="0"/>
              <a:t> Between </a:t>
            </a:r>
            <a:r>
              <a:rPr lang="en-US" dirty="0" smtClean="0">
                <a:latin typeface="Cooper Black" panose="0208090404030B020404" pitchFamily="18" charset="0"/>
              </a:rPr>
              <a:t>Adjectives</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Use commas to separate adjectives of </a:t>
            </a:r>
            <a:r>
              <a:rPr lang="en-US" u="sng" dirty="0" smtClean="0"/>
              <a:t>equal rank</a:t>
            </a:r>
            <a:r>
              <a:rPr lang="en-US" dirty="0" smtClean="0"/>
              <a:t>.</a:t>
            </a:r>
          </a:p>
          <a:p>
            <a:pPr lvl="1"/>
            <a:r>
              <a:rPr lang="en-US" dirty="0" smtClean="0"/>
              <a:t>Can use “and” between each adjective</a:t>
            </a:r>
          </a:p>
          <a:p>
            <a:pPr lvl="1"/>
            <a:r>
              <a:rPr lang="en-US" dirty="0" smtClean="0"/>
              <a:t>Order of adjectives can be changed</a:t>
            </a:r>
          </a:p>
          <a:p>
            <a:pPr marL="0" indent="0" algn="ctr">
              <a:buNone/>
            </a:pPr>
            <a:r>
              <a:rPr lang="en-US" dirty="0" smtClean="0">
                <a:solidFill>
                  <a:srgbClr val="FF0000"/>
                </a:solidFill>
              </a:rPr>
              <a:t>Bianca made a simple, polite request. </a:t>
            </a:r>
          </a:p>
          <a:p>
            <a:pPr marL="0" indent="0">
              <a:buNone/>
            </a:pPr>
            <a:endParaRPr lang="en-US" dirty="0"/>
          </a:p>
          <a:p>
            <a:r>
              <a:rPr lang="en-US" dirty="0" smtClean="0"/>
              <a:t>Do not use commas to separate adjectives that must appear in a specific order. </a:t>
            </a:r>
          </a:p>
          <a:p>
            <a:pPr marL="0" indent="0" algn="ctr">
              <a:buNone/>
            </a:pPr>
            <a:r>
              <a:rPr lang="en-US" dirty="0" smtClean="0">
                <a:solidFill>
                  <a:srgbClr val="FF0000"/>
                </a:solidFill>
              </a:rPr>
              <a:t>Some colorful birds perched on the roof. </a:t>
            </a:r>
          </a:p>
          <a:p>
            <a:pPr marL="0" indent="0">
              <a:buNone/>
            </a:pPr>
            <a:endParaRPr lang="en-US" dirty="0"/>
          </a:p>
          <a:p>
            <a:r>
              <a:rPr lang="en-US" dirty="0" smtClean="0"/>
              <a:t>Do not use a comma to separate the last adjective in a series from the noun it modifies.</a:t>
            </a:r>
          </a:p>
          <a:p>
            <a:pPr marL="0" indent="0" algn="ctr">
              <a:buNone/>
            </a:pPr>
            <a:r>
              <a:rPr lang="en-US" dirty="0" smtClean="0">
                <a:solidFill>
                  <a:srgbClr val="FF0000"/>
                </a:solidFill>
              </a:rPr>
              <a:t>We walked on a long, twisting, scenic road. </a:t>
            </a:r>
            <a:r>
              <a:rPr lang="en-US" dirty="0" smtClean="0"/>
              <a:t> </a:t>
            </a:r>
            <a:endParaRPr lang="en-US" dirty="0"/>
          </a:p>
        </p:txBody>
      </p:sp>
    </p:spTree>
    <p:extLst>
      <p:ext uri="{BB962C8B-B14F-4D97-AF65-F5344CB8AC3E}">
        <p14:creationId xmlns:p14="http://schemas.microsoft.com/office/powerpoint/2010/main" val="20251313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514350" indent="-514350">
              <a:buAutoNum type="arabicPeriod"/>
            </a:pPr>
            <a:endParaRPr lang="en-US" dirty="0"/>
          </a:p>
          <a:p>
            <a:pPr marL="514350" indent="-514350">
              <a:buAutoNum type="arabicPeriod"/>
            </a:pPr>
            <a:r>
              <a:rPr lang="en-US" dirty="0" smtClean="0"/>
              <a:t>We live in a red brick apartment building. </a:t>
            </a:r>
          </a:p>
          <a:p>
            <a:pPr marL="514350" indent="-514350">
              <a:buAutoNum type="arabicPeriod"/>
            </a:pPr>
            <a:endParaRPr lang="en-US" dirty="0" smtClean="0"/>
          </a:p>
          <a:p>
            <a:pPr marL="514350" indent="-514350">
              <a:buAutoNum type="arabicPeriod"/>
            </a:pPr>
            <a:r>
              <a:rPr lang="en-US" dirty="0" smtClean="0"/>
              <a:t>Charles prefers his sturdy old bicycle to his brother's shiny new one. </a:t>
            </a:r>
            <a:endParaRPr lang="en-US" dirty="0"/>
          </a:p>
        </p:txBody>
      </p:sp>
    </p:spTree>
    <p:extLst>
      <p:ext uri="{BB962C8B-B14F-4D97-AF65-F5344CB8AC3E}">
        <p14:creationId xmlns:p14="http://schemas.microsoft.com/office/powerpoint/2010/main" val="1474211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Tips from the horse’s mouth </a:t>
            </a:r>
            <a:endParaRPr lang="en-US" dirty="0"/>
          </a:p>
        </p:txBody>
      </p:sp>
      <p:sp>
        <p:nvSpPr>
          <p:cNvPr id="3" name="Content Placeholder 2"/>
          <p:cNvSpPr>
            <a:spLocks noGrp="1"/>
          </p:cNvSpPr>
          <p:nvPr>
            <p:ph idx="1"/>
          </p:nvPr>
        </p:nvSpPr>
        <p:spPr>
          <a:xfrm>
            <a:off x="333375" y="3124058"/>
            <a:ext cx="8229600" cy="3001963"/>
          </a:xfrm>
        </p:spPr>
        <p:txBody>
          <a:bodyPr>
            <a:normAutofit/>
          </a:bodyPr>
          <a:lstStyle/>
          <a:p>
            <a:pPr>
              <a:defRPr/>
            </a:pPr>
            <a:r>
              <a:rPr lang="en-US" sz="2400" b="1" dirty="0" smtClean="0">
                <a:latin typeface="Arial" charset="0"/>
                <a:cs typeface="Arial" charset="0"/>
              </a:rPr>
              <a:t>Clearly </a:t>
            </a:r>
            <a:r>
              <a:rPr lang="en-US" sz="2400" b="1" dirty="0">
                <a:latin typeface="Arial" charset="0"/>
                <a:cs typeface="Arial" charset="0"/>
              </a:rPr>
              <a:t>defined </a:t>
            </a:r>
            <a:r>
              <a:rPr lang="en-US" sz="2400" b="1" dirty="0">
                <a:solidFill>
                  <a:srgbClr val="C00000"/>
                </a:solidFill>
                <a:latin typeface="Arial" charset="0"/>
                <a:cs typeface="Arial" charset="0"/>
              </a:rPr>
              <a:t>focus</a:t>
            </a:r>
            <a:r>
              <a:rPr lang="en-US" sz="2400" b="1" dirty="0">
                <a:latin typeface="Arial" charset="0"/>
                <a:cs typeface="Arial" charset="0"/>
              </a:rPr>
              <a:t> and communicates the importance of or </a:t>
            </a:r>
            <a:r>
              <a:rPr lang="en-US" sz="2400" b="1" dirty="0">
                <a:solidFill>
                  <a:srgbClr val="C00000"/>
                </a:solidFill>
                <a:latin typeface="Arial" charset="0"/>
                <a:cs typeface="Arial" charset="0"/>
              </a:rPr>
              <a:t>reasons for actions and/or </a:t>
            </a:r>
            <a:r>
              <a:rPr lang="en-US" sz="2400" b="1" dirty="0" smtClean="0">
                <a:solidFill>
                  <a:srgbClr val="C00000"/>
                </a:solidFill>
                <a:latin typeface="Arial" charset="0"/>
                <a:cs typeface="Arial" charset="0"/>
              </a:rPr>
              <a:t>consequences</a:t>
            </a:r>
          </a:p>
          <a:p>
            <a:pPr marL="0" indent="0">
              <a:buNone/>
              <a:defRPr/>
            </a:pPr>
            <a:endParaRPr lang="en-US" sz="2400" b="1" dirty="0">
              <a:latin typeface="Arial" charset="0"/>
              <a:cs typeface="Arial" charset="0"/>
            </a:endParaRPr>
          </a:p>
          <a:p>
            <a:pPr>
              <a:defRPr/>
            </a:pPr>
            <a:r>
              <a:rPr lang="en-US" sz="2400" b="1" dirty="0">
                <a:latin typeface="Arial" charset="0"/>
                <a:cs typeface="Arial" charset="0"/>
              </a:rPr>
              <a:t>Personal narratives </a:t>
            </a:r>
            <a:r>
              <a:rPr lang="en-US" sz="2400" b="1" dirty="0">
                <a:solidFill>
                  <a:srgbClr val="C00000"/>
                </a:solidFill>
                <a:latin typeface="Arial" charset="0"/>
                <a:cs typeface="Arial" charset="0"/>
              </a:rPr>
              <a:t>must be realistic </a:t>
            </a:r>
            <a:r>
              <a:rPr lang="en-US" sz="2400" b="1" dirty="0">
                <a:latin typeface="Arial" charset="0"/>
                <a:cs typeface="Arial" charset="0"/>
              </a:rPr>
              <a:t>in nature. 	</a:t>
            </a:r>
            <a:r>
              <a:rPr lang="en-US" sz="2400" b="1" i="1" u="sng" dirty="0">
                <a:latin typeface="Arial" charset="0"/>
                <a:cs typeface="Arial" charset="0"/>
              </a:rPr>
              <a:t>No obvious “fantasy” papers.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713" y="1143000"/>
            <a:ext cx="2543175" cy="1800225"/>
          </a:xfrm>
          <a:prstGeom prst="rect">
            <a:avLst/>
          </a:prstGeom>
        </p:spPr>
      </p:pic>
    </p:spTree>
    <p:extLst>
      <p:ext uri="{BB962C8B-B14F-4D97-AF65-F5344CB8AC3E}">
        <p14:creationId xmlns:p14="http://schemas.microsoft.com/office/powerpoint/2010/main" val="2177787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534400" cy="6247864"/>
          </a:xfrm>
          <a:prstGeom prst="rect">
            <a:avLst/>
          </a:prstGeom>
        </p:spPr>
        <p:txBody>
          <a:bodyPr wrap="square">
            <a:spAutoFit/>
          </a:bodyPr>
          <a:lstStyle/>
          <a:p>
            <a:r>
              <a:rPr lang="en-US" sz="2000" dirty="0" smtClean="0"/>
              <a:t>     Overwhelming </a:t>
            </a:r>
            <a:r>
              <a:rPr lang="en-US" sz="2000" dirty="0"/>
              <a:t>stress, headaches, confusion, and darkness.  These are just a few of the memories of the time I made the most difficult decision in my life.</a:t>
            </a:r>
          </a:p>
          <a:p>
            <a:r>
              <a:rPr lang="en-US" sz="2000" dirty="0"/>
              <a:t>     It was five o’clock on a school morning when my mom told me I would have to do my hair, get dressed, and get to the bus stop once she left to go visit my sister in the hospital.  The only problem with that, was the fact that did not know how to do my own hair.</a:t>
            </a:r>
          </a:p>
          <a:p>
            <a:r>
              <a:rPr lang="en-US" sz="2000" dirty="0"/>
              <a:t>     As soon as I got dressed, I called my mom on her cell phone.  I tried telling her that I could not do my hair so I could not go to school.  In her response, she told me that if I did not go to school, I would suffer consequences.  I was in a pickle.  I did not know whether to stay home or go to school.  Since </a:t>
            </a:r>
            <a:r>
              <a:rPr lang="en-US" sz="2000" dirty="0" smtClean="0"/>
              <a:t>I</a:t>
            </a:r>
            <a:r>
              <a:rPr lang="en-US" sz="2000" b="1" dirty="0">
                <a:solidFill>
                  <a:schemeClr val="accent2">
                    <a:lumMod val="50000"/>
                  </a:schemeClr>
                </a:solidFill>
              </a:rPr>
              <a:t> </a:t>
            </a:r>
            <a:r>
              <a:rPr lang="en-US" sz="2000" dirty="0"/>
              <a:t>tried to do my hair and I became late for the bus, I decided not to go to school.  Later that day when my mom made it home, she told me I was in deep trouble.  When I sat down to tell her about my situation, she sounded like she was </a:t>
            </a:r>
            <a:r>
              <a:rPr lang="en-US" sz="2000" dirty="0" smtClean="0"/>
              <a:t>frustrated </a:t>
            </a:r>
            <a:r>
              <a:rPr lang="en-US" sz="2000" dirty="0"/>
              <a:t>with me, but I was wrong.  It turned out that my mom gave me mercy.  She told me that all I had to do was to apologize, so I did from the bottom of my heart.</a:t>
            </a:r>
          </a:p>
          <a:p>
            <a:r>
              <a:rPr lang="en-US" sz="2000" dirty="0"/>
              <a:t>     Ever since that morning, I have always seen the mercy in the eyes of my parents.  I learned that if I ever had to make a decision like that again, to go through with the hardest decision for me.  In this case, it was doing my hair and going to school.  The fact is that the most difficult decision turned out to be the decision I should have made. </a:t>
            </a:r>
          </a:p>
        </p:txBody>
      </p:sp>
    </p:spTree>
    <p:extLst>
      <p:ext uri="{BB962C8B-B14F-4D97-AF65-F5344CB8AC3E}">
        <p14:creationId xmlns:p14="http://schemas.microsoft.com/office/powerpoint/2010/main" val="242394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93" y="-762000"/>
            <a:ext cx="6096000" cy="812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61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smtClean="0">
                <a:latin typeface="Bernard MT Condensed" panose="02050806060905020404" pitchFamily="18" charset="0"/>
              </a:rPr>
              <a:t>Confusing</a:t>
            </a:r>
            <a:r>
              <a:rPr lang="en-US" dirty="0" smtClean="0"/>
              <a:t> Spelling Words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6600" dirty="0" smtClean="0"/>
              <a:t>accept/except</a:t>
            </a:r>
          </a:p>
          <a:p>
            <a:pPr marL="0" indent="0" algn="ctr">
              <a:buNone/>
            </a:pPr>
            <a:r>
              <a:rPr lang="en-US" sz="6600" dirty="0" smtClean="0"/>
              <a:t>woman/women</a:t>
            </a:r>
          </a:p>
          <a:p>
            <a:pPr marL="0" indent="0" algn="ctr">
              <a:buNone/>
            </a:pPr>
            <a:r>
              <a:rPr lang="en-US" sz="6600" dirty="0" smtClean="0"/>
              <a:t>instance/instants</a:t>
            </a:r>
          </a:p>
          <a:p>
            <a:pPr marL="0" indent="0" algn="ctr">
              <a:buNone/>
            </a:pPr>
            <a:r>
              <a:rPr lang="en-US" sz="6600" dirty="0" smtClean="0"/>
              <a:t>patience/patients</a:t>
            </a:r>
          </a:p>
          <a:p>
            <a:pPr marL="0" indent="0">
              <a:buNone/>
            </a:pPr>
            <a:endParaRPr lang="en-US" dirty="0"/>
          </a:p>
        </p:txBody>
      </p:sp>
    </p:spTree>
    <p:extLst>
      <p:ext uri="{BB962C8B-B14F-4D97-AF65-F5344CB8AC3E}">
        <p14:creationId xmlns:p14="http://schemas.microsoft.com/office/powerpoint/2010/main" val="1918055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chemeClr val="accent4">
                    <a:lumMod val="75000"/>
                  </a:schemeClr>
                </a:solidFill>
                <a:latin typeface="Cooper Black" panose="0208090404030B020404" pitchFamily="18" charset="0"/>
              </a:rPr>
              <a:t>The Chair </a:t>
            </a:r>
            <a:endParaRPr lang="en-US" sz="9600" dirty="0">
              <a:solidFill>
                <a:schemeClr val="accent4">
                  <a:lumMod val="75000"/>
                </a:schemeClr>
              </a:solidFill>
              <a:latin typeface="Cooper Black" panose="0208090404030B0204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2</a:t>
            </a:r>
            <a:r>
              <a:rPr lang="en-US" baseline="30000" dirty="0" smtClean="0">
                <a:solidFill>
                  <a:schemeClr val="accent4">
                    <a:lumMod val="75000"/>
                  </a:schemeClr>
                </a:solidFill>
                <a:latin typeface="Aharoni" panose="02010803020104030203" pitchFamily="2" charset="-79"/>
                <a:cs typeface="Aharoni" panose="02010803020104030203" pitchFamily="2" charset="-79"/>
              </a:rPr>
              <a:t>nd</a:t>
            </a:r>
            <a:r>
              <a:rPr lang="en-US" dirty="0" smtClean="0">
                <a:solidFill>
                  <a:schemeClr val="accent4">
                    <a:lumMod val="75000"/>
                  </a:schemeClr>
                </a:solidFill>
                <a:latin typeface="Aharoni" panose="02010803020104030203" pitchFamily="2" charset="-79"/>
                <a:cs typeface="Aharoni" panose="02010803020104030203" pitchFamily="2" charset="-79"/>
              </a:rPr>
              <a:t> period		Jess Holbert</a:t>
            </a:r>
          </a:p>
          <a:p>
            <a:pPr marL="0" indent="0">
              <a:buNone/>
            </a:pPr>
            <a:endParaRPr lang="en-US" dirty="0" smtClean="0">
              <a:solidFill>
                <a:schemeClr val="accent4">
                  <a:lumMod val="75000"/>
                </a:schemeClr>
              </a:solidFill>
              <a:latin typeface="Aharoni" panose="02010803020104030203" pitchFamily="2" charset="-79"/>
              <a:cs typeface="Aharoni" panose="02010803020104030203" pitchFamily="2" charset="-79"/>
            </a:endParaRPr>
          </a:p>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3</a:t>
            </a:r>
            <a:r>
              <a:rPr lang="en-US" baseline="30000" dirty="0" smtClean="0">
                <a:solidFill>
                  <a:schemeClr val="accent4">
                    <a:lumMod val="75000"/>
                  </a:schemeClr>
                </a:solidFill>
                <a:latin typeface="Aharoni" panose="02010803020104030203" pitchFamily="2" charset="-79"/>
                <a:cs typeface="Aharoni" panose="02010803020104030203" pitchFamily="2" charset="-79"/>
              </a:rPr>
              <a:t>rd</a:t>
            </a:r>
            <a:r>
              <a:rPr lang="en-US" dirty="0" smtClean="0">
                <a:solidFill>
                  <a:schemeClr val="accent4">
                    <a:lumMod val="75000"/>
                  </a:schemeClr>
                </a:solidFill>
                <a:latin typeface="Aharoni" panose="02010803020104030203" pitchFamily="2" charset="-79"/>
                <a:cs typeface="Aharoni" panose="02010803020104030203" pitchFamily="2" charset="-79"/>
              </a:rPr>
              <a:t> period		Mattie Hernandez</a:t>
            </a:r>
          </a:p>
          <a:p>
            <a:pPr marL="0" indent="0">
              <a:buNone/>
            </a:pPr>
            <a:endParaRPr lang="en-US" dirty="0" smtClean="0">
              <a:solidFill>
                <a:schemeClr val="accent4">
                  <a:lumMod val="75000"/>
                </a:schemeClr>
              </a:solidFill>
              <a:latin typeface="Aharoni" panose="02010803020104030203" pitchFamily="2" charset="-79"/>
              <a:cs typeface="Aharoni" panose="02010803020104030203" pitchFamily="2" charset="-79"/>
            </a:endParaRPr>
          </a:p>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Advisory 		</a:t>
            </a:r>
          </a:p>
          <a:p>
            <a:pPr marL="0" indent="0">
              <a:buNone/>
            </a:pPr>
            <a:endParaRPr lang="en-US" dirty="0" smtClean="0">
              <a:solidFill>
                <a:schemeClr val="accent4">
                  <a:lumMod val="75000"/>
                </a:schemeClr>
              </a:solidFill>
              <a:latin typeface="Aharoni" panose="02010803020104030203" pitchFamily="2" charset="-79"/>
              <a:cs typeface="Aharoni" panose="02010803020104030203" pitchFamily="2" charset="-79"/>
            </a:endParaRPr>
          </a:p>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5</a:t>
            </a:r>
            <a:r>
              <a:rPr lang="en-US" baseline="30000" dirty="0" smtClean="0">
                <a:solidFill>
                  <a:schemeClr val="accent4">
                    <a:lumMod val="75000"/>
                  </a:schemeClr>
                </a:solidFill>
                <a:latin typeface="Aharoni" panose="02010803020104030203" pitchFamily="2" charset="-79"/>
                <a:cs typeface="Aharoni" panose="02010803020104030203" pitchFamily="2" charset="-79"/>
              </a:rPr>
              <a:t>th</a:t>
            </a:r>
            <a:r>
              <a:rPr lang="en-US" dirty="0" smtClean="0">
                <a:solidFill>
                  <a:schemeClr val="accent4">
                    <a:lumMod val="75000"/>
                  </a:schemeClr>
                </a:solidFill>
                <a:latin typeface="Aharoni" panose="02010803020104030203" pitchFamily="2" charset="-79"/>
                <a:cs typeface="Aharoni" panose="02010803020104030203" pitchFamily="2" charset="-79"/>
              </a:rPr>
              <a:t> period		Macy Roque</a:t>
            </a:r>
          </a:p>
          <a:p>
            <a:pPr marL="0" indent="0">
              <a:buNone/>
            </a:pPr>
            <a:endParaRPr lang="en-US" dirty="0" smtClean="0">
              <a:solidFill>
                <a:schemeClr val="accent4">
                  <a:lumMod val="75000"/>
                </a:schemeClr>
              </a:solidFill>
              <a:latin typeface="Aharoni" panose="02010803020104030203" pitchFamily="2" charset="-79"/>
              <a:cs typeface="Aharoni" panose="02010803020104030203" pitchFamily="2" charset="-79"/>
            </a:endParaRPr>
          </a:p>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7</a:t>
            </a:r>
            <a:r>
              <a:rPr lang="en-US" baseline="30000" dirty="0" smtClean="0">
                <a:solidFill>
                  <a:schemeClr val="accent4">
                    <a:lumMod val="75000"/>
                  </a:schemeClr>
                </a:solidFill>
                <a:latin typeface="Aharoni" panose="02010803020104030203" pitchFamily="2" charset="-79"/>
                <a:cs typeface="Aharoni" panose="02010803020104030203" pitchFamily="2" charset="-79"/>
              </a:rPr>
              <a:t>th</a:t>
            </a:r>
            <a:r>
              <a:rPr lang="en-US" dirty="0" smtClean="0">
                <a:solidFill>
                  <a:schemeClr val="accent4">
                    <a:lumMod val="75000"/>
                  </a:schemeClr>
                </a:solidFill>
                <a:latin typeface="Aharoni" panose="02010803020104030203" pitchFamily="2" charset="-79"/>
                <a:cs typeface="Aharoni" panose="02010803020104030203" pitchFamily="2" charset="-79"/>
              </a:rPr>
              <a:t> period		</a:t>
            </a:r>
            <a:r>
              <a:rPr lang="en-US" dirty="0" err="1" smtClean="0">
                <a:solidFill>
                  <a:schemeClr val="accent4">
                    <a:lumMod val="75000"/>
                  </a:schemeClr>
                </a:solidFill>
                <a:latin typeface="Aharoni" panose="02010803020104030203" pitchFamily="2" charset="-79"/>
                <a:cs typeface="Aharoni" panose="02010803020104030203" pitchFamily="2" charset="-79"/>
              </a:rPr>
              <a:t>Macen</a:t>
            </a:r>
            <a:r>
              <a:rPr lang="en-US" dirty="0" smtClean="0">
                <a:solidFill>
                  <a:schemeClr val="accent4">
                    <a:lumMod val="75000"/>
                  </a:schemeClr>
                </a:solidFill>
                <a:latin typeface="Aharoni" panose="02010803020104030203" pitchFamily="2" charset="-79"/>
                <a:cs typeface="Aharoni" panose="02010803020104030203" pitchFamily="2" charset="-79"/>
              </a:rPr>
              <a:t> Bird</a:t>
            </a:r>
          </a:p>
          <a:p>
            <a:pPr marL="0" indent="0">
              <a:buNone/>
            </a:pPr>
            <a:endParaRPr lang="en-US" dirty="0" smtClean="0">
              <a:solidFill>
                <a:schemeClr val="accent4">
                  <a:lumMod val="75000"/>
                </a:schemeClr>
              </a:solidFill>
              <a:latin typeface="Aharoni" panose="02010803020104030203" pitchFamily="2" charset="-79"/>
              <a:cs typeface="Aharoni" panose="02010803020104030203" pitchFamily="2" charset="-79"/>
            </a:endParaRPr>
          </a:p>
          <a:p>
            <a:pPr marL="0" indent="0">
              <a:buNone/>
            </a:pPr>
            <a:r>
              <a:rPr lang="en-US" dirty="0" smtClean="0">
                <a:solidFill>
                  <a:schemeClr val="accent4">
                    <a:lumMod val="75000"/>
                  </a:schemeClr>
                </a:solidFill>
                <a:latin typeface="Aharoni" panose="02010803020104030203" pitchFamily="2" charset="-79"/>
                <a:cs typeface="Aharoni" panose="02010803020104030203" pitchFamily="2" charset="-79"/>
              </a:rPr>
              <a:t>8</a:t>
            </a:r>
            <a:r>
              <a:rPr lang="en-US" baseline="30000" dirty="0" smtClean="0">
                <a:solidFill>
                  <a:schemeClr val="accent4">
                    <a:lumMod val="75000"/>
                  </a:schemeClr>
                </a:solidFill>
                <a:latin typeface="Aharoni" panose="02010803020104030203" pitchFamily="2" charset="-79"/>
                <a:cs typeface="Aharoni" panose="02010803020104030203" pitchFamily="2" charset="-79"/>
              </a:rPr>
              <a:t>th</a:t>
            </a:r>
            <a:r>
              <a:rPr lang="en-US" dirty="0" smtClean="0">
                <a:solidFill>
                  <a:schemeClr val="accent4">
                    <a:lumMod val="75000"/>
                  </a:schemeClr>
                </a:solidFill>
                <a:latin typeface="Aharoni" panose="02010803020104030203" pitchFamily="2" charset="-79"/>
                <a:cs typeface="Aharoni" panose="02010803020104030203" pitchFamily="2" charset="-79"/>
              </a:rPr>
              <a:t> period	</a:t>
            </a:r>
            <a:r>
              <a:rPr lang="en-US" smtClean="0">
                <a:solidFill>
                  <a:schemeClr val="accent4">
                    <a:lumMod val="75000"/>
                  </a:schemeClr>
                </a:solidFill>
                <a:latin typeface="Aharoni" panose="02010803020104030203" pitchFamily="2" charset="-79"/>
                <a:cs typeface="Aharoni" panose="02010803020104030203" pitchFamily="2" charset="-79"/>
              </a:rPr>
              <a:t>	Dina Persons </a:t>
            </a:r>
            <a:endParaRPr lang="en-US" dirty="0">
              <a:solidFill>
                <a:schemeClr val="accent4">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035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anim calcmode="lin" valueType="num">
                                      <p:cBhvr>
                                        <p:cTn id="2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anim calcmode="lin" valueType="num">
                                      <p:cBhvr>
                                        <p:cTn id="3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Confusing Words Quiz </a:t>
            </a:r>
            <a:endParaRPr lang="en-US" dirty="0"/>
          </a:p>
        </p:txBody>
      </p:sp>
      <p:sp>
        <p:nvSpPr>
          <p:cNvPr id="3" name="Content Placeholder 2"/>
          <p:cNvSpPr>
            <a:spLocks noGrp="1"/>
          </p:cNvSpPr>
          <p:nvPr>
            <p:ph idx="1"/>
          </p:nvPr>
        </p:nvSpPr>
        <p:spPr>
          <a:xfrm>
            <a:off x="381000" y="1295400"/>
            <a:ext cx="8305800" cy="5334000"/>
          </a:xfrm>
        </p:spPr>
        <p:txBody>
          <a:bodyPr>
            <a:normAutofit fontScale="92500" lnSpcReduction="10000"/>
          </a:bodyPr>
          <a:lstStyle/>
          <a:p>
            <a:pPr marL="457200" indent="-457200">
              <a:buAutoNum type="arabicPeriod"/>
            </a:pPr>
            <a:r>
              <a:rPr lang="en-US" sz="2600" dirty="0" smtClean="0"/>
              <a:t>______ or not you decide to stay is up to you. </a:t>
            </a:r>
          </a:p>
          <a:p>
            <a:pPr marL="457200" indent="-457200">
              <a:buAutoNum type="arabicPeriod"/>
            </a:pPr>
            <a:r>
              <a:rPr lang="en-US" sz="2600" dirty="0" smtClean="0"/>
              <a:t>From the looks of it, she is as unpredictable as the Texas _____. </a:t>
            </a:r>
          </a:p>
          <a:p>
            <a:pPr marL="457200" indent="-457200">
              <a:buAutoNum type="arabicPeriod"/>
            </a:pPr>
            <a:r>
              <a:rPr lang="en-US" sz="2600" dirty="0" smtClean="0"/>
              <a:t>Were you _____ entrance into the school for morning tutorials? </a:t>
            </a:r>
          </a:p>
          <a:p>
            <a:pPr marL="457200" indent="-457200">
              <a:buAutoNum type="arabicPeriod"/>
            </a:pPr>
            <a:r>
              <a:rPr lang="en-US" sz="2600" dirty="0" smtClean="0"/>
              <a:t>The judge read _____ the punishment that was given to the convicted criminal. </a:t>
            </a:r>
          </a:p>
          <a:p>
            <a:pPr marL="457200" indent="-457200">
              <a:buAutoNum type="arabicPeriod"/>
            </a:pPr>
            <a:r>
              <a:rPr lang="en-US" sz="2600" dirty="0" smtClean="0"/>
              <a:t>_____ way did they go?</a:t>
            </a:r>
          </a:p>
          <a:p>
            <a:pPr marL="457200" indent="-457200">
              <a:buAutoNum type="arabicPeriod"/>
            </a:pPr>
            <a:r>
              <a:rPr lang="en-US" sz="2600" dirty="0" smtClean="0"/>
              <a:t>With red eyes, green skin, and a pointy black hat, the _____ hoisted herself on her broom and flew away. </a:t>
            </a:r>
          </a:p>
          <a:p>
            <a:pPr marL="457200" indent="-457200">
              <a:buAutoNum type="arabicPeriod"/>
            </a:pPr>
            <a:r>
              <a:rPr lang="en-US" sz="2600" dirty="0" smtClean="0"/>
              <a:t>Running to second base, the baseball player _____ realized his mistake. </a:t>
            </a:r>
          </a:p>
          <a:p>
            <a:pPr marL="457200" indent="-457200">
              <a:buAutoNum type="arabicPeriod"/>
            </a:pPr>
            <a:r>
              <a:rPr lang="en-US" sz="2600" dirty="0" smtClean="0"/>
              <a:t>I’d rather have Coke _____ Dr. Pepper. </a:t>
            </a:r>
          </a:p>
          <a:p>
            <a:pPr marL="0" indent="0">
              <a:buNone/>
            </a:pPr>
            <a:endParaRPr lang="en-US" sz="2400" dirty="0"/>
          </a:p>
        </p:txBody>
      </p:sp>
    </p:spTree>
    <p:extLst>
      <p:ext uri="{BB962C8B-B14F-4D97-AF65-F5344CB8AC3E}">
        <p14:creationId xmlns:p14="http://schemas.microsoft.com/office/powerpoint/2010/main" val="28682101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Confusing Words Quiz </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457200" indent="-457200">
              <a:buAutoNum type="arabicPeriod"/>
            </a:pPr>
            <a:r>
              <a:rPr lang="en-US" sz="2400" dirty="0" smtClean="0"/>
              <a:t>______ or not you decide to stay is up to you. </a:t>
            </a:r>
          </a:p>
          <a:p>
            <a:pPr marL="457200" indent="-457200">
              <a:buAutoNum type="arabicPeriod"/>
            </a:pPr>
            <a:r>
              <a:rPr lang="en-US" sz="2400" dirty="0" smtClean="0"/>
              <a:t>From the looks of it, she is as unpredictable as the Texas _____. </a:t>
            </a:r>
          </a:p>
          <a:p>
            <a:pPr marL="457200" indent="-457200">
              <a:buAutoNum type="arabicPeriod"/>
            </a:pPr>
            <a:r>
              <a:rPr lang="en-US" sz="2400" dirty="0" smtClean="0"/>
              <a:t>Were you _____ entrance into the school for morning tutorials? </a:t>
            </a:r>
          </a:p>
          <a:p>
            <a:pPr marL="457200" indent="-457200">
              <a:buAutoNum type="arabicPeriod"/>
            </a:pPr>
            <a:r>
              <a:rPr lang="en-US" sz="2400" dirty="0" smtClean="0"/>
              <a:t>The judge read _____ the punishment that was given to the convicted criminal. </a:t>
            </a:r>
          </a:p>
          <a:p>
            <a:pPr marL="457200" indent="-457200">
              <a:buAutoNum type="arabicPeriod"/>
            </a:pPr>
            <a:r>
              <a:rPr lang="en-US" sz="2400" dirty="0" smtClean="0"/>
              <a:t>_____ way did they go?</a:t>
            </a:r>
          </a:p>
          <a:p>
            <a:pPr marL="457200" indent="-457200">
              <a:buAutoNum type="arabicPeriod"/>
            </a:pPr>
            <a:r>
              <a:rPr lang="en-US" sz="2400" dirty="0" smtClean="0"/>
              <a:t>With red eyes, green skin, and a pointy black hat, the _____ hoisted herself on her broom and flew away. </a:t>
            </a:r>
          </a:p>
          <a:p>
            <a:pPr marL="457200" indent="-457200">
              <a:buAutoNum type="arabicPeriod"/>
            </a:pPr>
            <a:r>
              <a:rPr lang="en-US" sz="2400" dirty="0" smtClean="0"/>
              <a:t>Running to second base, the baseball player _____ realized his mistake. </a:t>
            </a:r>
          </a:p>
          <a:p>
            <a:pPr marL="457200" indent="-457200">
              <a:buAutoNum type="arabicPeriod"/>
            </a:pPr>
            <a:r>
              <a:rPr lang="en-US" sz="2400" dirty="0" smtClean="0"/>
              <a:t>I’d rather have Coke _____ Dr. Pepper. </a:t>
            </a:r>
          </a:p>
          <a:p>
            <a:pPr marL="457200" indent="-457200">
              <a:buAutoNum type="arabicPeriod"/>
            </a:pPr>
            <a:endParaRPr lang="en-US" sz="2400" dirty="0"/>
          </a:p>
          <a:p>
            <a:pPr marL="0" indent="0" algn="ctr">
              <a:buNone/>
            </a:pPr>
            <a:r>
              <a:rPr lang="en-US" sz="2400" b="1" dirty="0" smtClean="0"/>
              <a:t>Word Bank</a:t>
            </a:r>
          </a:p>
          <a:p>
            <a:pPr marL="0" indent="0" algn="ctr">
              <a:buNone/>
            </a:pPr>
            <a:r>
              <a:rPr lang="en-US" sz="2400" dirty="0" smtClean="0"/>
              <a:t>allowed/aloud</a:t>
            </a:r>
          </a:p>
          <a:p>
            <a:pPr marL="0" indent="0" algn="ctr">
              <a:buNone/>
            </a:pPr>
            <a:r>
              <a:rPr lang="en-US" sz="2400" dirty="0" smtClean="0"/>
              <a:t>which/witch</a:t>
            </a:r>
          </a:p>
          <a:p>
            <a:pPr marL="0" indent="0" algn="ctr">
              <a:buNone/>
            </a:pPr>
            <a:r>
              <a:rPr lang="en-US" sz="2400" dirty="0" smtClean="0"/>
              <a:t>then/than</a:t>
            </a:r>
          </a:p>
          <a:p>
            <a:pPr marL="0" indent="0" algn="ctr">
              <a:buNone/>
            </a:pPr>
            <a:r>
              <a:rPr lang="en-US" sz="2400" dirty="0" smtClean="0"/>
              <a:t>weather/whether</a:t>
            </a:r>
          </a:p>
        </p:txBody>
      </p:sp>
    </p:spTree>
    <p:extLst>
      <p:ext uri="{BB962C8B-B14F-4D97-AF65-F5344CB8AC3E}">
        <p14:creationId xmlns:p14="http://schemas.microsoft.com/office/powerpoint/2010/main" val="34358387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lbertus MT Lt" pitchFamily="18" charset="0"/>
              </a:rPr>
              <a:t>p</a:t>
            </a:r>
            <a:r>
              <a:rPr lang="en-US" dirty="0" smtClean="0">
                <a:latin typeface="Albertus MT Lt" pitchFamily="18" charset="0"/>
              </a:rPr>
              <a:t>arts</a:t>
            </a:r>
            <a:r>
              <a:rPr lang="en-US" dirty="0" smtClean="0"/>
              <a:t> of an </a:t>
            </a:r>
            <a:r>
              <a:rPr lang="en-US" dirty="0" smtClean="0">
                <a:solidFill>
                  <a:srgbClr val="FF0000"/>
                </a:solidFill>
              </a:rPr>
              <a:t>exemplar</a:t>
            </a:r>
            <a:r>
              <a:rPr lang="en-US" dirty="0" smtClean="0"/>
              <a:t> </a:t>
            </a:r>
            <a:r>
              <a:rPr lang="en-US" dirty="0" smtClean="0">
                <a:latin typeface="Artisan" panose="02000600000000020000" pitchFamily="2" charset="0"/>
              </a:rPr>
              <a:t>expository essay </a:t>
            </a:r>
            <a:endParaRPr lang="en-US" dirty="0">
              <a:latin typeface="Artisan" panose="02000600000000020000" pitchFamily="2" charset="0"/>
            </a:endParaRPr>
          </a:p>
        </p:txBody>
      </p:sp>
      <p:sp>
        <p:nvSpPr>
          <p:cNvPr id="3" name="Content Placeholder 2"/>
          <p:cNvSpPr>
            <a:spLocks noGrp="1"/>
          </p:cNvSpPr>
          <p:nvPr>
            <p:ph idx="1"/>
          </p:nvPr>
        </p:nvSpPr>
        <p:spPr/>
        <p:txBody>
          <a:bodyPr>
            <a:normAutofit lnSpcReduction="10000"/>
          </a:bodyPr>
          <a:lstStyle/>
          <a:p>
            <a:r>
              <a:rPr lang="en-US" dirty="0" smtClean="0"/>
              <a:t>Explain</a:t>
            </a:r>
          </a:p>
          <a:p>
            <a:endParaRPr lang="en-US" dirty="0" smtClean="0"/>
          </a:p>
          <a:p>
            <a:r>
              <a:rPr lang="en-US" dirty="0" smtClean="0"/>
              <a:t>Connect</a:t>
            </a:r>
          </a:p>
          <a:p>
            <a:endParaRPr lang="en-US" dirty="0" smtClean="0"/>
          </a:p>
          <a:p>
            <a:r>
              <a:rPr lang="en-US" dirty="0" smtClean="0"/>
              <a:t>Remember (personal experience, be specific, use “I”)</a:t>
            </a:r>
          </a:p>
          <a:p>
            <a:pPr marL="0" indent="0">
              <a:buNone/>
            </a:pPr>
            <a:endParaRPr lang="en-US" dirty="0" smtClean="0"/>
          </a:p>
          <a:p>
            <a:r>
              <a:rPr lang="en-US" dirty="0" smtClean="0"/>
              <a:t>So what? </a:t>
            </a:r>
          </a:p>
          <a:p>
            <a:endParaRPr lang="en-US" dirty="0"/>
          </a:p>
        </p:txBody>
      </p:sp>
    </p:spTree>
    <p:extLst>
      <p:ext uri="{BB962C8B-B14F-4D97-AF65-F5344CB8AC3E}">
        <p14:creationId xmlns:p14="http://schemas.microsoft.com/office/powerpoint/2010/main" val="42401451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Six Weeks Answer Key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Air Traffic Control</a:t>
            </a:r>
            <a:endParaRPr lang="en-US" dirty="0"/>
          </a:p>
          <a:p>
            <a:pPr marL="0" indent="0">
              <a:buNone/>
            </a:pPr>
            <a:r>
              <a:rPr lang="en-US" dirty="0"/>
              <a:t>1. B</a:t>
            </a:r>
          </a:p>
          <a:p>
            <a:pPr marL="0" indent="0">
              <a:buNone/>
            </a:pPr>
            <a:r>
              <a:rPr lang="en-US" dirty="0"/>
              <a:t>2. D</a:t>
            </a:r>
          </a:p>
          <a:p>
            <a:pPr marL="0" indent="0">
              <a:buNone/>
            </a:pPr>
            <a:r>
              <a:rPr lang="en-US" dirty="0"/>
              <a:t>3. A</a:t>
            </a:r>
          </a:p>
          <a:p>
            <a:pPr marL="0" indent="0">
              <a:buNone/>
            </a:pPr>
            <a:r>
              <a:rPr lang="en-US" dirty="0"/>
              <a:t>4. B</a:t>
            </a:r>
          </a:p>
          <a:p>
            <a:pPr marL="0" indent="0">
              <a:buNone/>
            </a:pPr>
            <a:r>
              <a:rPr lang="en-US" dirty="0"/>
              <a:t>5. C</a:t>
            </a:r>
          </a:p>
          <a:p>
            <a:pPr marL="0" indent="0">
              <a:buNone/>
            </a:pPr>
            <a:r>
              <a:rPr lang="en-US" b="1" dirty="0"/>
              <a:t> </a:t>
            </a:r>
            <a:endParaRPr lang="en-US" dirty="0"/>
          </a:p>
          <a:p>
            <a:pPr marL="0" indent="0">
              <a:buNone/>
            </a:pPr>
            <a:r>
              <a:rPr lang="en-US" b="1" dirty="0"/>
              <a:t>Your Amazing Brain </a:t>
            </a:r>
            <a:endParaRPr lang="en-US" dirty="0"/>
          </a:p>
          <a:p>
            <a:pPr marL="0" indent="0">
              <a:buNone/>
            </a:pPr>
            <a:r>
              <a:rPr lang="en-US" dirty="0"/>
              <a:t>6. C</a:t>
            </a:r>
          </a:p>
          <a:p>
            <a:pPr marL="0" indent="0">
              <a:buNone/>
            </a:pPr>
            <a:r>
              <a:rPr lang="en-US" dirty="0"/>
              <a:t>7. H</a:t>
            </a:r>
          </a:p>
          <a:p>
            <a:pPr marL="0" indent="0">
              <a:buNone/>
            </a:pPr>
            <a:r>
              <a:rPr lang="en-US" dirty="0"/>
              <a:t>8. A</a:t>
            </a:r>
          </a:p>
          <a:p>
            <a:pPr marL="0" indent="0">
              <a:buNone/>
            </a:pPr>
            <a:r>
              <a:rPr lang="en-US" dirty="0"/>
              <a:t>9. J</a:t>
            </a:r>
          </a:p>
          <a:p>
            <a:pPr marL="0" indent="0">
              <a:buNone/>
            </a:pPr>
            <a:r>
              <a:rPr lang="en-US" dirty="0"/>
              <a:t>10. A</a:t>
            </a:r>
          </a:p>
          <a:p>
            <a:pPr marL="0" indent="0">
              <a:buNone/>
            </a:pPr>
            <a:r>
              <a:rPr lang="en-US" dirty="0"/>
              <a:t>11.H</a:t>
            </a:r>
          </a:p>
          <a:p>
            <a:pPr marL="0" indent="0">
              <a:buNone/>
            </a:pPr>
            <a:r>
              <a:rPr lang="en-US" dirty="0"/>
              <a:t>12. B</a:t>
            </a:r>
          </a:p>
          <a:p>
            <a:pPr marL="0" indent="0">
              <a:buNone/>
            </a:pPr>
            <a:endParaRPr lang="en-US" dirty="0"/>
          </a:p>
        </p:txBody>
      </p:sp>
    </p:spTree>
    <p:extLst>
      <p:ext uri="{BB962C8B-B14F-4D97-AF65-F5344CB8AC3E}">
        <p14:creationId xmlns:p14="http://schemas.microsoft.com/office/powerpoint/2010/main" val="1218225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Homonyms Revisited! </a:t>
            </a:r>
            <a:endParaRPr lang="en-US" dirty="0">
              <a:latin typeface="Aharoni" panose="02010803020104030203" pitchFamily="2" charset="-79"/>
              <a:cs typeface="Aharoni" panose="02010803020104030203" pitchFamily="2" charset="-79"/>
            </a:endParaRPr>
          </a:p>
        </p:txBody>
      </p:sp>
      <p:sp>
        <p:nvSpPr>
          <p:cNvPr id="4" name="Text Placeholder 3"/>
          <p:cNvSpPr>
            <a:spLocks noGrp="1"/>
          </p:cNvSpPr>
          <p:nvPr>
            <p:ph type="body" idx="1"/>
          </p:nvPr>
        </p:nvSpPr>
        <p:spPr/>
        <p:txBody>
          <a:bodyPr/>
          <a:lstStyle/>
          <a:p>
            <a:pPr algn="ctr"/>
            <a:r>
              <a:rPr lang="en-US" dirty="0" smtClean="0"/>
              <a:t>Words</a:t>
            </a:r>
            <a:endParaRPr lang="en-US" dirty="0"/>
          </a:p>
        </p:txBody>
      </p:sp>
      <p:sp>
        <p:nvSpPr>
          <p:cNvPr id="3" name="Content Placeholder 2"/>
          <p:cNvSpPr>
            <a:spLocks noGrp="1"/>
          </p:cNvSpPr>
          <p:nvPr>
            <p:ph sz="half" idx="2"/>
          </p:nvPr>
        </p:nvSpPr>
        <p:spPr/>
        <p:txBody>
          <a:bodyPr/>
          <a:lstStyle/>
          <a:p>
            <a:pPr marL="0" indent="0">
              <a:buNone/>
            </a:pPr>
            <a:r>
              <a:rPr lang="en-US" dirty="0" smtClean="0"/>
              <a:t>weather/whether</a:t>
            </a:r>
          </a:p>
          <a:p>
            <a:pPr marL="0" indent="0">
              <a:buNone/>
            </a:pPr>
            <a:endParaRPr lang="en-US" dirty="0"/>
          </a:p>
          <a:p>
            <a:pPr marL="0" indent="0">
              <a:buNone/>
            </a:pPr>
            <a:r>
              <a:rPr lang="en-US" dirty="0"/>
              <a:t>a</a:t>
            </a:r>
            <a:r>
              <a:rPr lang="en-US" dirty="0" smtClean="0"/>
              <a:t>llowed/aloud</a:t>
            </a:r>
          </a:p>
          <a:p>
            <a:pPr marL="0" indent="0">
              <a:buNone/>
            </a:pPr>
            <a:endParaRPr lang="en-US" dirty="0"/>
          </a:p>
          <a:p>
            <a:pPr marL="0" indent="0">
              <a:buNone/>
            </a:pPr>
            <a:r>
              <a:rPr lang="en-US" dirty="0"/>
              <a:t>w</a:t>
            </a:r>
            <a:r>
              <a:rPr lang="en-US" dirty="0" smtClean="0"/>
              <a:t>hich/witch</a:t>
            </a:r>
          </a:p>
          <a:p>
            <a:pPr marL="0" indent="0">
              <a:buNone/>
            </a:pPr>
            <a:endParaRPr lang="en-US" dirty="0"/>
          </a:p>
          <a:p>
            <a:pPr marL="0" indent="0">
              <a:buNone/>
            </a:pPr>
            <a:r>
              <a:rPr lang="en-US" dirty="0"/>
              <a:t>t</a:t>
            </a:r>
            <a:r>
              <a:rPr lang="en-US" dirty="0" smtClean="0"/>
              <a:t>hen/than </a:t>
            </a:r>
            <a:endParaRPr lang="en-US" dirty="0"/>
          </a:p>
        </p:txBody>
      </p:sp>
      <p:sp>
        <p:nvSpPr>
          <p:cNvPr id="5" name="Text Placeholder 4"/>
          <p:cNvSpPr>
            <a:spLocks noGrp="1"/>
          </p:cNvSpPr>
          <p:nvPr>
            <p:ph type="body" sz="quarter" idx="3"/>
          </p:nvPr>
        </p:nvSpPr>
        <p:spPr/>
        <p:txBody>
          <a:bodyPr/>
          <a:lstStyle/>
          <a:p>
            <a:pPr algn="ctr"/>
            <a:r>
              <a:rPr lang="en-US" dirty="0" smtClean="0"/>
              <a:t>Activity </a:t>
            </a:r>
            <a:endParaRPr lang="en-US" dirty="0"/>
          </a:p>
        </p:txBody>
      </p:sp>
      <p:sp>
        <p:nvSpPr>
          <p:cNvPr id="6" name="Content Placeholder 5"/>
          <p:cNvSpPr>
            <a:spLocks noGrp="1"/>
          </p:cNvSpPr>
          <p:nvPr>
            <p:ph sz="quarter" idx="4"/>
          </p:nvPr>
        </p:nvSpPr>
        <p:spPr/>
        <p:txBody>
          <a:bodyPr>
            <a:normAutofit lnSpcReduction="10000"/>
          </a:bodyPr>
          <a:lstStyle/>
          <a:p>
            <a:pPr>
              <a:buFont typeface="Wingdings" panose="05000000000000000000" pitchFamily="2" charset="2"/>
              <a:buChar char="§"/>
            </a:pPr>
            <a:r>
              <a:rPr lang="en-US" dirty="0" smtClean="0"/>
              <a:t>Word used in context from mentor text. </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If you can not find word example, create own sentence. </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Part of speech</a:t>
            </a:r>
          </a:p>
          <a:p>
            <a:pPr marL="0" indent="0">
              <a:buNone/>
            </a:pPr>
            <a:endParaRPr lang="en-US" dirty="0" smtClean="0"/>
          </a:p>
          <a:p>
            <a:pPr>
              <a:buFont typeface="Wingdings" panose="05000000000000000000" pitchFamily="2" charset="2"/>
              <a:buChar char="§"/>
            </a:pPr>
            <a:r>
              <a:rPr lang="en-US" dirty="0" smtClean="0"/>
              <a:t>Definition </a:t>
            </a:r>
          </a:p>
          <a:p>
            <a:pPr marL="0" indent="0">
              <a:buNone/>
            </a:pPr>
            <a:endParaRPr lang="en-US" dirty="0"/>
          </a:p>
        </p:txBody>
      </p:sp>
    </p:spTree>
    <p:extLst>
      <p:ext uri="{BB962C8B-B14F-4D97-AF65-F5344CB8AC3E}">
        <p14:creationId xmlns:p14="http://schemas.microsoft.com/office/powerpoint/2010/main" val="1283249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455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24850" cy="624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64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306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4691062" cy="585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847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38200"/>
            <a:ext cx="414940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04800" y="685800"/>
            <a:ext cx="4419600" cy="5867400"/>
          </a:xfrm>
        </p:spPr>
        <p:txBody>
          <a:bodyPr>
            <a:normAutofit/>
          </a:bodyPr>
          <a:lstStyle/>
          <a:p>
            <a:pPr marL="0" indent="0">
              <a:buNone/>
            </a:pPr>
            <a:r>
              <a:rPr lang="en-US" dirty="0" smtClean="0"/>
              <a:t>1. What </a:t>
            </a:r>
            <a:r>
              <a:rPr lang="en-US" dirty="0"/>
              <a:t>do you </a:t>
            </a:r>
            <a:r>
              <a:rPr lang="en-US" dirty="0">
                <a:latin typeface="Bauhaus 93" panose="04030905020B02020C02" pitchFamily="82" charset="0"/>
              </a:rPr>
              <a:t>hear</a:t>
            </a:r>
            <a:r>
              <a:rPr lang="en-US" dirty="0"/>
              <a:t>? What do you </a:t>
            </a:r>
            <a:r>
              <a:rPr lang="en-US" dirty="0">
                <a:latin typeface="Bauhaus 93" panose="04030905020B02020C02" pitchFamily="82" charset="0"/>
              </a:rPr>
              <a:t>smell</a:t>
            </a:r>
            <a:r>
              <a:rPr lang="en-US" dirty="0"/>
              <a:t>?</a:t>
            </a:r>
          </a:p>
          <a:p>
            <a:pPr marL="0" indent="0">
              <a:buNone/>
            </a:pPr>
            <a:endParaRPr lang="en-US" dirty="0"/>
          </a:p>
          <a:p>
            <a:pPr marL="0" indent="0">
              <a:buNone/>
            </a:pPr>
            <a:r>
              <a:rPr lang="en-US" dirty="0" smtClean="0"/>
              <a:t>2. What </a:t>
            </a:r>
            <a:r>
              <a:rPr lang="en-US" dirty="0"/>
              <a:t>are the (visual) </a:t>
            </a:r>
            <a:r>
              <a:rPr lang="en-US" dirty="0">
                <a:latin typeface="Apple Chancery" pitchFamily="66" charset="0"/>
              </a:rPr>
              <a:t>details</a:t>
            </a:r>
            <a:r>
              <a:rPr lang="en-US" dirty="0"/>
              <a:t>? What do you </a:t>
            </a:r>
            <a:r>
              <a:rPr lang="en-US" dirty="0">
                <a:latin typeface="Bauhaus 93" panose="04030905020B02020C02" pitchFamily="82" charset="0"/>
              </a:rPr>
              <a:t>see</a:t>
            </a:r>
            <a:r>
              <a:rPr lang="en-US" dirty="0"/>
              <a:t>?</a:t>
            </a:r>
          </a:p>
          <a:p>
            <a:pPr marL="0" indent="0">
              <a:buNone/>
            </a:pPr>
            <a:r>
              <a:rPr lang="en-US" dirty="0"/>
              <a:t> </a:t>
            </a:r>
          </a:p>
          <a:p>
            <a:pPr marL="0" indent="0">
              <a:buNone/>
            </a:pPr>
            <a:r>
              <a:rPr lang="en-US" dirty="0" smtClean="0"/>
              <a:t>3. What </a:t>
            </a:r>
            <a:r>
              <a:rPr lang="en-US" dirty="0"/>
              <a:t>is going on? What are the </a:t>
            </a:r>
            <a:r>
              <a:rPr lang="en-US" dirty="0">
                <a:latin typeface="Britannic Bold" panose="020B0903060703020204" pitchFamily="34" charset="0"/>
              </a:rPr>
              <a:t>thoughts</a:t>
            </a:r>
            <a:r>
              <a:rPr lang="en-US" dirty="0"/>
              <a:t> of the </a:t>
            </a:r>
            <a:r>
              <a:rPr lang="en-US" dirty="0">
                <a:latin typeface="Eras Bold ITC" panose="020B0907030504020204" pitchFamily="34" charset="0"/>
              </a:rPr>
              <a:t>mother</a:t>
            </a:r>
            <a:r>
              <a:rPr lang="en-US" dirty="0"/>
              <a:t>? What are the </a:t>
            </a:r>
            <a:r>
              <a:rPr lang="en-US" dirty="0">
                <a:latin typeface="Britannic Bold" panose="020B0903060703020204" pitchFamily="34" charset="0"/>
              </a:rPr>
              <a:t>thoughts</a:t>
            </a:r>
            <a:r>
              <a:rPr lang="en-US" dirty="0"/>
              <a:t> of the </a:t>
            </a:r>
            <a:r>
              <a:rPr lang="en-US" dirty="0">
                <a:latin typeface="Eras Bold ITC" panose="020B0907030504020204" pitchFamily="34" charset="0"/>
              </a:rPr>
              <a:t>children</a:t>
            </a:r>
            <a:r>
              <a:rPr lang="en-US" dirty="0"/>
              <a:t>?</a:t>
            </a:r>
          </a:p>
          <a:p>
            <a:pPr marL="0" indent="0">
              <a:buNone/>
            </a:pPr>
            <a:endParaRPr lang="en-US" dirty="0"/>
          </a:p>
          <a:p>
            <a:pPr marL="0" indent="0">
              <a:buNone/>
            </a:pPr>
            <a:r>
              <a:rPr lang="en-US" dirty="0" smtClean="0"/>
              <a:t>4.What </a:t>
            </a:r>
            <a:r>
              <a:rPr lang="en-US" dirty="0"/>
              <a:t>is the </a:t>
            </a:r>
            <a:r>
              <a:rPr lang="en-US" dirty="0">
                <a:latin typeface="Goudy Stout" panose="0202090407030B020401" pitchFamily="18" charset="0"/>
              </a:rPr>
              <a:t>theme</a:t>
            </a:r>
            <a:r>
              <a:rPr lang="en-US" dirty="0"/>
              <a:t>? One word. </a:t>
            </a:r>
          </a:p>
          <a:p>
            <a:pPr marL="0" indent="0">
              <a:buNone/>
            </a:pPr>
            <a:endParaRPr lang="en-US" dirty="0"/>
          </a:p>
        </p:txBody>
      </p:sp>
    </p:spTree>
    <p:extLst>
      <p:ext uri="{BB962C8B-B14F-4D97-AF65-F5344CB8AC3E}">
        <p14:creationId xmlns:p14="http://schemas.microsoft.com/office/powerpoint/2010/main" val="19805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additive="base">
                                        <p:cTn id="1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000"/>
                                        <p:tgtEl>
                                          <p:spTgt spid="4">
                                            <p:txEl>
                                              <p:pRg st="6" end="6"/>
                                            </p:txEl>
                                          </p:spTgt>
                                        </p:tgtEl>
                                      </p:cBhvr>
                                    </p:animEffect>
                                    <p:anim calcmode="lin" valueType="num">
                                      <p:cBhvr>
                                        <p:cTn id="1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292839"/>
            <a:ext cx="7285221" cy="3077766"/>
          </a:xfrm>
          <a:prstGeom prst="rect">
            <a:avLst/>
          </a:prstGeom>
        </p:spPr>
        <p:txBody>
          <a:bodyPr wrap="square">
            <a:spAutoFit/>
          </a:bodyPr>
          <a:lstStyle/>
          <a:p>
            <a:r>
              <a:rPr lang="en-US" dirty="0"/>
              <a:t>“Dragon’s Claw”</a:t>
            </a:r>
          </a:p>
          <a:p>
            <a:r>
              <a:rPr lang="en-US" dirty="0"/>
              <a:t>Ashley Knox — Surrey Hills Primary 3R</a:t>
            </a:r>
          </a:p>
          <a:p>
            <a:endParaRPr lang="en-US" dirty="0"/>
          </a:p>
          <a:p>
            <a:r>
              <a:rPr lang="en-US" sz="2800" dirty="0" smtClean="0"/>
              <a:t>A </a:t>
            </a:r>
            <a:r>
              <a:rPr lang="en-US" sz="2800" dirty="0"/>
              <a:t>sharp, pointed Dragon’s Claw,</a:t>
            </a:r>
          </a:p>
          <a:p>
            <a:r>
              <a:rPr lang="en-US" sz="2800" dirty="0"/>
              <a:t>Tapped by a bright, glistening wand,</a:t>
            </a:r>
          </a:p>
          <a:p>
            <a:r>
              <a:rPr lang="en-US" sz="2800" dirty="0"/>
              <a:t>Held in the hand of a tiny, delicate fairy,</a:t>
            </a:r>
          </a:p>
          <a:p>
            <a:r>
              <a:rPr lang="en-US" sz="2800" dirty="0"/>
              <a:t>Beside a magical, crystal ball,</a:t>
            </a:r>
          </a:p>
          <a:p>
            <a:r>
              <a:rPr lang="en-US" sz="2800" dirty="0"/>
              <a:t>In a faraway forest.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2778"/>
            <a:ext cx="3228819" cy="287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4141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14350" indent="-514350">
              <a:buAutoNum type="arabicPeriod"/>
            </a:pPr>
            <a:r>
              <a:rPr lang="en-US" dirty="0" smtClean="0"/>
              <a:t>What do you hear? What do you smell?</a:t>
            </a:r>
          </a:p>
          <a:p>
            <a:pPr marL="0" indent="0">
              <a:buNone/>
            </a:pPr>
            <a:endParaRPr lang="en-US" dirty="0" smtClean="0"/>
          </a:p>
          <a:p>
            <a:pPr marL="514350" indent="-514350">
              <a:buAutoNum type="arabicPeriod"/>
            </a:pPr>
            <a:r>
              <a:rPr lang="en-US" dirty="0" smtClean="0"/>
              <a:t>What are the (visual) details? What do you see?</a:t>
            </a:r>
          </a:p>
          <a:p>
            <a:pPr marL="0" indent="0">
              <a:buNone/>
            </a:pPr>
            <a:r>
              <a:rPr lang="en-US" dirty="0" smtClean="0"/>
              <a:t> </a:t>
            </a:r>
          </a:p>
          <a:p>
            <a:pPr marL="514350" indent="-514350">
              <a:buAutoNum type="arabicPeriod" startAt="3"/>
            </a:pPr>
            <a:r>
              <a:rPr lang="en-US" dirty="0" smtClean="0"/>
              <a:t>What is going on? What are the thoughts of the mother? What are the thoughts of the children?</a:t>
            </a:r>
          </a:p>
          <a:p>
            <a:pPr marL="0" indent="0">
              <a:buNone/>
            </a:pPr>
            <a:endParaRPr lang="en-US" dirty="0" smtClean="0"/>
          </a:p>
          <a:p>
            <a:pPr marL="0" indent="0">
              <a:buNone/>
            </a:pPr>
            <a:r>
              <a:rPr lang="en-US" dirty="0" smtClean="0"/>
              <a:t>4. What is the theme? One word. </a:t>
            </a:r>
          </a:p>
          <a:p>
            <a:pPr marL="514350" indent="-514350">
              <a:buAutoNum type="arabicPeriod"/>
            </a:pPr>
            <a:endParaRPr lang="en-US" dirty="0"/>
          </a:p>
        </p:txBody>
      </p:sp>
    </p:spTree>
    <p:extLst>
      <p:ext uri="{BB962C8B-B14F-4D97-AF65-F5344CB8AC3E}">
        <p14:creationId xmlns:p14="http://schemas.microsoft.com/office/powerpoint/2010/main" val="10395503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2" y="-762000"/>
            <a:ext cx="7126287" cy="912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917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761"/>
            <a:ext cx="8229600" cy="627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1699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 y="381000"/>
            <a:ext cx="9258301"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83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85800"/>
            <a:ext cx="7543800" cy="563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116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meaning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doctor removed Alexa’s ___________.</a:t>
            </a:r>
          </a:p>
          <a:p>
            <a:pPr marL="0" indent="0">
              <a:buNone/>
            </a:pPr>
            <a:endParaRPr lang="en-US" dirty="0"/>
          </a:p>
          <a:p>
            <a:pPr marL="0" indent="0">
              <a:buNone/>
            </a:pPr>
            <a:r>
              <a:rPr lang="en-US" dirty="0" smtClean="0"/>
              <a:t>Because of his debts, he was ____________.</a:t>
            </a:r>
          </a:p>
          <a:p>
            <a:pPr marL="0" indent="0">
              <a:buNone/>
            </a:pPr>
            <a:endParaRPr lang="en-US" dirty="0"/>
          </a:p>
          <a:p>
            <a:pPr marL="0" indent="0">
              <a:buNone/>
            </a:pPr>
            <a:r>
              <a:rPr lang="en-US" dirty="0" smtClean="0"/>
              <a:t>The hard worker had high ____________.</a:t>
            </a:r>
          </a:p>
          <a:p>
            <a:pPr marL="0" indent="0">
              <a:buNone/>
            </a:pPr>
            <a:endParaRPr lang="en-US" dirty="0"/>
          </a:p>
          <a:p>
            <a:pPr marL="0" indent="0">
              <a:buNone/>
            </a:pPr>
            <a:r>
              <a:rPr lang="en-US" dirty="0" smtClean="0"/>
              <a:t>The ____________ led the musicians. </a:t>
            </a:r>
          </a:p>
          <a:p>
            <a:pPr marL="0" indent="0">
              <a:buNone/>
            </a:pPr>
            <a:endParaRPr lang="en-US" dirty="0"/>
          </a:p>
          <a:p>
            <a:pPr marL="0" indent="0">
              <a:buNone/>
            </a:pPr>
            <a:r>
              <a:rPr lang="en-US" dirty="0" smtClean="0"/>
              <a:t>The piñata was ___________ by a string. </a:t>
            </a:r>
            <a:endParaRPr lang="en-US" dirty="0"/>
          </a:p>
        </p:txBody>
      </p:sp>
    </p:spTree>
    <p:extLst>
      <p:ext uri="{BB962C8B-B14F-4D97-AF65-F5344CB8AC3E}">
        <p14:creationId xmlns:p14="http://schemas.microsoft.com/office/powerpoint/2010/main" val="22887682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6186309"/>
          </a:xfrm>
          <a:prstGeom prst="rect">
            <a:avLst/>
          </a:prstGeom>
        </p:spPr>
        <p:txBody>
          <a:bodyPr wrap="square">
            <a:spAutoFit/>
          </a:bodyPr>
          <a:lstStyle/>
          <a:p>
            <a:pPr algn="ctr"/>
            <a:r>
              <a:rPr lang="en-US" sz="4000" dirty="0" smtClean="0">
                <a:latin typeface="Albertus MT Lt" pitchFamily="18" charset="0"/>
              </a:rPr>
              <a:t>RATIOCINATION</a:t>
            </a:r>
          </a:p>
          <a:p>
            <a:endParaRPr lang="en-US" dirty="0"/>
          </a:p>
          <a:p>
            <a:r>
              <a:rPr lang="en-US" dirty="0" smtClean="0"/>
              <a:t>1. </a:t>
            </a:r>
            <a:r>
              <a:rPr lang="en-US" sz="2000" dirty="0" smtClean="0">
                <a:solidFill>
                  <a:srgbClr val="FF0000"/>
                </a:solidFill>
              </a:rPr>
              <a:t>Draw </a:t>
            </a:r>
            <a:r>
              <a:rPr lang="en-US" sz="2000" dirty="0">
                <a:solidFill>
                  <a:srgbClr val="FF0000"/>
                </a:solidFill>
              </a:rPr>
              <a:t>a box around the first words of sentences</a:t>
            </a:r>
            <a:r>
              <a:rPr lang="en-US" sz="2000" dirty="0" smtClean="0">
                <a:solidFill>
                  <a:srgbClr val="FF0000"/>
                </a:solidFill>
              </a:rPr>
              <a:t>.   Change </a:t>
            </a:r>
            <a:r>
              <a:rPr lang="en-US" sz="2000" dirty="0">
                <a:solidFill>
                  <a:srgbClr val="FF0000"/>
                </a:solidFill>
              </a:rPr>
              <a:t>the word if you find that it is repeated.</a:t>
            </a:r>
          </a:p>
          <a:p>
            <a:endParaRPr lang="en-US" sz="2000" dirty="0"/>
          </a:p>
          <a:p>
            <a:r>
              <a:rPr lang="en-US" sz="2000" dirty="0" smtClean="0"/>
              <a:t>2. </a:t>
            </a:r>
            <a:r>
              <a:rPr lang="en-US" sz="2000" dirty="0" smtClean="0">
                <a:solidFill>
                  <a:srgbClr val="FF0000"/>
                </a:solidFill>
              </a:rPr>
              <a:t>Draw </a:t>
            </a:r>
            <a:r>
              <a:rPr lang="en-US" sz="2000" dirty="0">
                <a:solidFill>
                  <a:srgbClr val="FF0000"/>
                </a:solidFill>
              </a:rPr>
              <a:t>a circle around linking verbs and try to change your sentence into active voice.</a:t>
            </a:r>
          </a:p>
          <a:p>
            <a:endParaRPr lang="en-US" sz="2000" dirty="0"/>
          </a:p>
          <a:p>
            <a:r>
              <a:rPr lang="en-US" sz="2000" dirty="0" smtClean="0"/>
              <a:t>3. </a:t>
            </a:r>
            <a:r>
              <a:rPr lang="en-US" sz="2000" dirty="0" smtClean="0">
                <a:solidFill>
                  <a:srgbClr val="FF0000"/>
                </a:solidFill>
              </a:rPr>
              <a:t>Underline </a:t>
            </a:r>
            <a:r>
              <a:rPr lang="en-US" sz="2000" dirty="0">
                <a:solidFill>
                  <a:srgbClr val="FF0000"/>
                </a:solidFill>
              </a:rPr>
              <a:t>the subject once.  Underline the verb twice.  Check for subject/verb agreement in number.  Also, make sure each sentence has a subject and a verb.</a:t>
            </a:r>
          </a:p>
          <a:p>
            <a:endParaRPr lang="en-US" sz="2000" dirty="0">
              <a:solidFill>
                <a:srgbClr val="FF0000"/>
              </a:solidFill>
            </a:endParaRPr>
          </a:p>
          <a:p>
            <a:r>
              <a:rPr lang="en-US" sz="2000" dirty="0" smtClean="0"/>
              <a:t>4. </a:t>
            </a:r>
            <a:r>
              <a:rPr lang="en-US" sz="2000" dirty="0" smtClean="0">
                <a:solidFill>
                  <a:srgbClr val="FF0000"/>
                </a:solidFill>
              </a:rPr>
              <a:t>Draw </a:t>
            </a:r>
            <a:r>
              <a:rPr lang="en-US" sz="2000" dirty="0">
                <a:solidFill>
                  <a:srgbClr val="FF0000"/>
                </a:solidFill>
              </a:rPr>
              <a:t>a triangle around contracted </a:t>
            </a:r>
            <a:r>
              <a:rPr lang="en-US" sz="2000" dirty="0" smtClean="0">
                <a:solidFill>
                  <a:srgbClr val="FF0000"/>
                </a:solidFill>
              </a:rPr>
              <a:t>words.  Check </a:t>
            </a:r>
            <a:r>
              <a:rPr lang="en-US" sz="2000" dirty="0">
                <a:solidFill>
                  <a:srgbClr val="FF0000"/>
                </a:solidFill>
              </a:rPr>
              <a:t>to see that they have an apostrophe.</a:t>
            </a:r>
          </a:p>
          <a:p>
            <a:endParaRPr lang="en-US" sz="2000" dirty="0"/>
          </a:p>
          <a:p>
            <a:r>
              <a:rPr lang="en-US" sz="2000" dirty="0" smtClean="0"/>
              <a:t>5. Do </a:t>
            </a:r>
            <a:r>
              <a:rPr lang="en-US" sz="2000" dirty="0"/>
              <a:t>not divide words.</a:t>
            </a:r>
          </a:p>
          <a:p>
            <a:endParaRPr lang="en-US" sz="2000" dirty="0"/>
          </a:p>
          <a:p>
            <a:r>
              <a:rPr lang="en-US" sz="2000" dirty="0" smtClean="0"/>
              <a:t>6. Highlight </a:t>
            </a:r>
            <a:r>
              <a:rPr lang="en-US" sz="2000" dirty="0"/>
              <a:t>all conjunctions in a light color.  Check to see what they are combining.  </a:t>
            </a:r>
            <a:r>
              <a:rPr lang="en-US" sz="2000" dirty="0" smtClean="0"/>
              <a:t>Only </a:t>
            </a:r>
            <a:r>
              <a:rPr lang="en-US" sz="2000" dirty="0"/>
              <a:t>use a comma in front of the conjunctions (FANBOYS) if they are used </a:t>
            </a:r>
            <a:r>
              <a:rPr lang="en-US" dirty="0"/>
              <a:t>to combine two independent clauses.</a:t>
            </a:r>
          </a:p>
        </p:txBody>
      </p:sp>
    </p:spTree>
    <p:extLst>
      <p:ext uri="{BB962C8B-B14F-4D97-AF65-F5344CB8AC3E}">
        <p14:creationId xmlns:p14="http://schemas.microsoft.com/office/powerpoint/2010/main" val="789448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609600"/>
            <a:ext cx="4972050" cy="5484632"/>
          </a:xfrm>
          <a:prstGeom prst="rect">
            <a:avLst/>
          </a:prstGeom>
        </p:spPr>
      </p:pic>
    </p:spTree>
    <p:extLst>
      <p:ext uri="{BB962C8B-B14F-4D97-AF65-F5344CB8AC3E}">
        <p14:creationId xmlns:p14="http://schemas.microsoft.com/office/powerpoint/2010/main" val="33486816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hyphens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Indicates that two words should be thought of as one, especially when using two adjectives or groups of words that area acting as a unit.</a:t>
            </a:r>
          </a:p>
          <a:p>
            <a:pPr marL="0" indent="0">
              <a:buNone/>
            </a:pPr>
            <a:endParaRPr lang="en-US" dirty="0"/>
          </a:p>
          <a:p>
            <a:pPr marL="457200" lvl="1" indent="0">
              <a:buNone/>
            </a:pPr>
            <a:endParaRPr lang="en-US" dirty="0">
              <a:solidFill>
                <a:srgbClr val="FF0000"/>
              </a:solidFill>
            </a:endParaRPr>
          </a:p>
        </p:txBody>
      </p:sp>
      <p:sp>
        <p:nvSpPr>
          <p:cNvPr id="4" name="Content Placeholder 3"/>
          <p:cNvSpPr>
            <a:spLocks noGrp="1"/>
          </p:cNvSpPr>
          <p:nvPr>
            <p:ph sz="half" idx="2"/>
          </p:nvPr>
        </p:nvSpPr>
        <p:spPr/>
        <p:txBody>
          <a:bodyPr>
            <a:normAutofit/>
          </a:bodyPr>
          <a:lstStyle/>
          <a:p>
            <a:r>
              <a:rPr lang="en-US" sz="2000" dirty="0"/>
              <a:t>Join compound adjectives before a </a:t>
            </a:r>
            <a:r>
              <a:rPr lang="en-US" sz="2000" dirty="0" smtClean="0"/>
              <a:t>noun</a:t>
            </a:r>
            <a:r>
              <a:rPr lang="en-US" sz="2000" dirty="0" smtClean="0">
                <a:solidFill>
                  <a:srgbClr val="FF0000"/>
                </a:solidFill>
              </a:rPr>
              <a:t> </a:t>
            </a:r>
            <a:r>
              <a:rPr lang="en-US" sz="2000" dirty="0" smtClean="0"/>
              <a:t>(hard-working student)</a:t>
            </a:r>
          </a:p>
          <a:p>
            <a:r>
              <a:rPr lang="en-US" sz="2000" dirty="0" smtClean="0"/>
              <a:t>Join compound nouns and two-word and multiple-word concepts (mother-in-law; skin-deep)</a:t>
            </a:r>
          </a:p>
          <a:p>
            <a:r>
              <a:rPr lang="en-US" sz="2000" dirty="0" smtClean="0"/>
              <a:t>Add a prefix to a word when clarity is needed or to avoid doubling vowels (anti-intellectual)</a:t>
            </a:r>
          </a:p>
          <a:p>
            <a:r>
              <a:rPr lang="en-US" sz="2000" dirty="0" smtClean="0"/>
              <a:t>Divide lettered words (t-shirt)</a:t>
            </a:r>
          </a:p>
          <a:p>
            <a:r>
              <a:rPr lang="en-US" sz="2000" dirty="0" smtClean="0"/>
              <a:t>Divide a word between syllables at the end of a line: (When in doubt about hyphen–</a:t>
            </a:r>
          </a:p>
          <a:p>
            <a:pPr marL="0" indent="0">
              <a:buNone/>
            </a:pPr>
            <a:r>
              <a:rPr lang="en-US" sz="2000" dirty="0" smtClean="0"/>
              <a:t>       </a:t>
            </a:r>
            <a:r>
              <a:rPr lang="en-US" sz="2000" dirty="0" err="1" smtClean="0"/>
              <a:t>ation</a:t>
            </a:r>
            <a:r>
              <a:rPr lang="en-US" sz="2000" dirty="0" smtClean="0"/>
              <a:t>, check your dictionary)</a:t>
            </a:r>
          </a:p>
          <a:p>
            <a:pPr marL="457200" lvl="1" indent="0">
              <a:buNone/>
            </a:pPr>
            <a:endParaRPr lang="en-US" sz="2000" dirty="0">
              <a:solidFill>
                <a:srgbClr val="FF0000"/>
              </a:solidFill>
            </a:endParaRPr>
          </a:p>
          <a:p>
            <a:pPr marL="457200" lvl="1" indent="0">
              <a:buNone/>
            </a:pPr>
            <a:endParaRPr lang="en-US" sz="2000" dirty="0"/>
          </a:p>
          <a:p>
            <a:endParaRPr lang="en-US" dirty="0"/>
          </a:p>
        </p:txBody>
      </p:sp>
    </p:spTree>
    <p:extLst>
      <p:ext uri="{BB962C8B-B14F-4D97-AF65-F5344CB8AC3E}">
        <p14:creationId xmlns:p14="http://schemas.microsoft.com/office/powerpoint/2010/main" val="2420572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TRUISMS</a:t>
            </a:r>
            <a:r>
              <a:rPr lang="en-US" dirty="0" smtClean="0"/>
              <a:t> from </a:t>
            </a:r>
            <a:r>
              <a:rPr lang="en-US" i="1" dirty="0" smtClean="0"/>
              <a:t>Matched</a:t>
            </a:r>
            <a:endParaRPr lang="en-US" i="1" dirty="0"/>
          </a:p>
        </p:txBody>
      </p:sp>
      <p:sp>
        <p:nvSpPr>
          <p:cNvPr id="3" name="Content Placeholder 2"/>
          <p:cNvSpPr>
            <a:spLocks noGrp="1"/>
          </p:cNvSpPr>
          <p:nvPr>
            <p:ph idx="1"/>
          </p:nvPr>
        </p:nvSpPr>
        <p:spPr/>
        <p:txBody>
          <a:bodyPr/>
          <a:lstStyle/>
          <a:p>
            <a:pPr marL="514350" indent="-514350">
              <a:buAutoNum type="arabicPeriod"/>
            </a:pPr>
            <a:r>
              <a:rPr lang="en-US" dirty="0" smtClean="0"/>
              <a:t>there </a:t>
            </a:r>
            <a:r>
              <a:rPr lang="en-US" dirty="0"/>
              <a:t>is no joy without personal </a:t>
            </a:r>
            <a:r>
              <a:rPr lang="en-US" dirty="0" smtClean="0"/>
              <a:t>liberty</a:t>
            </a:r>
            <a:endParaRPr lang="en-US" dirty="0"/>
          </a:p>
          <a:p>
            <a:pPr marL="514350" indent="-514350">
              <a:buAutoNum type="arabicPeriod"/>
            </a:pPr>
            <a:endParaRPr lang="en-US" dirty="0" smtClean="0"/>
          </a:p>
          <a:p>
            <a:pPr marL="0" indent="0">
              <a:buNone/>
            </a:pPr>
            <a:r>
              <a:rPr lang="en-US" dirty="0" smtClean="0"/>
              <a:t>2. love </a:t>
            </a:r>
            <a:r>
              <a:rPr lang="en-US" dirty="0"/>
              <a:t>is a mystery that can be embraced but never </a:t>
            </a:r>
            <a:r>
              <a:rPr lang="en-US" dirty="0" smtClean="0"/>
              <a:t>solved</a:t>
            </a:r>
          </a:p>
          <a:p>
            <a:pPr marL="0" indent="0">
              <a:buNone/>
            </a:pPr>
            <a:endParaRPr lang="en-US" dirty="0" smtClean="0"/>
          </a:p>
          <a:p>
            <a:pPr marL="0" indent="0">
              <a:buNone/>
            </a:pPr>
            <a:r>
              <a:rPr lang="en-US" dirty="0" smtClean="0"/>
              <a:t>3. eliminating free will creates a dystopia </a:t>
            </a:r>
            <a:endParaRPr lang="en-US" dirty="0"/>
          </a:p>
        </p:txBody>
      </p:sp>
    </p:spTree>
    <p:extLst>
      <p:ext uri="{BB962C8B-B14F-4D97-AF65-F5344CB8AC3E}">
        <p14:creationId xmlns:p14="http://schemas.microsoft.com/office/powerpoint/2010/main" val="7753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Hard-Earned Humor</a:t>
            </a:r>
            <a:endParaRPr lang="en-US" dirty="0">
              <a:latin typeface="Algerian" panose="04020705040A02060702" pitchFamily="82" charset="0"/>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dirty="0"/>
              <a:t>9. </a:t>
            </a:r>
            <a:r>
              <a:rPr lang="en-US" dirty="0">
                <a:solidFill>
                  <a:srgbClr val="FF0000"/>
                </a:solidFill>
              </a:rPr>
              <a:t>A </a:t>
            </a:r>
            <a:r>
              <a:rPr lang="en-US" dirty="0"/>
              <a:t>– 17 F – verb form – have fell to have fallen</a:t>
            </a:r>
          </a:p>
          <a:p>
            <a:pPr marL="0" indent="0">
              <a:buNone/>
            </a:pPr>
            <a:r>
              <a:rPr lang="en-US" dirty="0"/>
              <a:t>10. </a:t>
            </a:r>
            <a:r>
              <a:rPr lang="en-US" dirty="0">
                <a:solidFill>
                  <a:srgbClr val="FF0000"/>
                </a:solidFill>
              </a:rPr>
              <a:t>C </a:t>
            </a:r>
            <a:r>
              <a:rPr lang="en-US" dirty="0"/>
              <a:t>– 17H – pronoun case – her to she</a:t>
            </a:r>
          </a:p>
          <a:p>
            <a:pPr marL="0" indent="0">
              <a:buNone/>
            </a:pPr>
            <a:r>
              <a:rPr lang="en-US" dirty="0"/>
              <a:t>11. </a:t>
            </a:r>
            <a:r>
              <a:rPr lang="en-US" dirty="0">
                <a:solidFill>
                  <a:srgbClr val="FF0000"/>
                </a:solidFill>
              </a:rPr>
              <a:t>A</a:t>
            </a:r>
            <a:r>
              <a:rPr lang="en-US" dirty="0"/>
              <a:t> – 17E – prepositional phrase </a:t>
            </a:r>
          </a:p>
          <a:p>
            <a:pPr marL="0" indent="0">
              <a:buNone/>
            </a:pPr>
            <a:r>
              <a:rPr lang="en-US" dirty="0"/>
              <a:t>12. </a:t>
            </a:r>
            <a:r>
              <a:rPr lang="en-US" dirty="0">
                <a:solidFill>
                  <a:srgbClr val="FF0000"/>
                </a:solidFill>
              </a:rPr>
              <a:t>C</a:t>
            </a:r>
            <a:r>
              <a:rPr lang="en-US" dirty="0"/>
              <a:t> – 16C  spelling</a:t>
            </a:r>
          </a:p>
          <a:p>
            <a:pPr marL="0" indent="0">
              <a:buNone/>
            </a:pPr>
            <a:r>
              <a:rPr lang="en-US" dirty="0"/>
              <a:t>13. </a:t>
            </a:r>
            <a:r>
              <a:rPr lang="en-US" dirty="0">
                <a:solidFill>
                  <a:srgbClr val="FF0000"/>
                </a:solidFill>
              </a:rPr>
              <a:t>D</a:t>
            </a:r>
            <a:r>
              <a:rPr lang="en-US" dirty="0"/>
              <a:t> – 17B – conjunctions to connect ideas</a:t>
            </a:r>
          </a:p>
          <a:p>
            <a:pPr marL="0" indent="0">
              <a:buNone/>
            </a:pPr>
            <a:r>
              <a:rPr lang="en-US" dirty="0"/>
              <a:t>14. </a:t>
            </a:r>
            <a:r>
              <a:rPr lang="en-US" dirty="0">
                <a:solidFill>
                  <a:srgbClr val="FF0000"/>
                </a:solidFill>
              </a:rPr>
              <a:t>A</a:t>
            </a:r>
            <a:r>
              <a:rPr lang="en-US" dirty="0"/>
              <a:t> – 17C – subject/verb agreement – appear to appears</a:t>
            </a:r>
          </a:p>
          <a:p>
            <a:pPr marL="0" indent="0">
              <a:buNone/>
            </a:pPr>
            <a:r>
              <a:rPr lang="en-US" dirty="0"/>
              <a:t>15. </a:t>
            </a:r>
            <a:r>
              <a:rPr lang="en-US" dirty="0">
                <a:solidFill>
                  <a:srgbClr val="FF0000"/>
                </a:solidFill>
              </a:rPr>
              <a:t>C</a:t>
            </a:r>
            <a:r>
              <a:rPr lang="en-US" dirty="0"/>
              <a:t> – 18C,D – revise by adding or deleting text </a:t>
            </a:r>
          </a:p>
          <a:p>
            <a:pPr marL="0" indent="0">
              <a:buNone/>
            </a:pPr>
            <a:r>
              <a:rPr lang="en-US" dirty="0"/>
              <a:t>16. </a:t>
            </a:r>
            <a:r>
              <a:rPr lang="en-US" dirty="0">
                <a:solidFill>
                  <a:srgbClr val="FF0000"/>
                </a:solidFill>
              </a:rPr>
              <a:t>A</a:t>
            </a:r>
            <a:r>
              <a:rPr lang="en-US" dirty="0"/>
              <a:t> – 17D – adjectives and adverbs – change fewer to few </a:t>
            </a:r>
          </a:p>
          <a:p>
            <a:pPr marL="0" indent="0">
              <a:buNone/>
            </a:pPr>
            <a:endParaRPr lang="en-US" dirty="0"/>
          </a:p>
        </p:txBody>
      </p:sp>
    </p:spTree>
    <p:extLst>
      <p:ext uri="{BB962C8B-B14F-4D97-AF65-F5344CB8AC3E}">
        <p14:creationId xmlns:p14="http://schemas.microsoft.com/office/powerpoint/2010/main" val="16620319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Informative</a:t>
            </a:r>
            <a:r>
              <a:rPr lang="en-US" dirty="0" smtClean="0"/>
              <a:t> Prompt</a:t>
            </a:r>
            <a:endParaRPr lang="en-US" dirty="0"/>
          </a:p>
        </p:txBody>
      </p:sp>
      <p:sp>
        <p:nvSpPr>
          <p:cNvPr id="3" name="Content Placeholder 2"/>
          <p:cNvSpPr>
            <a:spLocks noGrp="1"/>
          </p:cNvSpPr>
          <p:nvPr>
            <p:ph idx="1"/>
          </p:nvPr>
        </p:nvSpPr>
        <p:spPr/>
        <p:txBody>
          <a:bodyPr/>
          <a:lstStyle/>
          <a:p>
            <a:pPr marL="0" indent="0">
              <a:buNone/>
            </a:pPr>
            <a:r>
              <a:rPr lang="en-US" dirty="0" smtClean="0"/>
              <a:t>In Cassia’s world, individuals are only allowed a single artifact, a treasure from the past.  What can readers learn about Cassia’s world from the understanding that the Society only allows citizens one object from the past? If you were asked to select a single item to pass down to another generation, what would it be and why?</a:t>
            </a:r>
            <a:endParaRPr lang="en-US" dirty="0"/>
          </a:p>
        </p:txBody>
      </p:sp>
      <p:sp>
        <p:nvSpPr>
          <p:cNvPr id="5" name="Footer Placeholder 4"/>
          <p:cNvSpPr>
            <a:spLocks noGrp="1"/>
          </p:cNvSpPr>
          <p:nvPr>
            <p:ph type="ftr" sz="quarter" idx="11"/>
          </p:nvPr>
        </p:nvSpPr>
        <p:spPr/>
        <p:txBody>
          <a:bodyPr/>
          <a:lstStyle/>
          <a:p>
            <a:r>
              <a:rPr lang="en-US" smtClean="0"/>
              <a:t>Enhanced</a:t>
            </a:r>
            <a:endParaRPr lang="en-US"/>
          </a:p>
        </p:txBody>
      </p:sp>
    </p:spTree>
    <p:extLst>
      <p:ext uri="{BB962C8B-B14F-4D97-AF65-F5344CB8AC3E}">
        <p14:creationId xmlns:p14="http://schemas.microsoft.com/office/powerpoint/2010/main" val="5828706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Informative</a:t>
            </a:r>
            <a:r>
              <a:rPr lang="en-US" dirty="0" smtClean="0"/>
              <a:t> Prompt</a:t>
            </a:r>
            <a:endParaRPr lang="en-US" dirty="0"/>
          </a:p>
        </p:txBody>
      </p:sp>
      <p:sp>
        <p:nvSpPr>
          <p:cNvPr id="3" name="Content Placeholder 2"/>
          <p:cNvSpPr>
            <a:spLocks noGrp="1"/>
          </p:cNvSpPr>
          <p:nvPr>
            <p:ph idx="1"/>
          </p:nvPr>
        </p:nvSpPr>
        <p:spPr>
          <a:xfrm>
            <a:off x="304800" y="1295400"/>
            <a:ext cx="8382000" cy="5059363"/>
          </a:xfrm>
        </p:spPr>
        <p:txBody>
          <a:bodyPr>
            <a:normAutofit fontScale="92500" lnSpcReduction="20000"/>
          </a:bodyPr>
          <a:lstStyle/>
          <a:p>
            <a:pPr marL="0" indent="0">
              <a:buNone/>
            </a:pPr>
            <a:r>
              <a:rPr lang="en-US" dirty="0" smtClean="0"/>
              <a:t>“Sleep hygiene” refers to the habits and environmental factors that affect the length and quality of your sleep.  </a:t>
            </a:r>
          </a:p>
          <a:p>
            <a:pPr marL="0" indent="0">
              <a:buNone/>
            </a:pPr>
            <a:endParaRPr lang="en-US" dirty="0" smtClean="0"/>
          </a:p>
          <a:p>
            <a:pPr marL="0" indent="0">
              <a:buNone/>
            </a:pPr>
            <a:r>
              <a:rPr lang="en-US" i="1" dirty="0" smtClean="0"/>
              <a:t>What are some elements of good sleep hygiene?</a:t>
            </a:r>
          </a:p>
          <a:p>
            <a:pPr marL="0" indent="0">
              <a:buNone/>
            </a:pPr>
            <a:endParaRPr lang="en-US" i="1" dirty="0"/>
          </a:p>
          <a:p>
            <a:pPr marL="0" indent="0">
              <a:buNone/>
            </a:pPr>
            <a:r>
              <a:rPr lang="en-US" i="1" dirty="0" smtClean="0"/>
              <a:t>What are some symptoms of insufficient sleep, from the article and your own experiences?</a:t>
            </a:r>
          </a:p>
          <a:p>
            <a:pPr marL="0" indent="0">
              <a:buNone/>
            </a:pPr>
            <a:endParaRPr lang="en-US" i="1" dirty="0"/>
          </a:p>
          <a:p>
            <a:pPr marL="0" indent="0">
              <a:buNone/>
            </a:pPr>
            <a:r>
              <a:rPr lang="en-US" i="1" dirty="0" smtClean="0"/>
              <a:t>Most people know they should be getting more sleep. Why don’t they?  </a:t>
            </a:r>
            <a:endParaRPr lang="en-US" i="1" dirty="0"/>
          </a:p>
        </p:txBody>
      </p:sp>
      <p:sp>
        <p:nvSpPr>
          <p:cNvPr id="4" name="Footer Placeholder 3"/>
          <p:cNvSpPr>
            <a:spLocks noGrp="1"/>
          </p:cNvSpPr>
          <p:nvPr>
            <p:ph type="ftr" sz="quarter" idx="11"/>
          </p:nvPr>
        </p:nvSpPr>
        <p:spPr/>
        <p:txBody>
          <a:bodyPr/>
          <a:lstStyle/>
          <a:p>
            <a:r>
              <a:rPr lang="en-US" smtClean="0"/>
              <a:t>Regular</a:t>
            </a:r>
            <a:endParaRPr lang="en-US"/>
          </a:p>
        </p:txBody>
      </p:sp>
    </p:spTree>
    <p:extLst>
      <p:ext uri="{BB962C8B-B14F-4D97-AF65-F5344CB8AC3E}">
        <p14:creationId xmlns:p14="http://schemas.microsoft.com/office/powerpoint/2010/main" val="20395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Look at the object at your table. </a:t>
            </a:r>
            <a:endParaRPr lang="en-US" dirty="0"/>
          </a:p>
        </p:txBody>
      </p:sp>
      <p:sp>
        <p:nvSpPr>
          <p:cNvPr id="3" name="Subtitle 2"/>
          <p:cNvSpPr>
            <a:spLocks noGrp="1"/>
          </p:cNvSpPr>
          <p:nvPr>
            <p:ph type="subTitle" idx="1"/>
          </p:nvPr>
        </p:nvSpPr>
        <p:spPr/>
        <p:txBody>
          <a:bodyPr/>
          <a:lstStyle/>
          <a:p>
            <a:r>
              <a:rPr lang="en-US" dirty="0" smtClean="0"/>
              <a:t>Describe it. </a:t>
            </a:r>
          </a:p>
          <a:p>
            <a:r>
              <a:rPr lang="en-US" dirty="0" smtClean="0"/>
              <a:t>What does it look like? </a:t>
            </a:r>
            <a:endParaRPr lang="en-US" dirty="0"/>
          </a:p>
        </p:txBody>
      </p:sp>
    </p:spTree>
    <p:extLst>
      <p:ext uri="{BB962C8B-B14F-4D97-AF65-F5344CB8AC3E}">
        <p14:creationId xmlns:p14="http://schemas.microsoft.com/office/powerpoint/2010/main" val="34883230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Skip a line.</a:t>
            </a:r>
            <a:endParaRPr lang="en-US" dirty="0"/>
          </a:p>
        </p:txBody>
      </p:sp>
      <p:sp>
        <p:nvSpPr>
          <p:cNvPr id="3" name="Subtitle 2"/>
          <p:cNvSpPr>
            <a:spLocks noGrp="1"/>
          </p:cNvSpPr>
          <p:nvPr>
            <p:ph type="subTitle" idx="1"/>
          </p:nvPr>
        </p:nvSpPr>
        <p:spPr/>
        <p:txBody>
          <a:bodyPr/>
          <a:lstStyle/>
          <a:p>
            <a:r>
              <a:rPr lang="en-US" dirty="0" smtClean="0"/>
              <a:t>What is it used for?</a:t>
            </a:r>
          </a:p>
          <a:p>
            <a:r>
              <a:rPr lang="en-US" dirty="0" smtClean="0"/>
              <a:t>Write as many different uses as you can think of for this object. </a:t>
            </a:r>
            <a:endParaRPr lang="en-US" dirty="0"/>
          </a:p>
        </p:txBody>
      </p:sp>
    </p:spTree>
    <p:extLst>
      <p:ext uri="{BB962C8B-B14F-4D97-AF65-F5344CB8AC3E}">
        <p14:creationId xmlns:p14="http://schemas.microsoft.com/office/powerpoint/2010/main" val="37994624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Skip a line. </a:t>
            </a:r>
            <a:endParaRPr lang="en-US" dirty="0"/>
          </a:p>
        </p:txBody>
      </p:sp>
      <p:sp>
        <p:nvSpPr>
          <p:cNvPr id="3" name="Subtitle 2"/>
          <p:cNvSpPr>
            <a:spLocks noGrp="1"/>
          </p:cNvSpPr>
          <p:nvPr>
            <p:ph type="subTitle" idx="1"/>
          </p:nvPr>
        </p:nvSpPr>
        <p:spPr/>
        <p:txBody>
          <a:bodyPr>
            <a:normAutofit fontScale="92500"/>
          </a:bodyPr>
          <a:lstStyle/>
          <a:p>
            <a:r>
              <a:rPr lang="en-US" dirty="0" smtClean="0"/>
              <a:t>What are its parts?</a:t>
            </a:r>
          </a:p>
          <a:p>
            <a:r>
              <a:rPr lang="en-US" dirty="0" smtClean="0"/>
              <a:t>Think of as many different ways as you can to separate out parts of this object. </a:t>
            </a:r>
            <a:endParaRPr lang="en-US" dirty="0"/>
          </a:p>
        </p:txBody>
      </p:sp>
    </p:spTree>
    <p:extLst>
      <p:ext uri="{BB962C8B-B14F-4D97-AF65-F5344CB8AC3E}">
        <p14:creationId xmlns:p14="http://schemas.microsoft.com/office/powerpoint/2010/main" val="14557717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Skip a line.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What is it similar to?</a:t>
            </a:r>
          </a:p>
          <a:p>
            <a:r>
              <a:rPr lang="en-US" dirty="0" smtClean="0"/>
              <a:t>Think of as many different things as you can that this object resembles.</a:t>
            </a:r>
          </a:p>
          <a:p>
            <a:r>
              <a:rPr lang="en-US" dirty="0" smtClean="0"/>
              <a:t>What is it like?</a:t>
            </a:r>
          </a:p>
          <a:p>
            <a:endParaRPr lang="en-US" dirty="0"/>
          </a:p>
        </p:txBody>
      </p:sp>
    </p:spTree>
    <p:extLst>
      <p:ext uri="{BB962C8B-B14F-4D97-AF65-F5344CB8AC3E}">
        <p14:creationId xmlns:p14="http://schemas.microsoft.com/office/powerpoint/2010/main" val="1971081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Skip a line. </a:t>
            </a:r>
            <a:endParaRPr lang="en-US" dirty="0"/>
          </a:p>
        </p:txBody>
      </p:sp>
      <p:sp>
        <p:nvSpPr>
          <p:cNvPr id="3" name="Subtitle 2"/>
          <p:cNvSpPr>
            <a:spLocks noGrp="1"/>
          </p:cNvSpPr>
          <p:nvPr>
            <p:ph type="subTitle" idx="1"/>
          </p:nvPr>
        </p:nvSpPr>
        <p:spPr/>
        <p:txBody>
          <a:bodyPr>
            <a:normAutofit fontScale="92500"/>
          </a:bodyPr>
          <a:lstStyle/>
          <a:p>
            <a:r>
              <a:rPr lang="en-US" dirty="0" smtClean="0"/>
              <a:t>What can it cause?</a:t>
            </a:r>
          </a:p>
          <a:p>
            <a:r>
              <a:rPr lang="en-US" dirty="0" smtClean="0"/>
              <a:t>Think of as many different things as you can that this item might possibly cause.  </a:t>
            </a:r>
            <a:endParaRPr lang="en-US" dirty="0"/>
          </a:p>
        </p:txBody>
      </p:sp>
    </p:spTree>
    <p:extLst>
      <p:ext uri="{BB962C8B-B14F-4D97-AF65-F5344CB8AC3E}">
        <p14:creationId xmlns:p14="http://schemas.microsoft.com/office/powerpoint/2010/main" val="14641119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Skip a line. </a:t>
            </a:r>
            <a:br>
              <a:rPr lang="en-US" dirty="0" smtClean="0"/>
            </a:br>
            <a:r>
              <a:rPr lang="en-US" dirty="0" smtClean="0"/>
              <a:t>This is the last part!</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How has this item changed in any way?</a:t>
            </a:r>
          </a:p>
          <a:p>
            <a:r>
              <a:rPr lang="en-US" dirty="0" smtClean="0"/>
              <a:t>How has it transformed? </a:t>
            </a:r>
          </a:p>
          <a:p>
            <a:r>
              <a:rPr lang="en-US" dirty="0" smtClean="0"/>
              <a:t>What did it used to be in the past?</a:t>
            </a:r>
          </a:p>
          <a:p>
            <a:r>
              <a:rPr lang="en-US" dirty="0" smtClean="0"/>
              <a:t>What could it change into in the future? </a:t>
            </a:r>
            <a:endParaRPr lang="en-US" dirty="0"/>
          </a:p>
        </p:txBody>
      </p:sp>
    </p:spTree>
    <p:extLst>
      <p:ext uri="{BB962C8B-B14F-4D97-AF65-F5344CB8AC3E}">
        <p14:creationId xmlns:p14="http://schemas.microsoft.com/office/powerpoint/2010/main" val="3842999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8800" dirty="0" smtClean="0">
                <a:latin typeface="Algerian" pitchFamily="82" charset="0"/>
              </a:rPr>
              <a:t>Cubing</a:t>
            </a:r>
            <a:endParaRPr lang="en-US" sz="8800" dirty="0">
              <a:latin typeface="Algerian" pitchFamily="82" charset="0"/>
            </a:endParaRPr>
          </a:p>
        </p:txBody>
      </p:sp>
      <p:sp>
        <p:nvSpPr>
          <p:cNvPr id="3" name="Content Placeholder 2"/>
          <p:cNvSpPr>
            <a:spLocks noGrp="1"/>
          </p:cNvSpPr>
          <p:nvPr>
            <p:ph idx="1"/>
          </p:nvPr>
        </p:nvSpPr>
        <p:spPr>
          <a:xfrm>
            <a:off x="381000" y="2057400"/>
            <a:ext cx="8229600" cy="4525963"/>
          </a:xfrm>
        </p:spPr>
        <p:txBody>
          <a:bodyPr/>
          <a:lstStyle/>
          <a:p>
            <a:pPr marL="0" indent="0">
              <a:buNone/>
            </a:pPr>
            <a:r>
              <a:rPr lang="en-US" dirty="0" smtClean="0"/>
              <a:t>How are you surprised at how much you found to say about this object?</a:t>
            </a:r>
          </a:p>
          <a:p>
            <a:pPr marL="0" indent="0">
              <a:buNone/>
            </a:pPr>
            <a:endParaRPr lang="en-US" dirty="0"/>
          </a:p>
          <a:p>
            <a:pPr marL="0" indent="0">
              <a:buNone/>
            </a:pPr>
            <a:r>
              <a:rPr lang="en-US" dirty="0" smtClean="0"/>
              <a:t>Could these questions help you if you needed to talk about something?</a:t>
            </a:r>
            <a:endParaRPr lang="en-US" dirty="0"/>
          </a:p>
        </p:txBody>
      </p:sp>
    </p:spTree>
    <p:extLst>
      <p:ext uri="{BB962C8B-B14F-4D97-AF65-F5344CB8AC3E}">
        <p14:creationId xmlns:p14="http://schemas.microsoft.com/office/powerpoint/2010/main" val="26420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Text</a:t>
            </a:r>
            <a:endParaRPr lang="en-US" dirty="0"/>
          </a:p>
        </p:txBody>
      </p:sp>
      <p:sp>
        <p:nvSpPr>
          <p:cNvPr id="3" name="Content Placeholder 2"/>
          <p:cNvSpPr>
            <a:spLocks noGrp="1"/>
          </p:cNvSpPr>
          <p:nvPr>
            <p:ph idx="1"/>
          </p:nvPr>
        </p:nvSpPr>
        <p:spPr>
          <a:xfrm>
            <a:off x="304800" y="1447800"/>
            <a:ext cx="8382000" cy="5059363"/>
          </a:xfrm>
        </p:spPr>
        <p:txBody>
          <a:bodyPr>
            <a:normAutofit fontScale="92500" lnSpcReduction="10000"/>
          </a:bodyPr>
          <a:lstStyle/>
          <a:p>
            <a:pPr marL="0" indent="0">
              <a:buNone/>
            </a:pPr>
            <a:r>
              <a:rPr lang="en-US" sz="2400" dirty="0" smtClean="0"/>
              <a:t>Every day was a happy day</a:t>
            </a:r>
            <a:r>
              <a:rPr lang="en-US" sz="2400" b="1" dirty="0" smtClean="0"/>
              <a:t>, and </a:t>
            </a:r>
            <a:r>
              <a:rPr lang="en-US" sz="2400" dirty="0" smtClean="0"/>
              <a:t>every night was peaceful.  (p. 11)</a:t>
            </a:r>
          </a:p>
          <a:p>
            <a:pPr marL="0" indent="0">
              <a:buNone/>
            </a:pPr>
            <a:r>
              <a:rPr lang="en-US" sz="2400" dirty="0" smtClean="0"/>
              <a:t>-E.B. White, Charlotte’s Web</a:t>
            </a:r>
          </a:p>
          <a:p>
            <a:pPr marL="0" indent="0">
              <a:buNone/>
            </a:pPr>
            <a:endParaRPr lang="en-US" sz="2400" dirty="0"/>
          </a:p>
          <a:p>
            <a:pPr marL="0" indent="0">
              <a:buNone/>
            </a:pPr>
            <a:r>
              <a:rPr lang="en-US" sz="2400" dirty="0" smtClean="0"/>
              <a:t>Celia says you’re in shock</a:t>
            </a:r>
            <a:r>
              <a:rPr lang="en-US" sz="2400" b="1" dirty="0" smtClean="0"/>
              <a:t>, but </a:t>
            </a:r>
            <a:r>
              <a:rPr lang="en-US" sz="2400" dirty="0" smtClean="0"/>
              <a:t>I think you’re just lazy.  (p. 59)</a:t>
            </a:r>
          </a:p>
          <a:p>
            <a:pPr marL="0" indent="0">
              <a:buNone/>
            </a:pPr>
            <a:r>
              <a:rPr lang="en-US" sz="2400" dirty="0" smtClean="0"/>
              <a:t>-Nancy Farmer, The House of the Scorpion</a:t>
            </a:r>
          </a:p>
          <a:p>
            <a:pPr marL="0" indent="0">
              <a:buNone/>
            </a:pPr>
            <a:endParaRPr lang="en-US" sz="2400" dirty="0"/>
          </a:p>
          <a:p>
            <a:pPr marL="0" indent="0">
              <a:buNone/>
            </a:pPr>
            <a:r>
              <a:rPr lang="en-US" sz="2400" dirty="0" smtClean="0"/>
              <a:t>You can pick your friends</a:t>
            </a:r>
            <a:r>
              <a:rPr lang="en-US" sz="2400" b="1" dirty="0" smtClean="0"/>
              <a:t>, but </a:t>
            </a:r>
            <a:r>
              <a:rPr lang="en-US" sz="2400" dirty="0" smtClean="0"/>
              <a:t>you’re stuck with family. (p. 1)</a:t>
            </a:r>
          </a:p>
          <a:p>
            <a:pPr marL="0" indent="0">
              <a:buNone/>
            </a:pPr>
            <a:r>
              <a:rPr lang="en-US" sz="2400" dirty="0" smtClean="0"/>
              <a:t>-Jeff Foxworthy, You Might Be a Redneck If…This Is the Biggest Book You’ve Ever Read</a:t>
            </a:r>
          </a:p>
          <a:p>
            <a:pPr marL="0" indent="0">
              <a:buNone/>
            </a:pPr>
            <a:endParaRPr lang="en-US" sz="2400" dirty="0"/>
          </a:p>
          <a:p>
            <a:pPr marL="0" indent="0">
              <a:buNone/>
            </a:pPr>
            <a:r>
              <a:rPr lang="en-US" sz="2400" dirty="0" smtClean="0"/>
              <a:t>Hiccup leapt out of the way</a:t>
            </a:r>
            <a:r>
              <a:rPr lang="en-US" sz="2400" b="1" dirty="0" smtClean="0"/>
              <a:t>, but </a:t>
            </a:r>
            <a:r>
              <a:rPr lang="en-US" sz="2400" dirty="0" smtClean="0"/>
              <a:t>the sharp point of the blade pierced his shirt and tore a neat slice out of it. (p. 19)</a:t>
            </a:r>
          </a:p>
          <a:p>
            <a:pPr marL="0" indent="0">
              <a:buNone/>
            </a:pPr>
            <a:r>
              <a:rPr lang="en-US" sz="2400" dirty="0" smtClean="0"/>
              <a:t>-Cressida Cowell, How to Be a Pirate</a:t>
            </a:r>
            <a:endParaRPr lang="en-US" sz="2400" dirty="0"/>
          </a:p>
        </p:txBody>
      </p:sp>
    </p:spTree>
    <p:extLst>
      <p:ext uri="{BB962C8B-B14F-4D97-AF65-F5344CB8AC3E}">
        <p14:creationId xmlns:p14="http://schemas.microsoft.com/office/powerpoint/2010/main" val="62752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Writing</a:t>
            </a:r>
            <a:endParaRPr lang="en-US" dirty="0"/>
          </a:p>
        </p:txBody>
      </p:sp>
      <p:sp>
        <p:nvSpPr>
          <p:cNvPr id="4" name="Text Placeholder 3"/>
          <p:cNvSpPr>
            <a:spLocks noGrp="1"/>
          </p:cNvSpPr>
          <p:nvPr>
            <p:ph type="body" idx="1"/>
          </p:nvPr>
        </p:nvSpPr>
        <p:spPr/>
        <p:txBody>
          <a:bodyPr/>
          <a:lstStyle/>
          <a:p>
            <a:pPr algn="ctr"/>
            <a:r>
              <a:rPr lang="en-US" dirty="0" smtClean="0">
                <a:latin typeface="Bookman Old Style" panose="02050604050505020204" pitchFamily="18" charset="0"/>
              </a:rPr>
              <a:t>Criteria </a:t>
            </a:r>
            <a:endParaRPr lang="en-US" dirty="0">
              <a:latin typeface="Bookman Old Style" panose="02050604050505020204" pitchFamily="18" charset="0"/>
            </a:endParaRPr>
          </a:p>
        </p:txBody>
      </p:sp>
      <p:sp>
        <p:nvSpPr>
          <p:cNvPr id="3" name="Content Placeholder 2"/>
          <p:cNvSpPr>
            <a:spLocks noGrp="1"/>
          </p:cNvSpPr>
          <p:nvPr>
            <p:ph sz="half" idx="2"/>
          </p:nvPr>
        </p:nvSpPr>
        <p:spPr/>
        <p:txBody>
          <a:bodyPr>
            <a:normAutofit/>
          </a:bodyPr>
          <a:lstStyle/>
          <a:p>
            <a:r>
              <a:rPr lang="en-US" dirty="0" smtClean="0"/>
              <a:t>Write a letter to </a:t>
            </a:r>
            <a:r>
              <a:rPr lang="en-US" dirty="0" smtClean="0">
                <a:latin typeface="Aharoni" panose="02010803020104030203" pitchFamily="2" charset="-79"/>
                <a:cs typeface="Aharoni" panose="02010803020104030203" pitchFamily="2" charset="-79"/>
              </a:rPr>
              <a:t>Prejudice</a:t>
            </a:r>
          </a:p>
          <a:p>
            <a:endParaRPr lang="en-US" dirty="0" smtClean="0">
              <a:latin typeface="Aharoni" panose="02010803020104030203" pitchFamily="2" charset="-79"/>
              <a:cs typeface="Aharoni" panose="02010803020104030203" pitchFamily="2" charset="-79"/>
            </a:endParaRPr>
          </a:p>
          <a:p>
            <a:r>
              <a:rPr lang="en-US" dirty="0" smtClean="0"/>
              <a:t>Explain to him that you are breaking up with the idea</a:t>
            </a:r>
          </a:p>
          <a:p>
            <a:endParaRPr lang="en-US" dirty="0" smtClean="0"/>
          </a:p>
          <a:p>
            <a:r>
              <a:rPr lang="en-US" dirty="0" smtClean="0"/>
              <a:t>Give</a:t>
            </a:r>
            <a:r>
              <a:rPr lang="en-US" dirty="0" smtClean="0">
                <a:latin typeface="Bernard MT Condensed" panose="02050806060905020404" pitchFamily="18" charset="0"/>
              </a:rPr>
              <a:t> two </a:t>
            </a:r>
            <a:r>
              <a:rPr lang="en-US" dirty="0" smtClean="0"/>
              <a:t>reasons</a:t>
            </a:r>
          </a:p>
          <a:p>
            <a:endParaRPr lang="en-US" dirty="0" smtClean="0"/>
          </a:p>
          <a:p>
            <a:r>
              <a:rPr lang="en-US" dirty="0" smtClean="0"/>
              <a:t>Provide salutation </a:t>
            </a:r>
            <a:endParaRPr lang="en-US" dirty="0"/>
          </a:p>
        </p:txBody>
      </p:sp>
      <p:sp>
        <p:nvSpPr>
          <p:cNvPr id="5" name="Text Placeholder 4"/>
          <p:cNvSpPr>
            <a:spLocks noGrp="1"/>
          </p:cNvSpPr>
          <p:nvPr>
            <p:ph type="body" sz="quarter" idx="3"/>
          </p:nvPr>
        </p:nvSpPr>
        <p:spPr>
          <a:ln>
            <a:solidFill>
              <a:srgbClr val="004620"/>
            </a:solidFill>
          </a:ln>
        </p:spPr>
        <p:txBody>
          <a:bodyPr/>
          <a:lstStyle/>
          <a:p>
            <a:pPr algn="ctr"/>
            <a:r>
              <a:rPr lang="en-US" dirty="0" smtClean="0">
                <a:latin typeface="Bookman Old Style" panose="02050604050505020204" pitchFamily="18" charset="0"/>
              </a:rPr>
              <a:t>Sample </a:t>
            </a:r>
            <a:endParaRPr lang="en-US" dirty="0">
              <a:latin typeface="Bookman Old Style" panose="02050604050505020204" pitchFamily="18" charset="0"/>
            </a:endParaRPr>
          </a:p>
        </p:txBody>
      </p:sp>
      <p:sp>
        <p:nvSpPr>
          <p:cNvPr id="6" name="Content Placeholder 5"/>
          <p:cNvSpPr>
            <a:spLocks noGrp="1"/>
          </p:cNvSpPr>
          <p:nvPr>
            <p:ph sz="quarter" idx="4"/>
          </p:nvPr>
        </p:nvSpPr>
        <p:spPr>
          <a:xfrm>
            <a:off x="4645025" y="2174874"/>
            <a:ext cx="4041775" cy="4378325"/>
          </a:xfrm>
          <a:ln>
            <a:solidFill>
              <a:schemeClr val="tx1"/>
            </a:solidFill>
          </a:ln>
        </p:spPr>
        <p:txBody>
          <a:bodyPr>
            <a:normAutofit fontScale="77500" lnSpcReduction="20000"/>
          </a:bodyPr>
          <a:lstStyle/>
          <a:p>
            <a:pPr marL="0" indent="0">
              <a:buNone/>
            </a:pPr>
            <a:r>
              <a:rPr lang="en-US" dirty="0" smtClean="0"/>
              <a:t>Dear Prejudice,</a:t>
            </a:r>
          </a:p>
          <a:p>
            <a:pPr marL="0" indent="0">
              <a:buNone/>
            </a:pPr>
            <a:endParaRPr lang="en-US" dirty="0"/>
          </a:p>
          <a:p>
            <a:pPr marL="0" indent="0">
              <a:buNone/>
            </a:pPr>
            <a:r>
              <a:rPr lang="en-US" dirty="0" smtClean="0"/>
              <a:t>I am breaking up with you. </a:t>
            </a:r>
            <a:r>
              <a:rPr lang="en-US" dirty="0" err="1" smtClean="0"/>
              <a:t>Dhfjdhfdjhfjdhfdjfhdjh</a:t>
            </a:r>
            <a:endParaRPr lang="en-US" dirty="0" smtClean="0"/>
          </a:p>
          <a:p>
            <a:pPr marL="0" indent="0">
              <a:buNone/>
            </a:pPr>
            <a:endParaRPr lang="en-US" dirty="0"/>
          </a:p>
          <a:p>
            <a:pPr marL="0" indent="0">
              <a:buNone/>
            </a:pPr>
            <a:r>
              <a:rPr lang="en-US" dirty="0" smtClean="0"/>
              <a:t>One reason is </a:t>
            </a:r>
            <a:r>
              <a:rPr lang="en-US" dirty="0" err="1" smtClean="0"/>
              <a:t>rueirueirueidskjf</a:t>
            </a:r>
            <a:r>
              <a:rPr lang="en-US" dirty="0" smtClean="0"/>
              <a:t>.</a:t>
            </a:r>
          </a:p>
          <a:p>
            <a:pPr marL="0" indent="0">
              <a:buNone/>
            </a:pPr>
            <a:endParaRPr lang="en-US" dirty="0"/>
          </a:p>
          <a:p>
            <a:pPr marL="0" indent="0">
              <a:buNone/>
            </a:pPr>
            <a:r>
              <a:rPr lang="en-US" dirty="0" smtClean="0"/>
              <a:t>Another reason is </a:t>
            </a:r>
            <a:r>
              <a:rPr lang="en-US" dirty="0" err="1" smtClean="0"/>
              <a:t>jkdjfkdfjdkj</a:t>
            </a:r>
            <a:r>
              <a:rPr lang="en-US" dirty="0" smtClean="0"/>
              <a:t>.</a:t>
            </a:r>
          </a:p>
          <a:p>
            <a:pPr marL="0" indent="0">
              <a:buNone/>
            </a:pPr>
            <a:endParaRPr lang="en-US" dirty="0"/>
          </a:p>
          <a:p>
            <a:pPr marL="0" indent="0">
              <a:buNone/>
            </a:pPr>
            <a:r>
              <a:rPr lang="en-US" dirty="0" smtClean="0"/>
              <a:t>Closing sentence. </a:t>
            </a:r>
          </a:p>
          <a:p>
            <a:pPr marL="0" indent="0">
              <a:buNone/>
            </a:pPr>
            <a:endParaRPr lang="en-US" dirty="0"/>
          </a:p>
          <a:p>
            <a:pPr marL="0" indent="0">
              <a:buNone/>
            </a:pPr>
            <a:r>
              <a:rPr lang="en-US" dirty="0" smtClean="0"/>
              <a:t>Sincerely, </a:t>
            </a:r>
          </a:p>
          <a:p>
            <a:pPr marL="0" indent="0">
              <a:buNone/>
            </a:pPr>
            <a:r>
              <a:rPr lang="en-US" dirty="0" smtClean="0"/>
              <a:t>Kind regards,</a:t>
            </a:r>
          </a:p>
          <a:p>
            <a:pPr marL="0" indent="0">
              <a:buNone/>
            </a:pPr>
            <a:r>
              <a:rPr lang="en-US" dirty="0" smtClean="0"/>
              <a:t>Warmly, </a:t>
            </a:r>
          </a:p>
          <a:p>
            <a:pPr marL="0" indent="0">
              <a:buNone/>
            </a:pPr>
            <a:r>
              <a:rPr lang="en-US" dirty="0" smtClean="0">
                <a:latin typeface="Artisan" panose="02000600000000020000" pitchFamily="2" charset="0"/>
              </a:rPr>
              <a:t>Student Signature </a:t>
            </a:r>
          </a:p>
        </p:txBody>
      </p:sp>
    </p:spTree>
    <p:extLst>
      <p:ext uri="{BB962C8B-B14F-4D97-AF65-F5344CB8AC3E}">
        <p14:creationId xmlns:p14="http://schemas.microsoft.com/office/powerpoint/2010/main" val="37873006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Compound Sentence Graphic</a:t>
            </a:r>
            <a:endParaRPr lang="en-US" dirty="0"/>
          </a:p>
        </p:txBody>
      </p:sp>
      <p:sp>
        <p:nvSpPr>
          <p:cNvPr id="5" name="Flowchart: Process 4"/>
          <p:cNvSpPr/>
          <p:nvPr/>
        </p:nvSpPr>
        <p:spPr>
          <a:xfrm>
            <a:off x="762000" y="3657600"/>
            <a:ext cx="2590800" cy="10668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2476500"/>
            <a:ext cx="762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572177">
            <a:off x="3333114" y="4457699"/>
            <a:ext cx="533400" cy="533400"/>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257800" y="3626821"/>
            <a:ext cx="2667000" cy="1066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9259" y="3837056"/>
            <a:ext cx="2116282" cy="707886"/>
          </a:xfrm>
          <a:prstGeom prst="rect">
            <a:avLst/>
          </a:prstGeom>
          <a:noFill/>
        </p:spPr>
        <p:txBody>
          <a:bodyPr wrap="square" rtlCol="0">
            <a:spAutoFit/>
          </a:bodyPr>
          <a:lstStyle/>
          <a:p>
            <a:r>
              <a:rPr lang="en-US" sz="4000" b="1" dirty="0" smtClean="0"/>
              <a:t>Sentence</a:t>
            </a:r>
            <a:endParaRPr lang="en-US" sz="4000" b="1" dirty="0"/>
          </a:p>
        </p:txBody>
      </p:sp>
      <p:sp>
        <p:nvSpPr>
          <p:cNvPr id="11" name="TextBox 10"/>
          <p:cNvSpPr txBox="1"/>
          <p:nvPr/>
        </p:nvSpPr>
        <p:spPr>
          <a:xfrm>
            <a:off x="5562600" y="3764592"/>
            <a:ext cx="2057400" cy="646331"/>
          </a:xfrm>
          <a:prstGeom prst="rect">
            <a:avLst/>
          </a:prstGeom>
          <a:noFill/>
        </p:spPr>
        <p:txBody>
          <a:bodyPr wrap="square" rtlCol="0">
            <a:spAutoFit/>
          </a:bodyPr>
          <a:lstStyle/>
          <a:p>
            <a:r>
              <a:rPr lang="en-US" sz="3600" b="1" dirty="0"/>
              <a:t>s</a:t>
            </a:r>
            <a:r>
              <a:rPr lang="en-US" sz="3600" b="1" dirty="0" smtClean="0"/>
              <a:t>entence</a:t>
            </a:r>
            <a:r>
              <a:rPr lang="en-US" dirty="0" smtClean="0"/>
              <a:t> </a:t>
            </a:r>
            <a:endParaRPr lang="en-US" dirty="0"/>
          </a:p>
        </p:txBody>
      </p:sp>
      <p:sp>
        <p:nvSpPr>
          <p:cNvPr id="15" name="TextBox 14"/>
          <p:cNvSpPr txBox="1"/>
          <p:nvPr/>
        </p:nvSpPr>
        <p:spPr>
          <a:xfrm>
            <a:off x="4191000" y="3175336"/>
            <a:ext cx="609600" cy="2031325"/>
          </a:xfrm>
          <a:prstGeom prst="rect">
            <a:avLst/>
          </a:prstGeom>
          <a:noFill/>
        </p:spPr>
        <p:txBody>
          <a:bodyPr wrap="square" rtlCol="0">
            <a:spAutoFit/>
          </a:bodyPr>
          <a:lstStyle/>
          <a:p>
            <a:r>
              <a:rPr lang="en-US" dirty="0" smtClean="0"/>
              <a:t>for</a:t>
            </a:r>
          </a:p>
          <a:p>
            <a:r>
              <a:rPr lang="en-US" dirty="0" smtClean="0"/>
              <a:t>and</a:t>
            </a:r>
          </a:p>
          <a:p>
            <a:r>
              <a:rPr lang="en-US" dirty="0" smtClean="0"/>
              <a:t>nor</a:t>
            </a:r>
          </a:p>
          <a:p>
            <a:r>
              <a:rPr lang="en-US" dirty="0" smtClean="0"/>
              <a:t>but or</a:t>
            </a:r>
          </a:p>
          <a:p>
            <a:r>
              <a:rPr lang="en-US" dirty="0" smtClean="0"/>
              <a:t>yet so </a:t>
            </a:r>
            <a:endParaRPr lang="en-US" dirty="0"/>
          </a:p>
        </p:txBody>
      </p:sp>
    </p:spTree>
    <p:extLst>
      <p:ext uri="{BB962C8B-B14F-4D97-AF65-F5344CB8AC3E}">
        <p14:creationId xmlns:p14="http://schemas.microsoft.com/office/powerpoint/2010/main" val="7721711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CBR</a:t>
            </a:r>
            <a:r>
              <a:rPr lang="en-US" dirty="0" smtClean="0"/>
              <a:t> notes </a:t>
            </a:r>
            <a:endParaRPr lang="en-US" dirty="0"/>
          </a:p>
        </p:txBody>
      </p:sp>
      <p:sp>
        <p:nvSpPr>
          <p:cNvPr id="3" name="Content Placeholder 2"/>
          <p:cNvSpPr>
            <a:spLocks noGrp="1"/>
          </p:cNvSpPr>
          <p:nvPr>
            <p:ph idx="1"/>
          </p:nvPr>
        </p:nvSpPr>
        <p:spPr>
          <a:xfrm>
            <a:off x="228600" y="1295400"/>
            <a:ext cx="8382000" cy="5135563"/>
          </a:xfrm>
        </p:spPr>
        <p:txBody>
          <a:bodyPr>
            <a:normAutofit lnSpcReduction="10000"/>
          </a:bodyPr>
          <a:lstStyle/>
          <a:p>
            <a:pPr marL="0" indent="0">
              <a:buNone/>
            </a:pPr>
            <a:r>
              <a:rPr lang="en-US" dirty="0" smtClean="0"/>
              <a:t>Don’t forget heading</a:t>
            </a:r>
          </a:p>
          <a:p>
            <a:pPr marL="0" indent="0">
              <a:buNone/>
            </a:pPr>
            <a:r>
              <a:rPr lang="en-US" b="1" dirty="0" smtClean="0"/>
              <a:t>Center</a:t>
            </a:r>
            <a:r>
              <a:rPr lang="en-US" dirty="0" smtClean="0"/>
              <a:t> title and </a:t>
            </a:r>
            <a:r>
              <a:rPr lang="en-US" dirty="0" smtClean="0">
                <a:solidFill>
                  <a:srgbClr val="FF0000"/>
                </a:solidFill>
              </a:rPr>
              <a:t>author</a:t>
            </a:r>
          </a:p>
          <a:p>
            <a:pPr marL="0" indent="0">
              <a:buNone/>
            </a:pPr>
            <a:r>
              <a:rPr lang="en-US" i="1" dirty="0" smtClean="0"/>
              <a:t>Italicize</a:t>
            </a:r>
            <a:r>
              <a:rPr lang="en-US" dirty="0" smtClean="0"/>
              <a:t> book title </a:t>
            </a:r>
          </a:p>
          <a:p>
            <a:pPr marL="0" indent="0">
              <a:buNone/>
            </a:pPr>
            <a:r>
              <a:rPr lang="en-US" dirty="0" smtClean="0"/>
              <a:t>Page numbers</a:t>
            </a:r>
          </a:p>
          <a:p>
            <a:pPr marL="0" indent="0">
              <a:buNone/>
            </a:pPr>
            <a:r>
              <a:rPr lang="en-US" dirty="0" smtClean="0"/>
              <a:t>Left indent</a:t>
            </a:r>
          </a:p>
          <a:p>
            <a:pPr marL="0" indent="0">
              <a:buNone/>
            </a:pPr>
            <a:r>
              <a:rPr lang="en-US" dirty="0" smtClean="0"/>
              <a:t>Vary your connections</a:t>
            </a:r>
          </a:p>
          <a:p>
            <a:pPr marL="0" indent="0">
              <a:buNone/>
            </a:pPr>
            <a:r>
              <a:rPr lang="en-US" dirty="0" smtClean="0"/>
              <a:t>Conventions in your responses</a:t>
            </a:r>
          </a:p>
          <a:p>
            <a:pPr marL="0" indent="0">
              <a:buNone/>
            </a:pPr>
            <a:r>
              <a:rPr lang="en-US" dirty="0"/>
              <a:t>	</a:t>
            </a:r>
            <a:r>
              <a:rPr lang="en-US" dirty="0" smtClean="0"/>
              <a:t>capitalize proper nouns</a:t>
            </a:r>
          </a:p>
          <a:p>
            <a:pPr marL="0" indent="0">
              <a:buNone/>
            </a:pPr>
            <a:r>
              <a:rPr lang="en-US" dirty="0"/>
              <a:t>	</a:t>
            </a:r>
            <a:r>
              <a:rPr lang="en-US" dirty="0" smtClean="0"/>
              <a:t>combine sentences with ; or ,FANBOY</a:t>
            </a:r>
          </a:p>
          <a:p>
            <a:pPr marL="0" indent="0">
              <a:buNone/>
            </a:pPr>
            <a:endParaRPr lang="en-US" dirty="0"/>
          </a:p>
        </p:txBody>
      </p:sp>
    </p:spTree>
    <p:extLst>
      <p:ext uri="{BB962C8B-B14F-4D97-AF65-F5344CB8AC3E}">
        <p14:creationId xmlns:p14="http://schemas.microsoft.com/office/powerpoint/2010/main" val="23792870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one, went</a:t>
            </a:r>
            <a:endParaRPr lang="en-US" dirty="0"/>
          </a:p>
        </p:txBody>
      </p:sp>
      <p:sp>
        <p:nvSpPr>
          <p:cNvPr id="3" name="Content Placeholder 2"/>
          <p:cNvSpPr>
            <a:spLocks noGrp="1"/>
          </p:cNvSpPr>
          <p:nvPr>
            <p:ph idx="1"/>
          </p:nvPr>
        </p:nvSpPr>
        <p:spPr>
          <a:xfrm>
            <a:off x="304800" y="1219200"/>
            <a:ext cx="8382000" cy="5334000"/>
          </a:xfrm>
        </p:spPr>
        <p:txBody>
          <a:bodyPr>
            <a:normAutofit fontScale="92500" lnSpcReduction="20000"/>
          </a:bodyPr>
          <a:lstStyle/>
          <a:p>
            <a:pPr marL="0" indent="0">
              <a:buNone/>
            </a:pPr>
            <a:r>
              <a:rPr lang="en-US" i="1" dirty="0" smtClean="0"/>
              <a:t>Gone </a:t>
            </a:r>
            <a:r>
              <a:rPr lang="en-US" dirty="0" smtClean="0"/>
              <a:t>is the past participle of go and can be used as a verb only with a </a:t>
            </a:r>
            <a:r>
              <a:rPr lang="en-US" dirty="0" smtClean="0">
                <a:solidFill>
                  <a:srgbClr val="FF0000"/>
                </a:solidFill>
              </a:rPr>
              <a:t>helping verb </a:t>
            </a:r>
            <a:r>
              <a:rPr lang="en-US" dirty="0" smtClean="0"/>
              <a:t>such as </a:t>
            </a:r>
            <a:r>
              <a:rPr lang="en-US" dirty="0" smtClean="0">
                <a:solidFill>
                  <a:srgbClr val="FF0000"/>
                </a:solidFill>
              </a:rPr>
              <a:t>have</a:t>
            </a:r>
            <a:r>
              <a:rPr lang="en-US" dirty="0" smtClean="0"/>
              <a:t> or </a:t>
            </a:r>
            <a:r>
              <a:rPr lang="en-US" dirty="0" smtClean="0">
                <a:solidFill>
                  <a:srgbClr val="FF0000"/>
                </a:solidFill>
              </a:rPr>
              <a:t>has</a:t>
            </a:r>
            <a:r>
              <a:rPr lang="en-US" dirty="0" smtClean="0"/>
              <a:t>.  </a:t>
            </a:r>
          </a:p>
          <a:p>
            <a:pPr marL="0" indent="0">
              <a:buNone/>
            </a:pPr>
            <a:endParaRPr lang="en-US" i="1" dirty="0" smtClean="0"/>
          </a:p>
          <a:p>
            <a:pPr marL="0" indent="0">
              <a:buNone/>
            </a:pPr>
            <a:r>
              <a:rPr lang="en-US" i="1" dirty="0" smtClean="0"/>
              <a:t>Went</a:t>
            </a:r>
            <a:r>
              <a:rPr lang="en-US" dirty="0" smtClean="0"/>
              <a:t> is the past of go and is </a:t>
            </a:r>
            <a:r>
              <a:rPr lang="en-US" b="1" dirty="0" smtClean="0"/>
              <a:t>never</a:t>
            </a:r>
            <a:r>
              <a:rPr lang="en-US" dirty="0" smtClean="0"/>
              <a:t> used with a helping verb.</a:t>
            </a:r>
          </a:p>
          <a:p>
            <a:pPr marL="0" indent="0">
              <a:buNone/>
            </a:pPr>
            <a:endParaRPr lang="en-US" dirty="0"/>
          </a:p>
          <a:p>
            <a:pPr marL="0" indent="0">
              <a:buNone/>
            </a:pPr>
            <a:r>
              <a:rPr lang="en-US" dirty="0" smtClean="0">
                <a:solidFill>
                  <a:schemeClr val="tx2"/>
                </a:solidFill>
              </a:rPr>
              <a:t>Incorrect	</a:t>
            </a:r>
            <a:r>
              <a:rPr lang="en-US" dirty="0" smtClean="0"/>
              <a:t>James and Alice </a:t>
            </a:r>
            <a:r>
              <a:rPr lang="en-US" u="sng" dirty="0" smtClean="0"/>
              <a:t>gone</a:t>
            </a:r>
            <a:r>
              <a:rPr lang="en-US" dirty="0" smtClean="0"/>
              <a:t> to the beach.</a:t>
            </a:r>
          </a:p>
          <a:p>
            <a:pPr marL="0" indent="0">
              <a:buNone/>
            </a:pPr>
            <a:r>
              <a:rPr lang="en-US" dirty="0" smtClean="0"/>
              <a:t>		We </a:t>
            </a:r>
            <a:r>
              <a:rPr lang="en-US" u="sng" dirty="0" smtClean="0"/>
              <a:t>should have went </a:t>
            </a:r>
            <a:r>
              <a:rPr lang="en-US" dirty="0" smtClean="0"/>
              <a:t>along with them.</a:t>
            </a:r>
          </a:p>
          <a:p>
            <a:pPr marL="0" indent="0">
              <a:buNone/>
            </a:pPr>
            <a:endParaRPr lang="en-US" dirty="0"/>
          </a:p>
          <a:p>
            <a:pPr marL="0" indent="0">
              <a:buNone/>
            </a:pPr>
            <a:r>
              <a:rPr lang="en-US" dirty="0" smtClean="0">
                <a:solidFill>
                  <a:schemeClr val="tx2"/>
                </a:solidFill>
              </a:rPr>
              <a:t>Correct</a:t>
            </a:r>
            <a:r>
              <a:rPr lang="en-US" dirty="0" smtClean="0"/>
              <a:t>	James and Alice </a:t>
            </a:r>
            <a:r>
              <a:rPr lang="en-US" u="sng" dirty="0" smtClean="0"/>
              <a:t>went</a:t>
            </a:r>
            <a:r>
              <a:rPr lang="en-US" dirty="0" smtClean="0"/>
              <a:t> (or </a:t>
            </a:r>
            <a:r>
              <a:rPr lang="en-US" u="sng" dirty="0" smtClean="0"/>
              <a:t>have gone</a:t>
            </a:r>
            <a:r>
              <a:rPr lang="en-US" dirty="0" smtClean="0"/>
              <a:t>) to 		the beach.</a:t>
            </a:r>
          </a:p>
          <a:p>
            <a:pPr marL="0" indent="0">
              <a:buNone/>
            </a:pPr>
            <a:r>
              <a:rPr lang="en-US" dirty="0" smtClean="0"/>
              <a:t>		We should </a:t>
            </a:r>
            <a:r>
              <a:rPr lang="en-US" u="sng" dirty="0" smtClean="0"/>
              <a:t>have gone </a:t>
            </a:r>
            <a:r>
              <a:rPr lang="en-US" dirty="0" smtClean="0"/>
              <a:t>along with them. </a:t>
            </a:r>
            <a:endParaRPr lang="en-US" dirty="0"/>
          </a:p>
        </p:txBody>
      </p:sp>
    </p:spTree>
    <p:extLst>
      <p:ext uri="{BB962C8B-B14F-4D97-AF65-F5344CB8AC3E}">
        <p14:creationId xmlns:p14="http://schemas.microsoft.com/office/powerpoint/2010/main" val="34859258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done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Remember that </a:t>
            </a:r>
            <a:r>
              <a:rPr lang="en-US" i="1" dirty="0" smtClean="0"/>
              <a:t>done</a:t>
            </a:r>
            <a:r>
              <a:rPr lang="en-US" dirty="0" smtClean="0"/>
              <a:t> is a past participle and can be used as a verb only with a </a:t>
            </a:r>
            <a:r>
              <a:rPr lang="en-US" dirty="0" smtClean="0">
                <a:solidFill>
                  <a:srgbClr val="FF0000"/>
                </a:solidFill>
              </a:rPr>
              <a:t>helping verb </a:t>
            </a:r>
            <a:r>
              <a:rPr lang="en-US" dirty="0" smtClean="0"/>
              <a:t>such as </a:t>
            </a:r>
            <a:r>
              <a:rPr lang="en-US" dirty="0" smtClean="0">
                <a:solidFill>
                  <a:srgbClr val="FF0000"/>
                </a:solidFill>
              </a:rPr>
              <a:t>have</a:t>
            </a:r>
            <a:r>
              <a:rPr lang="en-US" dirty="0" smtClean="0"/>
              <a:t> or </a:t>
            </a:r>
            <a:r>
              <a:rPr lang="en-US" dirty="0" smtClean="0">
                <a:solidFill>
                  <a:srgbClr val="FF0000"/>
                </a:solidFill>
              </a:rPr>
              <a:t>has</a:t>
            </a:r>
            <a:r>
              <a:rPr lang="en-US" dirty="0" smtClean="0"/>
              <a:t>.  Instead of using done without a helping verb, use did. </a:t>
            </a:r>
          </a:p>
          <a:p>
            <a:pPr marL="0" indent="0">
              <a:buNone/>
            </a:pPr>
            <a:endParaRPr lang="en-US" dirty="0"/>
          </a:p>
          <a:p>
            <a:pPr marL="0" indent="0">
              <a:buNone/>
            </a:pPr>
            <a:r>
              <a:rPr lang="en-US" dirty="0" smtClean="0">
                <a:solidFill>
                  <a:srgbClr val="0070C0"/>
                </a:solidFill>
              </a:rPr>
              <a:t>Incorrect</a:t>
            </a:r>
            <a:r>
              <a:rPr lang="en-US" dirty="0" smtClean="0"/>
              <a:t>	I already done my English homework.</a:t>
            </a:r>
          </a:p>
          <a:p>
            <a:pPr marL="0" indent="0">
              <a:buNone/>
            </a:pPr>
            <a:endParaRPr lang="en-US" dirty="0"/>
          </a:p>
          <a:p>
            <a:pPr marL="0" indent="0">
              <a:buNone/>
            </a:pPr>
            <a:r>
              <a:rPr lang="en-US" dirty="0" smtClean="0">
                <a:solidFill>
                  <a:srgbClr val="0070C0"/>
                </a:solidFill>
              </a:rPr>
              <a:t>Correct</a:t>
            </a:r>
            <a:r>
              <a:rPr lang="en-US" dirty="0" smtClean="0"/>
              <a:t>	I already did my English homework.</a:t>
            </a:r>
          </a:p>
          <a:p>
            <a:pPr marL="0" indent="0">
              <a:buNone/>
            </a:pPr>
            <a:r>
              <a:rPr lang="en-US" dirty="0" smtClean="0"/>
              <a:t>		I </a:t>
            </a:r>
            <a:r>
              <a:rPr lang="en-US" dirty="0" smtClean="0">
                <a:solidFill>
                  <a:srgbClr val="FF0000"/>
                </a:solidFill>
              </a:rPr>
              <a:t>have </a:t>
            </a:r>
            <a:r>
              <a:rPr lang="en-US" dirty="0" smtClean="0"/>
              <a:t>already </a:t>
            </a:r>
            <a:r>
              <a:rPr lang="en-US" dirty="0" smtClean="0">
                <a:solidFill>
                  <a:srgbClr val="FF0000"/>
                </a:solidFill>
              </a:rPr>
              <a:t>done</a:t>
            </a:r>
            <a:r>
              <a:rPr lang="en-US" dirty="0" smtClean="0"/>
              <a:t> my English 			homework. </a:t>
            </a:r>
            <a:endParaRPr lang="en-US" dirty="0"/>
          </a:p>
        </p:txBody>
      </p:sp>
    </p:spTree>
    <p:extLst>
      <p:ext uri="{BB962C8B-B14F-4D97-AF65-F5344CB8AC3E}">
        <p14:creationId xmlns:p14="http://schemas.microsoft.com/office/powerpoint/2010/main" val="12501541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52400" y="381000"/>
            <a:ext cx="8382000" cy="6248400"/>
          </a:xfrm>
        </p:spPr>
        <p:txBody>
          <a:bodyPr>
            <a:normAutofit/>
          </a:bodyPr>
          <a:lstStyle/>
          <a:p>
            <a:pPr marL="0" indent="0">
              <a:buNone/>
            </a:pPr>
            <a:r>
              <a:rPr lang="en-US" dirty="0">
                <a:latin typeface="Journal" pitchFamily="49" charset="0"/>
              </a:rPr>
              <a:t>It makes me sad when…</a:t>
            </a:r>
          </a:p>
          <a:p>
            <a:pPr marL="0" indent="0">
              <a:buNone/>
            </a:pPr>
            <a:r>
              <a:rPr lang="en-US" dirty="0">
                <a:latin typeface="Journal" pitchFamily="49" charset="0"/>
              </a:rPr>
              <a:t> </a:t>
            </a:r>
          </a:p>
          <a:p>
            <a:pPr marL="0" indent="0">
              <a:buNone/>
            </a:pPr>
            <a:r>
              <a:rPr lang="en-US" dirty="0">
                <a:latin typeface="Journal" pitchFamily="49" charset="0"/>
              </a:rPr>
              <a:t>The funniest thing that ever happened to me was…</a:t>
            </a:r>
          </a:p>
          <a:p>
            <a:pPr marL="0" indent="0">
              <a:buNone/>
            </a:pPr>
            <a:r>
              <a:rPr lang="en-US" dirty="0">
                <a:latin typeface="Journal" pitchFamily="49" charset="0"/>
              </a:rPr>
              <a:t> </a:t>
            </a:r>
          </a:p>
          <a:p>
            <a:pPr marL="0" indent="0">
              <a:buNone/>
            </a:pPr>
            <a:r>
              <a:rPr lang="en-US" dirty="0">
                <a:latin typeface="Journal" pitchFamily="49" charset="0"/>
              </a:rPr>
              <a:t>I really get angry when…</a:t>
            </a:r>
          </a:p>
          <a:p>
            <a:pPr marL="0" indent="0">
              <a:buNone/>
            </a:pPr>
            <a:r>
              <a:rPr lang="en-US" dirty="0">
                <a:latin typeface="Journal" pitchFamily="49" charset="0"/>
              </a:rPr>
              <a:t> </a:t>
            </a:r>
          </a:p>
          <a:p>
            <a:pPr marL="0" indent="0">
              <a:buNone/>
            </a:pPr>
            <a:r>
              <a:rPr lang="en-US" dirty="0">
                <a:latin typeface="Journal" pitchFamily="49" charset="0"/>
              </a:rPr>
              <a:t>The most exciting thing I ever did was…</a:t>
            </a:r>
          </a:p>
          <a:p>
            <a:pPr marL="0" indent="0">
              <a:buNone/>
            </a:pPr>
            <a:r>
              <a:rPr lang="en-US" dirty="0">
                <a:latin typeface="Journal" pitchFamily="49" charset="0"/>
              </a:rPr>
              <a:t> </a:t>
            </a:r>
          </a:p>
          <a:p>
            <a:pPr marL="0" indent="0">
              <a:buNone/>
            </a:pPr>
            <a:r>
              <a:rPr lang="en-US" dirty="0">
                <a:latin typeface="Journal" pitchFamily="49" charset="0"/>
              </a:rPr>
              <a:t>The scariest thing I remember is…</a:t>
            </a:r>
          </a:p>
          <a:p>
            <a:pPr marL="0" indent="0">
              <a:buNone/>
            </a:pPr>
            <a:endParaRPr lang="en-US" dirty="0"/>
          </a:p>
        </p:txBody>
      </p:sp>
    </p:spTree>
    <p:extLst>
      <p:ext uri="{BB962C8B-B14F-4D97-AF65-F5344CB8AC3E}">
        <p14:creationId xmlns:p14="http://schemas.microsoft.com/office/powerpoint/2010/main" val="392946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96609</TotalTime>
  <Words>4131</Words>
  <Application>Microsoft Office PowerPoint</Application>
  <PresentationFormat>On-screen Show (4:3)</PresentationFormat>
  <Paragraphs>662</Paragraphs>
  <Slides>94</Slides>
  <Notes>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   Monday   April 13, 2015  </vt:lpstr>
      <vt:lpstr>Idiom Poster </vt:lpstr>
      <vt:lpstr>Graffiti &amp; Poetry</vt:lpstr>
      <vt:lpstr>Project Instructions </vt:lpstr>
      <vt:lpstr>Capitalization Rules Posters </vt:lpstr>
      <vt:lpstr>The Chair </vt:lpstr>
      <vt:lpstr>PowerPoint Presentation</vt:lpstr>
      <vt:lpstr>Hard-Earned Humor</vt:lpstr>
      <vt:lpstr>Letter Writing</vt:lpstr>
      <vt:lpstr>What the What?</vt:lpstr>
      <vt:lpstr>What is this response missing? </vt:lpstr>
      <vt:lpstr>Anything missing?  What do you like about this response?  Any convention errors? </vt:lpstr>
      <vt:lpstr>Anything missing? What do you like? What would you revise? </vt:lpstr>
      <vt:lpstr>CEC paragraph outline</vt:lpstr>
      <vt:lpstr>CBR Analysis  </vt:lpstr>
      <vt:lpstr>Nonsensical Poem </vt:lpstr>
      <vt:lpstr>Wubbulous Words </vt:lpstr>
      <vt:lpstr>PowerPoint Presentation</vt:lpstr>
      <vt:lpstr>Unit 2 Answer Key </vt:lpstr>
      <vt:lpstr>PowerPoint Presentation</vt:lpstr>
      <vt:lpstr>Persuasive Writing </vt:lpstr>
      <vt:lpstr>Expository  Prompt</vt:lpstr>
      <vt:lpstr>Expository  Prompt</vt:lpstr>
      <vt:lpstr>Types of Writing</vt:lpstr>
      <vt:lpstr>Rough Draft </vt:lpstr>
      <vt:lpstr>Cornell Notes</vt:lpstr>
      <vt:lpstr>If There Were an Olympic Contest for Sentence Imitating </vt:lpstr>
      <vt:lpstr>CBR changes </vt:lpstr>
      <vt:lpstr>Grammar Monster Contest </vt:lpstr>
      <vt:lpstr>Grammar Monster Contest </vt:lpstr>
      <vt:lpstr>Choosing your composition final publication:</vt:lpstr>
      <vt:lpstr>What’s good writing?</vt:lpstr>
      <vt:lpstr>PowerPoint Presentation</vt:lpstr>
      <vt:lpstr>Poetry Friday Anthology </vt:lpstr>
      <vt:lpstr>Quarter 1 Pre-Test Answer Key </vt:lpstr>
      <vt:lpstr>PowerPoint Presentation</vt:lpstr>
      <vt:lpstr>FreeWriting </vt:lpstr>
      <vt:lpstr>PowerPoint Presentation</vt:lpstr>
      <vt:lpstr>How do you think it affects others?</vt:lpstr>
      <vt:lpstr>Bullying </vt:lpstr>
      <vt:lpstr>Debate Topics</vt:lpstr>
      <vt:lpstr>Exit Ticket</vt:lpstr>
      <vt:lpstr>Symbolism and Connection Card </vt:lpstr>
      <vt:lpstr>PowerPoint Presentation</vt:lpstr>
      <vt:lpstr>Green Eggs and Ham    Challenge </vt:lpstr>
      <vt:lpstr>Dr. Seuss’ish Story </vt:lpstr>
      <vt:lpstr>PowerPoint Presentation</vt:lpstr>
      <vt:lpstr> Ticket </vt:lpstr>
      <vt:lpstr>PowerPoint Presentation</vt:lpstr>
      <vt:lpstr>Examples of absolute phrases </vt:lpstr>
      <vt:lpstr>Misused Words </vt:lpstr>
      <vt:lpstr>Spelling Quiz </vt:lpstr>
      <vt:lpstr>Questions for Thoughtful Reflection About a Memory</vt:lpstr>
      <vt:lpstr>Using Commas Between Adjectives </vt:lpstr>
      <vt:lpstr>Let’s Practice! </vt:lpstr>
      <vt:lpstr>Tips from the horse’s mouth </vt:lpstr>
      <vt:lpstr>PowerPoint Presentation</vt:lpstr>
      <vt:lpstr>PowerPoint Presentation</vt:lpstr>
      <vt:lpstr>More Confusing Spelling Words</vt:lpstr>
      <vt:lpstr>Confusing Words Quiz </vt:lpstr>
      <vt:lpstr>Confusing Words Quiz </vt:lpstr>
      <vt:lpstr>parts of an exemplar expository essay </vt:lpstr>
      <vt:lpstr>4th Six Weeks Answer Key </vt:lpstr>
      <vt:lpstr>Homonyms Revisited!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meaning</vt:lpstr>
      <vt:lpstr>PowerPoint Presentation</vt:lpstr>
      <vt:lpstr>PowerPoint Presentation</vt:lpstr>
      <vt:lpstr>hyphens</vt:lpstr>
      <vt:lpstr>TRUISMS from Matched</vt:lpstr>
      <vt:lpstr>Informative Prompt</vt:lpstr>
      <vt:lpstr>Informative Prompt</vt:lpstr>
      <vt:lpstr>Look at the object at your table. </vt:lpstr>
      <vt:lpstr>Skip a line.</vt:lpstr>
      <vt:lpstr>Skip a line. </vt:lpstr>
      <vt:lpstr>Skip a line. </vt:lpstr>
      <vt:lpstr>Skip a line. </vt:lpstr>
      <vt:lpstr>Skip a line.  This is the last part!</vt:lpstr>
      <vt:lpstr>Cubing</vt:lpstr>
      <vt:lpstr>Mentor Text</vt:lpstr>
      <vt:lpstr>Compound Sentence Graphic</vt:lpstr>
      <vt:lpstr>CBR notes </vt:lpstr>
      <vt:lpstr>gone, went</vt:lpstr>
      <vt:lpstr>did, done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August 26th</dc:title>
  <dc:creator>repair</dc:creator>
  <cp:lastModifiedBy>repair</cp:lastModifiedBy>
  <cp:revision>939</cp:revision>
  <cp:lastPrinted>2015-02-25T16:52:12Z</cp:lastPrinted>
  <dcterms:created xsi:type="dcterms:W3CDTF">2013-08-26T12:32:25Z</dcterms:created>
  <dcterms:modified xsi:type="dcterms:W3CDTF">2015-04-13T16:07:09Z</dcterms:modified>
</cp:coreProperties>
</file>