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sldIdLst>
    <p:sldId id="280" r:id="rId2"/>
    <p:sldId id="281" r:id="rId3"/>
    <p:sldId id="256" r:id="rId4"/>
    <p:sldId id="258" r:id="rId5"/>
    <p:sldId id="259" r:id="rId6"/>
    <p:sldId id="285" r:id="rId7"/>
    <p:sldId id="306" r:id="rId8"/>
    <p:sldId id="307" r:id="rId9"/>
    <p:sldId id="308" r:id="rId10"/>
    <p:sldId id="288" r:id="rId11"/>
    <p:sldId id="309" r:id="rId12"/>
    <p:sldId id="310" r:id="rId13"/>
    <p:sldId id="277" r:id="rId14"/>
    <p:sldId id="297" r:id="rId15"/>
    <p:sldId id="298" r:id="rId16"/>
    <p:sldId id="279" r:id="rId17"/>
    <p:sldId id="295" r:id="rId18"/>
    <p:sldId id="296" r:id="rId19"/>
    <p:sldId id="305" r:id="rId20"/>
    <p:sldId id="312" r:id="rId21"/>
    <p:sldId id="313" r:id="rId22"/>
    <p:sldId id="299" r:id="rId23"/>
    <p:sldId id="311" r:id="rId24"/>
    <p:sldId id="282" r:id="rId25"/>
    <p:sldId id="276" r:id="rId26"/>
    <p:sldId id="300" r:id="rId27"/>
    <p:sldId id="301" r:id="rId28"/>
    <p:sldId id="303" r:id="rId29"/>
    <p:sldId id="304" r:id="rId30"/>
    <p:sldId id="302" r:id="rId31"/>
    <p:sldId id="265" r:id="rId32"/>
    <p:sldId id="264" r:id="rId33"/>
    <p:sldId id="273" r:id="rId34"/>
    <p:sldId id="290" r:id="rId35"/>
    <p:sldId id="263" r:id="rId36"/>
    <p:sldId id="275" r:id="rId37"/>
    <p:sldId id="283" r:id="rId38"/>
    <p:sldId id="278" r:id="rId39"/>
    <p:sldId id="26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43" autoAdjust="0"/>
  </p:normalViewPr>
  <p:slideViewPr>
    <p:cSldViewPr>
      <p:cViewPr>
        <p:scale>
          <a:sx n="80" d="100"/>
          <a:sy n="80" d="100"/>
        </p:scale>
        <p:origin x="-8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20EA4-99FD-495C-9BA8-EB75DD0D096B}" type="datetimeFigureOut">
              <a:rPr lang="en-US" smtClean="0"/>
              <a:pPr/>
              <a:t>10/1/2013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3826B-7986-421C-ABF7-DA2BCD03C5B7}" type="slidenum">
              <a:rPr lang="en-US" smtClean="0"/>
              <a:pPr/>
              <a:t>‹#›</a:t>
            </a:fld>
            <a:endParaRPr lang="en-US"/>
          </a:p>
        </p:txBody>
      </p:sp>
    </p:spTree>
    <p:extLst>
      <p:ext uri="{BB962C8B-B14F-4D97-AF65-F5344CB8AC3E}">
        <p14:creationId xmlns:p14="http://schemas.microsoft.com/office/powerpoint/2010/main" val="77701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Book%20Trailers/Lone%20Star%20Book%20Trailers%202010/Lone%20Star%202010%20Power%20Point.pptx"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Power%20Points/new%20books%20Carol%20Richmond.ppt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53826B-7986-421C-ABF7-DA2BCD03C5B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hlinkClick r:id="rId3" action="ppaction://hlinkpres?slideindex=1&amp;slidetitle="/>
              </a:rPr>
              <a:t>Rhonda Thomas</a:t>
            </a:r>
          </a:p>
          <a:p>
            <a:pPr lvl="1"/>
            <a:endParaRPr lang="en-US" dirty="0" smtClean="0">
              <a:hlinkClick r:id="rId3" action="ppaction://hlinkpres?slideindex=1&amp;slidetitle="/>
            </a:endParaRPr>
          </a:p>
          <a:p>
            <a:pPr lvl="1"/>
            <a:r>
              <a:rPr lang="en-US" dirty="0" smtClean="0">
                <a:hlinkClick r:id="rId3" action="ppaction://hlinkpres?slideindex=1&amp;slidetitle="/>
              </a:rPr>
              <a:t>Lone Star Power Point  2010 </a:t>
            </a:r>
            <a:r>
              <a:rPr lang="en-US" dirty="0" smtClean="0"/>
              <a:t>(Rhonda Thomas, Strickland MS)	</a:t>
            </a:r>
          </a:p>
          <a:p>
            <a:pPr lvl="1">
              <a:buNone/>
            </a:pPr>
            <a:r>
              <a:rPr lang="en-US" dirty="0" smtClean="0"/>
              <a:t>Lone Star Power Point 2011 (Rhonda Thomas,</a:t>
            </a:r>
            <a:r>
              <a:rPr lang="en-US" baseline="0" dirty="0" smtClean="0"/>
              <a:t> Strickland MS)</a:t>
            </a:r>
            <a:endParaRPr lang="en-US" dirty="0" smtClean="0"/>
          </a:p>
          <a:p>
            <a:pPr lvl="1">
              <a:buNone/>
            </a:pPr>
            <a:r>
              <a:rPr lang="en-US" sz="2400" dirty="0" smtClean="0"/>
              <a:t>Newbery Power Point (Sherry Brandt, </a:t>
            </a:r>
            <a:r>
              <a:rPr lang="en-US" sz="2400" dirty="0" err="1" smtClean="0"/>
              <a:t>HarpoolMS</a:t>
            </a:r>
            <a:r>
              <a:rPr lang="en-US" sz="2400" dirty="0" smtClean="0"/>
              <a:t>)</a:t>
            </a:r>
          </a:p>
          <a:p>
            <a:pPr lvl="1">
              <a:buNone/>
            </a:pPr>
            <a:r>
              <a:rPr lang="en-US" sz="2400" dirty="0" smtClean="0">
                <a:hlinkClick r:id="rId4" action="ppaction://hlinkpres?slideindex=1&amp;slidetitle="/>
              </a:rPr>
              <a:t>New Books Power Point </a:t>
            </a:r>
            <a:r>
              <a:rPr lang="en-US" sz="2400" dirty="0" smtClean="0"/>
              <a:t>(Carol Richmond, Wilson Elementary)</a:t>
            </a:r>
          </a:p>
          <a:p>
            <a:pPr lvl="1">
              <a:buNone/>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1253826B-7986-421C-ABF7-DA2BCD03C5B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Rhonda Thomas</a:t>
            </a:r>
          </a:p>
          <a:p>
            <a:endParaRPr lang="en-US" dirty="0" smtClean="0"/>
          </a:p>
          <a:p>
            <a:pPr>
              <a:buFont typeface="Arial" pitchFamily="34" charset="0"/>
              <a:buChar char="•"/>
            </a:pPr>
            <a:r>
              <a:rPr lang="en-US" dirty="0" smtClean="0"/>
              <a:t>Show spine labels</a:t>
            </a:r>
          </a:p>
          <a:p>
            <a:pPr>
              <a:buFont typeface="Arial" pitchFamily="34" charset="0"/>
              <a:buChar char="•"/>
            </a:pPr>
            <a:r>
              <a:rPr lang="en-US" dirty="0" smtClean="0"/>
              <a:t>Add samples/links to slide</a:t>
            </a:r>
          </a:p>
          <a:p>
            <a:pPr>
              <a:buFont typeface="Arial" pitchFamily="34" charset="0"/>
              <a:buChar char="•"/>
            </a:pPr>
            <a:r>
              <a:rPr lang="en-US" dirty="0" smtClean="0"/>
              <a:t>Embed PowerPoint image show to displays, and add the display PowerPoint to one of the </a:t>
            </a:r>
            <a:r>
              <a:rPr lang="en-US" baseline="0" dirty="0" smtClean="0"/>
              <a:t>frames</a:t>
            </a:r>
            <a:endParaRPr lang="en-US" dirty="0"/>
          </a:p>
        </p:txBody>
      </p:sp>
      <p:sp>
        <p:nvSpPr>
          <p:cNvPr id="4" name="Slide Number Placeholder 3"/>
          <p:cNvSpPr>
            <a:spLocks noGrp="1"/>
          </p:cNvSpPr>
          <p:nvPr>
            <p:ph type="sldNum" sz="quarter" idx="10"/>
          </p:nvPr>
        </p:nvSpPr>
        <p:spPr/>
        <p:txBody>
          <a:bodyPr/>
          <a:lstStyle/>
          <a:p>
            <a:fld id="{1253826B-7986-421C-ABF7-DA2BCD03C5B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Enjoyable experiences with text. It is all about the engaging quality of “Choice”</a:t>
            </a:r>
          </a:p>
        </p:txBody>
      </p:sp>
      <p:sp>
        <p:nvSpPr>
          <p:cNvPr id="4" name="Slide Number Placeholder 3"/>
          <p:cNvSpPr>
            <a:spLocks noGrp="1"/>
          </p:cNvSpPr>
          <p:nvPr>
            <p:ph type="sldNum" sz="quarter" idx="10"/>
          </p:nvPr>
        </p:nvSpPr>
        <p:spPr/>
        <p:txBody>
          <a:bodyPr/>
          <a:lstStyle/>
          <a:p>
            <a:fld id="{1253826B-7986-421C-ABF7-DA2BCD03C5B7}" type="slidenum">
              <a:rPr lang="en-US" smtClean="0"/>
              <a:pPr/>
              <a:t>14</a:t>
            </a:fld>
            <a:endParaRPr lang="en-US"/>
          </a:p>
        </p:txBody>
      </p:sp>
    </p:spTree>
    <p:extLst>
      <p:ext uri="{BB962C8B-B14F-4D97-AF65-F5344CB8AC3E}">
        <p14:creationId xmlns:p14="http://schemas.microsoft.com/office/powerpoint/2010/main" val="256374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Rhonda reads</a:t>
            </a:r>
            <a:r>
              <a:rPr lang="en-US" baseline="0" dirty="0" smtClean="0"/>
              <a:t> quote</a:t>
            </a:r>
            <a:endParaRPr lang="en-US" dirty="0"/>
          </a:p>
        </p:txBody>
      </p:sp>
      <p:sp>
        <p:nvSpPr>
          <p:cNvPr id="4" name="Slide Number Placeholder 3"/>
          <p:cNvSpPr>
            <a:spLocks noGrp="1"/>
          </p:cNvSpPr>
          <p:nvPr>
            <p:ph type="sldNum" sz="quarter" idx="10"/>
          </p:nvPr>
        </p:nvSpPr>
        <p:spPr/>
        <p:txBody>
          <a:bodyPr/>
          <a:lstStyle/>
          <a:p>
            <a:fld id="{1253826B-7986-421C-ABF7-DA2BCD03C5B7}" type="slidenum">
              <a:rPr lang="en-US" smtClean="0"/>
              <a:pPr/>
              <a:t>15</a:t>
            </a:fld>
            <a:endParaRPr lang="en-US"/>
          </a:p>
        </p:txBody>
      </p:sp>
    </p:spTree>
    <p:extLst>
      <p:ext uri="{BB962C8B-B14F-4D97-AF65-F5344CB8AC3E}">
        <p14:creationId xmlns:p14="http://schemas.microsoft.com/office/powerpoint/2010/main" val="311883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Rhonda</a:t>
            </a:r>
            <a:endParaRPr lang="en-US" dirty="0"/>
          </a:p>
        </p:txBody>
      </p:sp>
      <p:sp>
        <p:nvSpPr>
          <p:cNvPr id="4" name="Slide Number Placeholder 3"/>
          <p:cNvSpPr>
            <a:spLocks noGrp="1"/>
          </p:cNvSpPr>
          <p:nvPr>
            <p:ph type="sldNum" sz="quarter" idx="10"/>
          </p:nvPr>
        </p:nvSpPr>
        <p:spPr/>
        <p:txBody>
          <a:bodyPr/>
          <a:lstStyle/>
          <a:p>
            <a:fld id="{1253826B-7986-421C-ABF7-DA2BCD03C5B7}" type="slidenum">
              <a:rPr lang="en-US" smtClean="0"/>
              <a:pPr/>
              <a:t>22</a:t>
            </a:fld>
            <a:endParaRPr lang="en-US"/>
          </a:p>
        </p:txBody>
      </p:sp>
    </p:spTree>
    <p:extLst>
      <p:ext uri="{BB962C8B-B14F-4D97-AF65-F5344CB8AC3E}">
        <p14:creationId xmlns:p14="http://schemas.microsoft.com/office/powerpoint/2010/main" val="331839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(Non-Fiction-Kelly Korenek, L.A. Nelson Elem. ) Kelly’s PP and Imbed video (Sherry) </a:t>
            </a:r>
          </a:p>
          <a:p>
            <a:r>
              <a:rPr lang="en-US" dirty="0" smtClean="0"/>
              <a:t>Insert </a:t>
            </a:r>
            <a:r>
              <a:rPr lang="en-US" dirty="0" err="1" smtClean="0"/>
              <a:t>Bonnie’s</a:t>
            </a:r>
            <a:r>
              <a:rPr lang="en-US" dirty="0" smtClean="0"/>
              <a:t> </a:t>
            </a:r>
            <a:r>
              <a:rPr lang="en-US" smtClean="0"/>
              <a:t>Paired Reading sheet</a:t>
            </a:r>
            <a:endParaRPr lang="en-US" dirty="0"/>
          </a:p>
        </p:txBody>
      </p:sp>
      <p:sp>
        <p:nvSpPr>
          <p:cNvPr id="4" name="Slide Number Placeholder 3"/>
          <p:cNvSpPr>
            <a:spLocks noGrp="1"/>
          </p:cNvSpPr>
          <p:nvPr>
            <p:ph type="sldNum" sz="quarter" idx="10"/>
          </p:nvPr>
        </p:nvSpPr>
        <p:spPr/>
        <p:txBody>
          <a:bodyPr/>
          <a:lstStyle/>
          <a:p>
            <a:fld id="{1253826B-7986-421C-ABF7-DA2BCD03C5B7}"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53826B-7986-421C-ABF7-DA2BCD03C5B7}"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53826B-7986-421C-ABF7-DA2BCD03C5B7}"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AEFE09C-06FD-46DC-9386-44B4ED6FCB1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EFE09C-06FD-46DC-9386-44B4ED6FCB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EFE09C-06FD-46DC-9386-44B4ED6FCB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EFE09C-06FD-46DC-9386-44B4ED6FCB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EFE09C-06FD-46DC-9386-44B4ED6FCB1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EFE09C-06FD-46DC-9386-44B4ED6FCB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AEFE09C-06FD-46DC-9386-44B4ED6FCB1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AEFE09C-06FD-46DC-9386-44B4ED6FCB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AEFE09C-06FD-46DC-9386-44B4ED6FCB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6B5AEF-A78E-43E3-AA3C-B3507ECC4DA2}" type="datetimeFigureOut">
              <a:rPr lang="en-US" smtClean="0"/>
              <a:pPr/>
              <a:t>10/1/2013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EFE09C-06FD-46DC-9386-44B4ED6FCB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6B5AEF-A78E-43E3-AA3C-B3507ECC4DA2}" type="datetimeFigureOut">
              <a:rPr lang="en-US" smtClean="0"/>
              <a:pPr/>
              <a:t>10/1/2013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AEFE09C-06FD-46DC-9386-44B4ED6FCB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6B5AEF-A78E-43E3-AA3C-B3507ECC4DA2}" type="datetimeFigureOut">
              <a:rPr lang="en-US" smtClean="0"/>
              <a:pPr/>
              <a:t>10/1/2013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AEFE09C-06FD-46DC-9386-44B4ED6FCB1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ookwhisperer.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lideshare.net/Donalynm/2012-ccira-keynote-creating-classrooms-where-readers-flouris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dentonisd.org/page/16452" TargetMode="External"/><Relationship Id="rId3" Type="http://schemas.openxmlformats.org/officeDocument/2006/relationships/hyperlink" Target="http://storynory.com/" TargetMode="External"/><Relationship Id="rId7" Type="http://schemas.openxmlformats.org/officeDocument/2006/relationships/hyperlink" Target="http://www.forgottenbooks.org/" TargetMode="External"/><Relationship Id="rId2" Type="http://schemas.openxmlformats.org/officeDocument/2006/relationships/hyperlink" Target="https://wbb02302.follettshelf.com/quest/servlet/presentquestform.do?site=02302" TargetMode="External"/><Relationship Id="rId1" Type="http://schemas.openxmlformats.org/officeDocument/2006/relationships/slideLayout" Target="../slideLayouts/slideLayout2.xml"/><Relationship Id="rId6" Type="http://schemas.openxmlformats.org/officeDocument/2006/relationships/hyperlink" Target="http://denton.lib.overdrive.com/D1EB98CA-B6E7-4432-ACE7-5BF8BE50988E/10/437/en/Default.htm" TargetMode="External"/><Relationship Id="rId5" Type="http://schemas.openxmlformats.org/officeDocument/2006/relationships/hyperlink" Target="http://www.storylineonline.net/" TargetMode="External"/><Relationship Id="rId4" Type="http://schemas.openxmlformats.org/officeDocument/2006/relationships/hyperlink" Target="http://www.tumblebooks.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oolantarctica.com/Antarctica%20fact%20file/History/Ernest%20Shackleton_Trans-Antarctic_expedition.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animoto.com/play/tz9bE0DyjLeYTUERfe2tFg" TargetMode="External"/><Relationship Id="rId3" Type="http://schemas.openxmlformats.org/officeDocument/2006/relationships/hyperlink" Target="http://zunal.com/webquest.php?w=91992" TargetMode="External"/><Relationship Id="rId7" Type="http://schemas.openxmlformats.org/officeDocument/2006/relationships/hyperlink" Target="http://voicethread.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dentonisd.org/page/14028" TargetMode="External"/><Relationship Id="rId5" Type="http://schemas.openxmlformats.org/officeDocument/2006/relationships/hyperlink" Target="http://livebinders.com/edit?id=80634" TargetMode="External"/><Relationship Id="rId4" Type="http://schemas.openxmlformats.org/officeDocument/2006/relationships/hyperlink" Target="http://iluvowls.glogster.com/false/" TargetMode="External"/><Relationship Id="rId9" Type="http://schemas.openxmlformats.org/officeDocument/2006/relationships/hyperlink" Target="Tip%20Sheets/Copy%20of%20virtual_notecard_excel.xls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edmodo.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torynory.com/" TargetMode="External"/><Relationship Id="rId4" Type="http://schemas.openxmlformats.org/officeDocument/2006/relationships/hyperlink" Target="http://www.dentonisd.org/site/Default.aspx?PageID=14020"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shelfari.com/" TargetMode="External"/><Relationship Id="rId3" Type="http://schemas.openxmlformats.org/officeDocument/2006/relationships/hyperlink" Target="http://www.youtube.com/results?search_query=Book+Trailers&amp;aq=f" TargetMode="External"/><Relationship Id="rId7" Type="http://schemas.openxmlformats.org/officeDocument/2006/relationships/hyperlink" Target="http://www.voki.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d.voicethread.com/about/features/commenting/" TargetMode="External"/><Relationship Id="rId11" Type="http://schemas.openxmlformats.org/officeDocument/2006/relationships/hyperlink" Target="http://edu.glogster.com/" TargetMode="External"/><Relationship Id="rId5" Type="http://schemas.openxmlformats.org/officeDocument/2006/relationships/hyperlink" Target="http://ed.voicethread.com/about/features/media/" TargetMode="External"/><Relationship Id="rId10" Type="http://schemas.openxmlformats.org/officeDocument/2006/relationships/hyperlink" Target="http://www.booktrailersforall.com/" TargetMode="External"/><Relationship Id="rId4" Type="http://schemas.openxmlformats.org/officeDocument/2006/relationships/hyperlink" Target="http://ed.voicethread.com/" TargetMode="External"/><Relationship Id="rId9" Type="http://schemas.openxmlformats.org/officeDocument/2006/relationships/hyperlink" Target="http://booktrailersforall.co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education.weebly.com/weebly/userHome.php" TargetMode="External"/><Relationship Id="rId3" Type="http://schemas.openxmlformats.org/officeDocument/2006/relationships/hyperlink" Target="http://www.youtube.com/results?search_query=Book+Trailers&amp;aq=f" TargetMode="External"/><Relationship Id="rId7" Type="http://schemas.openxmlformats.org/officeDocument/2006/relationships/hyperlink" Target="http://en.risingshadow.net/" TargetMode="External"/><Relationship Id="rId2" Type="http://schemas.openxmlformats.org/officeDocument/2006/relationships/hyperlink" Target="http://www.fantasticfiction.co.uk/" TargetMode="External"/><Relationship Id="rId1" Type="http://schemas.openxmlformats.org/officeDocument/2006/relationships/slideLayout" Target="../slideLayouts/slideLayout2.xml"/><Relationship Id="rId6" Type="http://schemas.openxmlformats.org/officeDocument/2006/relationships/hyperlink" Target="http://ilearntechnology.com/" TargetMode="External"/><Relationship Id="rId5" Type="http://schemas.openxmlformats.org/officeDocument/2006/relationships/hyperlink" Target="http://bookbuilder.cast.org/" TargetMode="External"/><Relationship Id="rId4" Type="http://schemas.openxmlformats.org/officeDocument/2006/relationships/hyperlink" Target="http://www.meetmeatthecorner.org/" TargetMode="External"/><Relationship Id="rId9" Type="http://schemas.openxmlformats.org/officeDocument/2006/relationships/hyperlink" Target="http://tiaweeblyworkshop.weebly.co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Tip%20Sheets/Tool+for+reasoning+Fair+Use-3.pdf" TargetMode="External"/><Relationship Id="rId13" Type="http://schemas.openxmlformats.org/officeDocument/2006/relationships/hyperlink" Target="Tip%20Sheets/MovieMaker_Start_Guide%20Sandy.pdf" TargetMode="External"/><Relationship Id="rId18" Type="http://schemas.openxmlformats.org/officeDocument/2006/relationships/hyperlink" Target="file:///E:\VoiceThreadIns.docx" TargetMode="External"/><Relationship Id="rId3" Type="http://schemas.openxmlformats.org/officeDocument/2006/relationships/hyperlink" Target="Tip%20Sheets/How%20to%20Create%20PhotoStory.doc" TargetMode="External"/><Relationship Id="rId7" Type="http://schemas.openxmlformats.org/officeDocument/2006/relationships/hyperlink" Target="Tip%20Sheets/Modrow_Book-Trailer_Rubric.docx" TargetMode="External"/><Relationship Id="rId12" Type="http://schemas.openxmlformats.org/officeDocument/2006/relationships/hyperlink" Target="Tip%20Sheets/Book_Trailer_Storyboard%20Sandy.docx" TargetMode="External"/><Relationship Id="rId17" Type="http://schemas.openxmlformats.org/officeDocument/2006/relationships/hyperlink" Target="file:///E:\ANIMOTO.pptx" TargetMode="External"/><Relationship Id="rId2" Type="http://schemas.openxmlformats.org/officeDocument/2006/relationships/hyperlink" Target="Tip%20Sheets/Book%20Talk%20Podcast%20Lesson%20Plan.docx" TargetMode="External"/><Relationship Id="rId16" Type="http://schemas.openxmlformats.org/officeDocument/2006/relationships/hyperlink" Target="Tip%20Sheets/Saving_Images_in_Creative_Commons_-_CopySandy.pdf" TargetMode="External"/><Relationship Id="rId1" Type="http://schemas.openxmlformats.org/officeDocument/2006/relationships/slideLayout" Target="../slideLayouts/slideLayout2.xml"/><Relationship Id="rId6" Type="http://schemas.openxmlformats.org/officeDocument/2006/relationships/hyperlink" Target="Tip%20Sheets/Modrow_Book_trailer-more_sites.doc" TargetMode="External"/><Relationship Id="rId11" Type="http://schemas.openxmlformats.org/officeDocument/2006/relationships/hyperlink" Target="Tip%20Sheets/Prerequisite_for_storyboard_for_book_trailer%20Sandy.docx" TargetMode="External"/><Relationship Id="rId5" Type="http://schemas.openxmlformats.org/officeDocument/2006/relationships/hyperlink" Target="Tip%20Sheets/Creating%20a%20Book%20Trailer.pub" TargetMode="External"/><Relationship Id="rId15" Type="http://schemas.openxmlformats.org/officeDocument/2006/relationships/hyperlink" Target="Tip%20Sheets/Book_Trailer__Rubric%20Sandy.docx" TargetMode="External"/><Relationship Id="rId10" Type="http://schemas.openxmlformats.org/officeDocument/2006/relationships/hyperlink" Target="../Tip%20Sheets/Digital%20Picture%20Frame.docx" TargetMode="External"/><Relationship Id="rId19" Type="http://schemas.openxmlformats.org/officeDocument/2006/relationships/hyperlink" Target="http://www.dentonisd.org/page/16456" TargetMode="External"/><Relationship Id="rId4" Type="http://schemas.openxmlformats.org/officeDocument/2006/relationships/hyperlink" Target="Tip%20Sheets/Photo%20Story%203%20for%20Windows%20help%20sheet%20(2).doc" TargetMode="External"/><Relationship Id="rId9" Type="http://schemas.openxmlformats.org/officeDocument/2006/relationships/hyperlink" Target="Tip%20Sheets/Digital%20Picture%20Frame.docx" TargetMode="External"/><Relationship Id="rId14" Type="http://schemas.openxmlformats.org/officeDocument/2006/relationships/hyperlink" Target="Tip%20Sheets/Book_Trailer_Checklist%20Sandy.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Tip%20Sheets/Book-trailerPS%20trimmed.doc" TargetMode="External"/><Relationship Id="rId2" Type="http://schemas.openxmlformats.org/officeDocument/2006/relationships/hyperlink" Target="Tip%20Sheets/Book%20Trailer%20contract%20(2).docx" TargetMode="External"/><Relationship Id="rId1" Type="http://schemas.openxmlformats.org/officeDocument/2006/relationships/slideLayout" Target="../slideLayouts/slideLayout2.xml"/><Relationship Id="rId4" Type="http://schemas.openxmlformats.org/officeDocument/2006/relationships/hyperlink" Target="Tip%20Sheets/Book%20Trailer%20rubric-Moodrow.xls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2013%20Lone%20Star%20Books/ThomasTEXAS%20Lone%20Star%20Books%202013.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Series%20Oct%201%202013.ppt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0"/>
            <a:ext cx="7772400" cy="914400"/>
          </a:xfrm>
        </p:spPr>
        <p:txBody>
          <a:bodyPr/>
          <a:lstStyle/>
          <a:p>
            <a:pPr algn="ctr"/>
            <a:r>
              <a:rPr lang="en-US" sz="8800" dirty="0" smtClean="0"/>
              <a:t>What have you been reading?</a:t>
            </a:r>
            <a:endParaRPr lang="en-US" sz="8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dirty="0" smtClean="0"/>
              <a:t>Windows</a:t>
            </a:r>
            <a:endParaRPr lang="en-US" dirty="0"/>
          </a:p>
        </p:txBody>
      </p:sp>
      <p:pic>
        <p:nvPicPr>
          <p:cNvPr id="6" name="Content Placeholder 5" descr="Feb 2007.jpg"/>
          <p:cNvPicPr>
            <a:picLocks noGrp="1" noChangeAspect="1"/>
          </p:cNvPicPr>
          <p:nvPr>
            <p:ph idx="1"/>
          </p:nvPr>
        </p:nvPicPr>
        <p:blipFill>
          <a:blip r:embed="rId2" cstate="print"/>
          <a:stretch>
            <a:fillRect/>
          </a:stretch>
        </p:blipFill>
        <p:spPr>
          <a:xfrm>
            <a:off x="1828800" y="919991"/>
            <a:ext cx="4987090" cy="565699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Get Creative…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990600"/>
            <a:ext cx="7543800" cy="5657850"/>
          </a:xfrm>
        </p:spPr>
      </p:pic>
    </p:spTree>
    <p:extLst>
      <p:ext uri="{BB962C8B-B14F-4D97-AF65-F5344CB8AC3E}">
        <p14:creationId xmlns:p14="http://schemas.microsoft.com/office/powerpoint/2010/main" val="386897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afraid to look silly! The kids love it!!!!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1784350"/>
            <a:ext cx="3619500" cy="4826000"/>
          </a:xfrm>
        </p:spPr>
      </p:pic>
    </p:spTree>
    <p:extLst>
      <p:ext uri="{BB962C8B-B14F-4D97-AF65-F5344CB8AC3E}">
        <p14:creationId xmlns:p14="http://schemas.microsoft.com/office/powerpoint/2010/main" val="336250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772400" cy="5974560"/>
          </a:xfrm>
        </p:spPr>
        <p:txBody>
          <a:bodyPr>
            <a:normAutofit lnSpcReduction="10000"/>
          </a:bodyPr>
          <a:lstStyle/>
          <a:p>
            <a:pPr>
              <a:buNone/>
            </a:pPr>
            <a:r>
              <a:rPr lang="en-US" sz="4800" b="1" dirty="0" smtClean="0">
                <a:solidFill>
                  <a:srgbClr val="FFFF00"/>
                </a:solidFill>
              </a:rPr>
              <a:t>“Choosing not to read is never discussed. It is simply not an option…I want my students to know that I see each of them as a reader.”</a:t>
            </a:r>
          </a:p>
          <a:p>
            <a:pPr>
              <a:buNone/>
            </a:pPr>
            <a:r>
              <a:rPr lang="en-US" dirty="0" smtClean="0"/>
              <a:t>--  The Book Whisperer: Awakening the Inner Reader in Every Child, by </a:t>
            </a:r>
            <a:r>
              <a:rPr lang="en-US" dirty="0" err="1" smtClean="0"/>
              <a:t>Donalyn</a:t>
            </a:r>
            <a:r>
              <a:rPr lang="en-US" dirty="0" smtClean="0"/>
              <a:t> Miller (Classroom teacher at Northwest ISD and formerly of  Keller ISD)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14400"/>
          </a:xfrm>
        </p:spPr>
        <p:txBody>
          <a:bodyPr>
            <a:normAutofit fontScale="90000"/>
          </a:bodyPr>
          <a:lstStyle/>
          <a:p>
            <a:r>
              <a:rPr lang="en-US" dirty="0"/>
              <a:t>This is what we </a:t>
            </a:r>
            <a:r>
              <a:rPr lang="en-US" dirty="0" smtClean="0"/>
              <a:t>read:</a:t>
            </a:r>
            <a:r>
              <a:rPr lang="en-US" dirty="0"/>
              <a:t/>
            </a:r>
            <a:br>
              <a:rPr lang="en-US" dirty="0"/>
            </a:br>
            <a:endParaRPr lang="en-US" dirty="0"/>
          </a:p>
        </p:txBody>
      </p:sp>
      <p:sp>
        <p:nvSpPr>
          <p:cNvPr id="3" name="Content Placeholder 2"/>
          <p:cNvSpPr>
            <a:spLocks noGrp="1"/>
          </p:cNvSpPr>
          <p:nvPr>
            <p:ph idx="1"/>
          </p:nvPr>
        </p:nvSpPr>
        <p:spPr>
          <a:xfrm>
            <a:off x="685800" y="609600"/>
            <a:ext cx="7772400" cy="5212560"/>
          </a:xfrm>
        </p:spPr>
        <p:txBody>
          <a:bodyPr/>
          <a:lstStyle/>
          <a:p>
            <a:pPr marL="68580" indent="0">
              <a:buNone/>
            </a:pPr>
            <a:r>
              <a:rPr lang="en-US" dirty="0">
                <a:hlinkClick r:id="rId3"/>
              </a:rPr>
              <a:t>http://www.bookwhisperer.com/</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428"/>
          <a:stretch/>
        </p:blipFill>
        <p:spPr>
          <a:xfrm rot="21133324">
            <a:off x="1363850" y="1490620"/>
            <a:ext cx="4349080" cy="49717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2133600"/>
            <a:ext cx="1861628" cy="2612283"/>
          </a:xfrm>
          <a:prstGeom prst="rect">
            <a:avLst/>
          </a:prstGeom>
        </p:spPr>
      </p:pic>
    </p:spTree>
    <p:extLst>
      <p:ext uri="{BB962C8B-B14F-4D97-AF65-F5344CB8AC3E}">
        <p14:creationId xmlns:p14="http://schemas.microsoft.com/office/powerpoint/2010/main" val="1276742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85000" lnSpcReduction="10000"/>
          </a:bodyPr>
          <a:lstStyle/>
          <a:p>
            <a:pPr marL="68580" indent="0">
              <a:buNone/>
            </a:pPr>
            <a:r>
              <a:rPr lang="en-US" sz="8600" b="1" dirty="0">
                <a:solidFill>
                  <a:srgbClr val="FFFF00"/>
                </a:solidFill>
              </a:rPr>
              <a:t>“Readers without power to make their own choices are unmotivated</a:t>
            </a:r>
            <a:r>
              <a:rPr lang="en-US" sz="8600" b="1" dirty="0" smtClean="0">
                <a:solidFill>
                  <a:srgbClr val="FFFF00"/>
                </a:solidFill>
              </a:rPr>
              <a:t>.”</a:t>
            </a:r>
            <a:r>
              <a:rPr lang="en-US" sz="8600" b="1" dirty="0">
                <a:solidFill>
                  <a:srgbClr val="FFFF00"/>
                </a:solidFill>
              </a:rPr>
              <a:t> </a:t>
            </a:r>
            <a:endParaRPr lang="en-US" sz="8600" b="1" dirty="0" smtClean="0">
              <a:solidFill>
                <a:srgbClr val="FFFF00"/>
              </a:solidFill>
            </a:endParaRPr>
          </a:p>
          <a:p>
            <a:endParaRPr lang="en-US" dirty="0"/>
          </a:p>
          <a:p>
            <a:endParaRPr lang="en-US" dirty="0" smtClean="0"/>
          </a:p>
          <a:p>
            <a:pPr marL="68580" indent="0">
              <a:buNone/>
            </a:pPr>
            <a:r>
              <a:rPr lang="en-US" dirty="0" smtClean="0"/>
              <a:t>--</a:t>
            </a:r>
            <a:r>
              <a:rPr lang="en-US" dirty="0" err="1" smtClean="0"/>
              <a:t>Donalyn</a:t>
            </a:r>
            <a:r>
              <a:rPr lang="en-US" dirty="0" smtClean="0"/>
              <a:t> Miller, </a:t>
            </a:r>
            <a:r>
              <a:rPr lang="en-US" u="sng" dirty="0" smtClean="0"/>
              <a:t>The </a:t>
            </a:r>
            <a:r>
              <a:rPr lang="en-US" u="sng" dirty="0"/>
              <a:t>Book Whisperer: Awakening the Inner Reader in Every </a:t>
            </a:r>
            <a:r>
              <a:rPr lang="en-US" u="sng" dirty="0" smtClean="0"/>
              <a:t>Child</a:t>
            </a:r>
            <a:endParaRPr lang="en-US" u="sng" dirty="0"/>
          </a:p>
        </p:txBody>
      </p:sp>
    </p:spTree>
    <p:extLst>
      <p:ext uri="{BB962C8B-B14F-4D97-AF65-F5344CB8AC3E}">
        <p14:creationId xmlns:p14="http://schemas.microsoft.com/office/powerpoint/2010/main" val="563346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72200"/>
            <a:ext cx="7772400" cy="914400"/>
          </a:xfrm>
        </p:spPr>
        <p:txBody>
          <a:bodyPr/>
          <a:lstStyle/>
          <a:p>
            <a:r>
              <a:rPr lang="en-US" sz="1800" u="sng" dirty="0" smtClean="0">
                <a:hlinkClick r:id="rId2"/>
              </a:rPr>
              <a:t>http://www.slideshare.net/Donalynm/2012-ccira-keynote-creating-classrooms-where-readers-flourish</a:t>
            </a:r>
            <a:endParaRPr lang="en-US" sz="1800" dirty="0"/>
          </a:p>
        </p:txBody>
      </p:sp>
      <p:pic>
        <p:nvPicPr>
          <p:cNvPr id="4" name="Content Placeholder 3" descr="Reading Door output030.png"/>
          <p:cNvPicPr>
            <a:picLocks noGrp="1" noChangeAspect="1"/>
          </p:cNvPicPr>
          <p:nvPr>
            <p:ph idx="1"/>
          </p:nvPr>
        </p:nvPicPr>
        <p:blipFill>
          <a:blip r:embed="rId3" cstate="print"/>
          <a:stretch>
            <a:fillRect/>
          </a:stretch>
        </p:blipFill>
        <p:spPr>
          <a:xfrm>
            <a:off x="609600" y="228600"/>
            <a:ext cx="7772400" cy="5829300"/>
          </a:xfrm>
        </p:spPr>
      </p:pic>
      <p:sp>
        <p:nvSpPr>
          <p:cNvPr id="5" name="TextBox 4"/>
          <p:cNvSpPr txBox="1"/>
          <p:nvPr/>
        </p:nvSpPr>
        <p:spPr>
          <a:xfrm>
            <a:off x="5486400" y="4343400"/>
            <a:ext cx="2133600" cy="1200329"/>
          </a:xfrm>
          <a:prstGeom prst="rect">
            <a:avLst/>
          </a:prstGeom>
          <a:noFill/>
        </p:spPr>
        <p:txBody>
          <a:bodyPr wrap="square" rtlCol="0">
            <a:spAutoFit/>
          </a:bodyPr>
          <a:lstStyle/>
          <a:p>
            <a:pPr algn="ctr"/>
            <a:r>
              <a:rPr lang="en-US" sz="2400" dirty="0" err="1" smtClean="0"/>
              <a:t>Donalyn</a:t>
            </a:r>
            <a:r>
              <a:rPr lang="en-US" sz="2400" dirty="0" smtClean="0"/>
              <a:t> Miller 2012 Reading Door</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9550"/>
            <a:ext cx="9347200" cy="7010400"/>
          </a:xfrm>
        </p:spPr>
      </p:pic>
    </p:spTree>
    <p:extLst>
      <p:ext uri="{BB962C8B-B14F-4D97-AF65-F5344CB8AC3E}">
        <p14:creationId xmlns:p14="http://schemas.microsoft.com/office/powerpoint/2010/main" val="2776012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015564" y="955366"/>
            <a:ext cx="6831725" cy="4800602"/>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1007" b="14808"/>
          <a:stretch/>
        </p:blipFill>
        <p:spPr>
          <a:xfrm rot="5400000">
            <a:off x="3677329" y="1315130"/>
            <a:ext cx="6706688" cy="4074251"/>
          </a:xfrm>
          <a:prstGeom prst="rect">
            <a:avLst/>
          </a:prstGeom>
        </p:spPr>
      </p:pic>
    </p:spTree>
    <p:extLst>
      <p:ext uri="{BB962C8B-B14F-4D97-AF65-F5344CB8AC3E}">
        <p14:creationId xmlns:p14="http://schemas.microsoft.com/office/powerpoint/2010/main" val="3507139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42794"/>
            <a:ext cx="5181600" cy="6987655"/>
          </a:xfrm>
        </p:spPr>
      </p:pic>
    </p:spTree>
    <p:extLst>
      <p:ext uri="{BB962C8B-B14F-4D97-AF65-F5344CB8AC3E}">
        <p14:creationId xmlns:p14="http://schemas.microsoft.com/office/powerpoint/2010/main" val="385334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single factor most closely associated with reading achievement—more than socioeconomic status or any instructional approach—is independent reading.” </a:t>
            </a:r>
            <a:r>
              <a:rPr lang="en-US" dirty="0" smtClean="0"/>
              <a:t/>
            </a:r>
            <a:br>
              <a:rPr lang="en-US" dirty="0" smtClean="0"/>
            </a:br>
            <a:r>
              <a:rPr lang="en-US" dirty="0" smtClean="0"/>
              <a:t/>
            </a:r>
            <a:br>
              <a:rPr lang="en-US" dirty="0" smtClean="0"/>
            </a:br>
            <a:r>
              <a:rPr lang="en-US" dirty="0" smtClean="0"/>
              <a:t>--Stephen </a:t>
            </a:r>
            <a:r>
              <a:rPr lang="en-US" dirty="0" err="1" smtClean="0"/>
              <a:t>Krashen</a:t>
            </a:r>
            <a:r>
              <a:rPr lang="en-US" dirty="0" smtClean="0"/>
              <a:t>, </a:t>
            </a:r>
            <a:r>
              <a:rPr lang="en-US" i="1" dirty="0" smtClean="0"/>
              <a:t>The Power of Reading</a:t>
            </a: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914400"/>
          </a:xfrm>
        </p:spPr>
        <p:txBody>
          <a:bodyPr/>
          <a:lstStyle/>
          <a:p>
            <a:r>
              <a:rPr lang="en-US" dirty="0" smtClean="0"/>
              <a:t>Suggestions from other students…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035300" y="1333500"/>
            <a:ext cx="6197600" cy="4648200"/>
          </a:xfrm>
        </p:spPr>
      </p:pic>
    </p:spTree>
    <p:extLst>
      <p:ext uri="{BB962C8B-B14F-4D97-AF65-F5344CB8AC3E}">
        <p14:creationId xmlns:p14="http://schemas.microsoft.com/office/powerpoint/2010/main" val="4033563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8600"/>
            <a:ext cx="8576733" cy="6432550"/>
          </a:xfrm>
        </p:spPr>
      </p:pic>
    </p:spTree>
    <p:extLst>
      <p:ext uri="{BB962C8B-B14F-4D97-AF65-F5344CB8AC3E}">
        <p14:creationId xmlns:p14="http://schemas.microsoft.com/office/powerpoint/2010/main" val="404753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382000" cy="4572000"/>
          </a:xfrm>
        </p:spPr>
        <p:txBody>
          <a:bodyPr>
            <a:normAutofit fontScale="77500" lnSpcReduction="20000"/>
          </a:bodyPr>
          <a:lstStyle/>
          <a:p>
            <a:pPr marL="0" indent="0">
              <a:buNone/>
            </a:pPr>
            <a:r>
              <a:rPr lang="en-US" sz="6400" b="1" dirty="0" smtClean="0">
                <a:solidFill>
                  <a:srgbClr val="FFFF00"/>
                </a:solidFill>
              </a:rPr>
              <a:t>“…the amount of reading and response that my students do is the best preparation for this assessment (standardized testing in all subjects).” </a:t>
            </a:r>
          </a:p>
          <a:p>
            <a:pPr marL="68580" indent="0">
              <a:buNone/>
            </a:pPr>
            <a:endParaRPr lang="en-US" dirty="0"/>
          </a:p>
          <a:p>
            <a:pPr marL="68580" indent="0">
              <a:buNone/>
            </a:pPr>
            <a:r>
              <a:rPr lang="en-US" dirty="0" smtClean="0"/>
              <a:t>--</a:t>
            </a:r>
            <a:r>
              <a:rPr lang="en-US" dirty="0" err="1" smtClean="0"/>
              <a:t>Donalyn</a:t>
            </a:r>
            <a:r>
              <a:rPr lang="en-US" dirty="0" smtClean="0"/>
              <a:t> Miller from The Book Whisperer </a:t>
            </a:r>
            <a:endParaRPr lang="en-US" dirty="0"/>
          </a:p>
        </p:txBody>
      </p:sp>
      <p:sp>
        <p:nvSpPr>
          <p:cNvPr id="4" name="TextBox 3"/>
          <p:cNvSpPr txBox="1"/>
          <p:nvPr/>
        </p:nvSpPr>
        <p:spPr>
          <a:xfrm>
            <a:off x="914400" y="228600"/>
            <a:ext cx="7086600" cy="1938992"/>
          </a:xfrm>
          <a:prstGeom prst="rect">
            <a:avLst/>
          </a:prstGeom>
          <a:noFill/>
        </p:spPr>
        <p:txBody>
          <a:bodyPr wrap="square" rtlCol="0">
            <a:spAutoFit/>
          </a:bodyPr>
          <a:lstStyle/>
          <a:p>
            <a:pPr algn="ctr"/>
            <a:r>
              <a:rPr lang="en-US" sz="6000" b="1" dirty="0" smtClean="0"/>
              <a:t>Our Goal is to Create Lifelong Readers</a:t>
            </a:r>
            <a:endParaRPr lang="en-US" sz="6000" b="1" dirty="0"/>
          </a:p>
        </p:txBody>
      </p:sp>
    </p:spTree>
    <p:extLst>
      <p:ext uri="{BB962C8B-B14F-4D97-AF65-F5344CB8AC3E}">
        <p14:creationId xmlns:p14="http://schemas.microsoft.com/office/powerpoint/2010/main" val="29510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Circulation Statistics…</a:t>
            </a:r>
            <a:endParaRPr lang="en-US" dirty="0"/>
          </a:p>
        </p:txBody>
      </p:sp>
      <p:sp>
        <p:nvSpPr>
          <p:cNvPr id="3" name="Content Placeholder 2"/>
          <p:cNvSpPr>
            <a:spLocks noGrp="1"/>
          </p:cNvSpPr>
          <p:nvPr>
            <p:ph idx="1"/>
          </p:nvPr>
        </p:nvSpPr>
        <p:spPr>
          <a:xfrm>
            <a:off x="381000" y="1752600"/>
            <a:ext cx="8763000" cy="4800600"/>
          </a:xfrm>
        </p:spPr>
        <p:txBody>
          <a:bodyPr>
            <a:normAutofit fontScale="77500" lnSpcReduction="20000"/>
          </a:bodyPr>
          <a:lstStyle/>
          <a:p>
            <a:pPr marL="68580" indent="0">
              <a:buNone/>
            </a:pPr>
            <a:r>
              <a:rPr lang="en-US" dirty="0" smtClean="0"/>
              <a:t>			          </a:t>
            </a:r>
            <a:r>
              <a:rPr lang="en-US" b="1" dirty="0" smtClean="0"/>
              <a:t>Books </a:t>
            </a:r>
            <a:r>
              <a:rPr lang="en-US" b="1" dirty="0"/>
              <a:t>Checked Out   </a:t>
            </a:r>
            <a:r>
              <a:rPr lang="en-US" b="1" dirty="0" smtClean="0"/>
              <a:t>         </a:t>
            </a:r>
            <a:r>
              <a:rPr lang="en-US" b="1" dirty="0"/>
              <a:t>Books Renewed</a:t>
            </a:r>
          </a:p>
          <a:p>
            <a:pPr marL="68580" indent="0">
              <a:buNone/>
            </a:pPr>
            <a:r>
              <a:rPr lang="en-US" b="1" dirty="0"/>
              <a:t> </a:t>
            </a:r>
          </a:p>
          <a:p>
            <a:pPr marL="68580" indent="0">
              <a:buNone/>
            </a:pPr>
            <a:r>
              <a:rPr lang="en-US" b="1" dirty="0"/>
              <a:t>August 2012:                                                 </a:t>
            </a:r>
            <a:r>
              <a:rPr lang="en-US" b="1" dirty="0" smtClean="0"/>
              <a:t> </a:t>
            </a:r>
            <a:r>
              <a:rPr lang="en-US" b="1" dirty="0"/>
              <a:t>437                                         57</a:t>
            </a:r>
          </a:p>
          <a:p>
            <a:pPr marL="68580" indent="0">
              <a:buNone/>
            </a:pPr>
            <a:r>
              <a:rPr lang="en-US" b="1" dirty="0"/>
              <a:t> </a:t>
            </a:r>
          </a:p>
          <a:p>
            <a:pPr marL="68580" indent="0">
              <a:buNone/>
            </a:pPr>
            <a:r>
              <a:rPr lang="en-US" b="1" dirty="0"/>
              <a:t>August 2013:                                                 </a:t>
            </a:r>
            <a:r>
              <a:rPr lang="en-US" b="1" dirty="0" smtClean="0"/>
              <a:t>1601</a:t>
            </a:r>
            <a:r>
              <a:rPr lang="en-US" b="1" dirty="0"/>
              <a:t>                                       14</a:t>
            </a:r>
          </a:p>
          <a:p>
            <a:pPr marL="68580" indent="0">
              <a:buNone/>
            </a:pPr>
            <a:r>
              <a:rPr lang="en-US" b="1" dirty="0"/>
              <a:t> </a:t>
            </a:r>
          </a:p>
          <a:p>
            <a:pPr marL="68580" indent="0">
              <a:buNone/>
            </a:pPr>
            <a:r>
              <a:rPr lang="en-US" b="1" dirty="0"/>
              <a:t> </a:t>
            </a:r>
          </a:p>
          <a:p>
            <a:pPr marL="68580" indent="0">
              <a:buNone/>
            </a:pPr>
            <a:r>
              <a:rPr lang="en-US" b="1" dirty="0"/>
              <a:t>September 2012:                                      </a:t>
            </a:r>
            <a:r>
              <a:rPr lang="en-US" b="1" dirty="0" smtClean="0"/>
              <a:t> </a:t>
            </a:r>
            <a:r>
              <a:rPr lang="en-US" b="1" dirty="0"/>
              <a:t>2854                                       179</a:t>
            </a:r>
          </a:p>
          <a:p>
            <a:pPr marL="68580" indent="0">
              <a:buNone/>
            </a:pPr>
            <a:r>
              <a:rPr lang="en-US" b="1" dirty="0"/>
              <a:t> </a:t>
            </a:r>
          </a:p>
          <a:p>
            <a:pPr marL="68580" indent="0">
              <a:buNone/>
            </a:pPr>
            <a:r>
              <a:rPr lang="en-US" b="1" dirty="0"/>
              <a:t>September 2013:                                       3809                                       529</a:t>
            </a:r>
          </a:p>
          <a:p>
            <a:pPr marL="68580" indent="0">
              <a:buNone/>
            </a:pPr>
            <a:endParaRPr lang="en-US" dirty="0"/>
          </a:p>
        </p:txBody>
      </p:sp>
    </p:spTree>
    <p:extLst>
      <p:ext uri="{BB962C8B-B14F-4D97-AF65-F5344CB8AC3E}">
        <p14:creationId xmlns:p14="http://schemas.microsoft.com/office/powerpoint/2010/main" val="217137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E-Books (BYOD, Bring Your Own Device)</a:t>
            </a:r>
            <a:endParaRPr lang="en-US" dirty="0">
              <a:solidFill>
                <a:srgbClr val="FF0000"/>
              </a:solidFill>
            </a:endParaRPr>
          </a:p>
        </p:txBody>
      </p:sp>
      <p:sp>
        <p:nvSpPr>
          <p:cNvPr id="3" name="Content Placeholder 2"/>
          <p:cNvSpPr>
            <a:spLocks noGrp="1"/>
          </p:cNvSpPr>
          <p:nvPr>
            <p:ph idx="1"/>
          </p:nvPr>
        </p:nvSpPr>
        <p:spPr>
          <a:xfrm>
            <a:off x="381000" y="1828800"/>
            <a:ext cx="8763000" cy="5029200"/>
          </a:xfrm>
        </p:spPr>
        <p:txBody>
          <a:bodyPr>
            <a:normAutofit fontScale="92500" lnSpcReduction="20000"/>
          </a:bodyPr>
          <a:lstStyle/>
          <a:p>
            <a:pPr>
              <a:buNone/>
            </a:pPr>
            <a:r>
              <a:rPr lang="en-US" sz="3200" dirty="0" smtClean="0">
                <a:hlinkClick r:id="rId2"/>
              </a:rPr>
              <a:t>Follett Shelf  </a:t>
            </a:r>
            <a:r>
              <a:rPr lang="en-US" sz="3200" dirty="0" smtClean="0"/>
              <a:t>(Libraries buy individual e-books for students to check out)</a:t>
            </a:r>
            <a:endParaRPr lang="en-US" sz="3200" dirty="0" smtClean="0">
              <a:hlinkClick r:id="rId3"/>
            </a:endParaRPr>
          </a:p>
          <a:p>
            <a:pPr>
              <a:buNone/>
            </a:pPr>
            <a:r>
              <a:rPr lang="en-US" sz="3200" dirty="0" err="1" smtClean="0">
                <a:hlinkClick r:id="rId3"/>
              </a:rPr>
              <a:t>StoryNory</a:t>
            </a:r>
            <a:r>
              <a:rPr lang="en-US" sz="3200" dirty="0" smtClean="0"/>
              <a:t> (Free e-stories)</a:t>
            </a:r>
          </a:p>
          <a:p>
            <a:pPr>
              <a:buNone/>
            </a:pPr>
            <a:r>
              <a:rPr lang="en-US" sz="3200" dirty="0" err="1" smtClean="0">
                <a:hlinkClick r:id="rId4"/>
              </a:rPr>
              <a:t>TumbleBooks</a:t>
            </a:r>
            <a:r>
              <a:rPr lang="en-US" sz="3200" dirty="0" smtClean="0">
                <a:hlinkClick r:id="rId4"/>
              </a:rPr>
              <a:t> and </a:t>
            </a:r>
            <a:r>
              <a:rPr lang="en-US" sz="3200" dirty="0" err="1" smtClean="0">
                <a:hlinkClick r:id="rId4"/>
              </a:rPr>
              <a:t>Tumble</a:t>
            </a:r>
            <a:r>
              <a:rPr lang="en-US" sz="3200" dirty="0" err="1" smtClean="0"/>
              <a:t>BookCloud</a:t>
            </a:r>
            <a:r>
              <a:rPr lang="en-US" sz="3200" dirty="0" smtClean="0"/>
              <a:t> and </a:t>
            </a:r>
            <a:r>
              <a:rPr lang="en-US" sz="3200" dirty="0" err="1" smtClean="0"/>
              <a:t>TumblebookCloud</a:t>
            </a:r>
            <a:r>
              <a:rPr lang="en-US" sz="3200" dirty="0" smtClean="0"/>
              <a:t> Jr. (Paid Subscription very reasonable)</a:t>
            </a:r>
          </a:p>
          <a:p>
            <a:pPr>
              <a:buNone/>
            </a:pPr>
            <a:r>
              <a:rPr lang="en-US" sz="3200" dirty="0" smtClean="0">
                <a:hlinkClick r:id="rId5"/>
              </a:rPr>
              <a:t>Storyline Online by the Screen Actor’s Guild</a:t>
            </a:r>
            <a:r>
              <a:rPr lang="en-US" sz="3200" dirty="0" smtClean="0"/>
              <a:t> (Free e-books)</a:t>
            </a:r>
          </a:p>
          <a:p>
            <a:pPr>
              <a:buNone/>
            </a:pPr>
            <a:r>
              <a:rPr lang="en-US" sz="3200" dirty="0" smtClean="0">
                <a:hlinkClick r:id="rId6"/>
              </a:rPr>
              <a:t>Digital Downloads Denton Public Library</a:t>
            </a:r>
            <a:r>
              <a:rPr lang="en-US" sz="3200" dirty="0" smtClean="0"/>
              <a:t> (Check at your Local Public </a:t>
            </a:r>
            <a:r>
              <a:rPr lang="en-US" sz="3200" dirty="0" smtClean="0"/>
              <a:t>Library</a:t>
            </a:r>
          </a:p>
          <a:p>
            <a:pPr>
              <a:buNone/>
            </a:pPr>
            <a:r>
              <a:rPr lang="en-US" sz="3200" dirty="0" smtClean="0">
                <a:hlinkClick r:id="rId7"/>
              </a:rPr>
              <a:t>Forgotten Books </a:t>
            </a:r>
            <a:r>
              <a:rPr lang="en-US" sz="3200" dirty="0" smtClean="0"/>
              <a:t>(Free E-Books)</a:t>
            </a:r>
            <a:endParaRPr lang="en-US" sz="3200" dirty="0" smtClean="0"/>
          </a:p>
          <a:p>
            <a:pPr>
              <a:buNone/>
            </a:pPr>
            <a:r>
              <a:rPr lang="en-US" sz="3200" dirty="0" smtClean="0">
                <a:solidFill>
                  <a:srgbClr val="FFFF00"/>
                </a:solidFill>
                <a:hlinkClick r:id="rId8"/>
              </a:rPr>
              <a:t>Strickland Middle School E-Books</a:t>
            </a:r>
            <a:endParaRPr lang="en-US" sz="3200" dirty="0" smtClean="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772400" cy="5974560"/>
          </a:xfrm>
        </p:spPr>
        <p:txBody>
          <a:bodyPr/>
          <a:lstStyle/>
          <a:p>
            <a:pPr algn="ctr">
              <a:buNone/>
            </a:pPr>
            <a:r>
              <a:rPr lang="en-US" sz="5400" dirty="0" smtClean="0">
                <a:solidFill>
                  <a:srgbClr val="FFFF00"/>
                </a:solidFill>
              </a:rPr>
              <a:t>“Frequency of reading for pleasure correlates strongly with better test scores …”</a:t>
            </a:r>
          </a:p>
          <a:p>
            <a:pPr>
              <a:buNone/>
            </a:pPr>
            <a:endParaRPr lang="en-US" dirty="0" smtClean="0"/>
          </a:p>
          <a:p>
            <a:pPr>
              <a:buNone/>
            </a:pPr>
            <a:endParaRPr lang="en-US" i="1" u="sng" dirty="0" smtClean="0"/>
          </a:p>
          <a:p>
            <a:pPr>
              <a:buNone/>
            </a:pPr>
            <a:r>
              <a:rPr lang="en-US" i="1" dirty="0" smtClean="0"/>
              <a:t>-- To Read or Not to Read: A Question of National Consequence  </a:t>
            </a:r>
            <a:r>
              <a:rPr lang="en-US" dirty="0" smtClean="0"/>
              <a:t>by the National Endowment for the Arts, November 2007</a:t>
            </a:r>
            <a:endParaRPr lang="en-US"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It is not enough to get them addicted to fiction!  We have to take the opportunity to link their free-choice fiction to authentic literature. </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420693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Authentic Literature</a:t>
            </a:r>
            <a:endParaRPr lang="en-US" sz="4800" dirty="0"/>
          </a:p>
        </p:txBody>
      </p:sp>
      <p:sp>
        <p:nvSpPr>
          <p:cNvPr id="3" name="Content Placeholder 2"/>
          <p:cNvSpPr>
            <a:spLocks noGrp="1"/>
          </p:cNvSpPr>
          <p:nvPr>
            <p:ph idx="1"/>
          </p:nvPr>
        </p:nvSpPr>
        <p:spPr/>
        <p:txBody>
          <a:bodyPr/>
          <a:lstStyle/>
          <a:p>
            <a:r>
              <a:rPr lang="en-US" dirty="0" smtClean="0"/>
              <a:t>Biography/</a:t>
            </a:r>
            <a:r>
              <a:rPr lang="en-US" dirty="0" err="1" smtClean="0"/>
              <a:t>Autobiograpy</a:t>
            </a:r>
            <a:r>
              <a:rPr lang="en-US" dirty="0" smtClean="0"/>
              <a:t>/Memoir</a:t>
            </a:r>
          </a:p>
          <a:p>
            <a:r>
              <a:rPr lang="en-US" dirty="0" smtClean="0"/>
              <a:t>Magazines</a:t>
            </a:r>
          </a:p>
          <a:p>
            <a:r>
              <a:rPr lang="en-US" dirty="0" smtClean="0"/>
              <a:t>Newspapers</a:t>
            </a:r>
          </a:p>
          <a:p>
            <a:r>
              <a:rPr lang="en-US" dirty="0" smtClean="0"/>
              <a:t>Narrative Non-Fiction (True  Short Stories)</a:t>
            </a:r>
          </a:p>
          <a:p>
            <a:r>
              <a:rPr lang="en-US" dirty="0" smtClean="0"/>
              <a:t>The Entire Non-Fiction Section</a:t>
            </a:r>
          </a:p>
          <a:p>
            <a:endParaRPr lang="en-US" dirty="0" smtClean="0"/>
          </a:p>
          <a:p>
            <a:pPr marL="68580" indent="0" algn="ctr">
              <a:buNone/>
            </a:pPr>
            <a:r>
              <a:rPr lang="en-US" sz="6600" dirty="0" smtClean="0">
                <a:solidFill>
                  <a:srgbClr val="FF0000"/>
                </a:solidFill>
              </a:rPr>
              <a:t>Chalk Rail Example </a:t>
            </a:r>
            <a:endParaRPr lang="en-US" sz="6600" dirty="0">
              <a:solidFill>
                <a:srgbClr val="FF0000"/>
              </a:solidFill>
            </a:endParaRPr>
          </a:p>
        </p:txBody>
      </p:sp>
    </p:spTree>
    <p:extLst>
      <p:ext uri="{BB962C8B-B14F-4D97-AF65-F5344CB8AC3E}">
        <p14:creationId xmlns:p14="http://schemas.microsoft.com/office/powerpoint/2010/main" val="113514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extBox 3"/>
          <p:cNvSpPr txBox="1"/>
          <p:nvPr/>
        </p:nvSpPr>
        <p:spPr>
          <a:xfrm>
            <a:off x="6096000" y="5867400"/>
            <a:ext cx="184731" cy="369332"/>
          </a:xfrm>
          <a:prstGeom prst="rect">
            <a:avLst/>
          </a:prstGeom>
          <a:noFill/>
        </p:spPr>
        <p:txBody>
          <a:bodyPr wrap="none" rtlCol="0">
            <a:spAutoFit/>
          </a:bodyPr>
          <a:lstStyle/>
          <a:p>
            <a:endParaRPr lang="en-US" dirty="0">
              <a:solidFill>
                <a:prstClr val="white"/>
              </a:solidFill>
            </a:endParaRPr>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60" y="152400"/>
            <a:ext cx="81534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213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Thematic Paired Reading</a:t>
            </a:r>
            <a:endParaRPr lang="en-US" dirty="0"/>
          </a:p>
        </p:txBody>
      </p:sp>
      <p:pic>
        <p:nvPicPr>
          <p:cNvPr id="34819" name="Content Placeholder 5" descr="Uprisi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524000"/>
            <a:ext cx="1600200" cy="2286000"/>
          </a:xfrm>
        </p:spPr>
      </p:pic>
      <p:pic>
        <p:nvPicPr>
          <p:cNvPr id="34820" name="Picture 6" descr="Ashes of Ros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4114800"/>
            <a:ext cx="1514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Dear Emm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114800"/>
            <a:ext cx="154305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Flesh &amp; Blood So Chea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743200"/>
            <a:ext cx="25146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9" descr="graphic nove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676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38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43400"/>
            <a:ext cx="8763000" cy="1975104"/>
          </a:xfrm>
        </p:spPr>
        <p:txBody>
          <a:bodyPr/>
          <a:lstStyle/>
          <a:p>
            <a:r>
              <a:rPr lang="en-US" sz="6000" dirty="0" smtClean="0">
                <a:solidFill>
                  <a:srgbClr val="FFFF00"/>
                </a:solidFill>
              </a:rPr>
              <a:t>S</a:t>
            </a:r>
            <a:r>
              <a:rPr lang="en-US" sz="6000" dirty="0" smtClean="0"/>
              <a:t>uccessful </a:t>
            </a:r>
            <a:r>
              <a:rPr lang="en-US" sz="6000" dirty="0" smtClean="0">
                <a:solidFill>
                  <a:srgbClr val="FFFF00"/>
                </a:solidFill>
              </a:rPr>
              <a:t>T</a:t>
            </a:r>
            <a:r>
              <a:rPr lang="en-US" sz="6000" dirty="0" smtClean="0"/>
              <a:t>esters </a:t>
            </a:r>
            <a:r>
              <a:rPr lang="en-US" sz="6000" dirty="0" smtClean="0">
                <a:solidFill>
                  <a:srgbClr val="FFFF00"/>
                </a:solidFill>
              </a:rPr>
              <a:t>A</a:t>
            </a:r>
            <a:r>
              <a:rPr lang="en-US" sz="6000" dirty="0" smtClean="0"/>
              <a:t>re </a:t>
            </a:r>
            <a:r>
              <a:rPr lang="en-US" sz="6000" dirty="0" smtClean="0">
                <a:solidFill>
                  <a:srgbClr val="FFFF00"/>
                </a:solidFill>
              </a:rPr>
              <a:t>A</a:t>
            </a:r>
            <a:r>
              <a:rPr lang="en-US" sz="6000" dirty="0" smtClean="0"/>
              <a:t>cademic </a:t>
            </a:r>
            <a:r>
              <a:rPr lang="en-US" sz="6000" dirty="0" smtClean="0">
                <a:solidFill>
                  <a:srgbClr val="FFFF00"/>
                </a:solidFill>
              </a:rPr>
              <a:t>R</a:t>
            </a:r>
            <a:r>
              <a:rPr lang="en-US" sz="6000" dirty="0" smtClean="0"/>
              <a:t>eaders</a:t>
            </a:r>
            <a:endParaRPr lang="en-US" sz="6000" dirty="0"/>
          </a:p>
        </p:txBody>
      </p:sp>
      <p:sp>
        <p:nvSpPr>
          <p:cNvPr id="3" name="Subtitle 2"/>
          <p:cNvSpPr>
            <a:spLocks noGrp="1"/>
          </p:cNvSpPr>
          <p:nvPr>
            <p:ph type="subTitle" idx="1"/>
          </p:nvPr>
        </p:nvSpPr>
        <p:spPr>
          <a:xfrm>
            <a:off x="914400" y="1524000"/>
            <a:ext cx="7772400" cy="2743200"/>
          </a:xfrm>
        </p:spPr>
        <p:txBody>
          <a:bodyPr>
            <a:normAutofit/>
          </a:bodyPr>
          <a:lstStyle/>
          <a:p>
            <a:r>
              <a:rPr lang="en-US" dirty="0" smtClean="0"/>
              <a:t>Presented by Bonnie McCormick, Anna Modrow and Rhonda Thomas, Denton ISD Middle School Librarians</a:t>
            </a:r>
          </a:p>
          <a:p>
            <a:endParaRPr lang="en-US" dirty="0" smtClean="0"/>
          </a:p>
          <a:p>
            <a:r>
              <a:rPr lang="en-US" dirty="0" smtClean="0"/>
              <a:t>Creative Contributions by Sherry Brandt, Kim Johnson, Donna Kearley, Kelly Korenek, Anna Modrow, Margarete Neale, Sandy Noles, Carol Richmond, Leslye Rosin, and Gloria Smith.</a:t>
            </a:r>
          </a:p>
          <a:p>
            <a:endParaRPr lang="en-US" dirty="0" smtClean="0"/>
          </a:p>
          <a:p>
            <a:r>
              <a:rPr lang="en-US" dirty="0" smtClean="0"/>
              <a:t>Library Harvest, October 3, 2013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so much more we would like to share. Alas, no time. The following slides will give you more examples and tools. You will find this power point on our website: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5113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100000">
              <a:schemeClr val="bg2">
                <a:tint val="88000"/>
                <a:satMod val="4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763000" cy="6096000"/>
          </a:xfrm>
        </p:spPr>
        <p:txBody>
          <a:bodyPr>
            <a:normAutofit lnSpcReduction="10000"/>
          </a:bodyPr>
          <a:lstStyle/>
          <a:p>
            <a:pPr>
              <a:buNone/>
            </a:pPr>
            <a:r>
              <a:rPr lang="en-US" dirty="0" smtClean="0"/>
              <a:t>Curriculum Connections (Where are they low, what sections of  your library can you focus on display)</a:t>
            </a:r>
          </a:p>
          <a:p>
            <a:pPr lvl="1"/>
            <a:r>
              <a:rPr lang="en-US" dirty="0" smtClean="0">
                <a:hlinkClick r:id="rId3"/>
              </a:rPr>
              <a:t>Texas Explorers </a:t>
            </a:r>
            <a:r>
              <a:rPr lang="en-US" dirty="0" err="1" smtClean="0">
                <a:hlinkClick r:id="rId3"/>
              </a:rPr>
              <a:t>WebQuest</a:t>
            </a:r>
            <a:r>
              <a:rPr lang="en-US" dirty="0" smtClean="0">
                <a:hlinkClick r:id="rId3"/>
              </a:rPr>
              <a:t>: </a:t>
            </a:r>
            <a:r>
              <a:rPr lang="en-US" dirty="0" smtClean="0"/>
              <a:t>zunal.com (Sandy)</a:t>
            </a:r>
          </a:p>
          <a:p>
            <a:pPr lvl="1"/>
            <a:r>
              <a:rPr lang="en-US" dirty="0" smtClean="0">
                <a:hlinkClick r:id="rId4"/>
              </a:rPr>
              <a:t>NASA </a:t>
            </a:r>
            <a:r>
              <a:rPr lang="en-US" dirty="0" err="1" smtClean="0">
                <a:hlinkClick r:id="rId4"/>
              </a:rPr>
              <a:t>Glogster</a:t>
            </a:r>
            <a:r>
              <a:rPr lang="en-US" dirty="0" smtClean="0">
                <a:hlinkClick r:id="rId4"/>
              </a:rPr>
              <a:t>: Space Shuttle </a:t>
            </a:r>
            <a:r>
              <a:rPr lang="en-US" dirty="0" smtClean="0"/>
              <a:t>(Sherry)</a:t>
            </a:r>
          </a:p>
          <a:p>
            <a:pPr lvl="1"/>
            <a:r>
              <a:rPr lang="en-US" dirty="0" smtClean="0">
                <a:hlinkClick r:id="rId5"/>
              </a:rPr>
              <a:t>Paired Reading with the Lone Star List</a:t>
            </a:r>
            <a:r>
              <a:rPr lang="en-US" dirty="0" smtClean="0"/>
              <a:t> – </a:t>
            </a:r>
            <a:r>
              <a:rPr lang="en-US" dirty="0" err="1" smtClean="0"/>
              <a:t>LiveBinder</a:t>
            </a:r>
            <a:r>
              <a:rPr lang="en-US" dirty="0" smtClean="0"/>
              <a:t> ( Bonnie)</a:t>
            </a:r>
          </a:p>
          <a:p>
            <a:pPr lvl="1"/>
            <a:r>
              <a:rPr lang="en-US" dirty="0" smtClean="0">
                <a:hlinkClick r:id="rId6"/>
              </a:rPr>
              <a:t>Explorers: Ernest </a:t>
            </a:r>
            <a:r>
              <a:rPr lang="en-US" dirty="0" err="1" smtClean="0">
                <a:hlinkClick r:id="rId6"/>
              </a:rPr>
              <a:t>Shackleton</a:t>
            </a:r>
            <a:r>
              <a:rPr lang="en-US" dirty="0" smtClean="0">
                <a:hlinkClick r:id="rId6"/>
              </a:rPr>
              <a:t> </a:t>
            </a:r>
            <a:r>
              <a:rPr lang="en-US" dirty="0" smtClean="0"/>
              <a:t>– (Bonnie)</a:t>
            </a:r>
          </a:p>
          <a:p>
            <a:pPr lvl="1"/>
            <a:r>
              <a:rPr lang="en-US" dirty="0" smtClean="0"/>
              <a:t>Chalk Rail Display  (QR Codes)</a:t>
            </a:r>
          </a:p>
          <a:p>
            <a:pPr>
              <a:buNone/>
            </a:pPr>
            <a:r>
              <a:rPr lang="en-US" dirty="0" smtClean="0"/>
              <a:t>Magazines (Authentic Reading, Mental Floss)</a:t>
            </a:r>
          </a:p>
          <a:p>
            <a:pPr>
              <a:buNone/>
            </a:pPr>
            <a:r>
              <a:rPr lang="en-US" dirty="0" smtClean="0">
                <a:hlinkClick r:id="rId7"/>
              </a:rPr>
              <a:t>Political Cartoons </a:t>
            </a:r>
            <a:r>
              <a:rPr lang="en-US" dirty="0" smtClean="0"/>
              <a:t>(</a:t>
            </a:r>
            <a:r>
              <a:rPr lang="en-US" dirty="0" err="1" smtClean="0"/>
              <a:t>Voicethread</a:t>
            </a:r>
            <a:r>
              <a:rPr lang="en-US" dirty="0" smtClean="0"/>
              <a:t>) (Bonnie)</a:t>
            </a:r>
          </a:p>
          <a:p>
            <a:pPr>
              <a:buNone/>
            </a:pPr>
            <a:r>
              <a:rPr lang="en-US" dirty="0" smtClean="0">
                <a:hlinkClick r:id="rId8"/>
              </a:rPr>
              <a:t>The Great Depression </a:t>
            </a:r>
            <a:r>
              <a:rPr lang="en-US" dirty="0" smtClean="0"/>
              <a:t>(</a:t>
            </a:r>
            <a:r>
              <a:rPr lang="en-US" dirty="0" err="1" smtClean="0"/>
              <a:t>Animoto</a:t>
            </a:r>
            <a:r>
              <a:rPr lang="en-US" dirty="0" smtClean="0"/>
              <a:t>) (Bonnie)</a:t>
            </a:r>
          </a:p>
          <a:p>
            <a:pPr>
              <a:buNone/>
            </a:pPr>
            <a:r>
              <a:rPr lang="en-US" dirty="0" smtClean="0">
                <a:hlinkClick r:id="rId9" action="ppaction://hlinkfile"/>
              </a:rPr>
              <a:t>Virtual Source Cards and Note Taking </a:t>
            </a:r>
            <a:r>
              <a:rPr lang="en-US" dirty="0" smtClean="0"/>
              <a:t>(Sherry Brandt)			</a:t>
            </a:r>
            <a:endParaRPr lang="en-US" dirty="0"/>
          </a:p>
        </p:txBody>
      </p:sp>
      <p:sp>
        <p:nvSpPr>
          <p:cNvPr id="5" name="TextBox 4"/>
          <p:cNvSpPr txBox="1"/>
          <p:nvPr/>
        </p:nvSpPr>
        <p:spPr>
          <a:xfrm>
            <a:off x="533400" y="228600"/>
            <a:ext cx="6400800" cy="892552"/>
          </a:xfrm>
          <a:prstGeom prst="rect">
            <a:avLst/>
          </a:prstGeom>
          <a:noFill/>
        </p:spPr>
        <p:txBody>
          <a:bodyPr wrap="square" rtlCol="0">
            <a:spAutoFit/>
          </a:bodyPr>
          <a:lstStyle/>
          <a:p>
            <a:r>
              <a:rPr lang="en-US" sz="3400" b="1" dirty="0" smtClean="0">
                <a:solidFill>
                  <a:srgbClr val="FF0000"/>
                </a:solidFill>
              </a:rPr>
              <a:t>Authentic/Academic Reading</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553200"/>
          </a:xfrm>
        </p:spPr>
        <p:txBody>
          <a:bodyPr>
            <a:noAutofit/>
          </a:bodyPr>
          <a:lstStyle/>
          <a:p>
            <a:pPr>
              <a:buNone/>
            </a:pPr>
            <a:endParaRPr lang="en-US" sz="1400" dirty="0" smtClean="0"/>
          </a:p>
          <a:p>
            <a:pPr algn="ctr">
              <a:buNone/>
            </a:pPr>
            <a:r>
              <a:rPr lang="en-US" sz="1800" dirty="0" smtClean="0"/>
              <a:t> </a:t>
            </a:r>
            <a:r>
              <a:rPr lang="en-US" sz="3200" b="1" dirty="0" smtClean="0">
                <a:solidFill>
                  <a:srgbClr val="FF0000"/>
                </a:solidFill>
              </a:rPr>
              <a:t>Free, Web- Based Presentation and Book Promotion Tools</a:t>
            </a:r>
          </a:p>
          <a:p>
            <a:pPr>
              <a:buNone/>
            </a:pPr>
            <a:r>
              <a:rPr lang="en-US" sz="1400" dirty="0" smtClean="0"/>
              <a:t>	</a:t>
            </a:r>
            <a:r>
              <a:rPr lang="en-US" sz="3200" dirty="0" err="1" smtClean="0">
                <a:solidFill>
                  <a:srgbClr val="FFC000"/>
                </a:solidFill>
                <a:hlinkClick r:id="rId3"/>
              </a:rPr>
              <a:t>Edmodo</a:t>
            </a:r>
            <a:r>
              <a:rPr lang="en-US" sz="2800" dirty="0" smtClean="0"/>
              <a:t>(Social Networking, Blogging, Class Project 		Building Site) </a:t>
            </a:r>
            <a:r>
              <a:rPr lang="en-US" sz="2800" dirty="0" err="1" smtClean="0">
                <a:hlinkClick r:id="rId4"/>
              </a:rPr>
              <a:t>Crownover</a:t>
            </a:r>
            <a:r>
              <a:rPr lang="en-US" sz="2800" dirty="0" smtClean="0">
                <a:hlinkClick r:id="rId4"/>
              </a:rPr>
              <a:t> Library Website</a:t>
            </a:r>
            <a:endParaRPr lang="en-US" sz="2800" dirty="0" smtClean="0"/>
          </a:p>
          <a:p>
            <a:pPr>
              <a:buNone/>
            </a:pPr>
            <a:r>
              <a:rPr lang="en-US" sz="2800" dirty="0"/>
              <a:t>	</a:t>
            </a:r>
            <a:r>
              <a:rPr lang="en-US" sz="2800" dirty="0" smtClean="0"/>
              <a:t>Twitter</a:t>
            </a:r>
          </a:p>
          <a:p>
            <a:pPr>
              <a:buNone/>
            </a:pPr>
            <a:r>
              <a:rPr lang="en-US" sz="2800" dirty="0"/>
              <a:t>	</a:t>
            </a:r>
            <a:r>
              <a:rPr lang="en-US" sz="2800" dirty="0" err="1" smtClean="0"/>
              <a:t>Instagram</a:t>
            </a:r>
            <a:endParaRPr lang="en-US" sz="2800" dirty="0" smtClean="0"/>
          </a:p>
          <a:p>
            <a:pPr>
              <a:buNone/>
            </a:pPr>
            <a:r>
              <a:rPr lang="en-US" sz="2800" dirty="0"/>
              <a:t>	</a:t>
            </a:r>
            <a:r>
              <a:rPr lang="en-US" sz="2800" dirty="0" smtClean="0"/>
              <a:t>iMovie</a:t>
            </a:r>
          </a:p>
          <a:p>
            <a:pPr>
              <a:buNone/>
            </a:pPr>
            <a:r>
              <a:rPr lang="en-US" sz="2800" dirty="0" smtClean="0">
                <a:solidFill>
                  <a:srgbClr val="FFFF00"/>
                </a:solidFill>
              </a:rPr>
              <a:t>		</a:t>
            </a:r>
            <a:endParaRPr lang="en-US" sz="3200" dirty="0" smtClean="0"/>
          </a:p>
          <a:p>
            <a:pPr>
              <a:buNone/>
            </a:pPr>
            <a:endParaRPr lang="en-US" sz="3200" dirty="0" smtClean="0">
              <a:solidFill>
                <a:srgbClr val="FFFF00"/>
              </a:solidFill>
            </a:endParaRPr>
          </a:p>
          <a:p>
            <a:pPr>
              <a:buNone/>
            </a:pPr>
            <a:r>
              <a:rPr lang="en-US" sz="1800" dirty="0" smtClean="0"/>
              <a:t>		</a:t>
            </a:r>
            <a:endParaRPr lang="en-US" sz="1800" dirty="0" smtClean="0">
              <a:solidFill>
                <a:srgbClr val="FFC000"/>
              </a:solidFill>
            </a:endParaRPr>
          </a:p>
          <a:p>
            <a:pPr>
              <a:buNone/>
            </a:pPr>
            <a:r>
              <a:rPr lang="en-US" sz="1800" dirty="0" smtClean="0"/>
              <a:t>			</a:t>
            </a:r>
            <a:endParaRPr lang="en-US" sz="1800" dirty="0" smtClean="0">
              <a:hlinkClick r:id="rId5"/>
            </a:endParaRPr>
          </a:p>
          <a:p>
            <a:pPr>
              <a:buNone/>
            </a:pPr>
            <a:r>
              <a:rPr lang="en-US" sz="1400" dirty="0" smtClean="0"/>
              <a:t>		</a:t>
            </a:r>
          </a:p>
          <a:p>
            <a:pPr>
              <a:buNone/>
            </a:pP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
            <a:ext cx="8839200" cy="5786199"/>
          </a:xfrm>
          <a:prstGeom prst="rect">
            <a:avLst/>
          </a:prstGeom>
        </p:spPr>
        <p:txBody>
          <a:bodyPr wrap="square">
            <a:spAutoFit/>
          </a:bodyPr>
          <a:lstStyle/>
          <a:p>
            <a:pPr>
              <a:buNone/>
            </a:pPr>
            <a:r>
              <a:rPr lang="en-US" sz="3000" b="1" dirty="0" smtClean="0">
                <a:solidFill>
                  <a:srgbClr val="FF0000"/>
                </a:solidFill>
              </a:rPr>
              <a:t>….continued</a:t>
            </a:r>
            <a:endParaRPr lang="en-US" sz="3000" b="1" dirty="0" smtClean="0">
              <a:solidFill>
                <a:srgbClr val="FF0000"/>
              </a:solidFill>
              <a:hlinkClick r:id="rId3"/>
            </a:endParaRPr>
          </a:p>
          <a:p>
            <a:pPr>
              <a:buFont typeface="Arial" pitchFamily="34" charset="0"/>
              <a:buChar char="•"/>
            </a:pPr>
            <a:r>
              <a:rPr lang="en-US" sz="2000" dirty="0" err="1" smtClean="0">
                <a:hlinkClick r:id="rId4"/>
              </a:rPr>
              <a:t>VoiceThread</a:t>
            </a:r>
            <a:r>
              <a:rPr lang="en-US" sz="2000" dirty="0" smtClean="0"/>
              <a:t>   </a:t>
            </a:r>
            <a:r>
              <a:rPr lang="en-US" sz="2000" dirty="0" smtClean="0">
                <a:hlinkClick r:id="rId4"/>
              </a:rPr>
              <a:t>http://ed.voicethread.com/</a:t>
            </a:r>
            <a:r>
              <a:rPr lang="en-US" sz="2000" dirty="0" smtClean="0"/>
              <a:t>  (A </a:t>
            </a:r>
            <a:r>
              <a:rPr lang="en-US" sz="2000" dirty="0" err="1" smtClean="0"/>
              <a:t>VoiceThread</a:t>
            </a:r>
            <a:r>
              <a:rPr lang="en-US" sz="2000" dirty="0" smtClean="0"/>
              <a:t> is a collaborative, multimedia slide show that holds </a:t>
            </a:r>
            <a:r>
              <a:rPr lang="en-US" sz="2000" dirty="0" smtClean="0">
                <a:hlinkClick r:id="rId5" action="ppaction://hlinkfile"/>
              </a:rPr>
              <a:t>images, documents, and videos</a:t>
            </a:r>
            <a:r>
              <a:rPr lang="en-US" sz="2000" dirty="0" smtClean="0"/>
              <a:t> and allows people to navigate slides and leave </a:t>
            </a:r>
            <a:r>
              <a:rPr lang="en-US" sz="2000" dirty="0" smtClean="0">
                <a:hlinkClick r:id="rId6" action="ppaction://hlinkfile"/>
              </a:rPr>
              <a:t>comments in 5 ways</a:t>
            </a:r>
            <a:r>
              <a:rPr lang="en-US" sz="2000" dirty="0" smtClean="0"/>
              <a:t> - using voice (with a </a:t>
            </a:r>
            <a:r>
              <a:rPr lang="en-US" sz="2000" dirty="0" err="1" smtClean="0"/>
              <a:t>mic</a:t>
            </a:r>
            <a:r>
              <a:rPr lang="en-US" sz="2000" dirty="0" smtClean="0"/>
              <a:t> or telephone), text, audio file, or video (via a webcam)</a:t>
            </a:r>
          </a:p>
          <a:p>
            <a:pPr>
              <a:buFont typeface="Arial" pitchFamily="34" charset="0"/>
              <a:buChar char="•"/>
            </a:pPr>
            <a:endParaRPr lang="en-US" sz="2000" dirty="0" smtClean="0">
              <a:hlinkClick r:id="rId7"/>
            </a:endParaRPr>
          </a:p>
          <a:p>
            <a:pPr>
              <a:buFont typeface="Arial" pitchFamily="34" charset="0"/>
              <a:buChar char="•"/>
            </a:pPr>
            <a:r>
              <a:rPr lang="en-US" sz="2000" dirty="0" err="1" smtClean="0">
                <a:hlinkClick r:id="rId7"/>
              </a:rPr>
              <a:t>Voki</a:t>
            </a:r>
            <a:r>
              <a:rPr lang="en-US" sz="2000" dirty="0" smtClean="0">
                <a:hlinkClick r:id="rId7"/>
              </a:rPr>
              <a:t> Website</a:t>
            </a:r>
            <a:r>
              <a:rPr lang="en-US" sz="2000" dirty="0" smtClean="0"/>
              <a:t>    </a:t>
            </a:r>
            <a:r>
              <a:rPr lang="en-US" sz="2000" dirty="0" smtClean="0">
                <a:hlinkClick r:id="rId7"/>
              </a:rPr>
              <a:t>http://www.voki.com/</a:t>
            </a:r>
            <a:r>
              <a:rPr lang="en-US" sz="2000" dirty="0" smtClean="0"/>
              <a:t>  (</a:t>
            </a:r>
            <a:r>
              <a:rPr lang="en-US" sz="2000" dirty="0" err="1" smtClean="0"/>
              <a:t>Voki</a:t>
            </a:r>
            <a:r>
              <a:rPr lang="en-US" sz="2000" dirty="0" smtClean="0"/>
              <a:t> is a FREE service that lets you:</a:t>
            </a:r>
          </a:p>
          <a:p>
            <a:r>
              <a:rPr lang="en-US" sz="2000" dirty="0" smtClean="0"/>
              <a:t>Create customized avatars. Add voice to your </a:t>
            </a:r>
            <a:r>
              <a:rPr lang="en-US" sz="2000" dirty="0" err="1" smtClean="0"/>
              <a:t>Voki</a:t>
            </a:r>
            <a:r>
              <a:rPr lang="en-US" sz="2000" dirty="0" smtClean="0"/>
              <a:t> avatars. Post your </a:t>
            </a:r>
            <a:r>
              <a:rPr lang="en-US" sz="2000" dirty="0" err="1" smtClean="0"/>
              <a:t>Voki</a:t>
            </a:r>
            <a:r>
              <a:rPr lang="en-US" sz="2000" dirty="0" smtClean="0"/>
              <a:t> to any blog, website, or profile.) </a:t>
            </a:r>
          </a:p>
          <a:p>
            <a:pPr>
              <a:buNone/>
            </a:pPr>
            <a:endParaRPr lang="en-US" sz="2000" dirty="0" smtClean="0"/>
          </a:p>
          <a:p>
            <a:pPr>
              <a:buFont typeface="Arial" pitchFamily="34" charset="0"/>
              <a:buChar char="•"/>
            </a:pPr>
            <a:r>
              <a:rPr lang="en-US" sz="2000" dirty="0" err="1" smtClean="0">
                <a:hlinkClick r:id="rId8"/>
              </a:rPr>
              <a:t>Shelfari</a:t>
            </a:r>
            <a:r>
              <a:rPr lang="en-US" sz="2000" dirty="0" smtClean="0"/>
              <a:t>    http://www.shelfari.com/ (a way to display on your website books you have read and those you want to read)</a:t>
            </a:r>
          </a:p>
          <a:p>
            <a:pPr>
              <a:buNone/>
            </a:pPr>
            <a:endParaRPr lang="en-US" sz="2000" dirty="0" smtClean="0">
              <a:hlinkClick r:id="rId9"/>
            </a:endParaRPr>
          </a:p>
          <a:p>
            <a:pPr>
              <a:buFont typeface="Arial" pitchFamily="34" charset="0"/>
              <a:buChar char="•"/>
            </a:pPr>
            <a:r>
              <a:rPr lang="en-US" sz="2000" dirty="0" smtClean="0">
                <a:hlinkClick r:id="rId9"/>
              </a:rPr>
              <a:t>booktrailersforall.com</a:t>
            </a:r>
            <a:r>
              <a:rPr lang="en-US" sz="2000" dirty="0" smtClean="0"/>
              <a:t>    </a:t>
            </a:r>
            <a:r>
              <a:rPr lang="en-US" sz="2000" dirty="0" smtClean="0">
                <a:hlinkClick r:id="rId10"/>
              </a:rPr>
              <a:t>http://www.booktrailersforall.com</a:t>
            </a:r>
            <a:r>
              <a:rPr lang="en-US" sz="2000" dirty="0" smtClean="0"/>
              <a:t> (a great source for promoting books and reading</a:t>
            </a:r>
          </a:p>
          <a:p>
            <a:pPr>
              <a:buNone/>
            </a:pPr>
            <a:endParaRPr lang="en-US" sz="2000" dirty="0" smtClean="0">
              <a:hlinkClick r:id="rId11"/>
            </a:endParaRPr>
          </a:p>
          <a:p>
            <a:pPr>
              <a:buFont typeface="Arial" pitchFamily="34" charset="0"/>
              <a:buChar char="•"/>
            </a:pPr>
            <a:r>
              <a:rPr lang="en-US" sz="2000" dirty="0" err="1" smtClean="0">
                <a:hlinkClick r:id="rId11"/>
              </a:rPr>
              <a:t>Glogster</a:t>
            </a:r>
            <a:r>
              <a:rPr lang="en-US" sz="2000" dirty="0" smtClean="0"/>
              <a:t> (a source for creating online posters. Sign up for Educator’s Version)   http://edu.glogster.com/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534400" cy="6629400"/>
          </a:xfrm>
        </p:spPr>
        <p:txBody>
          <a:bodyPr>
            <a:normAutofit fontScale="70000" lnSpcReduction="20000"/>
          </a:bodyPr>
          <a:lstStyle/>
          <a:p>
            <a:endParaRPr lang="en-US" sz="2400" dirty="0" smtClean="0">
              <a:hlinkClick r:id="rId2"/>
            </a:endParaRPr>
          </a:p>
          <a:p>
            <a:r>
              <a:rPr lang="en-US" sz="2400" dirty="0" smtClean="0">
                <a:hlinkClick r:id="rId2"/>
              </a:rPr>
              <a:t>Fantastic Fiction</a:t>
            </a:r>
            <a:r>
              <a:rPr lang="en-US" sz="2400" dirty="0" smtClean="0"/>
              <a:t>  </a:t>
            </a:r>
            <a:r>
              <a:rPr lang="en-US" sz="2400" dirty="0" smtClean="0">
                <a:hlinkClick r:id="rId2"/>
              </a:rPr>
              <a:t>http://www.fantasticfiction.co.uk/</a:t>
            </a:r>
            <a:r>
              <a:rPr lang="en-US" sz="2400" dirty="0" smtClean="0"/>
              <a:t> (a source list for new releases and classics. Great for use in building a classroom library)</a:t>
            </a:r>
          </a:p>
          <a:p>
            <a:endParaRPr lang="en-US" sz="2400" dirty="0" smtClean="0">
              <a:hlinkClick r:id="rId3"/>
            </a:endParaRPr>
          </a:p>
          <a:p>
            <a:r>
              <a:rPr lang="en-US" sz="2400" dirty="0" smtClean="0">
                <a:hlinkClick r:id="rId3"/>
              </a:rPr>
              <a:t>YouTube</a:t>
            </a:r>
            <a:r>
              <a:rPr lang="en-US" sz="2400" dirty="0" smtClean="0"/>
              <a:t>  </a:t>
            </a:r>
            <a:r>
              <a:rPr lang="en-US" sz="2400" dirty="0" smtClean="0">
                <a:hlinkClick r:id="rId3"/>
              </a:rPr>
              <a:t>http://www.youtube.com/results?search_query=Book+Trailers&amp;aq=f</a:t>
            </a:r>
            <a:r>
              <a:rPr lang="en-US" sz="2400" dirty="0" smtClean="0"/>
              <a:t>  (You can find many book trailers to promote reading and books on you tube) Always preview them.</a:t>
            </a:r>
          </a:p>
          <a:p>
            <a:endParaRPr lang="en-US" sz="2400" dirty="0" smtClean="0">
              <a:hlinkClick r:id="rId4"/>
            </a:endParaRPr>
          </a:p>
          <a:p>
            <a:r>
              <a:rPr lang="en-US" sz="2400" dirty="0" smtClean="0">
                <a:hlinkClick r:id="rId4"/>
              </a:rPr>
              <a:t>Meet Me At the Corner </a:t>
            </a:r>
            <a:r>
              <a:rPr lang="en-US" sz="2400" dirty="0" smtClean="0"/>
              <a:t>(Virtual Field Trips, Chats with authors and poets)      http://www.meetmeatthecorner.org/</a:t>
            </a:r>
          </a:p>
          <a:p>
            <a:endParaRPr lang="en-US" sz="2400" u="sng" dirty="0" smtClean="0">
              <a:hlinkClick r:id="rId5"/>
            </a:endParaRPr>
          </a:p>
          <a:p>
            <a:r>
              <a:rPr lang="en-US" sz="2400" u="sng" dirty="0" smtClean="0">
                <a:hlinkClick r:id="rId5"/>
              </a:rPr>
              <a:t>http://bookbuilder.cast.org/</a:t>
            </a:r>
            <a:r>
              <a:rPr lang="en-US" sz="2400" dirty="0" smtClean="0"/>
              <a:t>  (a site to create, share, publish, and read digital books that engage and support diverse learners according to their individual needs, interests, and skills.) </a:t>
            </a:r>
            <a:endParaRPr lang="en-US" sz="2400" dirty="0" smtClean="0">
              <a:solidFill>
                <a:srgbClr val="FF0000"/>
              </a:solidFill>
            </a:endParaRPr>
          </a:p>
          <a:p>
            <a:endParaRPr lang="en-US" sz="2400" u="sng" dirty="0" smtClean="0">
              <a:hlinkClick r:id="rId6"/>
            </a:endParaRPr>
          </a:p>
          <a:p>
            <a:r>
              <a:rPr lang="en-US" sz="2400" u="sng" dirty="0" smtClean="0">
                <a:hlinkClick r:id="rId6"/>
              </a:rPr>
              <a:t>http://ilearntechnology.com/</a:t>
            </a:r>
            <a:r>
              <a:rPr lang="en-US" sz="2400" dirty="0" smtClean="0"/>
              <a:t>  (An </a:t>
            </a:r>
            <a:r>
              <a:rPr lang="en-US" sz="2400" dirty="0" err="1" smtClean="0"/>
              <a:t>edublog</a:t>
            </a:r>
            <a:r>
              <a:rPr lang="en-US" sz="2400" dirty="0" smtClean="0"/>
              <a:t> about integrating technology into the classroom)</a:t>
            </a:r>
            <a:endParaRPr lang="en-US" sz="2400" u="sng" dirty="0" smtClean="0"/>
          </a:p>
          <a:p>
            <a:endParaRPr lang="en-US" sz="2400" u="sng" dirty="0" smtClean="0">
              <a:hlinkClick r:id="rId7"/>
            </a:endParaRPr>
          </a:p>
          <a:p>
            <a:r>
              <a:rPr lang="en-US" sz="2400" u="sng" dirty="0" smtClean="0">
                <a:hlinkClick r:id="rId7"/>
              </a:rPr>
              <a:t>http://en.risingshadow.net/</a:t>
            </a:r>
            <a:r>
              <a:rPr lang="en-US" sz="2400" u="sng" dirty="0" smtClean="0"/>
              <a:t> </a:t>
            </a:r>
            <a:r>
              <a:rPr lang="en-US" sz="2400" dirty="0" smtClean="0"/>
              <a:t>( Book Collection Building </a:t>
            </a:r>
            <a:r>
              <a:rPr lang="en-US" sz="2600" dirty="0" smtClean="0"/>
              <a:t>Site</a:t>
            </a:r>
            <a:r>
              <a:rPr lang="en-US" sz="3200" dirty="0" smtClean="0"/>
              <a:t> </a:t>
            </a:r>
            <a:r>
              <a:rPr lang="en-US" sz="2600" dirty="0" err="1" smtClean="0"/>
              <a:t>Risingshadow</a:t>
            </a:r>
            <a:r>
              <a:rPr lang="en-US" sz="2600" dirty="0" smtClean="0"/>
              <a:t> is one of the largest science fiction and fantasy book databases.</a:t>
            </a:r>
            <a:r>
              <a:rPr lang="en-US" sz="2400" dirty="0" smtClean="0"/>
              <a:t>)</a:t>
            </a:r>
          </a:p>
          <a:p>
            <a:endParaRPr lang="en-US" sz="2400" dirty="0" smtClean="0">
              <a:hlinkClick r:id="rId8"/>
            </a:endParaRPr>
          </a:p>
          <a:p>
            <a:r>
              <a:rPr lang="en-US" sz="2400" dirty="0" smtClean="0">
                <a:hlinkClick r:id="rId8"/>
              </a:rPr>
              <a:t>http://education.weebly.com/weebly/userHome.php</a:t>
            </a:r>
            <a:r>
              <a:rPr lang="en-US" sz="2400" dirty="0" smtClean="0"/>
              <a:t> (Free Website Building for Classes)</a:t>
            </a:r>
          </a:p>
          <a:p>
            <a:endParaRPr lang="en-US" sz="2400" dirty="0" smtClean="0">
              <a:hlinkClick r:id="rId9"/>
            </a:endParaRPr>
          </a:p>
          <a:p>
            <a:r>
              <a:rPr lang="en-US" sz="2400" dirty="0" smtClean="0">
                <a:hlinkClick r:id="rId9"/>
              </a:rPr>
              <a:t>http://tiaweeblyworkshop.weebly.com/</a:t>
            </a:r>
            <a:r>
              <a:rPr lang="en-US" sz="2400" dirty="0" smtClean="0"/>
              <a:t> </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solidFill>
                  <a:schemeClr val="tx1"/>
                </a:solidFill>
              </a:rPr>
              <a:t>Tip Sheets</a:t>
            </a:r>
            <a:endParaRPr lang="en-US" dirty="0">
              <a:solidFill>
                <a:schemeClr val="tx1"/>
              </a:solidFill>
            </a:endParaRPr>
          </a:p>
        </p:txBody>
      </p:sp>
      <p:sp>
        <p:nvSpPr>
          <p:cNvPr id="3" name="Content Placeholder 2"/>
          <p:cNvSpPr>
            <a:spLocks noGrp="1"/>
          </p:cNvSpPr>
          <p:nvPr>
            <p:ph idx="1"/>
          </p:nvPr>
        </p:nvSpPr>
        <p:spPr>
          <a:xfrm>
            <a:off x="457200" y="914400"/>
            <a:ext cx="8686800" cy="5715000"/>
          </a:xfrm>
        </p:spPr>
        <p:txBody>
          <a:bodyPr>
            <a:normAutofit fontScale="92500" lnSpcReduction="20000"/>
          </a:bodyPr>
          <a:lstStyle/>
          <a:p>
            <a:r>
              <a:rPr lang="en-US" sz="2000" dirty="0" smtClean="0">
                <a:hlinkClick r:id="rId2" action="ppaction://hlinkfile"/>
              </a:rPr>
              <a:t>Book Talk Podcast Lesson Plan (Grades 3,4,5)</a:t>
            </a:r>
            <a:endParaRPr lang="en-US" sz="2000" dirty="0" smtClean="0"/>
          </a:p>
          <a:p>
            <a:r>
              <a:rPr lang="en-US" sz="2000" dirty="0" smtClean="0">
                <a:hlinkClick r:id="rId3" action="ppaction://hlinkfile"/>
              </a:rPr>
              <a:t>How to Create </a:t>
            </a:r>
            <a:r>
              <a:rPr lang="en-US" sz="2000" dirty="0" err="1" smtClean="0">
                <a:hlinkClick r:id="rId3" action="ppaction://hlinkfile"/>
              </a:rPr>
              <a:t>PhotoStory</a:t>
            </a:r>
            <a:r>
              <a:rPr lang="en-US" sz="2000" dirty="0" smtClean="0">
                <a:hlinkClick r:id="rId3" action="ppaction://hlinkfile"/>
              </a:rPr>
              <a:t> (All Level)</a:t>
            </a:r>
            <a:endParaRPr lang="en-US" sz="2000" dirty="0" smtClean="0"/>
          </a:p>
          <a:p>
            <a:r>
              <a:rPr lang="en-US" sz="2000" dirty="0" smtClean="0">
                <a:hlinkClick r:id="rId4" action="ppaction://hlinkfile"/>
              </a:rPr>
              <a:t>Photo Story 3 for Windows Tip Sheet (All Level)</a:t>
            </a:r>
            <a:endParaRPr lang="en-US" sz="2000" dirty="0" smtClean="0"/>
          </a:p>
          <a:p>
            <a:r>
              <a:rPr lang="en-US" sz="2000" dirty="0" smtClean="0">
                <a:hlinkClick r:id="rId5" action="ppaction://hlinkfile"/>
              </a:rPr>
              <a:t>Creating a Book Trailer (Story Board)</a:t>
            </a:r>
            <a:r>
              <a:rPr lang="en-US" sz="2000" dirty="0" smtClean="0"/>
              <a:t> (PDF File)</a:t>
            </a:r>
          </a:p>
          <a:p>
            <a:r>
              <a:rPr lang="en-US" sz="2000" dirty="0" smtClean="0">
                <a:hlinkClick r:id="rId6" action="ppaction://hlinkfile"/>
              </a:rPr>
              <a:t>Creating a Book Trailer</a:t>
            </a:r>
            <a:r>
              <a:rPr lang="en-US" sz="2000" dirty="0" smtClean="0"/>
              <a:t>-Anna Modrow</a:t>
            </a:r>
          </a:p>
          <a:p>
            <a:r>
              <a:rPr lang="en-US" sz="2000" dirty="0" smtClean="0">
                <a:hlinkClick r:id="rId7" action="ppaction://hlinkfile"/>
              </a:rPr>
              <a:t>Book Trailer Rubric</a:t>
            </a:r>
            <a:r>
              <a:rPr lang="en-US" sz="2000" dirty="0" smtClean="0"/>
              <a:t>-Anna Modrow</a:t>
            </a:r>
          </a:p>
          <a:p>
            <a:r>
              <a:rPr lang="en-US" sz="2000" dirty="0" smtClean="0">
                <a:hlinkClick r:id="rId8" action="ppaction://hlinkfile"/>
              </a:rPr>
              <a:t>Tool For Reasoning Fair Use</a:t>
            </a:r>
            <a:endParaRPr lang="en-US" sz="2000" dirty="0" smtClean="0"/>
          </a:p>
          <a:p>
            <a:r>
              <a:rPr lang="en-US" sz="2000" dirty="0" smtClean="0">
                <a:hlinkClick r:id="rId9" action="ppaction://hlinkfile"/>
              </a:rPr>
              <a:t>Digital Picture Frame</a:t>
            </a:r>
            <a:r>
              <a:rPr lang="en-US" sz="2000" dirty="0" smtClean="0">
                <a:hlinkClick r:id="rId10" action="ppaction://hlinkfile"/>
              </a:rPr>
              <a:t>-</a:t>
            </a:r>
            <a:r>
              <a:rPr lang="en-US" sz="2000" dirty="0" smtClean="0"/>
              <a:t>Sherry Brandt</a:t>
            </a:r>
          </a:p>
          <a:p>
            <a:r>
              <a:rPr lang="en-US" sz="2000" dirty="0" smtClean="0">
                <a:hlinkClick r:id="rId11" action="ppaction://hlinkfile"/>
              </a:rPr>
              <a:t>Prerequisite for Storyboard</a:t>
            </a:r>
            <a:r>
              <a:rPr lang="en-US" sz="2000" dirty="0" smtClean="0"/>
              <a:t>-Sandy Noles (PDF File)</a:t>
            </a:r>
          </a:p>
          <a:p>
            <a:r>
              <a:rPr lang="en-US" sz="2000" dirty="0" smtClean="0">
                <a:hlinkClick r:id="rId12" action="ppaction://hlinkfile"/>
              </a:rPr>
              <a:t>Book Trailer Storyboard</a:t>
            </a:r>
            <a:r>
              <a:rPr lang="en-US" sz="2000" dirty="0" smtClean="0"/>
              <a:t>-Sandy Noles (PDF File)</a:t>
            </a:r>
          </a:p>
          <a:p>
            <a:r>
              <a:rPr lang="en-US" sz="2000" dirty="0" err="1" smtClean="0">
                <a:hlinkClick r:id="rId13" action="ppaction://hlinkfile"/>
              </a:rPr>
              <a:t>MovieMaker</a:t>
            </a:r>
            <a:r>
              <a:rPr lang="en-US" sz="2000" dirty="0" smtClean="0">
                <a:hlinkClick r:id="rId13" action="ppaction://hlinkfile"/>
              </a:rPr>
              <a:t> Guide for book trailers</a:t>
            </a:r>
            <a:r>
              <a:rPr lang="en-US" sz="2000" dirty="0" smtClean="0"/>
              <a:t>-Sandy Noles</a:t>
            </a:r>
          </a:p>
          <a:p>
            <a:r>
              <a:rPr lang="en-US" sz="2000" dirty="0" smtClean="0">
                <a:hlinkClick r:id="rId14" action="ppaction://hlinkfile"/>
              </a:rPr>
              <a:t>Book Trailer Project Checklist</a:t>
            </a:r>
            <a:r>
              <a:rPr lang="en-US" sz="2000" dirty="0" smtClean="0"/>
              <a:t>-Sandy Noles</a:t>
            </a:r>
          </a:p>
          <a:p>
            <a:r>
              <a:rPr lang="en-US" sz="2000" dirty="0" smtClean="0">
                <a:hlinkClick r:id="rId15" action="ppaction://hlinkfile"/>
              </a:rPr>
              <a:t>Book Trailer Rubric</a:t>
            </a:r>
            <a:r>
              <a:rPr lang="en-US" sz="2000" dirty="0" smtClean="0"/>
              <a:t>-Sandy Noles (PDF File)</a:t>
            </a:r>
          </a:p>
          <a:p>
            <a:r>
              <a:rPr lang="en-US" sz="2000" dirty="0" smtClean="0">
                <a:hlinkClick r:id="rId16" action="ppaction://hlinkfile"/>
              </a:rPr>
              <a:t>Saving Images from Creative Commons-</a:t>
            </a:r>
            <a:r>
              <a:rPr lang="en-US" sz="2000" dirty="0" smtClean="0"/>
              <a:t>Sandy Noles</a:t>
            </a:r>
          </a:p>
          <a:p>
            <a:r>
              <a:rPr lang="en-US" sz="2000" dirty="0" smtClean="0">
                <a:hlinkClick r:id="rId17" action="ppaction://hlinkpres?slideindex=1&amp;slidetitle="/>
              </a:rPr>
              <a:t>Animoto: Movies in a Minute</a:t>
            </a:r>
            <a:r>
              <a:rPr lang="en-US" sz="2000" dirty="0" smtClean="0"/>
              <a:t> – Power Point – Bonnie McCormick </a:t>
            </a:r>
            <a:r>
              <a:rPr lang="en-US" sz="2000" dirty="0" smtClean="0">
                <a:solidFill>
                  <a:srgbClr val="FFFF00"/>
                </a:solidFill>
              </a:rPr>
              <a:t>Not Working</a:t>
            </a:r>
          </a:p>
          <a:p>
            <a:r>
              <a:rPr lang="en-US" sz="2000" dirty="0" err="1" smtClean="0">
                <a:hlinkClick r:id="rId18" action="ppaction://hlinkfile"/>
              </a:rPr>
              <a:t>VoiceThread</a:t>
            </a:r>
            <a:r>
              <a:rPr lang="en-US" sz="2000" dirty="0" smtClean="0">
                <a:hlinkClick r:id="rId18" action="ppaction://hlinkfile"/>
              </a:rPr>
              <a:t> Tips</a:t>
            </a:r>
            <a:r>
              <a:rPr lang="en-US" sz="2000" dirty="0" smtClean="0"/>
              <a:t> – Bonnie McCormick </a:t>
            </a:r>
            <a:r>
              <a:rPr lang="en-US" sz="2000" dirty="0" smtClean="0">
                <a:solidFill>
                  <a:srgbClr val="FFFF00"/>
                </a:solidFill>
              </a:rPr>
              <a:t>Not Working</a:t>
            </a:r>
          </a:p>
          <a:p>
            <a:r>
              <a:rPr lang="en-US" sz="2000" dirty="0" smtClean="0">
                <a:solidFill>
                  <a:srgbClr val="C00000"/>
                </a:solidFill>
                <a:hlinkClick r:id="rId19"/>
              </a:rPr>
              <a:t>Tip Sheets and Spine Label Templates</a:t>
            </a:r>
            <a:r>
              <a:rPr lang="en-US" sz="2000" dirty="0" smtClean="0">
                <a:solidFill>
                  <a:srgbClr val="C00000"/>
                </a:solidFill>
              </a:rPr>
              <a:t>  </a:t>
            </a:r>
            <a:r>
              <a:rPr lang="en-US" sz="2000" dirty="0" smtClean="0"/>
              <a:t>(Webpage to access all of the above)</a:t>
            </a:r>
          </a:p>
          <a:p>
            <a:endParaRPr lang="en-US" sz="2400" dirty="0" smtClean="0"/>
          </a:p>
          <a:p>
            <a:endParaRPr lang="en-US"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Sheets (Cont’d)</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Book Trailer Contract</a:t>
            </a:r>
            <a:r>
              <a:rPr lang="en-US" dirty="0" smtClean="0"/>
              <a:t>: Anna Modrow</a:t>
            </a:r>
          </a:p>
          <a:p>
            <a:r>
              <a:rPr lang="en-US" dirty="0" smtClean="0">
                <a:hlinkClick r:id="rId3" action="ppaction://hlinkfile"/>
              </a:rPr>
              <a:t>Tip Sheets\Book-</a:t>
            </a:r>
            <a:r>
              <a:rPr lang="en-US" dirty="0" err="1" smtClean="0">
                <a:hlinkClick r:id="rId3" action="ppaction://hlinkfile"/>
              </a:rPr>
              <a:t>trailerPS</a:t>
            </a:r>
            <a:r>
              <a:rPr lang="en-US" dirty="0" smtClean="0">
                <a:hlinkClick r:id="rId3" action="ppaction://hlinkfile"/>
              </a:rPr>
              <a:t> </a:t>
            </a:r>
            <a:r>
              <a:rPr lang="en-US" dirty="0" err="1" smtClean="0">
                <a:hlinkClick r:id="rId3" action="ppaction://hlinkfile"/>
              </a:rPr>
              <a:t>trimmed.doc</a:t>
            </a:r>
            <a:r>
              <a:rPr lang="en-US" dirty="0" smtClean="0"/>
              <a:t>-Anna Modrow</a:t>
            </a:r>
          </a:p>
          <a:p>
            <a:r>
              <a:rPr lang="en-US" dirty="0" smtClean="0">
                <a:hlinkClick r:id="rId4" action="ppaction://hlinkfile"/>
              </a:rPr>
              <a:t>Tip Sheets\Book Trailer rubric-Moodrow.xlsx</a:t>
            </a:r>
            <a:r>
              <a:rPr lang="en-US" dirty="0" smtClean="0"/>
              <a:t>: Anna Modrow</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Think about the how, why and where you can create a reading community on your campus as teachers and administrators. </a:t>
            </a:r>
            <a:endParaRPr lang="en-US" sz="5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772400" cy="5974560"/>
          </a:xfrm>
        </p:spPr>
        <p:txBody>
          <a:bodyPr/>
          <a:lstStyle/>
          <a:p>
            <a:pPr>
              <a:buNone/>
            </a:pPr>
            <a:r>
              <a:rPr lang="en-US" sz="6000" b="1" dirty="0" smtClean="0">
                <a:solidFill>
                  <a:srgbClr val="FFFF00"/>
                </a:solidFill>
              </a:rPr>
              <a:t>“ What we have loved others will love, and we will teach them how.”</a:t>
            </a:r>
          </a:p>
          <a:p>
            <a:pPr>
              <a:buNone/>
            </a:pPr>
            <a:r>
              <a:rPr lang="en-US" dirty="0" smtClean="0"/>
              <a:t>					--William Wordsworth</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81000"/>
            <a:ext cx="7772400" cy="914400"/>
          </a:xfrm>
        </p:spPr>
        <p:txBody>
          <a:bodyPr>
            <a:normAutofit fontScale="90000"/>
          </a:bodyPr>
          <a:lstStyle/>
          <a:p>
            <a:pPr algn="ctr"/>
            <a:r>
              <a:rPr sz="6600" smtClean="0"/>
              <a:t>Promotion of Books</a:t>
            </a:r>
            <a:endParaRPr lang="en-US" sz="6600" dirty="0"/>
          </a:p>
        </p:txBody>
      </p:sp>
      <p:sp>
        <p:nvSpPr>
          <p:cNvPr id="5" name="Content Placeholder 4"/>
          <p:cNvSpPr>
            <a:spLocks noGrp="1"/>
          </p:cNvSpPr>
          <p:nvPr>
            <p:ph idx="1"/>
          </p:nvPr>
        </p:nvSpPr>
        <p:spPr>
          <a:xfrm>
            <a:off x="228600" y="1524000"/>
            <a:ext cx="8915400" cy="5334000"/>
          </a:xfrm>
        </p:spPr>
        <p:txBody>
          <a:bodyPr>
            <a:normAutofit/>
          </a:bodyPr>
          <a:lstStyle/>
          <a:p>
            <a:r>
              <a:rPr lang="en-US" dirty="0" smtClean="0">
                <a:solidFill>
                  <a:srgbClr val="FF0000"/>
                </a:solidFill>
              </a:rPr>
              <a:t>Book Talks</a:t>
            </a:r>
          </a:p>
          <a:p>
            <a:pPr lvl="1"/>
            <a:r>
              <a:rPr lang="en-US" dirty="0" smtClean="0"/>
              <a:t>Power Points: </a:t>
            </a:r>
          </a:p>
          <a:p>
            <a:pPr lvl="2">
              <a:buNone/>
            </a:pPr>
            <a:r>
              <a:rPr lang="en-US" sz="2400" dirty="0" smtClean="0">
                <a:hlinkClick r:id="rId3" action="ppaction://hlinkpres?slideindex=1&amp;slidetitle="/>
              </a:rPr>
              <a:t>Lone Star Power Point 2013</a:t>
            </a:r>
            <a:endParaRPr lang="en-US" sz="2400" dirty="0" smtClean="0"/>
          </a:p>
          <a:p>
            <a:r>
              <a:rPr lang="en-US" dirty="0" smtClean="0">
                <a:solidFill>
                  <a:srgbClr val="FF0000"/>
                </a:solidFill>
              </a:rPr>
              <a:t>Binders</a:t>
            </a:r>
            <a:endParaRPr lang="en-US" dirty="0" smtClean="0"/>
          </a:p>
          <a:p>
            <a:pPr lvl="1"/>
            <a:r>
              <a:rPr lang="en-US" dirty="0" smtClean="0"/>
              <a:t>	</a:t>
            </a:r>
            <a:r>
              <a:rPr lang="en-US" i="1" dirty="0" smtClean="0"/>
              <a:t>Series</a:t>
            </a:r>
          </a:p>
          <a:p>
            <a:pPr lvl="1"/>
            <a:r>
              <a:rPr lang="en-US" i="1" dirty="0"/>
              <a:t> </a:t>
            </a:r>
            <a:r>
              <a:rPr lang="en-US" i="1" dirty="0" smtClean="0">
                <a:hlinkClick r:id="rId4" action="ppaction://hlinkpres?slideindex=1&amp;slidetitle="/>
              </a:rPr>
              <a:t>SMS Series Binder Online</a:t>
            </a:r>
            <a:endParaRPr lang="en-US" i="1" dirty="0" smtClean="0"/>
          </a:p>
          <a:p>
            <a:pPr lvl="1"/>
            <a:r>
              <a:rPr lang="en-US" i="1" dirty="0" smtClean="0"/>
              <a:t>	Genre</a:t>
            </a: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04800"/>
            <a:ext cx="7772400" cy="5136360"/>
          </a:xfrm>
        </p:spPr>
        <p:txBody>
          <a:bodyPr>
            <a:noAutofit/>
          </a:bodyPr>
          <a:lstStyle/>
          <a:p>
            <a:r>
              <a:rPr lang="en-US" sz="4800" dirty="0" smtClean="0">
                <a:solidFill>
                  <a:srgbClr val="FF0000"/>
                </a:solidFill>
              </a:rPr>
              <a:t>TV: Scrolling Announcements</a:t>
            </a:r>
          </a:p>
          <a:p>
            <a:r>
              <a:rPr lang="en-US" sz="4400" dirty="0" smtClean="0">
                <a:solidFill>
                  <a:srgbClr val="FF0000"/>
                </a:solidFill>
              </a:rPr>
              <a:t>Displays: </a:t>
            </a:r>
            <a:r>
              <a:rPr lang="en-US" sz="4400" dirty="0" smtClean="0"/>
              <a:t>Bulletin Boards, Chalk Rails, Display Cases, Shelves, Tables, Windows, Nooks and Crannies, Reading Doors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Cases</a:t>
            </a:r>
            <a:endParaRPr lang="en-US" dirty="0"/>
          </a:p>
        </p:txBody>
      </p:sp>
      <p:pic>
        <p:nvPicPr>
          <p:cNvPr id="4" name="Content Placeholder 3" descr="Displays 006.jpg"/>
          <p:cNvPicPr>
            <a:picLocks noGrp="1" noChangeAspect="1"/>
          </p:cNvPicPr>
          <p:nvPr>
            <p:ph idx="1"/>
          </p:nvPr>
        </p:nvPicPr>
        <p:blipFill>
          <a:blip r:embed="rId2" cstate="print"/>
          <a:stretch>
            <a:fillRect/>
          </a:stretch>
        </p:blipFill>
        <p:spPr>
          <a:xfrm>
            <a:off x="1828800" y="1371600"/>
            <a:ext cx="5334000" cy="5232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304800"/>
            <a:ext cx="8458200" cy="6343650"/>
          </a:xfrm>
        </p:spPr>
      </p:pic>
    </p:spTree>
    <p:extLst>
      <p:ext uri="{BB962C8B-B14F-4D97-AF65-F5344CB8AC3E}">
        <p14:creationId xmlns:p14="http://schemas.microsoft.com/office/powerpoint/2010/main" val="221613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640" r="22581"/>
          <a:stretch/>
        </p:blipFill>
        <p:spPr>
          <a:xfrm>
            <a:off x="2057400" y="72092"/>
            <a:ext cx="5486399" cy="6770074"/>
          </a:xfrm>
        </p:spPr>
      </p:pic>
    </p:spTree>
    <p:extLst>
      <p:ext uri="{BB962C8B-B14F-4D97-AF65-F5344CB8AC3E}">
        <p14:creationId xmlns:p14="http://schemas.microsoft.com/office/powerpoint/2010/main" val="230569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7813"/>
            <a:ext cx="5257800" cy="7010400"/>
          </a:xfrm>
        </p:spPr>
      </p:pic>
    </p:spTree>
    <p:extLst>
      <p:ext uri="{BB962C8B-B14F-4D97-AF65-F5344CB8AC3E}">
        <p14:creationId xmlns:p14="http://schemas.microsoft.com/office/powerpoint/2010/main" val="3696584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3594</TotalTime>
  <Words>1111</Words>
  <Application>Microsoft Office PowerPoint</Application>
  <PresentationFormat>On-screen Show (4:3)</PresentationFormat>
  <Paragraphs>174</Paragraphs>
  <Slides>39</Slides>
  <Notes>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Metro</vt:lpstr>
      <vt:lpstr>What have you been reading?</vt:lpstr>
      <vt:lpstr>“The single factor most closely associated with reading achievement—more than socioeconomic status or any instructional approach—is independent reading.”   --Stephen Krashen, The Power of Reading</vt:lpstr>
      <vt:lpstr>Successful Testers Are Academic Readers</vt:lpstr>
      <vt:lpstr>Promotion of Books</vt:lpstr>
      <vt:lpstr>PowerPoint Presentation</vt:lpstr>
      <vt:lpstr>Display Cases</vt:lpstr>
      <vt:lpstr>PowerPoint Presentation</vt:lpstr>
      <vt:lpstr>PowerPoint Presentation</vt:lpstr>
      <vt:lpstr>PowerPoint Presentation</vt:lpstr>
      <vt:lpstr>Windows</vt:lpstr>
      <vt:lpstr>Get Creative…</vt:lpstr>
      <vt:lpstr>Don’t be afraid to look silly! The kids love it!!!!</vt:lpstr>
      <vt:lpstr>PowerPoint Presentation</vt:lpstr>
      <vt:lpstr>This is what we read: </vt:lpstr>
      <vt:lpstr>PowerPoint Presentation</vt:lpstr>
      <vt:lpstr>http://www.slideshare.net/Donalynm/2012-ccira-keynote-creating-classrooms-where-readers-flourish</vt:lpstr>
      <vt:lpstr>PowerPoint Presentation</vt:lpstr>
      <vt:lpstr>PowerPoint Presentation</vt:lpstr>
      <vt:lpstr>PowerPoint Presentation</vt:lpstr>
      <vt:lpstr>Suggestions from other students…</vt:lpstr>
      <vt:lpstr>PowerPoint Presentation</vt:lpstr>
      <vt:lpstr>PowerPoint Presentation</vt:lpstr>
      <vt:lpstr>Circulation Statistics…</vt:lpstr>
      <vt:lpstr>E-Books (BYOD, Bring Your Own Device)</vt:lpstr>
      <vt:lpstr>PowerPoint Presentation</vt:lpstr>
      <vt:lpstr>It is not enough to get them addicted to fiction!  We have to take the opportunity to link their free-choice fiction to authentic literature.   </vt:lpstr>
      <vt:lpstr>Authentic Literature</vt:lpstr>
      <vt:lpstr>PowerPoint Presentation</vt:lpstr>
      <vt:lpstr>Thematic Paired Reading</vt:lpstr>
      <vt:lpstr>There is so much more we would like to share. Alas, no time. The following slides will give you more examples and tools. You will find this power point on our website: </vt:lpstr>
      <vt:lpstr>PowerPoint Presentation</vt:lpstr>
      <vt:lpstr>PowerPoint Presentation</vt:lpstr>
      <vt:lpstr>PowerPoint Presentation</vt:lpstr>
      <vt:lpstr>PowerPoint Presentation</vt:lpstr>
      <vt:lpstr>Tip Sheets</vt:lpstr>
      <vt:lpstr>Tip Sheets (Cont’d)</vt:lpstr>
      <vt:lpstr>Think about the how, why and where you can create a reading community on your campus as teachers and administrators. </vt:lpstr>
      <vt:lpstr>PowerPoint Presentation</vt:lpstr>
      <vt:lpstr>Questions? Comments?</vt:lpstr>
    </vt:vector>
  </TitlesOfParts>
  <Company>Denton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Cowtown Lone Star Books</dc:title>
  <dc:creator>Denton ISD</dc:creator>
  <cp:lastModifiedBy>repair</cp:lastModifiedBy>
  <cp:revision>349</cp:revision>
  <dcterms:created xsi:type="dcterms:W3CDTF">2010-01-13T20:00:03Z</dcterms:created>
  <dcterms:modified xsi:type="dcterms:W3CDTF">2013-10-01T20:21:17Z</dcterms:modified>
</cp:coreProperties>
</file>