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81"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692D6-C525-4C29-8F40-B6CE2F82D6E5}"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C94A5-F0B5-40B5-9DB9-81FFDEFC6A1A}" type="slidenum">
              <a:rPr lang="en-US" smtClean="0"/>
              <a:t>‹#›</a:t>
            </a:fld>
            <a:endParaRPr lang="en-US"/>
          </a:p>
        </p:txBody>
      </p:sp>
    </p:spTree>
    <p:extLst>
      <p:ext uri="{BB962C8B-B14F-4D97-AF65-F5344CB8AC3E}">
        <p14:creationId xmlns:p14="http://schemas.microsoft.com/office/powerpoint/2010/main" val="376873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A5929-1705-4593-999E-D2DAE99444CA}" type="slidenum">
              <a:rPr lang="en-US" smtClean="0"/>
              <a:t>21</a:t>
            </a:fld>
            <a:endParaRPr lang="en-US"/>
          </a:p>
        </p:txBody>
      </p:sp>
    </p:spTree>
    <p:extLst>
      <p:ext uri="{BB962C8B-B14F-4D97-AF65-F5344CB8AC3E}">
        <p14:creationId xmlns:p14="http://schemas.microsoft.com/office/powerpoint/2010/main" val="145530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3D7F4-8C2E-41FF-9352-2214F9255348}"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293884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3D7F4-8C2E-41FF-9352-2214F9255348}"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114051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3D7F4-8C2E-41FF-9352-2214F9255348}"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277129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3D7F4-8C2E-41FF-9352-2214F9255348}"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136768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3D7F4-8C2E-41FF-9352-2214F9255348}"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565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3D7F4-8C2E-41FF-9352-2214F9255348}"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92009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3D7F4-8C2E-41FF-9352-2214F9255348}"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379168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3D7F4-8C2E-41FF-9352-2214F9255348}"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336656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3D7F4-8C2E-41FF-9352-2214F9255348}"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59585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3D7F4-8C2E-41FF-9352-2214F9255348}"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236513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3D7F4-8C2E-41FF-9352-2214F9255348}"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5D356-A78F-4DC8-BB68-92E98D817DD4}" type="slidenum">
              <a:rPr lang="en-US" smtClean="0"/>
              <a:t>‹#›</a:t>
            </a:fld>
            <a:endParaRPr lang="en-US"/>
          </a:p>
        </p:txBody>
      </p:sp>
    </p:spTree>
    <p:extLst>
      <p:ext uri="{BB962C8B-B14F-4D97-AF65-F5344CB8AC3E}">
        <p14:creationId xmlns:p14="http://schemas.microsoft.com/office/powerpoint/2010/main" val="37389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3D7F4-8C2E-41FF-9352-2214F9255348}"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5D356-A78F-4DC8-BB68-92E98D817DD4}" type="slidenum">
              <a:rPr lang="en-US" smtClean="0"/>
              <a:t>‹#›</a:t>
            </a:fld>
            <a:endParaRPr lang="en-US"/>
          </a:p>
        </p:txBody>
      </p:sp>
    </p:spTree>
    <p:extLst>
      <p:ext uri="{BB962C8B-B14F-4D97-AF65-F5344CB8AC3E}">
        <p14:creationId xmlns:p14="http://schemas.microsoft.com/office/powerpoint/2010/main" val="4778523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k5JQQc2_sJo"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kareemabduljabbar.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youtu.be/_rLTecfByf4"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eeandlow.com/p/mariposas_bt.mhtml"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www.guadalupegarciamccall.com/Books/SO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youtu.be/LMyZ4LTpqWo"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hyperlink" Target="http://www.huffingtonpost.com/2013/01/14/leon-leyson-dead_n_2471477.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youtu.be/dYUUdGOZET4"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www.jasperfforde.com/dragon/ds1.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youtu.be/xCI85V1LO5A"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brandonsanderson.com/books/the-rithmatist/the-rithmat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ockwoodandco.com/"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youtu.be/cEQ1d-rKn9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youtu.be/LGX9BWLwWc4"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xHPQO7kyA_c"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VU1klWgpKIU"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www.grimjin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mberkizer.com/Home_Page.html"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gordonkorman.com/"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eoincolfer.com/books/title/warp-the-reluctant-assassin/GB/"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Lone%20Star%20Book%20Trailers%202014/WARP.Colfer.Amodrow.mp4" TargetMode="External"/><Relationship Id="rId5" Type="http://schemas.openxmlformats.org/officeDocument/2006/relationships/hyperlink" Target="http://youtu.be/to0y_OjssZo" TargetMode="External"/><Relationship Id="rId4" Type="http://schemas.openxmlformats.org/officeDocument/2006/relationships/hyperlink" Target="http://youtu.be/TvP6CmgI_x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flr.follet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ianalopezbooks.com/Home_Page.html"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IKrjk8l6qA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dreads.com/author/show/119848.Diana_Peterfreund/blog"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8_A1sQxD8uE"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www.stevesheinkin.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larevanderpool.com/navigatingearly.html"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KQTIF10KHJI"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amytimberlake.com/about-one-came-hom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381000"/>
            <a:ext cx="3962400" cy="6324600"/>
          </a:xfrm>
        </p:spPr>
        <p:txBody>
          <a:bodyPr>
            <a:normAutofit fontScale="90000"/>
          </a:bodyPr>
          <a:lstStyle/>
          <a:p>
            <a:r>
              <a:rPr lang="en-US" sz="8000" b="1" dirty="0" smtClean="0"/>
              <a:t>TEXAS Lone Star Books 2014</a:t>
            </a:r>
            <a:r>
              <a:rPr lang="en-US" b="1" dirty="0" smtClean="0"/>
              <a:t/>
            </a:r>
            <a:br>
              <a:rPr lang="en-US" b="1" dirty="0" smtClean="0"/>
            </a:br>
            <a:r>
              <a:rPr lang="en-US" dirty="0" smtClean="0"/>
              <a:t/>
            </a:r>
            <a:br>
              <a:rPr lang="en-US" dirty="0" smtClean="0"/>
            </a:br>
            <a:r>
              <a:rPr lang="en-US" sz="2400" b="1" dirty="0" smtClean="0"/>
              <a:t>Compiled by Rhonda Thomas</a:t>
            </a:r>
            <a:br>
              <a:rPr lang="en-US" sz="2400" b="1" dirty="0" smtClean="0"/>
            </a:br>
            <a:r>
              <a:rPr lang="en-US" sz="2400" b="1" dirty="0" smtClean="0"/>
              <a:t>Strickland MS Librarian</a:t>
            </a:r>
            <a:br>
              <a:rPr lang="en-US" sz="2400" b="1" dirty="0" smtClean="0"/>
            </a:br>
            <a:r>
              <a:rPr lang="en-US" sz="2400" b="1" dirty="0" smtClean="0"/>
              <a:t>Denton ISD, Denton, TX</a:t>
            </a:r>
            <a:endParaRPr lang="en-US" b="1" dirty="0"/>
          </a:p>
        </p:txBody>
      </p:sp>
      <p:pic>
        <p:nvPicPr>
          <p:cNvPr id="4" name="Picture 3" descr="lonestarlogo.gif"/>
          <p:cNvPicPr>
            <a:picLocks noChangeAspect="1"/>
          </p:cNvPicPr>
          <p:nvPr/>
        </p:nvPicPr>
        <p:blipFill>
          <a:blip r:embed="rId2" cstate="print"/>
          <a:stretch>
            <a:fillRect/>
          </a:stretch>
        </p:blipFill>
        <p:spPr>
          <a:xfrm>
            <a:off x="533400" y="990600"/>
            <a:ext cx="4734454" cy="4701803"/>
          </a:xfrm>
          <a:prstGeom prst="rect">
            <a:avLst/>
          </a:prstGeom>
        </p:spPr>
      </p:pic>
    </p:spTree>
    <p:extLst>
      <p:ext uri="{BB962C8B-B14F-4D97-AF65-F5344CB8AC3E}">
        <p14:creationId xmlns:p14="http://schemas.microsoft.com/office/powerpoint/2010/main" val="399197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9341" y="228600"/>
            <a:ext cx="4400689" cy="6553200"/>
          </a:xfrm>
        </p:spPr>
      </p:pic>
      <p:sp>
        <p:nvSpPr>
          <p:cNvPr id="6" name="Content Placeholder 5"/>
          <p:cNvSpPr>
            <a:spLocks noGrp="1"/>
          </p:cNvSpPr>
          <p:nvPr>
            <p:ph sz="half" idx="2"/>
          </p:nvPr>
        </p:nvSpPr>
        <p:spPr>
          <a:xfrm>
            <a:off x="4648200" y="228600"/>
            <a:ext cx="4343400" cy="6477000"/>
          </a:xfrm>
        </p:spPr>
        <p:txBody>
          <a:bodyPr>
            <a:normAutofit/>
          </a:bodyPr>
          <a:lstStyle/>
          <a:p>
            <a:pPr marL="0" indent="0" algn="ctr">
              <a:buNone/>
            </a:pPr>
            <a:r>
              <a:rPr lang="en-US" b="1" dirty="0" smtClean="0">
                <a:effectLst/>
              </a:rPr>
              <a:t>Eighth-grader Theo Rollins' growth spurt has Coach Mandrake trying to transform him into a basketball star, but training time is hurting the science club's chances of winning the "</a:t>
            </a:r>
            <a:r>
              <a:rPr lang="en-US" b="1" dirty="0" err="1" smtClean="0">
                <a:effectLst/>
              </a:rPr>
              <a:t>Aca-lympics</a:t>
            </a:r>
            <a:r>
              <a:rPr lang="en-US" b="1" dirty="0" smtClean="0">
                <a:effectLst/>
              </a:rPr>
              <a:t>," and an accusation of stealing could mean Theo is off both teams.</a:t>
            </a:r>
            <a:endParaRPr lang="en-US" b="1" dirty="0"/>
          </a:p>
        </p:txBody>
      </p:sp>
      <p:sp>
        <p:nvSpPr>
          <p:cNvPr id="3" name="TextBox 2"/>
          <p:cNvSpPr txBox="1"/>
          <p:nvPr/>
        </p:nvSpPr>
        <p:spPr>
          <a:xfrm>
            <a:off x="4626429" y="5181600"/>
            <a:ext cx="4495800" cy="1200329"/>
          </a:xfrm>
          <a:prstGeom prst="rect">
            <a:avLst/>
          </a:prstGeom>
          <a:noFill/>
        </p:spPr>
        <p:txBody>
          <a:bodyPr wrap="square" rtlCol="0">
            <a:spAutoFit/>
          </a:bodyPr>
          <a:lstStyle/>
          <a:p>
            <a:pPr algn="ctr"/>
            <a:r>
              <a:rPr lang="en-US" dirty="0" smtClean="0">
                <a:hlinkClick r:id="rId3"/>
              </a:rPr>
              <a:t>Quick Author Interview</a:t>
            </a:r>
            <a:r>
              <a:rPr lang="en-US" dirty="0" smtClean="0"/>
              <a:t>      Another </a:t>
            </a:r>
            <a:r>
              <a:rPr lang="en-US" dirty="0" smtClean="0">
                <a:hlinkClick r:id="rId4"/>
              </a:rPr>
              <a:t>Interview </a:t>
            </a:r>
            <a:r>
              <a:rPr lang="en-US" dirty="0" smtClean="0"/>
              <a:t>on Charlie Rose  from Author’s website.  Really good talks about book at beginning.  Watch first 3:45. </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6477000"/>
          </a:xfrm>
        </p:spPr>
        <p:txBody>
          <a:bodyPr>
            <a:noAutofit/>
          </a:bodyPr>
          <a:lstStyle/>
          <a:p>
            <a:pPr marL="0" indent="0" algn="ctr">
              <a:buNone/>
            </a:pPr>
            <a:r>
              <a:rPr lang="en-US" sz="4400" b="1" dirty="0" smtClean="0">
                <a:effectLst/>
              </a:rPr>
              <a:t>Fifteen-year-old </a:t>
            </a:r>
            <a:r>
              <a:rPr lang="en-US" sz="4400" b="1" dirty="0" err="1" smtClean="0">
                <a:effectLst/>
              </a:rPr>
              <a:t>Izzy</a:t>
            </a:r>
            <a:r>
              <a:rPr lang="en-US" sz="4400" b="1" dirty="0" smtClean="0">
                <a:effectLst/>
              </a:rPr>
              <a:t>, who comes from a long line of monster hunters, investigates a series of hauntings at her new high school.</a:t>
            </a:r>
            <a:endParaRPr lang="en-US" sz="44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4120" y="152400"/>
            <a:ext cx="4371560" cy="6629400"/>
          </a:xfrm>
        </p:spPr>
      </p:pic>
      <p:sp>
        <p:nvSpPr>
          <p:cNvPr id="3" name="TextBox 2"/>
          <p:cNvSpPr txBox="1"/>
          <p:nvPr/>
        </p:nvSpPr>
        <p:spPr>
          <a:xfrm>
            <a:off x="0" y="6213846"/>
            <a:ext cx="4724400" cy="646331"/>
          </a:xfrm>
          <a:prstGeom prst="rect">
            <a:avLst/>
          </a:prstGeom>
          <a:noFill/>
        </p:spPr>
        <p:txBody>
          <a:bodyPr wrap="square" rtlCol="0">
            <a:spAutoFit/>
          </a:bodyPr>
          <a:lstStyle/>
          <a:p>
            <a:r>
              <a:rPr lang="en-US" dirty="0" smtClean="0">
                <a:hlinkClick r:id="rId3"/>
              </a:rPr>
              <a:t>Book Trailer</a:t>
            </a:r>
            <a:r>
              <a:rPr lang="en-US" dirty="0" smtClean="0"/>
              <a:t>: only words and music, kids might not be interested. Author website not any good.</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144" y="76200"/>
            <a:ext cx="4405845" cy="6705599"/>
          </a:xfrm>
        </p:spPr>
      </p:pic>
      <p:sp>
        <p:nvSpPr>
          <p:cNvPr id="6" name="Content Placeholder 5"/>
          <p:cNvSpPr>
            <a:spLocks noGrp="1"/>
          </p:cNvSpPr>
          <p:nvPr>
            <p:ph sz="half" idx="2"/>
          </p:nvPr>
        </p:nvSpPr>
        <p:spPr>
          <a:xfrm>
            <a:off x="4648200" y="228600"/>
            <a:ext cx="4343400" cy="6477000"/>
          </a:xfrm>
        </p:spPr>
        <p:txBody>
          <a:bodyPr>
            <a:noAutofit/>
          </a:bodyPr>
          <a:lstStyle/>
          <a:p>
            <a:pPr marL="0" indent="0" algn="ctr">
              <a:buNone/>
            </a:pPr>
            <a:r>
              <a:rPr lang="en-US" sz="3200" b="1" dirty="0" smtClean="0">
                <a:effectLst/>
              </a:rPr>
              <a:t>In an adventure reminiscent of Homer's Odyssey, fifteen-year-old </a:t>
            </a:r>
            <a:r>
              <a:rPr lang="en-US" sz="3200" b="1" dirty="0" err="1" smtClean="0">
                <a:effectLst/>
              </a:rPr>
              <a:t>Odilia</a:t>
            </a:r>
            <a:r>
              <a:rPr lang="en-US" sz="3200" b="1" dirty="0" smtClean="0">
                <a:effectLst/>
              </a:rPr>
              <a:t> and her four younger sisters embark on a journey to return a dead man to his family in Mexico, aided by La </a:t>
            </a:r>
            <a:r>
              <a:rPr lang="en-US" sz="3200" b="1" dirty="0" err="1" smtClean="0">
                <a:effectLst/>
              </a:rPr>
              <a:t>Llorona</a:t>
            </a:r>
            <a:r>
              <a:rPr lang="en-US" sz="3200" b="1" dirty="0" smtClean="0">
                <a:effectLst/>
              </a:rPr>
              <a:t>, but impeded by a witch, a warlock, </a:t>
            </a:r>
            <a:r>
              <a:rPr lang="en-US" sz="3200" b="1" dirty="0" err="1" smtClean="0">
                <a:effectLst/>
              </a:rPr>
              <a:t>chupacabras</a:t>
            </a:r>
            <a:r>
              <a:rPr lang="en-US" sz="3200" b="1" dirty="0" smtClean="0">
                <a:effectLst/>
              </a:rPr>
              <a:t>, and more.</a:t>
            </a:r>
            <a:endParaRPr lang="en-US" sz="3200" b="1" dirty="0"/>
          </a:p>
        </p:txBody>
      </p:sp>
      <p:sp>
        <p:nvSpPr>
          <p:cNvPr id="3" name="TextBox 2"/>
          <p:cNvSpPr txBox="1"/>
          <p:nvPr/>
        </p:nvSpPr>
        <p:spPr>
          <a:xfrm>
            <a:off x="4759234" y="5715000"/>
            <a:ext cx="4114800" cy="646331"/>
          </a:xfrm>
          <a:prstGeom prst="rect">
            <a:avLst/>
          </a:prstGeom>
          <a:noFill/>
        </p:spPr>
        <p:txBody>
          <a:bodyPr wrap="square" rtlCol="0">
            <a:spAutoFit/>
          </a:bodyPr>
          <a:lstStyle/>
          <a:p>
            <a:r>
              <a:rPr lang="en-US" dirty="0" smtClean="0">
                <a:hlinkClick r:id="rId3"/>
              </a:rPr>
              <a:t>Book Talk </a:t>
            </a:r>
            <a:r>
              <a:rPr lang="en-US" dirty="0" smtClean="0"/>
              <a:t>interview with author    </a:t>
            </a:r>
            <a:r>
              <a:rPr lang="en-US" dirty="0" smtClean="0">
                <a:hlinkClick r:id="rId4"/>
              </a:rPr>
              <a:t>Author’s Website</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6477000"/>
          </a:xfrm>
        </p:spPr>
        <p:txBody>
          <a:bodyPr>
            <a:normAutofit/>
          </a:bodyPr>
          <a:lstStyle/>
          <a:p>
            <a:pPr marL="0" indent="0" algn="ctr">
              <a:buNone/>
            </a:pPr>
            <a:r>
              <a:rPr lang="en-US" sz="3600" b="1" dirty="0" smtClean="0">
                <a:effectLst/>
              </a:rPr>
              <a:t>The memoir of Leon </a:t>
            </a:r>
            <a:r>
              <a:rPr lang="en-US" sz="3600" b="1" dirty="0" err="1" smtClean="0">
                <a:effectLst/>
              </a:rPr>
              <a:t>Leyson</a:t>
            </a:r>
            <a:r>
              <a:rPr lang="en-US" sz="3600" b="1" dirty="0" smtClean="0">
                <a:effectLst/>
              </a:rPr>
              <a:t>, who was a young teen when sympathetic factory-owner Oskar Schindler--and his now-famous list--helped Leon survive the Holocaust.</a:t>
            </a:r>
            <a:endParaRPr lang="en-US" sz="36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4053" y="228600"/>
            <a:ext cx="4417548" cy="6400800"/>
          </a:xfrm>
        </p:spPr>
      </p:pic>
      <p:sp>
        <p:nvSpPr>
          <p:cNvPr id="3" name="TextBox 2"/>
          <p:cNvSpPr txBox="1"/>
          <p:nvPr/>
        </p:nvSpPr>
        <p:spPr>
          <a:xfrm>
            <a:off x="13062" y="5562600"/>
            <a:ext cx="4711337" cy="1200329"/>
          </a:xfrm>
          <a:prstGeom prst="rect">
            <a:avLst/>
          </a:prstGeom>
          <a:noFill/>
        </p:spPr>
        <p:txBody>
          <a:bodyPr wrap="square" rtlCol="0">
            <a:spAutoFit/>
          </a:bodyPr>
          <a:lstStyle/>
          <a:p>
            <a:r>
              <a:rPr lang="en-US" dirty="0" smtClean="0">
                <a:hlinkClick r:id="rId3"/>
              </a:rPr>
              <a:t>Interview with author </a:t>
            </a:r>
            <a:r>
              <a:rPr lang="en-US" dirty="0" smtClean="0"/>
              <a:t>(1995): Start at 2:52 for great excerpt with wife and sister. He just died Jan. 13, 2013.  Last name pronounced </a:t>
            </a:r>
            <a:r>
              <a:rPr lang="en-US" dirty="0" err="1" smtClean="0"/>
              <a:t>Leeson</a:t>
            </a:r>
            <a:r>
              <a:rPr lang="en-US" dirty="0" smtClean="0"/>
              <a:t>. </a:t>
            </a:r>
            <a:r>
              <a:rPr lang="en-US" dirty="0" smtClean="0">
                <a:hlinkClick r:id="rId4"/>
              </a:rPr>
              <a:t>Huffington Post </a:t>
            </a:r>
            <a:r>
              <a:rPr lang="en-US" dirty="0" smtClean="0"/>
              <a:t>short article about </a:t>
            </a:r>
            <a:r>
              <a:rPr lang="en-US" dirty="0" err="1" smtClean="0"/>
              <a:t>Leyson</a:t>
            </a:r>
            <a:r>
              <a:rPr lang="en-US" dirty="0" smtClean="0"/>
              <a:t>. </a:t>
            </a:r>
            <a:endParaRPr lang="en-US" dirty="0"/>
          </a:p>
        </p:txBody>
      </p:sp>
    </p:spTree>
    <p:extLst>
      <p:ext uri="{BB962C8B-B14F-4D97-AF65-F5344CB8AC3E}">
        <p14:creationId xmlns:p14="http://schemas.microsoft.com/office/powerpoint/2010/main" val="120862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86962"/>
            <a:ext cx="4287150" cy="6442438"/>
          </a:xfrm>
        </p:spPr>
      </p:pic>
      <p:sp>
        <p:nvSpPr>
          <p:cNvPr id="6" name="Content Placeholder 5"/>
          <p:cNvSpPr>
            <a:spLocks noGrp="1"/>
          </p:cNvSpPr>
          <p:nvPr>
            <p:ph sz="half" idx="2"/>
          </p:nvPr>
        </p:nvSpPr>
        <p:spPr>
          <a:xfrm>
            <a:off x="4648200" y="228600"/>
            <a:ext cx="4343400" cy="6477000"/>
          </a:xfrm>
        </p:spPr>
        <p:txBody>
          <a:bodyPr>
            <a:noAutofit/>
          </a:bodyPr>
          <a:lstStyle/>
          <a:p>
            <a:pPr marL="0" indent="0" algn="ctr">
              <a:buNone/>
            </a:pPr>
            <a:r>
              <a:rPr lang="en-US" sz="3200" b="1" dirty="0" smtClean="0">
                <a:effectLst/>
              </a:rPr>
              <a:t>Fifteen-year-old Jennifer Strange runs an agency for underemployed magicians in a world where magic is fading away, but when visions of the death of the world's last dragon begin, all signs point to Jennifer--and Big Magic</a:t>
            </a:r>
            <a:endParaRPr lang="en-US" sz="3200" b="1" dirty="0"/>
          </a:p>
        </p:txBody>
      </p:sp>
      <p:sp>
        <p:nvSpPr>
          <p:cNvPr id="3" name="TextBox 2"/>
          <p:cNvSpPr txBox="1"/>
          <p:nvPr/>
        </p:nvSpPr>
        <p:spPr>
          <a:xfrm>
            <a:off x="4648200" y="5486400"/>
            <a:ext cx="4343400" cy="369332"/>
          </a:xfrm>
          <a:prstGeom prst="rect">
            <a:avLst/>
          </a:prstGeom>
          <a:noFill/>
        </p:spPr>
        <p:txBody>
          <a:bodyPr wrap="square" rtlCol="0">
            <a:spAutoFit/>
          </a:bodyPr>
          <a:lstStyle/>
          <a:p>
            <a:pPr algn="ctr"/>
            <a:r>
              <a:rPr lang="en-US" dirty="0" smtClean="0">
                <a:hlinkClick r:id="rId3"/>
              </a:rPr>
              <a:t>Book Trailer</a:t>
            </a:r>
            <a:r>
              <a:rPr lang="en-US" dirty="0" smtClean="0"/>
              <a:t>     </a:t>
            </a:r>
            <a:r>
              <a:rPr lang="en-US" dirty="0" smtClean="0">
                <a:hlinkClick r:id="rId4"/>
              </a:rPr>
              <a:t>Author’s Website</a:t>
            </a:r>
            <a:endParaRPr lang="en-US" dirty="0"/>
          </a:p>
        </p:txBody>
      </p:sp>
    </p:spTree>
    <p:extLst>
      <p:ext uri="{BB962C8B-B14F-4D97-AF65-F5344CB8AC3E}">
        <p14:creationId xmlns:p14="http://schemas.microsoft.com/office/powerpoint/2010/main" val="120862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6477000"/>
          </a:xfrm>
        </p:spPr>
        <p:txBody>
          <a:bodyPr>
            <a:normAutofit/>
          </a:bodyPr>
          <a:lstStyle/>
          <a:p>
            <a:pPr marL="0" indent="0" algn="ctr">
              <a:buNone/>
            </a:pPr>
            <a:r>
              <a:rPr lang="en-US" sz="3600" b="1" dirty="0" smtClean="0">
                <a:effectLst/>
              </a:rPr>
              <a:t>As Wild </a:t>
            </a:r>
            <a:r>
              <a:rPr lang="en-US" sz="3600" b="1" dirty="0" err="1" smtClean="0">
                <a:effectLst/>
              </a:rPr>
              <a:t>Chalklings</a:t>
            </a:r>
            <a:r>
              <a:rPr lang="en-US" sz="3600" b="1" dirty="0" smtClean="0">
                <a:effectLst/>
              </a:rPr>
              <a:t> threaten the American Isles and </a:t>
            </a:r>
            <a:r>
              <a:rPr lang="en-US" sz="3600" b="1" dirty="0" err="1" smtClean="0">
                <a:effectLst/>
              </a:rPr>
              <a:t>Rithmatists</a:t>
            </a:r>
            <a:r>
              <a:rPr lang="en-US" sz="3600" b="1" dirty="0" smtClean="0">
                <a:effectLst/>
              </a:rPr>
              <a:t> are humanity's only defense, Joel can only watch as </a:t>
            </a:r>
            <a:r>
              <a:rPr lang="en-US" sz="3600" b="1" dirty="0" err="1" smtClean="0">
                <a:effectLst/>
              </a:rPr>
              <a:t>Rithmatist</a:t>
            </a:r>
            <a:r>
              <a:rPr lang="en-US" sz="3600" b="1" dirty="0" smtClean="0">
                <a:effectLst/>
              </a:rPr>
              <a:t> students learn the magical art that he would do anything to practice.</a:t>
            </a:r>
            <a:endParaRPr lang="en-US" sz="36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1380" y="228600"/>
            <a:ext cx="4217039" cy="6477000"/>
          </a:xfrm>
        </p:spPr>
      </p:pic>
      <p:sp>
        <p:nvSpPr>
          <p:cNvPr id="3" name="TextBox 2"/>
          <p:cNvSpPr txBox="1"/>
          <p:nvPr/>
        </p:nvSpPr>
        <p:spPr>
          <a:xfrm>
            <a:off x="381000" y="6324600"/>
            <a:ext cx="3886200" cy="381000"/>
          </a:xfrm>
          <a:prstGeom prst="rect">
            <a:avLst/>
          </a:prstGeom>
          <a:noFill/>
        </p:spPr>
        <p:txBody>
          <a:bodyPr wrap="square" rtlCol="0">
            <a:spAutoFit/>
          </a:bodyPr>
          <a:lstStyle/>
          <a:p>
            <a:pPr algn="ctr"/>
            <a:r>
              <a:rPr lang="en-US" dirty="0" smtClean="0">
                <a:hlinkClick r:id="rId3"/>
              </a:rPr>
              <a:t>Book Trailer</a:t>
            </a:r>
            <a:r>
              <a:rPr lang="en-US" dirty="0" smtClean="0"/>
              <a:t>    </a:t>
            </a:r>
            <a:r>
              <a:rPr lang="en-US" dirty="0" smtClean="0">
                <a:hlinkClick r:id="rId4"/>
              </a:rPr>
              <a:t>Author’s Website</a:t>
            </a:r>
            <a:endParaRPr lang="en-US" dirty="0"/>
          </a:p>
        </p:txBody>
      </p:sp>
    </p:spTree>
    <p:extLst>
      <p:ext uri="{BB962C8B-B14F-4D97-AF65-F5344CB8AC3E}">
        <p14:creationId xmlns:p14="http://schemas.microsoft.com/office/powerpoint/2010/main" val="120862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211" y="152400"/>
            <a:ext cx="4355778" cy="6629399"/>
          </a:xfrm>
        </p:spPr>
      </p:pic>
      <p:sp>
        <p:nvSpPr>
          <p:cNvPr id="6" name="Content Placeholder 5"/>
          <p:cNvSpPr>
            <a:spLocks noGrp="1"/>
          </p:cNvSpPr>
          <p:nvPr>
            <p:ph sz="half" idx="2"/>
          </p:nvPr>
        </p:nvSpPr>
        <p:spPr>
          <a:xfrm>
            <a:off x="4648200" y="228600"/>
            <a:ext cx="4343400" cy="6477000"/>
          </a:xfrm>
        </p:spPr>
        <p:txBody>
          <a:bodyPr>
            <a:noAutofit/>
          </a:bodyPr>
          <a:lstStyle/>
          <a:p>
            <a:pPr marL="0" indent="0" algn="ctr">
              <a:buNone/>
            </a:pPr>
            <a:r>
              <a:rPr lang="en-US" sz="4400" b="1" dirty="0" smtClean="0">
                <a:effectLst/>
              </a:rPr>
              <a:t>Follows three young operatives of a Psychic Detection Agency as they battle an epidemic of ghosts in London.</a:t>
            </a:r>
            <a:endParaRPr lang="en-US" sz="4400" b="1" dirty="0"/>
          </a:p>
        </p:txBody>
      </p:sp>
      <p:sp>
        <p:nvSpPr>
          <p:cNvPr id="3" name="TextBox 2"/>
          <p:cNvSpPr txBox="1"/>
          <p:nvPr/>
        </p:nvSpPr>
        <p:spPr>
          <a:xfrm>
            <a:off x="4876800" y="4953000"/>
            <a:ext cx="3810000" cy="1754326"/>
          </a:xfrm>
          <a:prstGeom prst="rect">
            <a:avLst/>
          </a:prstGeom>
          <a:noFill/>
        </p:spPr>
        <p:txBody>
          <a:bodyPr wrap="square" rtlCol="0">
            <a:spAutoFit/>
          </a:bodyPr>
          <a:lstStyle/>
          <a:p>
            <a:pPr algn="ctr"/>
            <a:r>
              <a:rPr lang="en-US" dirty="0" smtClean="0">
                <a:hlinkClick r:id="rId3"/>
              </a:rPr>
              <a:t>http://lockwoodandco.com/</a:t>
            </a:r>
            <a:endParaRPr lang="en-US" dirty="0" smtClean="0"/>
          </a:p>
          <a:p>
            <a:pPr algn="ctr"/>
            <a:r>
              <a:rPr lang="en-US" dirty="0" smtClean="0"/>
              <a:t>Book website with interactive game recommended by Rick Riordan, author of the Percy Jackson series. Trailer included. </a:t>
            </a:r>
          </a:p>
          <a:p>
            <a:pPr algn="ctr"/>
            <a:r>
              <a:rPr lang="en-US" dirty="0" smtClean="0">
                <a:hlinkClick r:id="rId4"/>
              </a:rPr>
              <a:t>Separate Link to Book Trailer</a:t>
            </a:r>
            <a:endParaRPr lang="en-US" dirty="0"/>
          </a:p>
        </p:txBody>
      </p:sp>
    </p:spTree>
    <p:extLst>
      <p:ext uri="{BB962C8B-B14F-4D97-AF65-F5344CB8AC3E}">
        <p14:creationId xmlns:p14="http://schemas.microsoft.com/office/powerpoint/2010/main" val="120862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6477000"/>
          </a:xfrm>
        </p:spPr>
        <p:txBody>
          <a:bodyPr>
            <a:normAutofit/>
          </a:bodyPr>
          <a:lstStyle/>
          <a:p>
            <a:pPr marL="0" indent="0" algn="ctr">
              <a:buNone/>
            </a:pPr>
            <a:r>
              <a:rPr lang="en-US" sz="3600" b="1" dirty="0" smtClean="0">
                <a:effectLst/>
              </a:rPr>
              <a:t>Sixteen-year-old </a:t>
            </a:r>
            <a:r>
              <a:rPr lang="en-US" sz="3600" b="1" dirty="0" err="1" smtClean="0">
                <a:effectLst/>
              </a:rPr>
              <a:t>Malencia</a:t>
            </a:r>
            <a:r>
              <a:rPr lang="en-US" sz="3600" b="1" dirty="0" smtClean="0">
                <a:effectLst/>
              </a:rPr>
              <a:t> (Cia) Vale is chosen to participate in The Testing to attend the University; however, Cia is fearful when she figures out that her friends who do not pass The Testing are disappearing.</a:t>
            </a:r>
            <a:endParaRPr lang="en-US" sz="36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52399"/>
            <a:ext cx="4236243" cy="6559345"/>
          </a:xfrm>
        </p:spPr>
      </p:pic>
      <p:sp>
        <p:nvSpPr>
          <p:cNvPr id="3" name="TextBox 2"/>
          <p:cNvSpPr txBox="1"/>
          <p:nvPr/>
        </p:nvSpPr>
        <p:spPr>
          <a:xfrm>
            <a:off x="1295400" y="6324600"/>
            <a:ext cx="2209800" cy="369332"/>
          </a:xfrm>
          <a:prstGeom prst="rect">
            <a:avLst/>
          </a:prstGeom>
          <a:noFill/>
        </p:spPr>
        <p:txBody>
          <a:bodyPr wrap="square" rtlCol="0">
            <a:spAutoFit/>
          </a:bodyPr>
          <a:lstStyle/>
          <a:p>
            <a:pPr algn="ctr"/>
            <a:r>
              <a:rPr lang="en-US" dirty="0" smtClean="0">
                <a:hlinkClick r:id="rId3"/>
              </a:rPr>
              <a:t>Book Trailer</a:t>
            </a:r>
            <a:endParaRPr lang="en-US" dirty="0"/>
          </a:p>
        </p:txBody>
      </p:sp>
    </p:spTree>
    <p:extLst>
      <p:ext uri="{BB962C8B-B14F-4D97-AF65-F5344CB8AC3E}">
        <p14:creationId xmlns:p14="http://schemas.microsoft.com/office/powerpoint/2010/main" val="120862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602" y="152400"/>
            <a:ext cx="4310150" cy="6477000"/>
          </a:xfrm>
        </p:spPr>
      </p:pic>
      <p:sp>
        <p:nvSpPr>
          <p:cNvPr id="6" name="Content Placeholder 5"/>
          <p:cNvSpPr>
            <a:spLocks noGrp="1"/>
          </p:cNvSpPr>
          <p:nvPr>
            <p:ph sz="half" idx="2"/>
          </p:nvPr>
        </p:nvSpPr>
        <p:spPr>
          <a:xfrm>
            <a:off x="4648200" y="228600"/>
            <a:ext cx="4343400" cy="6477000"/>
          </a:xfrm>
        </p:spPr>
        <p:txBody>
          <a:bodyPr>
            <a:normAutofit/>
          </a:bodyPr>
          <a:lstStyle/>
          <a:p>
            <a:pPr marL="0" indent="0" algn="ctr">
              <a:buNone/>
            </a:pPr>
            <a:r>
              <a:rPr lang="en-US" sz="3200" b="1" dirty="0" smtClean="0">
                <a:effectLst/>
              </a:rPr>
              <a:t>Eric </a:t>
            </a:r>
            <a:r>
              <a:rPr lang="en-US" sz="3200" b="1" dirty="0" err="1" smtClean="0">
                <a:effectLst/>
              </a:rPr>
              <a:t>Greitens</a:t>
            </a:r>
            <a:r>
              <a:rPr lang="en-US" sz="3200" b="1" dirty="0" smtClean="0">
                <a:effectLst/>
              </a:rPr>
              <a:t> shares his life journey from being an average kid to working to make a difference in the world's trouble spots and joining the Navy SEALS to protect the weak, and encourages readers to reflect on the power of choice and acts of courage.</a:t>
            </a:r>
            <a:endParaRPr lang="en-US" sz="3200" b="1" dirty="0"/>
          </a:p>
        </p:txBody>
      </p:sp>
      <p:sp>
        <p:nvSpPr>
          <p:cNvPr id="3" name="TextBox 2"/>
          <p:cNvSpPr txBox="1"/>
          <p:nvPr/>
        </p:nvSpPr>
        <p:spPr>
          <a:xfrm>
            <a:off x="4484914" y="6096000"/>
            <a:ext cx="4659086" cy="646331"/>
          </a:xfrm>
          <a:prstGeom prst="rect">
            <a:avLst/>
          </a:prstGeom>
          <a:noFill/>
        </p:spPr>
        <p:txBody>
          <a:bodyPr wrap="square" rtlCol="0">
            <a:spAutoFit/>
          </a:bodyPr>
          <a:lstStyle/>
          <a:p>
            <a:r>
              <a:rPr lang="en-US" dirty="0" smtClean="0"/>
              <a:t>10 minute reading that can be cut. Really good! 1</a:t>
            </a:r>
            <a:r>
              <a:rPr lang="en-US" baseline="30000" dirty="0" smtClean="0"/>
              <a:t>st</a:t>
            </a:r>
            <a:r>
              <a:rPr lang="en-US" dirty="0" smtClean="0"/>
              <a:t>  4 min. </a:t>
            </a:r>
            <a:r>
              <a:rPr lang="en-US" dirty="0" smtClean="0">
                <a:hlinkClick r:id="rId3"/>
              </a:rPr>
              <a:t>http://youtu.be/xHPQO7kyA_c</a:t>
            </a:r>
            <a:endParaRPr lang="en-US" dirty="0"/>
          </a:p>
        </p:txBody>
      </p:sp>
    </p:spTree>
    <p:extLst>
      <p:ext uri="{BB962C8B-B14F-4D97-AF65-F5344CB8AC3E}">
        <p14:creationId xmlns:p14="http://schemas.microsoft.com/office/powerpoint/2010/main" val="157167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05764" y="304800"/>
            <a:ext cx="4294533" cy="6477000"/>
          </a:xfrm>
        </p:spPr>
      </p:pic>
      <p:sp>
        <p:nvSpPr>
          <p:cNvPr id="6" name="Content Placeholder 5"/>
          <p:cNvSpPr>
            <a:spLocks noGrp="1"/>
          </p:cNvSpPr>
          <p:nvPr>
            <p:ph sz="half" idx="2"/>
          </p:nvPr>
        </p:nvSpPr>
        <p:spPr>
          <a:xfrm>
            <a:off x="152400" y="304800"/>
            <a:ext cx="4343400" cy="6477000"/>
          </a:xfrm>
        </p:spPr>
        <p:txBody>
          <a:bodyPr/>
          <a:lstStyle/>
          <a:p>
            <a:pPr marL="0" indent="0" algn="ctr">
              <a:buNone/>
            </a:pPr>
            <a:r>
              <a:rPr lang="en-US" b="1" dirty="0" err="1" smtClean="0">
                <a:effectLst/>
              </a:rPr>
              <a:t>Jaxter</a:t>
            </a:r>
            <a:r>
              <a:rPr lang="en-US" b="1" dirty="0" smtClean="0">
                <a:effectLst/>
              </a:rPr>
              <a:t> </a:t>
            </a:r>
            <a:r>
              <a:rPr lang="en-US" b="1" dirty="0" err="1" smtClean="0">
                <a:effectLst/>
              </a:rPr>
              <a:t>Grimjinx</a:t>
            </a:r>
            <a:r>
              <a:rPr lang="en-US" b="1" dirty="0" smtClean="0">
                <a:effectLst/>
              </a:rPr>
              <a:t>, born into a clan of thieves, but unable to pull off a successful heist because of his clumsiness, learns his family members are supposed to be the next heroes of </a:t>
            </a:r>
            <a:r>
              <a:rPr lang="en-US" b="1" dirty="0" err="1" smtClean="0">
                <a:effectLst/>
              </a:rPr>
              <a:t>Vengekeep</a:t>
            </a:r>
            <a:r>
              <a:rPr lang="en-US" b="1" dirty="0" smtClean="0">
                <a:effectLst/>
              </a:rPr>
              <a:t>, and, with the help of a new friend, he faces off against flaming monsters, a bazaar of thieves, and a renegade sorcerer while trying to become a hero.</a:t>
            </a:r>
            <a:endParaRPr lang="en-US" b="1" dirty="0"/>
          </a:p>
        </p:txBody>
      </p:sp>
      <p:sp>
        <p:nvSpPr>
          <p:cNvPr id="3" name="TextBox 2"/>
          <p:cNvSpPr txBox="1"/>
          <p:nvPr/>
        </p:nvSpPr>
        <p:spPr>
          <a:xfrm>
            <a:off x="685800" y="6019800"/>
            <a:ext cx="3200400" cy="923330"/>
          </a:xfrm>
          <a:prstGeom prst="rect">
            <a:avLst/>
          </a:prstGeom>
          <a:noFill/>
        </p:spPr>
        <p:txBody>
          <a:bodyPr wrap="square" rtlCol="0">
            <a:spAutoFit/>
          </a:bodyPr>
          <a:lstStyle/>
          <a:p>
            <a:r>
              <a:rPr lang="en-US" dirty="0" smtClean="0">
                <a:hlinkClick r:id="rId3"/>
              </a:rPr>
              <a:t>Book Trailer: </a:t>
            </a:r>
            <a:r>
              <a:rPr lang="en-US" dirty="0" smtClean="0"/>
              <a:t>Author speaks in it. </a:t>
            </a:r>
            <a:r>
              <a:rPr lang="en-US" dirty="0" smtClean="0">
                <a:hlinkClick r:id="rId4"/>
              </a:rPr>
              <a:t>Grimjinx.com </a:t>
            </a:r>
            <a:r>
              <a:rPr lang="en-US" dirty="0" smtClean="0"/>
              <a:t>Website with more in depth info.  Cool!</a:t>
            </a:r>
            <a:endParaRPr lang="en-US" dirty="0"/>
          </a:p>
        </p:txBody>
      </p:sp>
    </p:spTree>
    <p:extLst>
      <p:ext uri="{BB962C8B-B14F-4D97-AF65-F5344CB8AC3E}">
        <p14:creationId xmlns:p14="http://schemas.microsoft.com/office/powerpoint/2010/main" val="15716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581" y="228600"/>
            <a:ext cx="4187190" cy="6400800"/>
          </a:xfrm>
        </p:spPr>
      </p:pic>
      <p:sp>
        <p:nvSpPr>
          <p:cNvPr id="6" name="Content Placeholder 5"/>
          <p:cNvSpPr>
            <a:spLocks noGrp="1"/>
          </p:cNvSpPr>
          <p:nvPr>
            <p:ph sz="half" idx="2"/>
          </p:nvPr>
        </p:nvSpPr>
        <p:spPr>
          <a:xfrm>
            <a:off x="4648200" y="228600"/>
            <a:ext cx="4343400" cy="6477000"/>
          </a:xfrm>
        </p:spPr>
        <p:txBody>
          <a:bodyPr>
            <a:normAutofit/>
          </a:bodyPr>
          <a:lstStyle/>
          <a:p>
            <a:pPr marL="0" indent="0" algn="ctr">
              <a:buNone/>
            </a:pPr>
            <a:r>
              <a:rPr lang="en-US" sz="4000" b="1" dirty="0" smtClean="0">
                <a:effectLst/>
              </a:rPr>
              <a:t>In the not-too-distant future, when a global pandemic kills most of humanity, a teenaged girl and her younger brother struggle to survive.</a:t>
            </a:r>
            <a:endParaRPr lang="en-US" sz="4000" b="1" dirty="0"/>
          </a:p>
        </p:txBody>
      </p:sp>
      <p:sp>
        <p:nvSpPr>
          <p:cNvPr id="2" name="TextBox 1"/>
          <p:cNvSpPr txBox="1"/>
          <p:nvPr/>
        </p:nvSpPr>
        <p:spPr>
          <a:xfrm>
            <a:off x="4663440" y="5867400"/>
            <a:ext cx="4495800" cy="646331"/>
          </a:xfrm>
          <a:prstGeom prst="rect">
            <a:avLst/>
          </a:prstGeom>
          <a:noFill/>
        </p:spPr>
        <p:txBody>
          <a:bodyPr wrap="square" rtlCol="0">
            <a:spAutoFit/>
          </a:bodyPr>
          <a:lstStyle/>
          <a:p>
            <a:r>
              <a:rPr lang="en-US" dirty="0" smtClean="0">
                <a:hlinkClick r:id="rId3"/>
              </a:rPr>
              <a:t>Author’s Website </a:t>
            </a:r>
            <a:r>
              <a:rPr lang="en-US" dirty="0" smtClean="0"/>
              <a:t>with audio excerpt and reviews.  This is a stand alone novel. </a:t>
            </a:r>
            <a:endParaRPr lang="en-US" dirty="0"/>
          </a:p>
        </p:txBody>
      </p:sp>
    </p:spTree>
    <p:extLst>
      <p:ext uri="{BB962C8B-B14F-4D97-AF65-F5344CB8AC3E}">
        <p14:creationId xmlns:p14="http://schemas.microsoft.com/office/powerpoint/2010/main" val="241470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8200" y="228600"/>
            <a:ext cx="4343400" cy="6477000"/>
          </a:xfrm>
        </p:spPr>
        <p:txBody>
          <a:bodyPr>
            <a:noAutofit/>
          </a:bodyPr>
          <a:lstStyle/>
          <a:p>
            <a:pPr marL="0" indent="0" algn="ctr">
              <a:buNone/>
            </a:pPr>
            <a:r>
              <a:rPr lang="en-US" sz="3200" b="1" dirty="0" smtClean="0">
                <a:effectLst/>
              </a:rPr>
              <a:t>Due to an administrative mix-up, troublemaker Donovan Curtis is sent to the Academy of Scholastic Distinction, a special program for gifted and talented students, after pulling a major prank at middle school.</a:t>
            </a:r>
            <a:endParaRPr lang="en-US" sz="32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602" y="158361"/>
            <a:ext cx="4341105" cy="6547239"/>
          </a:xfrm>
        </p:spPr>
      </p:pic>
      <p:sp>
        <p:nvSpPr>
          <p:cNvPr id="3" name="TextBox 2"/>
          <p:cNvSpPr txBox="1"/>
          <p:nvPr/>
        </p:nvSpPr>
        <p:spPr>
          <a:xfrm>
            <a:off x="5105400" y="5257800"/>
            <a:ext cx="3200400" cy="369332"/>
          </a:xfrm>
          <a:prstGeom prst="rect">
            <a:avLst/>
          </a:prstGeom>
          <a:noFill/>
        </p:spPr>
        <p:txBody>
          <a:bodyPr wrap="square" rtlCol="0">
            <a:spAutoFit/>
          </a:bodyPr>
          <a:lstStyle/>
          <a:p>
            <a:pPr algn="ctr"/>
            <a:r>
              <a:rPr lang="en-US" dirty="0" smtClean="0">
                <a:hlinkClick r:id="rId3"/>
              </a:rPr>
              <a:t>Author’s Website</a:t>
            </a:r>
            <a:endParaRPr lang="en-US" dirty="0"/>
          </a:p>
        </p:txBody>
      </p:sp>
    </p:spTree>
    <p:extLst>
      <p:ext uri="{BB962C8B-B14F-4D97-AF65-F5344CB8AC3E}">
        <p14:creationId xmlns:p14="http://schemas.microsoft.com/office/powerpoint/2010/main" val="157167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22223" y="170765"/>
            <a:ext cx="4259441" cy="6400800"/>
          </a:xfrm>
        </p:spPr>
      </p:pic>
      <p:sp>
        <p:nvSpPr>
          <p:cNvPr id="4" name="Content Placeholder 3"/>
          <p:cNvSpPr>
            <a:spLocks noGrp="1"/>
          </p:cNvSpPr>
          <p:nvPr>
            <p:ph sz="half" idx="2"/>
          </p:nvPr>
        </p:nvSpPr>
        <p:spPr>
          <a:xfrm>
            <a:off x="228600" y="228600"/>
            <a:ext cx="4267200" cy="6019800"/>
          </a:xfrm>
        </p:spPr>
        <p:txBody>
          <a:bodyPr>
            <a:normAutofit lnSpcReduction="10000"/>
          </a:bodyPr>
          <a:lstStyle/>
          <a:p>
            <a:pPr marL="0" indent="0" algn="ctr">
              <a:buNone/>
            </a:pPr>
            <a:r>
              <a:rPr lang="en-US" b="1" dirty="0"/>
              <a:t>In Victorian London, Albert Garrick, an assassin-for-hire, and his reluctant young apprentice, Riley, are transported via wormhole to modern London, where Riley teams up with a young FBI agent to stop Garrick from returning to his own time and using his newly acquired scientific knowledge and power to change the world </a:t>
            </a:r>
            <a:r>
              <a:rPr lang="en-US" b="1" dirty="0" smtClean="0"/>
              <a:t>forever.</a:t>
            </a:r>
            <a:endParaRPr lang="en-US" b="1" dirty="0"/>
          </a:p>
        </p:txBody>
      </p:sp>
      <p:sp>
        <p:nvSpPr>
          <p:cNvPr id="7" name="TextBox 6"/>
          <p:cNvSpPr txBox="1"/>
          <p:nvPr/>
        </p:nvSpPr>
        <p:spPr>
          <a:xfrm>
            <a:off x="0" y="5562600"/>
            <a:ext cx="4550229" cy="1200329"/>
          </a:xfrm>
          <a:prstGeom prst="rect">
            <a:avLst/>
          </a:prstGeom>
          <a:noFill/>
        </p:spPr>
        <p:txBody>
          <a:bodyPr wrap="square" rtlCol="0">
            <a:spAutoFit/>
          </a:bodyPr>
          <a:lstStyle/>
          <a:p>
            <a:pPr algn="ctr"/>
            <a:r>
              <a:rPr lang="en-US" dirty="0" smtClean="0">
                <a:hlinkClick r:id="rId4"/>
              </a:rPr>
              <a:t>Book Trailer </a:t>
            </a:r>
            <a:r>
              <a:rPr lang="en-US" dirty="0" smtClean="0"/>
              <a:t> (Disney 30 sec.) </a:t>
            </a:r>
          </a:p>
          <a:p>
            <a:pPr algn="ctr"/>
            <a:r>
              <a:rPr lang="en-US" dirty="0" smtClean="0">
                <a:hlinkClick r:id="rId5"/>
              </a:rPr>
              <a:t>Book Trailer </a:t>
            </a:r>
            <a:r>
              <a:rPr lang="en-US" dirty="0" smtClean="0"/>
              <a:t>(Puffin Books 1:30)  </a:t>
            </a:r>
          </a:p>
          <a:p>
            <a:pPr algn="ctr"/>
            <a:r>
              <a:rPr lang="en-US" dirty="0" smtClean="0">
                <a:hlinkClick r:id="rId6" action="ppaction://hlinkfile"/>
              </a:rPr>
              <a:t>Denton ISD Book Trailer </a:t>
            </a:r>
            <a:r>
              <a:rPr lang="en-US" dirty="0" smtClean="0"/>
              <a:t>by Anna Modrow</a:t>
            </a:r>
            <a:endParaRPr lang="en-US" dirty="0"/>
          </a:p>
          <a:p>
            <a:pPr algn="ctr"/>
            <a:r>
              <a:rPr lang="en-US" dirty="0" smtClean="0"/>
              <a:t>         </a:t>
            </a:r>
            <a:r>
              <a:rPr lang="en-US" dirty="0" smtClean="0">
                <a:hlinkClick r:id="rId7"/>
              </a:rPr>
              <a:t>Author’s Website</a:t>
            </a:r>
            <a:endParaRPr lang="en-US" dirty="0"/>
          </a:p>
        </p:txBody>
      </p:sp>
    </p:spTree>
    <p:extLst>
      <p:ext uri="{BB962C8B-B14F-4D97-AF65-F5344CB8AC3E}">
        <p14:creationId xmlns:p14="http://schemas.microsoft.com/office/powerpoint/2010/main" val="618615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smtClean="0"/>
              <a:t>Works Cited</a:t>
            </a:r>
            <a:endParaRPr lang="en-US" sz="6000" b="1" dirty="0"/>
          </a:p>
        </p:txBody>
      </p:sp>
      <p:sp>
        <p:nvSpPr>
          <p:cNvPr id="5" name="Content Placeholder 4"/>
          <p:cNvSpPr>
            <a:spLocks noGrp="1"/>
          </p:cNvSpPr>
          <p:nvPr>
            <p:ph idx="1"/>
          </p:nvPr>
        </p:nvSpPr>
        <p:spPr/>
        <p:txBody>
          <a:bodyPr/>
          <a:lstStyle/>
          <a:p>
            <a:r>
              <a:rPr lang="en-US" u="sng" dirty="0" smtClean="0"/>
              <a:t>Follett Library Resources, Inc</a:t>
            </a:r>
            <a:r>
              <a:rPr lang="en-US" dirty="0" smtClean="0"/>
              <a:t>. “</a:t>
            </a:r>
            <a:r>
              <a:rPr lang="en-US" dirty="0" err="1" smtClean="0"/>
              <a:t>Titlewave</a:t>
            </a:r>
            <a:r>
              <a:rPr lang="en-US" dirty="0" smtClean="0"/>
              <a:t>®.” 1994. </a:t>
            </a:r>
            <a:r>
              <a:rPr lang="en-US" dirty="0" smtClean="0">
                <a:hlinkClick r:id="rId2"/>
              </a:rPr>
              <a:t>http://www.flr.follett.com</a:t>
            </a:r>
            <a:r>
              <a:rPr lang="en-US" dirty="0" smtClean="0"/>
              <a:t>. Accessed 1/13/14.</a:t>
            </a:r>
          </a:p>
          <a:p>
            <a:r>
              <a:rPr lang="en-US" dirty="0" smtClean="0"/>
              <a:t>YouTube </a:t>
            </a:r>
            <a:r>
              <a:rPr lang="en-US" dirty="0" smtClean="0">
                <a:hlinkClick r:id="rId3"/>
              </a:rPr>
              <a:t>http://www.youtube.com</a:t>
            </a:r>
            <a:r>
              <a:rPr lang="en-US" dirty="0" smtClean="0"/>
              <a:t> 1/13/14.</a:t>
            </a:r>
          </a:p>
        </p:txBody>
      </p:sp>
    </p:spTree>
    <p:extLst>
      <p:ext uri="{BB962C8B-B14F-4D97-AF65-F5344CB8AC3E}">
        <p14:creationId xmlns:p14="http://schemas.microsoft.com/office/powerpoint/2010/main" val="34824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6477000"/>
          </a:xfrm>
        </p:spPr>
        <p:txBody>
          <a:bodyPr>
            <a:noAutofit/>
          </a:bodyPr>
          <a:lstStyle/>
          <a:p>
            <a:pPr marL="0" indent="0" algn="ctr">
              <a:buNone/>
            </a:pPr>
            <a:r>
              <a:rPr lang="en-US" sz="3200" b="1" dirty="0" smtClean="0">
                <a:effectLst/>
              </a:rPr>
              <a:t>When thirteen-year-old Erica "Chia" Montenegro finds out her mother has breast cancer, she makes a promise to God to raise money for breast cancer awareness and discovers that when family and friends work together, miracles can happen.</a:t>
            </a:r>
            <a:endParaRPr lang="en-US" sz="32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7242" y="228600"/>
            <a:ext cx="4405313" cy="6477000"/>
          </a:xfrm>
        </p:spPr>
      </p:pic>
      <p:sp>
        <p:nvSpPr>
          <p:cNvPr id="3" name="TextBox 2"/>
          <p:cNvSpPr txBox="1"/>
          <p:nvPr/>
        </p:nvSpPr>
        <p:spPr>
          <a:xfrm>
            <a:off x="228600" y="6096000"/>
            <a:ext cx="4191000" cy="369332"/>
          </a:xfrm>
          <a:prstGeom prst="rect">
            <a:avLst/>
          </a:prstGeom>
          <a:noFill/>
        </p:spPr>
        <p:txBody>
          <a:bodyPr wrap="square" rtlCol="0">
            <a:spAutoFit/>
          </a:bodyPr>
          <a:lstStyle/>
          <a:p>
            <a:pPr algn="ctr"/>
            <a:r>
              <a:rPr lang="en-US" dirty="0" smtClean="0">
                <a:hlinkClick r:id="rId3"/>
              </a:rPr>
              <a:t>Author’s Website</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8200" y="228600"/>
            <a:ext cx="4343400" cy="6477000"/>
          </a:xfrm>
        </p:spPr>
        <p:txBody>
          <a:bodyPr>
            <a:noAutofit/>
          </a:bodyPr>
          <a:lstStyle/>
          <a:p>
            <a:pPr marL="0" indent="0" algn="ctr">
              <a:buNone/>
            </a:pPr>
            <a:r>
              <a:rPr lang="en-US" sz="4800" b="1" dirty="0" smtClean="0">
                <a:effectLst/>
              </a:rPr>
              <a:t>A boy with autism teams up with the high school bully to get to the bottom of a cafeteria crime.</a:t>
            </a:r>
            <a:endParaRPr lang="en-US" sz="48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7061" y="152400"/>
            <a:ext cx="4321313" cy="6553200"/>
          </a:xfrm>
        </p:spPr>
      </p:pic>
      <p:sp>
        <p:nvSpPr>
          <p:cNvPr id="3" name="TextBox 2"/>
          <p:cNvSpPr txBox="1"/>
          <p:nvPr/>
        </p:nvSpPr>
        <p:spPr>
          <a:xfrm>
            <a:off x="5146766" y="5345668"/>
            <a:ext cx="3429000" cy="369332"/>
          </a:xfrm>
          <a:prstGeom prst="rect">
            <a:avLst/>
          </a:prstGeom>
          <a:noFill/>
        </p:spPr>
        <p:txBody>
          <a:bodyPr wrap="square" rtlCol="0">
            <a:spAutoFit/>
          </a:bodyPr>
          <a:lstStyle/>
          <a:p>
            <a:pPr algn="ctr"/>
            <a:r>
              <a:rPr lang="en-US" dirty="0" smtClean="0">
                <a:hlinkClick r:id="rId3"/>
              </a:rPr>
              <a:t>Book Trailer</a:t>
            </a:r>
            <a:endParaRPr lang="en-US" dirty="0"/>
          </a:p>
        </p:txBody>
      </p:sp>
      <p:sp>
        <p:nvSpPr>
          <p:cNvPr id="6" name="TextBox 5"/>
          <p:cNvSpPr txBox="1"/>
          <p:nvPr/>
        </p:nvSpPr>
        <p:spPr>
          <a:xfrm>
            <a:off x="4800600" y="5715000"/>
            <a:ext cx="4191000" cy="1200329"/>
          </a:xfrm>
          <a:prstGeom prst="rect">
            <a:avLst/>
          </a:prstGeom>
          <a:noFill/>
        </p:spPr>
        <p:txBody>
          <a:bodyPr wrap="square" rtlCol="0">
            <a:spAutoFit/>
          </a:bodyPr>
          <a:lstStyle/>
          <a:p>
            <a:r>
              <a:rPr lang="en-US" dirty="0" smtClean="0"/>
              <a:t>Author Trivia: Screenwriters turned YA authors, writers for Fringe on TV, Shelf Life the web series and rumored to be writing the next Star Trek 3. Way Cool!!!</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8200" y="152400"/>
            <a:ext cx="4326421" cy="6525093"/>
          </a:xfrm>
        </p:spPr>
      </p:pic>
      <p:sp>
        <p:nvSpPr>
          <p:cNvPr id="6" name="Content Placeholder 5"/>
          <p:cNvSpPr>
            <a:spLocks noGrp="1"/>
          </p:cNvSpPr>
          <p:nvPr>
            <p:ph sz="half" idx="2"/>
          </p:nvPr>
        </p:nvSpPr>
        <p:spPr>
          <a:xfrm>
            <a:off x="152400" y="228600"/>
            <a:ext cx="4343400" cy="6477000"/>
          </a:xfrm>
        </p:spPr>
        <p:txBody>
          <a:bodyPr>
            <a:normAutofit/>
          </a:bodyPr>
          <a:lstStyle/>
          <a:p>
            <a:pPr marL="0" indent="0" algn="ctr">
              <a:buNone/>
            </a:pPr>
            <a:r>
              <a:rPr lang="en-US" sz="4000" b="1" dirty="0" smtClean="0">
                <a:effectLst/>
              </a:rPr>
              <a:t>Elliot North fights to save her family's land and her own heart in this post-apocalyptic reimaging of Jane Austen's Persuasion.</a:t>
            </a:r>
            <a:endParaRPr lang="en-US" sz="4000" b="1" dirty="0"/>
          </a:p>
        </p:txBody>
      </p:sp>
      <p:sp>
        <p:nvSpPr>
          <p:cNvPr id="3" name="TextBox 2"/>
          <p:cNvSpPr txBox="1"/>
          <p:nvPr/>
        </p:nvSpPr>
        <p:spPr>
          <a:xfrm>
            <a:off x="0" y="5181600"/>
            <a:ext cx="4648200" cy="1200329"/>
          </a:xfrm>
          <a:prstGeom prst="rect">
            <a:avLst/>
          </a:prstGeom>
          <a:noFill/>
        </p:spPr>
        <p:txBody>
          <a:bodyPr wrap="square" rtlCol="0">
            <a:spAutoFit/>
          </a:bodyPr>
          <a:lstStyle/>
          <a:p>
            <a:r>
              <a:rPr lang="en-US" dirty="0" smtClean="0">
                <a:hlinkClick r:id="rId3"/>
              </a:rPr>
              <a:t>Author’s Blog</a:t>
            </a:r>
            <a:r>
              <a:rPr lang="en-US" dirty="0" smtClean="0"/>
              <a:t>: Good example of how many words an author writes and the toll writing can have on a person if they don’t take care of themselves. </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617" y="152401"/>
            <a:ext cx="4502384" cy="6619720"/>
          </a:xfrm>
        </p:spPr>
      </p:pic>
      <p:sp>
        <p:nvSpPr>
          <p:cNvPr id="6" name="Content Placeholder 5"/>
          <p:cNvSpPr>
            <a:spLocks noGrp="1"/>
          </p:cNvSpPr>
          <p:nvPr>
            <p:ph sz="half" idx="2"/>
          </p:nvPr>
        </p:nvSpPr>
        <p:spPr>
          <a:xfrm>
            <a:off x="4648200" y="214449"/>
            <a:ext cx="4343400" cy="6477000"/>
          </a:xfrm>
        </p:spPr>
        <p:txBody>
          <a:bodyPr>
            <a:noAutofit/>
          </a:bodyPr>
          <a:lstStyle/>
          <a:p>
            <a:pPr marL="0" indent="0" algn="ctr">
              <a:buNone/>
            </a:pPr>
            <a:r>
              <a:rPr lang="en-US" sz="3000" dirty="0" smtClean="0">
                <a:effectLst/>
              </a:rPr>
              <a:t>This dramatic account of the 1875 attempt to steal the 16th president's body describes how a counterfeiting ring plotted to ransom Lincoln's body to secure the release of their imprisoned ringleader and how a fledgling Secret Service and an undercover agent conducted a daring election-night sting.</a:t>
            </a:r>
            <a:endParaRPr lang="en-US" sz="3000" dirty="0"/>
          </a:p>
        </p:txBody>
      </p:sp>
      <p:sp>
        <p:nvSpPr>
          <p:cNvPr id="3" name="TextBox 2"/>
          <p:cNvSpPr txBox="1"/>
          <p:nvPr/>
        </p:nvSpPr>
        <p:spPr>
          <a:xfrm>
            <a:off x="4724400" y="6310449"/>
            <a:ext cx="4267200" cy="381000"/>
          </a:xfrm>
          <a:prstGeom prst="rect">
            <a:avLst/>
          </a:prstGeom>
          <a:noFill/>
        </p:spPr>
        <p:txBody>
          <a:bodyPr wrap="square" rtlCol="0">
            <a:spAutoFit/>
          </a:bodyPr>
          <a:lstStyle/>
          <a:p>
            <a:pPr algn="ctr"/>
            <a:r>
              <a:rPr lang="en-US" dirty="0" smtClean="0">
                <a:hlinkClick r:id="rId3"/>
              </a:rPr>
              <a:t>Book Trailer</a:t>
            </a:r>
            <a:r>
              <a:rPr lang="en-US" dirty="0" smtClean="0"/>
              <a:t>          </a:t>
            </a:r>
            <a:r>
              <a:rPr lang="en-US" dirty="0" smtClean="0">
                <a:hlinkClick r:id="rId4"/>
              </a:rPr>
              <a:t>Author’s Website</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6477000"/>
          </a:xfrm>
        </p:spPr>
        <p:txBody>
          <a:bodyPr>
            <a:normAutofit/>
          </a:bodyPr>
          <a:lstStyle/>
          <a:p>
            <a:pPr marL="0" indent="0" algn="ctr">
              <a:buNone/>
            </a:pPr>
            <a:r>
              <a:rPr lang="en-US" sz="3600" b="1" dirty="0" smtClean="0">
                <a:effectLst/>
              </a:rPr>
              <a:t>An Odyssey-like adventure of two boys' incredible quest on the Appalachian Trail where they deal with pirates, buried secrets, and extraordinary encounters.</a:t>
            </a:r>
            <a:endParaRPr lang="en-US" sz="3600"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3157" y="228600"/>
            <a:ext cx="4244009" cy="6400800"/>
          </a:xfrm>
        </p:spPr>
      </p:pic>
      <p:sp>
        <p:nvSpPr>
          <p:cNvPr id="3" name="TextBox 2"/>
          <p:cNvSpPr txBox="1"/>
          <p:nvPr/>
        </p:nvSpPr>
        <p:spPr>
          <a:xfrm>
            <a:off x="228600" y="5334000"/>
            <a:ext cx="4267200" cy="923330"/>
          </a:xfrm>
          <a:prstGeom prst="rect">
            <a:avLst/>
          </a:prstGeom>
          <a:noFill/>
        </p:spPr>
        <p:txBody>
          <a:bodyPr wrap="square" rtlCol="0">
            <a:spAutoFit/>
          </a:bodyPr>
          <a:lstStyle/>
          <a:p>
            <a:r>
              <a:rPr lang="en-US" dirty="0" smtClean="0">
                <a:hlinkClick r:id="rId3"/>
              </a:rPr>
              <a:t>Author’s Website </a:t>
            </a:r>
            <a:r>
              <a:rPr lang="en-US" dirty="0" smtClean="0"/>
              <a:t>where she talks about how she got the idea for the book. Great lesson for how writers write. </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967" y="152400"/>
            <a:ext cx="4253633" cy="6533203"/>
          </a:xfrm>
        </p:spPr>
      </p:pic>
      <p:sp>
        <p:nvSpPr>
          <p:cNvPr id="6" name="Content Placeholder 5"/>
          <p:cNvSpPr>
            <a:spLocks noGrp="1"/>
          </p:cNvSpPr>
          <p:nvPr>
            <p:ph sz="half" idx="2"/>
          </p:nvPr>
        </p:nvSpPr>
        <p:spPr>
          <a:xfrm>
            <a:off x="4648200" y="228600"/>
            <a:ext cx="4343400" cy="6477000"/>
          </a:xfrm>
        </p:spPr>
        <p:txBody>
          <a:bodyPr>
            <a:normAutofit/>
          </a:bodyPr>
          <a:lstStyle/>
          <a:p>
            <a:pPr marL="0" indent="0" algn="ctr">
              <a:buNone/>
            </a:pPr>
            <a:r>
              <a:rPr lang="en-US" sz="3200" b="1" dirty="0" smtClean="0">
                <a:effectLst/>
              </a:rPr>
              <a:t>In 1871 Wisconsin, thirteen-year-old Georgia sets out to find her sister Agatha, presumed dead when remains are found wearing the dress she was last seen in, and before the end of the year gains fame as a sharpshooter and </a:t>
            </a:r>
            <a:r>
              <a:rPr lang="en-US" sz="3200" b="1" dirty="0" err="1" smtClean="0">
                <a:effectLst/>
              </a:rPr>
              <a:t>foiler</a:t>
            </a:r>
            <a:r>
              <a:rPr lang="en-US" sz="3200" b="1" dirty="0" smtClean="0">
                <a:effectLst/>
              </a:rPr>
              <a:t> of counterfeiters.</a:t>
            </a:r>
            <a:endParaRPr lang="en-US" sz="3200" b="1" dirty="0"/>
          </a:p>
        </p:txBody>
      </p:sp>
      <p:sp>
        <p:nvSpPr>
          <p:cNvPr id="3" name="TextBox 2"/>
          <p:cNvSpPr txBox="1"/>
          <p:nvPr/>
        </p:nvSpPr>
        <p:spPr>
          <a:xfrm>
            <a:off x="4495800" y="6019800"/>
            <a:ext cx="4489269" cy="923330"/>
          </a:xfrm>
          <a:prstGeom prst="rect">
            <a:avLst/>
          </a:prstGeom>
          <a:noFill/>
        </p:spPr>
        <p:txBody>
          <a:bodyPr wrap="square" rtlCol="0">
            <a:spAutoFit/>
          </a:bodyPr>
          <a:lstStyle/>
          <a:p>
            <a:pPr algn="ctr"/>
            <a:r>
              <a:rPr lang="en-US" dirty="0" smtClean="0">
                <a:hlinkClick r:id="rId3"/>
              </a:rPr>
              <a:t>Book Trailer</a:t>
            </a:r>
            <a:r>
              <a:rPr lang="en-US" dirty="0" smtClean="0"/>
              <a:t>      </a:t>
            </a:r>
            <a:r>
              <a:rPr lang="en-US" dirty="0" smtClean="0">
                <a:hlinkClick r:id="rId4"/>
              </a:rPr>
              <a:t>Author’s Website </a:t>
            </a:r>
            <a:r>
              <a:rPr lang="en-US" dirty="0" smtClean="0"/>
              <a:t>with audio excerpt in the middle of the page. Really good!     </a:t>
            </a:r>
            <a:endParaRPr lang="en-US" dirty="0"/>
          </a:p>
        </p:txBody>
      </p:sp>
    </p:spTree>
    <p:extLst>
      <p:ext uri="{BB962C8B-B14F-4D97-AF65-F5344CB8AC3E}">
        <p14:creationId xmlns:p14="http://schemas.microsoft.com/office/powerpoint/2010/main" val="109129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228600"/>
            <a:ext cx="4343400" cy="4953000"/>
          </a:xfrm>
        </p:spPr>
        <p:txBody>
          <a:bodyPr>
            <a:normAutofit/>
          </a:bodyPr>
          <a:lstStyle/>
          <a:p>
            <a:pPr marL="0" indent="0" algn="ctr">
              <a:buNone/>
            </a:pPr>
            <a:r>
              <a:rPr lang="en-US" b="1" dirty="0" smtClean="0">
                <a:effectLst/>
              </a:rPr>
              <a:t>When sixteen-year-old Kyra, a potions master, tries to save her kingdom by murdering the princess, who is also her former best friend, the poisoned dart misses its mark--for the first time ever--and Kyra becomes a fugitive, pursued by the King's army and her ex-boyfriend Hal.</a:t>
            </a:r>
            <a:endParaRPr lang="en-US"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4367" y="228600"/>
            <a:ext cx="4271066" cy="6477000"/>
          </a:xfrm>
        </p:spPr>
      </p:pic>
      <p:sp>
        <p:nvSpPr>
          <p:cNvPr id="3" name="TextBox 2"/>
          <p:cNvSpPr txBox="1"/>
          <p:nvPr/>
        </p:nvSpPr>
        <p:spPr>
          <a:xfrm>
            <a:off x="0" y="4953000"/>
            <a:ext cx="4648200" cy="1754326"/>
          </a:xfrm>
          <a:prstGeom prst="rect">
            <a:avLst/>
          </a:prstGeom>
          <a:noFill/>
        </p:spPr>
        <p:txBody>
          <a:bodyPr wrap="square" rtlCol="0">
            <a:spAutoFit/>
          </a:bodyPr>
          <a:lstStyle/>
          <a:p>
            <a:pPr algn="ctr"/>
            <a:r>
              <a:rPr lang="en-US" dirty="0" smtClean="0"/>
              <a:t>Author Bridget </a:t>
            </a:r>
            <a:r>
              <a:rPr lang="en-US" dirty="0" err="1" smtClean="0"/>
              <a:t>Zinn</a:t>
            </a:r>
            <a:r>
              <a:rPr lang="en-US" dirty="0" smtClean="0"/>
              <a:t> passed away from cancer before she saw her first book published. So sad! So talented! So young! Her message to our kids: Live every day as if it is your last, no regrets and make a difference is other’s lives. (from her you tube thank you to her supporters)</a:t>
            </a:r>
            <a:endParaRPr lang="en-US" dirty="0"/>
          </a:p>
        </p:txBody>
      </p:sp>
    </p:spTree>
    <p:extLst>
      <p:ext uri="{BB962C8B-B14F-4D97-AF65-F5344CB8AC3E}">
        <p14:creationId xmlns:p14="http://schemas.microsoft.com/office/powerpoint/2010/main" val="109129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1180</Words>
  <Application>Microsoft Office PowerPoint</Application>
  <PresentationFormat>On-screen Show (4:3)</PresentationFormat>
  <Paragraphs>51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TEXAS Lone Star Books 2014  Compiled by Rhonda Thomas Strickland MS Librarian Denton ISD, Denton, 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Lone Star Books 2014  Compiled by Rhonda Thomas Strickland MS Librarian Denton ISD, Denton, TX</dc:title>
  <dc:creator>repair</dc:creator>
  <cp:lastModifiedBy>repair</cp:lastModifiedBy>
  <cp:revision>30</cp:revision>
  <dcterms:created xsi:type="dcterms:W3CDTF">2014-01-13T18:23:04Z</dcterms:created>
  <dcterms:modified xsi:type="dcterms:W3CDTF">2014-01-27T21:37:56Z</dcterms:modified>
</cp:coreProperties>
</file>