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80" r:id="rId2"/>
    <p:sldId id="281" r:id="rId3"/>
    <p:sldId id="256" r:id="rId4"/>
    <p:sldId id="258" r:id="rId5"/>
    <p:sldId id="271" r:id="rId6"/>
    <p:sldId id="277" r:id="rId7"/>
    <p:sldId id="259" r:id="rId8"/>
    <p:sldId id="284" r:id="rId9"/>
    <p:sldId id="285" r:id="rId10"/>
    <p:sldId id="286" r:id="rId11"/>
    <p:sldId id="287" r:id="rId12"/>
    <p:sldId id="288" r:id="rId13"/>
    <p:sldId id="289" r:id="rId14"/>
    <p:sldId id="279" r:id="rId15"/>
    <p:sldId id="264" r:id="rId16"/>
    <p:sldId id="273" r:id="rId17"/>
    <p:sldId id="290" r:id="rId18"/>
    <p:sldId id="282" r:id="rId19"/>
    <p:sldId id="274" r:id="rId20"/>
    <p:sldId id="276" r:id="rId21"/>
    <p:sldId id="265" r:id="rId22"/>
    <p:sldId id="291" r:id="rId23"/>
    <p:sldId id="263" r:id="rId24"/>
    <p:sldId id="275" r:id="rId25"/>
    <p:sldId id="283" r:id="rId26"/>
    <p:sldId id="278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47" autoAdjust="0"/>
  </p:normalViewPr>
  <p:slideViewPr>
    <p:cSldViewPr>
      <p:cViewPr>
        <p:scale>
          <a:sx n="80" d="100"/>
          <a:sy n="80" d="100"/>
        </p:scale>
        <p:origin x="-2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0EA4-99FD-495C-9BA8-EB75DD0D09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3826B-7986-421C-ABF7-DA2BCD03C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Book%20Trailers/Lone%20Star%20Book%20Trailers%202010/Lone%20Star%202010%20Power%20Point.ppt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Power%20Points/new%20books%20Carol%20Richmond.pptx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26B-7986-421C-ABF7-DA2BCD03C5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hlinkClick r:id="rId3" action="ppaction://hlinkpres?slideindex=1&amp;slidetitle="/>
              </a:rPr>
              <a:t>Rhonda Thomas</a:t>
            </a:r>
          </a:p>
          <a:p>
            <a:pPr lvl="1"/>
            <a:endParaRPr lang="en-US" dirty="0" smtClean="0">
              <a:hlinkClick r:id="rId3" action="ppaction://hlinkpres?slideindex=1&amp;slidetitle="/>
            </a:endParaRPr>
          </a:p>
          <a:p>
            <a:pPr lvl="1"/>
            <a:r>
              <a:rPr lang="en-US" dirty="0" smtClean="0">
                <a:hlinkClick r:id="rId3" action="ppaction://hlinkpres?slideindex=1&amp;slidetitle="/>
              </a:rPr>
              <a:t>Lone Star Power Point  2010 </a:t>
            </a:r>
            <a:r>
              <a:rPr lang="en-US" dirty="0" smtClean="0"/>
              <a:t>(Rhonda Thomas, Strickland MS)	</a:t>
            </a:r>
          </a:p>
          <a:p>
            <a:pPr lvl="1">
              <a:buNone/>
            </a:pPr>
            <a:r>
              <a:rPr lang="en-US" dirty="0" smtClean="0"/>
              <a:t>Lone Star Power Point 2011 (Rhonda Thomas,</a:t>
            </a:r>
            <a:r>
              <a:rPr lang="en-US" baseline="0" dirty="0" smtClean="0"/>
              <a:t> Strickland MS)</a:t>
            </a:r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Newbery Power Point (Sherry Brandt, </a:t>
            </a:r>
            <a:r>
              <a:rPr lang="en-US" sz="2400" dirty="0" err="1" smtClean="0"/>
              <a:t>HarpoolMS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r>
              <a:rPr lang="en-US" sz="2400" dirty="0" smtClean="0">
                <a:hlinkClick r:id="rId4" action="ppaction://hlinkpres?slideindex=1&amp;slidetitle="/>
              </a:rPr>
              <a:t>New Books Power Point </a:t>
            </a:r>
            <a:r>
              <a:rPr lang="en-US" sz="2400" dirty="0" smtClean="0"/>
              <a:t>(Carol Richmond, Wilson Elementary)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26B-7986-421C-ABF7-DA2BCD03C5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Sherry Brandt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Physically show digital photo frames around</a:t>
            </a:r>
            <a:r>
              <a:rPr lang="en-US" baseline="0" dirty="0" smtClean="0"/>
              <a:t> the room and how they have been used in the classroom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Point out converting from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 to jpg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Connect frame to computer (USB), use SD card, or flash drive to store media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26B-7986-421C-ABF7-DA2BCD03C5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Rhonda Thomas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Show spine labels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 samples/links to slide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Embed PowerPoint image show to displays, and add the display PowerPoint to one of the </a:t>
            </a:r>
            <a:r>
              <a:rPr lang="en-US" baseline="0" dirty="0" smtClean="0"/>
              <a:t>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26B-7986-421C-ABF7-DA2BCD03C5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26B-7986-421C-ABF7-DA2BCD03C5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26B-7986-421C-ABF7-DA2BCD03C5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(Non-Fiction-Kelly Korenek, L.A. Nelson Elem. ) Kelly’s PP and Imbed video (Sherry) </a:t>
            </a:r>
          </a:p>
          <a:p>
            <a:r>
              <a:rPr lang="en-US" dirty="0" smtClean="0"/>
              <a:t>Insert </a:t>
            </a:r>
            <a:r>
              <a:rPr lang="en-US" dirty="0" err="1" smtClean="0"/>
              <a:t>Bonnie’s</a:t>
            </a:r>
            <a:r>
              <a:rPr lang="en-US" dirty="0" smtClean="0"/>
              <a:t> </a:t>
            </a:r>
            <a:r>
              <a:rPr lang="en-US" smtClean="0"/>
              <a:t>Paired Reading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26B-7986-421C-ABF7-DA2BCD03C5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6B5AEF-A78E-43E3-AA3C-B3507ECC4DA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AEFE09C-06FD-46DC-9386-44B4ED6FC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lideshare.net/Donalynm/2012-ccira-keynote-creating-classrooms-where-readers-flouris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modo.com/" TargetMode="External"/><Relationship Id="rId3" Type="http://schemas.openxmlformats.org/officeDocument/2006/relationships/hyperlink" Target="http://animoto.com/education/" TargetMode="External"/><Relationship Id="rId7" Type="http://schemas.openxmlformats.org/officeDocument/2006/relationships/hyperlink" Target="http://qrcode.kaywa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oto.com/play/laKMtl2G6OyW9ce1WWzcXA?autostart=true" TargetMode="External"/><Relationship Id="rId5" Type="http://schemas.openxmlformats.org/officeDocument/2006/relationships/hyperlink" Target="http://rthomas3.edu.glogster.com/the-grimm-legacy-by-polly-shulman/" TargetMode="External"/><Relationship Id="rId10" Type="http://schemas.openxmlformats.org/officeDocument/2006/relationships/hyperlink" Target="http://storynory.com/" TargetMode="External"/><Relationship Id="rId4" Type="http://schemas.openxmlformats.org/officeDocument/2006/relationships/hyperlink" Target="http://animoto.com/play/WHMjlDoI7M7GXYNoM9plQw" TargetMode="External"/><Relationship Id="rId9" Type="http://schemas.openxmlformats.org/officeDocument/2006/relationships/hyperlink" Target="http://www.dentonisd.org/site/Default.aspx?PageID=1402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elfari.com/" TargetMode="External"/><Relationship Id="rId3" Type="http://schemas.openxmlformats.org/officeDocument/2006/relationships/hyperlink" Target="http://www.youtube.com/results?search_query=Book+Trailers&amp;aq=f" TargetMode="External"/><Relationship Id="rId7" Type="http://schemas.openxmlformats.org/officeDocument/2006/relationships/hyperlink" Target="http://www.voki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.voicethread.com/about/features/commenting/" TargetMode="External"/><Relationship Id="rId11" Type="http://schemas.openxmlformats.org/officeDocument/2006/relationships/hyperlink" Target="http://edu.glogster.com/" TargetMode="External"/><Relationship Id="rId5" Type="http://schemas.openxmlformats.org/officeDocument/2006/relationships/hyperlink" Target="http://ed.voicethread.com/about/features/media/" TargetMode="External"/><Relationship Id="rId10" Type="http://schemas.openxmlformats.org/officeDocument/2006/relationships/hyperlink" Target="http://www.booktrailersforall.com/" TargetMode="External"/><Relationship Id="rId4" Type="http://schemas.openxmlformats.org/officeDocument/2006/relationships/hyperlink" Target="http://ed.voicethread.com/" TargetMode="External"/><Relationship Id="rId9" Type="http://schemas.openxmlformats.org/officeDocument/2006/relationships/hyperlink" Target="http://booktrailersforall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tion.weebly.com/weebly/userHome.php" TargetMode="External"/><Relationship Id="rId3" Type="http://schemas.openxmlformats.org/officeDocument/2006/relationships/hyperlink" Target="http://www.youtube.com/results?search_query=Book+Trailers&amp;aq=f" TargetMode="External"/><Relationship Id="rId7" Type="http://schemas.openxmlformats.org/officeDocument/2006/relationships/hyperlink" Target="http://en.risingshadow.net/" TargetMode="External"/><Relationship Id="rId2" Type="http://schemas.openxmlformats.org/officeDocument/2006/relationships/hyperlink" Target="http://www.fantasticfiction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learntechnology.com/" TargetMode="External"/><Relationship Id="rId5" Type="http://schemas.openxmlformats.org/officeDocument/2006/relationships/hyperlink" Target="http://bookbuilder.cast.org/" TargetMode="External"/><Relationship Id="rId4" Type="http://schemas.openxmlformats.org/officeDocument/2006/relationships/hyperlink" Target="http://www.meetmeatthecorner.org/" TargetMode="External"/><Relationship Id="rId9" Type="http://schemas.openxmlformats.org/officeDocument/2006/relationships/hyperlink" Target="http://tiaweeblyworkshop.weebly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nory.com/" TargetMode="External"/><Relationship Id="rId7" Type="http://schemas.openxmlformats.org/officeDocument/2006/relationships/hyperlink" Target="http://www.dentonisd.org/page/16452" TargetMode="External"/><Relationship Id="rId2" Type="http://schemas.openxmlformats.org/officeDocument/2006/relationships/hyperlink" Target="https://wbb02302.follettshelf.com/quest/servlet/presentquestform.do?site=023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nton.lib.overdrive.com/D1EB98CA-B6E7-4432-ACE7-5BF8BE50988E/10/437/en/Default.htm" TargetMode="External"/><Relationship Id="rId5" Type="http://schemas.openxmlformats.org/officeDocument/2006/relationships/hyperlink" Target="http://www.storylineonline.net/" TargetMode="External"/><Relationship Id="rId4" Type="http://schemas.openxmlformats.org/officeDocument/2006/relationships/hyperlink" Target="http://www.tumblebook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hoto%20Story%203%20for%20Windows.lnk" TargetMode="External"/><Relationship Id="rId2" Type="http://schemas.openxmlformats.org/officeDocument/2006/relationships/hyperlink" Target="Blank%20Movie%20Maker.MSWM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binders.com/" TargetMode="External"/><Relationship Id="rId13" Type="http://schemas.openxmlformats.org/officeDocument/2006/relationships/hyperlink" Target="http://www.dentonisd.org/page/14022" TargetMode="External"/><Relationship Id="rId3" Type="http://schemas.openxmlformats.org/officeDocument/2006/relationships/hyperlink" Target="http://zunal.com/webquest.php?w=91992" TargetMode="External"/><Relationship Id="rId7" Type="http://schemas.openxmlformats.org/officeDocument/2006/relationships/hyperlink" Target="http://livebinders.com/" TargetMode="External"/><Relationship Id="rId12" Type="http://schemas.openxmlformats.org/officeDocument/2006/relationships/slide" Target="slide22.xml"/><Relationship Id="rId2" Type="http://schemas.openxmlformats.org/officeDocument/2006/relationships/notesSlide" Target="../notesSlides/notesSlide7.xml"/><Relationship Id="rId16" Type="http://schemas.openxmlformats.org/officeDocument/2006/relationships/hyperlink" Target="Tip%20Sheets/Copy%20of%20virtual_notecard_excel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icture%20Books%20to%20Teach%20Reading.docm" TargetMode="External"/><Relationship Id="rId11" Type="http://schemas.openxmlformats.org/officeDocument/2006/relationships/hyperlink" Target="http://www.dentonisd.org/page/14028" TargetMode="External"/><Relationship Id="rId5" Type="http://schemas.openxmlformats.org/officeDocument/2006/relationships/hyperlink" Target="http://livebinders.com/edit?id=80634" TargetMode="External"/><Relationship Id="rId15" Type="http://schemas.openxmlformats.org/officeDocument/2006/relationships/hyperlink" Target="http://animoto.com/play/tz9bE0DyjLeYTUERfe2tFg" TargetMode="External"/><Relationship Id="rId10" Type="http://schemas.openxmlformats.org/officeDocument/2006/relationships/hyperlink" Target="Ernest_Shackleton.docx" TargetMode="External"/><Relationship Id="rId4" Type="http://schemas.openxmlformats.org/officeDocument/2006/relationships/hyperlink" Target="http://iluvowls.glogster.com/false/" TargetMode="External"/><Relationship Id="rId9" Type="http://schemas.openxmlformats.org/officeDocument/2006/relationships/hyperlink" Target="http://www.livebinders.com/play/play_or_edit?id=88978" TargetMode="External"/><Relationship Id="rId14" Type="http://schemas.openxmlformats.org/officeDocument/2006/relationships/hyperlink" Target="http://voicethread.com/?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oolantarctica.com/Antarctica%20fact%20file/History/Ernest%20Shackleton_Trans-Antarctic_expedition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Tip%20Sheets/Tool+for+reasoning+Fair+Use-3.pdf" TargetMode="External"/><Relationship Id="rId13" Type="http://schemas.openxmlformats.org/officeDocument/2006/relationships/hyperlink" Target="Tip%20Sheets/MovieMaker_Start_Guide%20Sandy.pdf" TargetMode="External"/><Relationship Id="rId18" Type="http://schemas.openxmlformats.org/officeDocument/2006/relationships/hyperlink" Target="Tip%20Sheets/VoiceThreadIns.docx" TargetMode="External"/><Relationship Id="rId3" Type="http://schemas.openxmlformats.org/officeDocument/2006/relationships/hyperlink" Target="Tip%20Sheets/How%20to%20Create%20PhotoStory.doc" TargetMode="External"/><Relationship Id="rId7" Type="http://schemas.openxmlformats.org/officeDocument/2006/relationships/hyperlink" Target="Tip%20Sheets/Modrow_Book-Trailer_Rubric.docx" TargetMode="External"/><Relationship Id="rId12" Type="http://schemas.openxmlformats.org/officeDocument/2006/relationships/hyperlink" Target="Tip%20Sheets/Book_Trailer_Storyboard%20Sandy.docx" TargetMode="External"/><Relationship Id="rId17" Type="http://schemas.openxmlformats.org/officeDocument/2006/relationships/hyperlink" Target="Tip%20Sheets/ANIMOTOtipsheet.docx" TargetMode="External"/><Relationship Id="rId2" Type="http://schemas.openxmlformats.org/officeDocument/2006/relationships/hyperlink" Target="Tip%20Sheets/Book%20Talk%20Podcast%20Lesson%20Plan.docx" TargetMode="External"/><Relationship Id="rId16" Type="http://schemas.openxmlformats.org/officeDocument/2006/relationships/hyperlink" Target="Tip%20Sheets/Saving_Images_in_Creative_Commons_-_CopySand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ip%20Sheets/Modrow_Book_trailer-more_sites.doc" TargetMode="External"/><Relationship Id="rId11" Type="http://schemas.openxmlformats.org/officeDocument/2006/relationships/hyperlink" Target="Tip%20Sheets/Prerequisite_for_storyboard_for_book_trailer%20Sandy.docx" TargetMode="External"/><Relationship Id="rId5" Type="http://schemas.openxmlformats.org/officeDocument/2006/relationships/hyperlink" Target="Tip%20Sheets/Creating%20a%20Book%20Trailer.pub" TargetMode="External"/><Relationship Id="rId15" Type="http://schemas.openxmlformats.org/officeDocument/2006/relationships/hyperlink" Target="Tip%20Sheets/Book_Trailer__Rubric%20Sandy.docx" TargetMode="External"/><Relationship Id="rId10" Type="http://schemas.openxmlformats.org/officeDocument/2006/relationships/hyperlink" Target="../Tip%20Sheets/Digital%20Picture%20Frame.docx" TargetMode="External"/><Relationship Id="rId19" Type="http://schemas.openxmlformats.org/officeDocument/2006/relationships/hyperlink" Target="http://www.dentonisd.org/page/16456" TargetMode="External"/><Relationship Id="rId4" Type="http://schemas.openxmlformats.org/officeDocument/2006/relationships/hyperlink" Target="Tip%20Sheets/Photo%20Story%203%20for%20Windows%20help%20sheet%20(2).doc" TargetMode="External"/><Relationship Id="rId9" Type="http://schemas.openxmlformats.org/officeDocument/2006/relationships/hyperlink" Target="Tip%20Sheets/Digital%20Picture%20Frame.docx" TargetMode="External"/><Relationship Id="rId14" Type="http://schemas.openxmlformats.org/officeDocument/2006/relationships/hyperlink" Target="Tip%20Sheets/Book_Trailer_Checklist%20Sandy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ip%20Sheets/Book-trailerPS%20trimmed.doc" TargetMode="External"/><Relationship Id="rId2" Type="http://schemas.openxmlformats.org/officeDocument/2006/relationships/hyperlink" Target="Tip%20Sheets/Book%20Trailer%20contract%20(2)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ip%20Sheets/Book%20Trailer%20rubric-Moodrow.xls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onisd.org/page/1644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Book%20Trailers/Lone%20Star%20Book%20Trailers%202010/Lone%20Star%202010%20Power%20Point.pptx" TargetMode="External"/><Relationship Id="rId7" Type="http://schemas.openxmlformats.org/officeDocument/2006/relationships/hyperlink" Target="Power%20Points/new%20books%20Carol%20Richmon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%20Points/NEWBERYS.pptx" TargetMode="External"/><Relationship Id="rId5" Type="http://schemas.openxmlformats.org/officeDocument/2006/relationships/hyperlink" Target="Power%20Points/2012%20Lone%20Star%20Books.pptx" TargetMode="External"/><Relationship Id="rId4" Type="http://schemas.openxmlformats.org/officeDocument/2006/relationships/hyperlink" Target="Power%20Points/Texas%20Lone%20Star%20Books%202011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ip%20Sheets/Dig%20Photo%20Frame%20Presentation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What have you read this summer?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Shelves</a:t>
            </a:r>
            <a:endParaRPr lang="en-US" dirty="0"/>
          </a:p>
        </p:txBody>
      </p:sp>
      <p:pic>
        <p:nvPicPr>
          <p:cNvPr id="6" name="Content Placeholder 5" descr="Lone Star Display 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pic>
        <p:nvPicPr>
          <p:cNvPr id="4" name="Content Placeholder 3" descr="Promoting Books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95400"/>
            <a:ext cx="5486400" cy="5352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pic>
        <p:nvPicPr>
          <p:cNvPr id="6" name="Content Placeholder 5" descr="Feb 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458" y="1600200"/>
            <a:ext cx="4387432" cy="4976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Nooks and Crannies</a:t>
            </a:r>
            <a:endParaRPr lang="en-US" dirty="0"/>
          </a:p>
        </p:txBody>
      </p:sp>
      <p:pic>
        <p:nvPicPr>
          <p:cNvPr id="4" name="Content Placeholder 3" descr="Promoting Books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72200"/>
            <a:ext cx="7772400" cy="914400"/>
          </a:xfrm>
        </p:spPr>
        <p:txBody>
          <a:bodyPr/>
          <a:lstStyle/>
          <a:p>
            <a:r>
              <a:rPr lang="en-US" sz="1800" u="sng" dirty="0" smtClean="0">
                <a:hlinkClick r:id="rId2"/>
              </a:rPr>
              <a:t>http://www.slideshare.net/Donalynm/2012-ccira-keynote-creating-classrooms-where-readers-flourish</a:t>
            </a:r>
            <a:endParaRPr lang="en-US" sz="1800" dirty="0"/>
          </a:p>
        </p:txBody>
      </p:sp>
      <p:pic>
        <p:nvPicPr>
          <p:cNvPr id="4" name="Content Placeholder 3" descr="Reading Door output03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28600"/>
            <a:ext cx="7772400" cy="5829300"/>
          </a:xfrm>
        </p:spPr>
      </p:pic>
      <p:sp>
        <p:nvSpPr>
          <p:cNvPr id="5" name="TextBox 4"/>
          <p:cNvSpPr txBox="1"/>
          <p:nvPr/>
        </p:nvSpPr>
        <p:spPr>
          <a:xfrm>
            <a:off x="5486400" y="4343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Donalyn</a:t>
            </a:r>
            <a:r>
              <a:rPr lang="en-US" sz="2400" dirty="0" smtClean="0"/>
              <a:t> Miller 2012 Reading Door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-228600"/>
            <a:ext cx="8915400" cy="7086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sz="18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Free, Web- Based Presentation and Book Promotion Tools</a:t>
            </a:r>
          </a:p>
          <a:p>
            <a:pPr>
              <a:buNone/>
            </a:pPr>
            <a:r>
              <a:rPr lang="en-US" sz="1400" dirty="0" smtClean="0"/>
              <a:t>		</a:t>
            </a:r>
            <a:r>
              <a:rPr lang="en-US" sz="3200" dirty="0" err="1" smtClean="0">
                <a:hlinkClick r:id="rId3"/>
              </a:rPr>
              <a:t>Animoto</a:t>
            </a:r>
            <a:r>
              <a:rPr lang="en-US" sz="3200" dirty="0" smtClean="0"/>
              <a:t> (Sign up for Educator’s Version)</a:t>
            </a:r>
          </a:p>
          <a:p>
            <a:pPr lvl="3"/>
            <a:r>
              <a:rPr lang="en-US" sz="3200" i="1" dirty="0" smtClean="0">
                <a:hlinkClick r:id="rId4"/>
              </a:rPr>
              <a:t>Bruiser</a:t>
            </a:r>
            <a:endParaRPr lang="en-US" sz="3200" i="1" dirty="0" smtClean="0">
              <a:hlinkClick r:id="rId5"/>
            </a:endParaRPr>
          </a:p>
          <a:p>
            <a:pPr lvl="3"/>
            <a:r>
              <a:rPr lang="en-US" sz="3200" i="1" dirty="0" smtClean="0">
                <a:hlinkClick r:id="rId6"/>
              </a:rPr>
              <a:t>Dragonfly</a:t>
            </a:r>
            <a:endParaRPr lang="en-US" sz="3200" i="1" dirty="0" smtClean="0">
              <a:hlinkClick r:id="rId5"/>
            </a:endParaRP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smtClean="0">
                <a:hlinkClick r:id="rId7"/>
              </a:rPr>
              <a:t>QR Codes </a:t>
            </a:r>
            <a:r>
              <a:rPr lang="en-US" sz="3200" dirty="0" smtClean="0"/>
              <a:t>(BYOD Buzzword, Bring Your Own Device)</a:t>
            </a:r>
          </a:p>
          <a:p>
            <a:pPr lvl="4">
              <a:buNone/>
            </a:pPr>
            <a:r>
              <a:rPr lang="en-US" sz="2800" dirty="0" smtClean="0"/>
              <a:t>(works with Smart Phones; download app for </a:t>
            </a:r>
            <a:r>
              <a:rPr lang="en-US" sz="2800" dirty="0" err="1" smtClean="0"/>
              <a:t>NeoReader</a:t>
            </a:r>
            <a:r>
              <a:rPr lang="en-US" sz="2800" dirty="0" smtClean="0"/>
              <a:t>, I-</a:t>
            </a:r>
            <a:r>
              <a:rPr lang="en-US" sz="2800" dirty="0" err="1" smtClean="0"/>
              <a:t>nigma</a:t>
            </a:r>
            <a:r>
              <a:rPr lang="en-US" sz="2800" dirty="0" smtClean="0"/>
              <a:t>, QR Scanner or </a:t>
            </a:r>
            <a:r>
              <a:rPr lang="en-US" sz="2800" dirty="0" err="1" smtClean="0"/>
              <a:t>ScanLife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dirty="0" err="1" smtClean="0">
                <a:solidFill>
                  <a:srgbClr val="FFC000"/>
                </a:solidFill>
                <a:hlinkClick r:id="rId8"/>
              </a:rPr>
              <a:t>Edmodo</a:t>
            </a:r>
            <a:r>
              <a:rPr lang="en-US" sz="2800" dirty="0" smtClean="0"/>
              <a:t>(Social Networking, Blogging, Class Project 		Building Site) </a:t>
            </a:r>
            <a:r>
              <a:rPr lang="en-US" sz="2800" dirty="0" err="1" smtClean="0">
                <a:hlinkClick r:id="rId9"/>
              </a:rPr>
              <a:t>Crownover</a:t>
            </a:r>
            <a:r>
              <a:rPr lang="en-US" sz="2800" dirty="0" smtClean="0">
                <a:hlinkClick r:id="rId9"/>
              </a:rPr>
              <a:t> Library Website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		</a:t>
            </a:r>
            <a:endParaRPr lang="en-US" sz="3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800" dirty="0" smtClean="0"/>
              <a:t>		</a:t>
            </a:r>
            <a:endParaRPr lang="en-US" sz="1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1800" dirty="0" smtClean="0"/>
              <a:t>			</a:t>
            </a:r>
            <a:endParaRPr lang="en-US" sz="1800" dirty="0" smtClean="0">
              <a:hlinkClick r:id="rId10"/>
            </a:endParaRPr>
          </a:p>
          <a:p>
            <a:pPr>
              <a:buNone/>
            </a:pPr>
            <a:r>
              <a:rPr lang="en-US" sz="1400" dirty="0" smtClean="0"/>
              <a:t>		</a:t>
            </a:r>
          </a:p>
          <a:p>
            <a:pPr>
              <a:buNone/>
            </a:pPr>
            <a:r>
              <a:rPr lang="en-US" sz="1400" dirty="0" smtClean="0"/>
              <a:t>				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"/>
            <a:ext cx="88392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….continued</a:t>
            </a:r>
            <a:endParaRPr lang="en-US" sz="3000" b="1" dirty="0" smtClean="0">
              <a:solidFill>
                <a:srgbClr val="FF0000"/>
              </a:solidFill>
              <a:hlinkClick r:id="rId3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hlinkClick r:id="rId4"/>
              </a:rPr>
              <a:t>VoiceThread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http://ed.voicethread.com/</a:t>
            </a:r>
            <a:r>
              <a:rPr lang="en-US" sz="2000" dirty="0" smtClean="0"/>
              <a:t>  (A </a:t>
            </a:r>
            <a:r>
              <a:rPr lang="en-US" sz="2000" dirty="0" err="1" smtClean="0"/>
              <a:t>VoiceThread</a:t>
            </a:r>
            <a:r>
              <a:rPr lang="en-US" sz="2000" dirty="0" smtClean="0"/>
              <a:t> is a collaborative, multimedia slide show that holds </a:t>
            </a:r>
            <a:r>
              <a:rPr lang="en-US" sz="2000" dirty="0" smtClean="0">
                <a:hlinkClick r:id="rId5" action="ppaction://hlinkfile"/>
              </a:rPr>
              <a:t>images, documents, and videos</a:t>
            </a:r>
            <a:r>
              <a:rPr lang="en-US" sz="2000" dirty="0" smtClean="0"/>
              <a:t> and allows people to navigate slides and leave </a:t>
            </a:r>
            <a:r>
              <a:rPr lang="en-US" sz="2000" dirty="0" smtClean="0">
                <a:hlinkClick r:id="rId6" action="ppaction://hlinkfile"/>
              </a:rPr>
              <a:t>comments in 5 ways</a:t>
            </a:r>
            <a:r>
              <a:rPr lang="en-US" sz="2000" dirty="0" smtClean="0"/>
              <a:t> - using voice (with a </a:t>
            </a:r>
            <a:r>
              <a:rPr lang="en-US" sz="2000" dirty="0" err="1" smtClean="0"/>
              <a:t>mic</a:t>
            </a:r>
            <a:r>
              <a:rPr lang="en-US" sz="2000" dirty="0" smtClean="0"/>
              <a:t> or telephone), text, audio file, or video (via a webcam)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hlinkClick r:id="rId7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hlinkClick r:id="rId7"/>
              </a:rPr>
              <a:t>Voki</a:t>
            </a:r>
            <a:r>
              <a:rPr lang="en-US" sz="2000" dirty="0" smtClean="0">
                <a:hlinkClick r:id="rId7"/>
              </a:rPr>
              <a:t> Website</a:t>
            </a:r>
            <a:r>
              <a:rPr lang="en-US" sz="2000" dirty="0" smtClean="0"/>
              <a:t>    </a:t>
            </a:r>
            <a:r>
              <a:rPr lang="en-US" sz="2000" dirty="0" smtClean="0">
                <a:hlinkClick r:id="rId7"/>
              </a:rPr>
              <a:t>http://www.voki.com/</a:t>
            </a:r>
            <a:r>
              <a:rPr lang="en-US" sz="2000" dirty="0" smtClean="0"/>
              <a:t>  (</a:t>
            </a:r>
            <a:r>
              <a:rPr lang="en-US" sz="2000" dirty="0" err="1" smtClean="0"/>
              <a:t>Voki</a:t>
            </a:r>
            <a:r>
              <a:rPr lang="en-US" sz="2000" dirty="0" smtClean="0"/>
              <a:t> is a FREE service that lets you:</a:t>
            </a:r>
          </a:p>
          <a:p>
            <a:r>
              <a:rPr lang="en-US" sz="2000" dirty="0" smtClean="0"/>
              <a:t>Create customized avatars. Add voice to your </a:t>
            </a:r>
            <a:r>
              <a:rPr lang="en-US" sz="2000" dirty="0" err="1" smtClean="0"/>
              <a:t>Voki</a:t>
            </a:r>
            <a:r>
              <a:rPr lang="en-US" sz="2000" dirty="0" smtClean="0"/>
              <a:t> avatars. Post your </a:t>
            </a:r>
            <a:r>
              <a:rPr lang="en-US" sz="2000" dirty="0" err="1" smtClean="0"/>
              <a:t>Voki</a:t>
            </a:r>
            <a:r>
              <a:rPr lang="en-US" sz="2000" dirty="0" smtClean="0"/>
              <a:t> to any blog, website, or profile.) 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hlinkClick r:id="rId8"/>
              </a:rPr>
              <a:t>Shelfari</a:t>
            </a:r>
            <a:r>
              <a:rPr lang="en-US" sz="2000" dirty="0" smtClean="0"/>
              <a:t>    http://www.shelfari.com/ (a way to display on your website books you have read and those you want to read)</a:t>
            </a:r>
          </a:p>
          <a:p>
            <a:pPr>
              <a:buNone/>
            </a:pPr>
            <a:endParaRPr lang="en-US" sz="2000" dirty="0" smtClean="0">
              <a:hlinkClick r:id="rId9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hlinkClick r:id="rId9"/>
              </a:rPr>
              <a:t>booktrailersforall.com</a:t>
            </a:r>
            <a:r>
              <a:rPr lang="en-US" sz="2000" dirty="0" smtClean="0"/>
              <a:t>    </a:t>
            </a:r>
            <a:r>
              <a:rPr lang="en-US" sz="2000" dirty="0" smtClean="0">
                <a:hlinkClick r:id="rId10"/>
              </a:rPr>
              <a:t>http://www.booktrailersforall.com</a:t>
            </a:r>
            <a:r>
              <a:rPr lang="en-US" sz="2000" dirty="0" smtClean="0"/>
              <a:t> (a great source for promoting books and reading</a:t>
            </a:r>
          </a:p>
          <a:p>
            <a:pPr>
              <a:buNone/>
            </a:pPr>
            <a:endParaRPr lang="en-US" sz="2000" dirty="0" smtClean="0">
              <a:hlinkClick r:id="rId11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hlinkClick r:id="rId11"/>
              </a:rPr>
              <a:t>Glogster</a:t>
            </a:r>
            <a:r>
              <a:rPr lang="en-US" sz="2000" dirty="0" smtClean="0"/>
              <a:t> (a source for creating online posters. Sign up for Educator’s Version)   http://edu.glogster.com/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629400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Fantastic Fiction</a:t>
            </a:r>
            <a:r>
              <a:rPr lang="en-US" sz="2400" dirty="0" smtClean="0"/>
              <a:t>  </a:t>
            </a:r>
            <a:r>
              <a:rPr lang="en-US" sz="2400" dirty="0" smtClean="0">
                <a:hlinkClick r:id="rId2"/>
              </a:rPr>
              <a:t>http://www.fantasticfiction.co.uk/</a:t>
            </a:r>
            <a:r>
              <a:rPr lang="en-US" sz="2400" dirty="0" smtClean="0"/>
              <a:t> (a source list for new releases and classics. Great for use in building a classroom library)</a:t>
            </a:r>
          </a:p>
          <a:p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YouTube</a:t>
            </a:r>
            <a:r>
              <a:rPr lang="en-US" sz="2400" dirty="0" smtClean="0"/>
              <a:t>  </a:t>
            </a:r>
            <a:r>
              <a:rPr lang="en-US" sz="2400" dirty="0" smtClean="0">
                <a:hlinkClick r:id="rId3"/>
              </a:rPr>
              <a:t>http://www.youtube.com/results?search_query=Book+Trailers&amp;aq=f</a:t>
            </a:r>
            <a:r>
              <a:rPr lang="en-US" sz="2400" dirty="0" smtClean="0"/>
              <a:t>  (You can find many book trailers to promote reading and books on you tube) Always preview them.</a:t>
            </a:r>
          </a:p>
          <a:p>
            <a:endParaRPr lang="en-US" sz="2400" dirty="0" smtClean="0">
              <a:hlinkClick r:id="rId4"/>
            </a:endParaRPr>
          </a:p>
          <a:p>
            <a:r>
              <a:rPr lang="en-US" sz="2400" dirty="0" smtClean="0">
                <a:hlinkClick r:id="rId4"/>
              </a:rPr>
              <a:t>*Meet </a:t>
            </a:r>
            <a:r>
              <a:rPr lang="en-US" sz="2400" dirty="0" smtClean="0">
                <a:hlinkClick r:id="rId4"/>
              </a:rPr>
              <a:t>Me At the Corner </a:t>
            </a:r>
            <a:r>
              <a:rPr lang="en-US" sz="2400" dirty="0" smtClean="0"/>
              <a:t>(Virtual Field Trips, Chats with authors and poets)      http://www.meetmeatthecorner.org/</a:t>
            </a:r>
          </a:p>
          <a:p>
            <a:endParaRPr lang="en-US" sz="2400" u="sng" dirty="0" smtClean="0">
              <a:hlinkClick r:id="rId5"/>
            </a:endParaRPr>
          </a:p>
          <a:p>
            <a:r>
              <a:rPr lang="en-US" sz="2400" u="sng" dirty="0" smtClean="0">
                <a:hlinkClick r:id="rId5"/>
              </a:rPr>
              <a:t>http://bookbuilder.cast.org/</a:t>
            </a:r>
            <a:r>
              <a:rPr lang="en-US" sz="2400" dirty="0" smtClean="0"/>
              <a:t>  (a site to create, share, publish, and read digital books that engage and support diverse learners according to their individual needs, interests, and skills.)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u="sng" dirty="0" smtClean="0">
              <a:hlinkClick r:id="rId6"/>
            </a:endParaRPr>
          </a:p>
          <a:p>
            <a:r>
              <a:rPr lang="en-US" sz="2400" u="sng" dirty="0" smtClean="0">
                <a:hlinkClick r:id="rId6"/>
              </a:rPr>
              <a:t>http://ilearntechnology.com/</a:t>
            </a:r>
            <a:r>
              <a:rPr lang="en-US" sz="2400" dirty="0" smtClean="0"/>
              <a:t>  (An </a:t>
            </a:r>
            <a:r>
              <a:rPr lang="en-US" sz="2400" dirty="0" err="1" smtClean="0"/>
              <a:t>edublog</a:t>
            </a:r>
            <a:r>
              <a:rPr lang="en-US" sz="2400" dirty="0" smtClean="0"/>
              <a:t> about integrating technology into the classroom)</a:t>
            </a:r>
            <a:endParaRPr lang="en-US" sz="2400" u="sng" dirty="0" smtClean="0"/>
          </a:p>
          <a:p>
            <a:endParaRPr lang="en-US" sz="2400" u="sng" dirty="0" smtClean="0">
              <a:hlinkClick r:id="rId7"/>
            </a:endParaRPr>
          </a:p>
          <a:p>
            <a:r>
              <a:rPr lang="en-US" sz="2400" u="sng" dirty="0" smtClean="0">
                <a:hlinkClick r:id="rId7"/>
              </a:rPr>
              <a:t>http://en.risingshadow.net/</a:t>
            </a:r>
            <a:r>
              <a:rPr lang="en-US" sz="2400" u="sng" dirty="0" smtClean="0"/>
              <a:t> </a:t>
            </a:r>
            <a:r>
              <a:rPr lang="en-US" sz="2400" dirty="0" smtClean="0"/>
              <a:t>( Book Collection Building </a:t>
            </a:r>
            <a:r>
              <a:rPr lang="en-US" sz="2600" dirty="0" smtClean="0"/>
              <a:t>Site</a:t>
            </a:r>
            <a:r>
              <a:rPr lang="en-US" sz="3200" dirty="0" smtClean="0"/>
              <a:t> </a:t>
            </a:r>
            <a:r>
              <a:rPr lang="en-US" sz="2600" dirty="0" err="1" smtClean="0"/>
              <a:t>Risingshadow</a:t>
            </a:r>
            <a:r>
              <a:rPr lang="en-US" sz="2600" dirty="0" smtClean="0"/>
              <a:t> is one of the largest science fiction and fantasy book databases.</a:t>
            </a:r>
            <a:r>
              <a:rPr lang="en-US" sz="2400" dirty="0" smtClean="0"/>
              <a:t>)</a:t>
            </a:r>
          </a:p>
          <a:p>
            <a:endParaRPr lang="en-US" sz="2400" dirty="0" smtClean="0">
              <a:hlinkClick r:id="rId8"/>
            </a:endParaRPr>
          </a:p>
          <a:p>
            <a:r>
              <a:rPr lang="en-US" sz="2400" dirty="0" smtClean="0">
                <a:hlinkClick r:id="rId8"/>
              </a:rPr>
              <a:t>http://education.weebly.com/weebly/userHome.php</a:t>
            </a:r>
            <a:r>
              <a:rPr lang="en-US" sz="2400" dirty="0" smtClean="0"/>
              <a:t> (Free Website Building for Classes)</a:t>
            </a:r>
          </a:p>
          <a:p>
            <a:endParaRPr lang="en-US" sz="2400" dirty="0" smtClean="0">
              <a:hlinkClick r:id="rId9"/>
            </a:endParaRPr>
          </a:p>
          <a:p>
            <a:r>
              <a:rPr lang="en-US" sz="2400" dirty="0" smtClean="0">
                <a:hlinkClick r:id="rId9"/>
              </a:rPr>
              <a:t>http://tiaweeblyworkshop.weebly.com/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E-Books (BYOD, Bring Your Own Device)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dirty="0" smtClean="0">
                <a:hlinkClick r:id="rId2"/>
              </a:rPr>
              <a:t>Follett Shelf  </a:t>
            </a:r>
            <a:r>
              <a:rPr lang="en-US" sz="3200" dirty="0" smtClean="0"/>
              <a:t>(Libraries buy individual e-books for students to check out)</a:t>
            </a:r>
            <a:endParaRPr lang="en-US" sz="3200" dirty="0" smtClean="0">
              <a:hlinkClick r:id="rId3"/>
            </a:endParaRPr>
          </a:p>
          <a:p>
            <a:pPr>
              <a:buNone/>
            </a:pPr>
            <a:r>
              <a:rPr lang="en-US" sz="3200" dirty="0" err="1" smtClean="0">
                <a:hlinkClick r:id="rId3"/>
              </a:rPr>
              <a:t>StoryNory</a:t>
            </a:r>
            <a:r>
              <a:rPr lang="en-US" sz="3200" dirty="0" smtClean="0"/>
              <a:t> (Free e-stories)</a:t>
            </a:r>
          </a:p>
          <a:p>
            <a:pPr>
              <a:buNone/>
            </a:pPr>
            <a:r>
              <a:rPr lang="en-US" sz="3200" dirty="0" err="1" smtClean="0">
                <a:hlinkClick r:id="rId4"/>
              </a:rPr>
              <a:t>TumbleBooks</a:t>
            </a:r>
            <a:r>
              <a:rPr lang="en-US" sz="3200" dirty="0" smtClean="0">
                <a:hlinkClick r:id="rId4"/>
              </a:rPr>
              <a:t> and </a:t>
            </a:r>
            <a:r>
              <a:rPr lang="en-US" sz="3200" dirty="0" err="1" smtClean="0">
                <a:hlinkClick r:id="rId4"/>
              </a:rPr>
              <a:t>TumbleReader</a:t>
            </a:r>
            <a:r>
              <a:rPr lang="en-US" sz="3200" dirty="0" smtClean="0"/>
              <a:t> (Paid Subscription very reasonable)</a:t>
            </a:r>
          </a:p>
          <a:p>
            <a:pPr>
              <a:buNone/>
            </a:pPr>
            <a:r>
              <a:rPr lang="en-US" sz="3200" dirty="0" smtClean="0">
                <a:hlinkClick r:id="rId5"/>
              </a:rPr>
              <a:t>Storyline Online by the Screen Actor’s Guild</a:t>
            </a:r>
            <a:r>
              <a:rPr lang="en-US" sz="3200" dirty="0" smtClean="0"/>
              <a:t> (Free e-books)</a:t>
            </a:r>
          </a:p>
          <a:p>
            <a:pPr>
              <a:buNone/>
            </a:pPr>
            <a:r>
              <a:rPr lang="en-US" sz="3200" dirty="0" smtClean="0">
                <a:hlinkClick r:id="rId6"/>
              </a:rPr>
              <a:t>Digital Downloads Denton Public Library</a:t>
            </a:r>
            <a:r>
              <a:rPr lang="en-US" sz="3200" dirty="0" smtClean="0"/>
              <a:t> (Check at your Local Public Library)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  <a:hlinkClick r:id="rId7"/>
              </a:rPr>
              <a:t>Strickland Middle School E-Books</a:t>
            </a:r>
            <a:endParaRPr lang="en-US" sz="3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Read Aloud: The Undertaker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Windows Software  Presentation &amp; Promotional Tools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 action="ppaction://hlinkfile"/>
              </a:rPr>
              <a:t>Movie Maker Windows Tool</a:t>
            </a:r>
            <a:endParaRPr lang="en-US" dirty="0" smtClean="0"/>
          </a:p>
          <a:p>
            <a:pPr>
              <a:buNone/>
            </a:pPr>
            <a:r>
              <a:rPr lang="en-US" dirty="0" err="1" smtClean="0">
                <a:hlinkClick r:id="rId3" action="ppaction://hlinkfile"/>
              </a:rPr>
              <a:t>PhotoStory</a:t>
            </a:r>
            <a:r>
              <a:rPr lang="en-US" dirty="0" smtClean="0">
                <a:hlinkClick r:id="rId3" action="ppaction://hlinkfile"/>
              </a:rPr>
              <a:t> 3 Windows Tool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you are in a district that has Apple products, there is comparable software.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“The single factor most closely associated with reading achievement—more than socioeconomic status or any instructional approach—is independent reading.”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--Stephen </a:t>
            </a:r>
            <a:r>
              <a:rPr lang="en-US" dirty="0" err="1" smtClean="0"/>
              <a:t>Krashen</a:t>
            </a:r>
            <a:r>
              <a:rPr lang="en-US" dirty="0" smtClean="0"/>
              <a:t>, </a:t>
            </a:r>
            <a:r>
              <a:rPr lang="en-US" i="1" dirty="0" smtClean="0"/>
              <a:t>The Power of Reading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“Frequency of reading for pleasure correlates strongly with better test scores …”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u="sng" dirty="0" smtClean="0"/>
          </a:p>
          <a:p>
            <a:pPr>
              <a:buNone/>
            </a:pPr>
            <a:r>
              <a:rPr lang="en-US" i="1" dirty="0" smtClean="0"/>
              <a:t>-- To Read or Not to Read: A Question of National Consequence  </a:t>
            </a:r>
            <a:r>
              <a:rPr lang="en-US" dirty="0" smtClean="0"/>
              <a:t>by the National Endowment for the Arts, November 2007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763000" cy="6096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Curriculum Connections (Where are they low, what sections of  your library can you focus on display)</a:t>
            </a:r>
          </a:p>
          <a:p>
            <a:pPr lvl="1"/>
            <a:r>
              <a:rPr lang="en-US" dirty="0" smtClean="0">
                <a:hlinkClick r:id="rId3"/>
              </a:rPr>
              <a:t>Texas Explorers </a:t>
            </a:r>
            <a:r>
              <a:rPr lang="en-US" dirty="0" err="1" smtClean="0">
                <a:hlinkClick r:id="rId3"/>
              </a:rPr>
              <a:t>WebQuest</a:t>
            </a:r>
            <a:r>
              <a:rPr lang="en-US" dirty="0" smtClean="0">
                <a:hlinkClick r:id="rId3"/>
              </a:rPr>
              <a:t>: </a:t>
            </a:r>
            <a:r>
              <a:rPr lang="en-US" dirty="0" smtClean="0"/>
              <a:t>zunal.com (Sandy)</a:t>
            </a:r>
          </a:p>
          <a:p>
            <a:pPr lvl="1"/>
            <a:r>
              <a:rPr lang="en-US" dirty="0" smtClean="0">
                <a:hlinkClick r:id="rId4"/>
              </a:rPr>
              <a:t>NASA </a:t>
            </a:r>
            <a:r>
              <a:rPr lang="en-US" dirty="0" err="1" smtClean="0">
                <a:hlinkClick r:id="rId4"/>
              </a:rPr>
              <a:t>Glogster</a:t>
            </a:r>
            <a:r>
              <a:rPr lang="en-US" dirty="0" smtClean="0">
                <a:hlinkClick r:id="rId4"/>
              </a:rPr>
              <a:t>: Space Shuttle </a:t>
            </a:r>
            <a:r>
              <a:rPr lang="en-US" dirty="0" smtClean="0"/>
              <a:t>(Sherry)</a:t>
            </a:r>
          </a:p>
          <a:p>
            <a:pPr lvl="1"/>
            <a:r>
              <a:rPr lang="en-US" dirty="0" smtClean="0">
                <a:hlinkClick r:id="rId5"/>
              </a:rPr>
              <a:t>Paired Reading with the Lone Star List</a:t>
            </a:r>
            <a:r>
              <a:rPr lang="en-US" dirty="0" smtClean="0"/>
              <a:t> – </a:t>
            </a:r>
            <a:r>
              <a:rPr lang="en-US" dirty="0" err="1" smtClean="0"/>
              <a:t>LiveBinder</a:t>
            </a:r>
            <a:r>
              <a:rPr lang="en-US" dirty="0" smtClean="0"/>
              <a:t> ( Bonnie)</a:t>
            </a:r>
          </a:p>
          <a:p>
            <a:pPr lvl="1"/>
            <a:r>
              <a:rPr lang="en-US" dirty="0" smtClean="0">
                <a:hlinkClick r:id="rId6" action="ppaction://hlinkfile"/>
              </a:rPr>
              <a:t>Picture Books that teach literary elements and the 6 traits of writing.</a:t>
            </a:r>
            <a:r>
              <a:rPr lang="en-US" dirty="0" smtClean="0"/>
              <a:t> (Bonnie</a:t>
            </a:r>
            <a:r>
              <a:rPr lang="en-US" dirty="0" smtClean="0"/>
              <a:t>)</a:t>
            </a:r>
          </a:p>
          <a:p>
            <a:pPr lvl="1"/>
            <a:r>
              <a:rPr lang="en-US" sz="2800" dirty="0" err="1">
                <a:hlinkClick r:id="rId7"/>
              </a:rPr>
              <a:t>LiveBinders</a:t>
            </a:r>
            <a:r>
              <a:rPr lang="en-US" sz="2800" dirty="0"/>
              <a:t>    </a:t>
            </a:r>
            <a:r>
              <a:rPr lang="en-US" sz="2800" dirty="0">
                <a:hlinkClick r:id="rId8"/>
              </a:rPr>
              <a:t>http://www.livebinders.com/</a:t>
            </a:r>
            <a:r>
              <a:rPr lang="en-US" sz="2800" dirty="0"/>
              <a:t>  (a way to organize units, lessons, etc.) </a:t>
            </a:r>
            <a:r>
              <a:rPr lang="en-US" sz="2800" dirty="0">
                <a:hlinkClick r:id="rId9"/>
              </a:rPr>
              <a:t>Poetry </a:t>
            </a:r>
            <a:r>
              <a:rPr lang="en-US" sz="2800" dirty="0" smtClean="0">
                <a:hlinkClick r:id="rId9"/>
              </a:rPr>
              <a:t>Unit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hlinkClick r:id="rId10" action="ppaction://hlinkfile"/>
              </a:rPr>
              <a:t>Explorers: Ernest </a:t>
            </a:r>
            <a:r>
              <a:rPr lang="en-US" dirty="0" err="1" smtClean="0">
                <a:hlinkClick r:id="rId10" action="ppaction://hlinkfile"/>
              </a:rPr>
              <a:t>Shackleton</a:t>
            </a:r>
            <a:r>
              <a:rPr lang="en-US" dirty="0" smtClean="0">
                <a:hlinkClick r:id="rId10" action="ppaction://hlinkfile"/>
              </a:rPr>
              <a:t> </a:t>
            </a:r>
            <a:r>
              <a:rPr lang="en-US" dirty="0" smtClean="0"/>
              <a:t>– (Bonnie) </a:t>
            </a:r>
            <a:r>
              <a:rPr lang="en-US" dirty="0" smtClean="0">
                <a:hlinkClick r:id="rId11"/>
              </a:rPr>
              <a:t>McCormick, Bonnie (Librarian) / CURRICULUM CONNECTIONS</a:t>
            </a:r>
            <a:endParaRPr lang="en-US" dirty="0" smtClean="0"/>
          </a:p>
          <a:p>
            <a:pPr lvl="1"/>
            <a:r>
              <a:rPr lang="en-US" dirty="0" smtClean="0">
                <a:hlinkClick r:id="rId12" action="ppaction://hlinksldjump"/>
              </a:rPr>
              <a:t>Chalk Rail Display  </a:t>
            </a:r>
            <a:r>
              <a:rPr lang="en-US" dirty="0" smtClean="0"/>
              <a:t>(QR Codes</a:t>
            </a:r>
            <a:r>
              <a:rPr lang="en-US" dirty="0" smtClean="0"/>
              <a:t>)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  <a:hlinkClick r:id="rId13"/>
              </a:rPr>
              <a:t>Book Suggestions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/>
              <a:t>(Bonnie) All Librarians have similar pages on their websites.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Magazines (Authentic Reading, Mental Floss)</a:t>
            </a:r>
          </a:p>
          <a:p>
            <a:pPr>
              <a:buNone/>
            </a:pPr>
            <a:r>
              <a:rPr lang="en-US" dirty="0" smtClean="0">
                <a:hlinkClick r:id="rId14"/>
              </a:rPr>
              <a:t>Political Cartoons </a:t>
            </a:r>
            <a:r>
              <a:rPr lang="en-US" dirty="0" smtClean="0"/>
              <a:t>(</a:t>
            </a:r>
            <a:r>
              <a:rPr lang="en-US" dirty="0" err="1" smtClean="0"/>
              <a:t>Voicethread</a:t>
            </a:r>
            <a:r>
              <a:rPr lang="en-US" dirty="0" smtClean="0"/>
              <a:t>) (Bonnie)</a:t>
            </a:r>
          </a:p>
          <a:p>
            <a:pPr>
              <a:buNone/>
            </a:pPr>
            <a:r>
              <a:rPr lang="en-US" dirty="0" smtClean="0">
                <a:hlinkClick r:id="rId15"/>
              </a:rPr>
              <a:t>The Great Depression </a:t>
            </a:r>
            <a:r>
              <a:rPr lang="en-US" dirty="0" smtClean="0"/>
              <a:t>(</a:t>
            </a:r>
            <a:r>
              <a:rPr lang="en-US" dirty="0" err="1" smtClean="0"/>
              <a:t>Animoto</a:t>
            </a:r>
            <a:r>
              <a:rPr lang="en-US" dirty="0" smtClean="0"/>
              <a:t>) (Bonnie)</a:t>
            </a:r>
          </a:p>
          <a:p>
            <a:pPr>
              <a:buNone/>
            </a:pPr>
            <a:r>
              <a:rPr lang="en-US" dirty="0" smtClean="0">
                <a:hlinkClick r:id="rId16" action="ppaction://hlinkfile"/>
              </a:rPr>
              <a:t>Virtual Source Cards and Note Taking </a:t>
            </a:r>
            <a:r>
              <a:rPr lang="en-US" dirty="0" smtClean="0"/>
              <a:t>(Sherry Brandt)	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Authentic/Academic Reading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0" y="1524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Tip Sheets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hlinkClick r:id="rId2" action="ppaction://hlinkfile"/>
              </a:rPr>
              <a:t>Book Talk Podcast Lesson Plan (Grades 3,4,5)</a:t>
            </a:r>
            <a:endParaRPr lang="en-US" sz="2000" dirty="0" smtClean="0"/>
          </a:p>
          <a:p>
            <a:r>
              <a:rPr lang="en-US" sz="2000" dirty="0" smtClean="0">
                <a:hlinkClick r:id="rId3" action="ppaction://hlinkfile"/>
              </a:rPr>
              <a:t>How to Create </a:t>
            </a:r>
            <a:r>
              <a:rPr lang="en-US" sz="2000" dirty="0" err="1" smtClean="0">
                <a:hlinkClick r:id="rId3" action="ppaction://hlinkfile"/>
              </a:rPr>
              <a:t>PhotoStory</a:t>
            </a:r>
            <a:r>
              <a:rPr lang="en-US" sz="2000" dirty="0" smtClean="0">
                <a:hlinkClick r:id="rId3" action="ppaction://hlinkfile"/>
              </a:rPr>
              <a:t> (All Level)</a:t>
            </a:r>
            <a:endParaRPr lang="en-US" sz="2000" dirty="0" smtClean="0"/>
          </a:p>
          <a:p>
            <a:r>
              <a:rPr lang="en-US" sz="2000" dirty="0" smtClean="0">
                <a:hlinkClick r:id="rId4" action="ppaction://hlinkfile"/>
              </a:rPr>
              <a:t>Photo Story 3 for Windows Tip Sheet (All Level)</a:t>
            </a:r>
            <a:endParaRPr lang="en-US" sz="2000" dirty="0" smtClean="0"/>
          </a:p>
          <a:p>
            <a:r>
              <a:rPr lang="en-US" sz="2000" dirty="0" smtClean="0">
                <a:hlinkClick r:id="rId5" action="ppaction://hlinkfile"/>
              </a:rPr>
              <a:t>Creating a Book Trailer (Story Board)</a:t>
            </a:r>
            <a:r>
              <a:rPr lang="en-US" sz="2000" dirty="0" smtClean="0"/>
              <a:t> (PDF File)</a:t>
            </a:r>
          </a:p>
          <a:p>
            <a:r>
              <a:rPr lang="en-US" sz="2000" dirty="0" smtClean="0">
                <a:hlinkClick r:id="rId6" action="ppaction://hlinkfile"/>
              </a:rPr>
              <a:t>Creating a Book Trailer</a:t>
            </a:r>
            <a:r>
              <a:rPr lang="en-US" sz="2000" dirty="0" smtClean="0"/>
              <a:t>-Anna Modrow</a:t>
            </a:r>
          </a:p>
          <a:p>
            <a:r>
              <a:rPr lang="en-US" sz="2000" dirty="0" smtClean="0">
                <a:hlinkClick r:id="rId7" action="ppaction://hlinkfile"/>
              </a:rPr>
              <a:t>Book Trailer Rubric</a:t>
            </a:r>
            <a:r>
              <a:rPr lang="en-US" sz="2000" dirty="0" smtClean="0"/>
              <a:t>-Anna Modrow</a:t>
            </a:r>
          </a:p>
          <a:p>
            <a:r>
              <a:rPr lang="en-US" sz="2000" dirty="0" smtClean="0">
                <a:hlinkClick r:id="rId8" action="ppaction://hlinkfile"/>
              </a:rPr>
              <a:t>Tool For Reasoning Fair Use</a:t>
            </a:r>
            <a:endParaRPr lang="en-US" sz="2000" dirty="0" smtClean="0"/>
          </a:p>
          <a:p>
            <a:r>
              <a:rPr lang="en-US" sz="2000" dirty="0" smtClean="0">
                <a:hlinkClick r:id="rId9" action="ppaction://hlinkfile"/>
              </a:rPr>
              <a:t>Digital Picture Frame</a:t>
            </a:r>
            <a:r>
              <a:rPr lang="en-US" sz="2000" dirty="0" smtClean="0">
                <a:hlinkClick r:id="rId10" action="ppaction://hlinkfile"/>
              </a:rPr>
              <a:t>-</a:t>
            </a:r>
            <a:r>
              <a:rPr lang="en-US" sz="2000" dirty="0" smtClean="0"/>
              <a:t>Sherry Brandt</a:t>
            </a:r>
          </a:p>
          <a:p>
            <a:r>
              <a:rPr lang="en-US" sz="2000" dirty="0" smtClean="0">
                <a:hlinkClick r:id="rId11" action="ppaction://hlinkfile"/>
              </a:rPr>
              <a:t>Prerequisite for Storyboard</a:t>
            </a:r>
            <a:r>
              <a:rPr lang="en-US" sz="2000" dirty="0" smtClean="0"/>
              <a:t>-Sandy Noles (PDF File)</a:t>
            </a:r>
          </a:p>
          <a:p>
            <a:r>
              <a:rPr lang="en-US" sz="2000" dirty="0" smtClean="0">
                <a:hlinkClick r:id="rId12" action="ppaction://hlinkfile"/>
              </a:rPr>
              <a:t>Book Trailer Storyboard</a:t>
            </a:r>
            <a:r>
              <a:rPr lang="en-US" sz="2000" dirty="0" smtClean="0"/>
              <a:t>-Sandy Noles (PDF File)</a:t>
            </a:r>
          </a:p>
          <a:p>
            <a:r>
              <a:rPr lang="en-US" sz="2000" dirty="0" err="1" smtClean="0">
                <a:hlinkClick r:id="rId13" action="ppaction://hlinkfile"/>
              </a:rPr>
              <a:t>MovieMaker</a:t>
            </a:r>
            <a:r>
              <a:rPr lang="en-US" sz="2000" dirty="0" smtClean="0">
                <a:hlinkClick r:id="rId13" action="ppaction://hlinkfile"/>
              </a:rPr>
              <a:t> Guide for book trailers</a:t>
            </a:r>
            <a:r>
              <a:rPr lang="en-US" sz="2000" dirty="0" smtClean="0"/>
              <a:t>-Sandy Noles</a:t>
            </a:r>
          </a:p>
          <a:p>
            <a:r>
              <a:rPr lang="en-US" sz="2000" dirty="0" smtClean="0">
                <a:hlinkClick r:id="rId14" action="ppaction://hlinkfile"/>
              </a:rPr>
              <a:t>Book Trailer Project Checklist</a:t>
            </a:r>
            <a:r>
              <a:rPr lang="en-US" sz="2000" dirty="0" smtClean="0"/>
              <a:t>-Sandy Noles</a:t>
            </a:r>
          </a:p>
          <a:p>
            <a:r>
              <a:rPr lang="en-US" sz="2000" dirty="0" smtClean="0">
                <a:hlinkClick r:id="rId15" action="ppaction://hlinkfile"/>
              </a:rPr>
              <a:t>Book Trailer Rubric</a:t>
            </a:r>
            <a:r>
              <a:rPr lang="en-US" sz="2000" dirty="0" smtClean="0"/>
              <a:t>-Sandy Noles (PDF File)</a:t>
            </a:r>
          </a:p>
          <a:p>
            <a:r>
              <a:rPr lang="en-US" sz="2000" dirty="0" smtClean="0">
                <a:hlinkClick r:id="rId16" action="ppaction://hlinkfile"/>
              </a:rPr>
              <a:t>Saving Images from Creative Commons-</a:t>
            </a:r>
            <a:r>
              <a:rPr lang="en-US" sz="2000" dirty="0" smtClean="0"/>
              <a:t>Sandy Noles</a:t>
            </a:r>
          </a:p>
          <a:p>
            <a:r>
              <a:rPr lang="en-US" sz="2000" dirty="0" smtClean="0">
                <a:hlinkClick r:id="rId17" action="ppaction://hlinkfile"/>
              </a:rPr>
              <a:t>Animoto: Movies in a Minute </a:t>
            </a:r>
            <a:r>
              <a:rPr lang="en-US" sz="2000" dirty="0" smtClean="0"/>
              <a:t>– Power Point – Bonnie McCormick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err="1" smtClean="0">
                <a:hlinkClick r:id="rId18" action="ppaction://hlinkfile"/>
              </a:rPr>
              <a:t>VoiceThread</a:t>
            </a:r>
            <a:r>
              <a:rPr lang="en-US" sz="2000" dirty="0" smtClean="0">
                <a:hlinkClick r:id="rId18" action="ppaction://hlinkfile"/>
              </a:rPr>
              <a:t> Tips </a:t>
            </a:r>
            <a:r>
              <a:rPr lang="en-US" sz="2000" dirty="0" smtClean="0"/>
              <a:t>– Bonnie </a:t>
            </a:r>
            <a:r>
              <a:rPr lang="en-US" sz="2000" dirty="0" smtClean="0"/>
              <a:t>McCormick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  <a:hlinkClick r:id="rId19"/>
              </a:rPr>
              <a:t>Tip Sheets and Spine Label Templates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en-US" sz="2000" dirty="0" smtClean="0"/>
              <a:t>(Webpage to access all of the above)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Sheets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Book Trailer Contract</a:t>
            </a:r>
            <a:r>
              <a:rPr lang="en-US" dirty="0" smtClean="0"/>
              <a:t>: Anna Modrow</a:t>
            </a:r>
          </a:p>
          <a:p>
            <a:r>
              <a:rPr lang="en-US" dirty="0" smtClean="0">
                <a:hlinkClick r:id="rId3" action="ppaction://hlinkfile"/>
              </a:rPr>
              <a:t>Tip Sheets\Book-</a:t>
            </a:r>
            <a:r>
              <a:rPr lang="en-US" dirty="0" err="1" smtClean="0">
                <a:hlinkClick r:id="rId3" action="ppaction://hlinkfile"/>
              </a:rPr>
              <a:t>trailerPS</a:t>
            </a:r>
            <a:r>
              <a:rPr lang="en-US" dirty="0" smtClean="0">
                <a:hlinkClick r:id="rId3" action="ppaction://hlinkfile"/>
              </a:rPr>
              <a:t> </a:t>
            </a:r>
            <a:r>
              <a:rPr lang="en-US" dirty="0" err="1" smtClean="0">
                <a:hlinkClick r:id="rId3" action="ppaction://hlinkfile"/>
              </a:rPr>
              <a:t>trimmed.doc</a:t>
            </a:r>
            <a:r>
              <a:rPr lang="en-US" dirty="0" smtClean="0"/>
              <a:t>-Anna Modrow</a:t>
            </a:r>
          </a:p>
          <a:p>
            <a:r>
              <a:rPr lang="en-US" dirty="0" smtClean="0">
                <a:hlinkClick r:id="rId4" action="ppaction://hlinkfile"/>
              </a:rPr>
              <a:t>Tip Sheets\Book Trailer rubric-Moodrow.xlsx</a:t>
            </a:r>
            <a:r>
              <a:rPr lang="en-US" dirty="0" smtClean="0"/>
              <a:t>: Anna Modrow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Think about the how, why and where you can create a reading community on your campus as teachers and administrators.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/>
          <a:lstStyle/>
          <a:p>
            <a:pPr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“ What we have loved others will love, and we will teach them how.”</a:t>
            </a:r>
          </a:p>
          <a:p>
            <a:pPr>
              <a:buNone/>
            </a:pPr>
            <a:r>
              <a:rPr lang="en-US" dirty="0" smtClean="0"/>
              <a:t>					--William Wordsworth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Lone Star TIA Webpage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http://www.dentonisd.org/page/16440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43400"/>
            <a:ext cx="8763000" cy="1975104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S</a:t>
            </a:r>
            <a:r>
              <a:rPr lang="en-US" sz="6000" dirty="0" smtClean="0"/>
              <a:t>uccessful </a:t>
            </a:r>
            <a:r>
              <a:rPr lang="en-US" sz="6000" dirty="0" smtClean="0">
                <a:solidFill>
                  <a:srgbClr val="FFFF00"/>
                </a:solidFill>
              </a:rPr>
              <a:t>T</a:t>
            </a:r>
            <a:r>
              <a:rPr lang="en-US" sz="6000" dirty="0" smtClean="0"/>
              <a:t>esters </a:t>
            </a:r>
            <a:r>
              <a:rPr lang="en-US" sz="6000" dirty="0" smtClean="0">
                <a:solidFill>
                  <a:srgbClr val="FFFF00"/>
                </a:solidFill>
              </a:rPr>
              <a:t>A</a:t>
            </a:r>
            <a:r>
              <a:rPr lang="en-US" sz="6000" dirty="0" smtClean="0"/>
              <a:t>re </a:t>
            </a:r>
            <a:r>
              <a:rPr lang="en-US" sz="6000" dirty="0" smtClean="0">
                <a:solidFill>
                  <a:srgbClr val="FFFF00"/>
                </a:solidFill>
              </a:rPr>
              <a:t>A</a:t>
            </a:r>
            <a:r>
              <a:rPr lang="en-US" sz="6000" dirty="0" smtClean="0"/>
              <a:t>cademic </a:t>
            </a:r>
            <a:r>
              <a:rPr lang="en-US" sz="6000" dirty="0" smtClean="0">
                <a:solidFill>
                  <a:srgbClr val="FFFF00"/>
                </a:solidFill>
              </a:rPr>
              <a:t>R</a:t>
            </a:r>
            <a:r>
              <a:rPr lang="en-US" sz="6000" dirty="0" smtClean="0"/>
              <a:t>eaders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7724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Presented by Bonnie McCormick, Anna Modrow and Rhonda Thomas, Denton ISD Middle School Librarians</a:t>
            </a:r>
          </a:p>
          <a:p>
            <a:endParaRPr lang="en-US" dirty="0" smtClean="0"/>
          </a:p>
          <a:p>
            <a:r>
              <a:rPr lang="en-US" dirty="0" smtClean="0"/>
              <a:t>Creative Contributions by Sherry Brandt, Kim Johnson, Donna Kearley, Kelly Korenek, Anna Modrow, Margarete Neale, Sandy Noles, Carol Richmond, Leslye Rosin, and Gloria Smith.</a:t>
            </a:r>
          </a:p>
          <a:p>
            <a:r>
              <a:rPr lang="en-US" dirty="0" smtClean="0"/>
              <a:t>Tuesday, April 12, 2011</a:t>
            </a:r>
          </a:p>
          <a:p>
            <a:endParaRPr lang="en-US" dirty="0" smtClean="0"/>
          </a:p>
          <a:p>
            <a:r>
              <a:rPr lang="en-US" dirty="0" smtClean="0"/>
              <a:t>Lone Star TIA 2012,  Denton, 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sz="6600" smtClean="0"/>
              <a:t>Promotion of Books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Book Talks</a:t>
            </a:r>
          </a:p>
          <a:p>
            <a:pPr lvl="1"/>
            <a:r>
              <a:rPr lang="en-US" dirty="0" smtClean="0"/>
              <a:t>Power Points: </a:t>
            </a:r>
          </a:p>
          <a:p>
            <a:pPr lvl="2"/>
            <a:r>
              <a:rPr lang="en-US" dirty="0" smtClean="0">
                <a:hlinkClick r:id="rId3" action="ppaction://hlinkpres?slideindex=1&amp;slidetitle="/>
              </a:rPr>
              <a:t>Lone Star Power Point  2010 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>
                <a:hlinkClick r:id="rId4" action="ppaction://hlinkpres?slideindex=1&amp;slidetitle="/>
              </a:rPr>
              <a:t>Lone Star Power Point 2011</a:t>
            </a:r>
            <a:endParaRPr lang="en-US" dirty="0" smtClean="0"/>
          </a:p>
          <a:p>
            <a:pPr lvl="2"/>
            <a:r>
              <a:rPr lang="en-US" dirty="0" smtClean="0">
                <a:hlinkClick r:id="rId5" action="ppaction://hlinkpres?slideindex=1&amp;slidetitle="/>
              </a:rPr>
              <a:t>Lone Star Power Point 2012</a:t>
            </a:r>
            <a:endParaRPr lang="en-US" dirty="0" smtClean="0"/>
          </a:p>
          <a:p>
            <a:pPr lvl="2"/>
            <a:r>
              <a:rPr lang="en-US" sz="2400" dirty="0" smtClean="0">
                <a:hlinkClick r:id="rId6" action="ppaction://hlinkpres?slideindex=1&amp;slidetitle="/>
              </a:rPr>
              <a:t>Newbery Power Point</a:t>
            </a:r>
            <a:endParaRPr lang="en-US" sz="2400" dirty="0" smtClean="0"/>
          </a:p>
          <a:p>
            <a:pPr lvl="2"/>
            <a:r>
              <a:rPr lang="en-US" sz="2400" dirty="0" smtClean="0">
                <a:hlinkClick r:id="rId7" action="ppaction://hlinkpres?slideindex=1&amp;slidetitle="/>
              </a:rPr>
              <a:t>New Books Power Point</a:t>
            </a:r>
            <a:endParaRPr lang="en-US" sz="2400" dirty="0" smtClean="0"/>
          </a:p>
          <a:p>
            <a:pPr lvl="2">
              <a:buNone/>
            </a:pPr>
            <a:endParaRPr lang="en-US" sz="24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Binders</a:t>
            </a:r>
            <a:endParaRPr lang="en-US" dirty="0" smtClean="0"/>
          </a:p>
          <a:p>
            <a:pPr lvl="1"/>
            <a:r>
              <a:rPr lang="en-US" dirty="0" smtClean="0"/>
              <a:t>	</a:t>
            </a:r>
            <a:r>
              <a:rPr lang="en-US" i="1" dirty="0" smtClean="0"/>
              <a:t>Series</a:t>
            </a:r>
          </a:p>
          <a:p>
            <a:pPr lvl="1"/>
            <a:r>
              <a:rPr lang="en-US" i="1" dirty="0" smtClean="0"/>
              <a:t>	Sequels</a:t>
            </a:r>
          </a:p>
          <a:p>
            <a:pPr lvl="1"/>
            <a:r>
              <a:rPr lang="en-US" i="1" dirty="0" smtClean="0"/>
              <a:t>	Genre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4572000"/>
          </a:xfrm>
        </p:spPr>
        <p:txBody>
          <a:bodyPr>
            <a:normAutofit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4400" dirty="0" smtClean="0">
                <a:solidFill>
                  <a:srgbClr val="FF0000"/>
                </a:solidFill>
              </a:rPr>
              <a:t>Digital Frames:  Demo  and Examples</a:t>
            </a:r>
          </a:p>
          <a:p>
            <a:pPr marL="932688" lvl="3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n-US" sz="3600" dirty="0" smtClean="0">
                <a:hlinkClick r:id="rId3" action="ppaction://hlinkfile"/>
              </a:rPr>
              <a:t>Assignment Sheet</a:t>
            </a:r>
            <a:endParaRPr lang="en-US" sz="3600" dirty="0"/>
          </a:p>
        </p:txBody>
      </p:sp>
      <p:pic>
        <p:nvPicPr>
          <p:cNvPr id="4" name="Picture 3" descr="Lone Star Displays 2009 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895600"/>
            <a:ext cx="4267200" cy="3200400"/>
          </a:xfrm>
          <a:prstGeom prst="rect">
            <a:avLst/>
          </a:prstGeom>
        </p:spPr>
      </p:pic>
      <p:pic>
        <p:nvPicPr>
          <p:cNvPr id="5" name="Content Placeholder 3" descr="Promoting Books 001.jpg"/>
          <p:cNvPicPr>
            <a:picLocks noChangeAspect="1"/>
          </p:cNvPicPr>
          <p:nvPr/>
        </p:nvPicPr>
        <p:blipFill>
          <a:blip r:embed="rId5" cstate="print"/>
          <a:srcRect l="15942" r="15942"/>
          <a:stretch>
            <a:fillRect/>
          </a:stretch>
        </p:blipFill>
        <p:spPr>
          <a:xfrm>
            <a:off x="5029200" y="2590800"/>
            <a:ext cx="3785981" cy="392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“Choosing not to read is never discussed. It is simply not an option…I want my students to know that I see each of them as a reader.”</a:t>
            </a:r>
          </a:p>
          <a:p>
            <a:pPr>
              <a:buNone/>
            </a:pPr>
            <a:r>
              <a:rPr lang="en-US" dirty="0" smtClean="0"/>
              <a:t>--  The Book Whisperer: Awakening the Inner Reader in Every Child, by </a:t>
            </a:r>
            <a:r>
              <a:rPr lang="en-US" dirty="0" err="1" smtClean="0"/>
              <a:t>Donalyn</a:t>
            </a:r>
            <a:r>
              <a:rPr lang="en-US" dirty="0" smtClean="0"/>
              <a:t> Miller (Classroom teacher at Northwest ISD and formerly of  Keller ISD)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513636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TV: Scrolling Announcements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Displays: </a:t>
            </a:r>
            <a:r>
              <a:rPr lang="en-US" sz="4400" dirty="0" smtClean="0"/>
              <a:t>Bulletin Boards, Chalk Rails, Display Cases, Shelves, Tables, Windows, Nooks and Crannies, Reading Doors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Displays: Bulletin Boards</a:t>
            </a:r>
            <a:endParaRPr lang="en-US" dirty="0"/>
          </a:p>
        </p:txBody>
      </p:sp>
      <p:pic>
        <p:nvPicPr>
          <p:cNvPr id="4" name="Content Placeholder 3" descr="licensed to lea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Cases</a:t>
            </a:r>
            <a:endParaRPr lang="en-US" dirty="0"/>
          </a:p>
        </p:txBody>
      </p:sp>
      <p:pic>
        <p:nvPicPr>
          <p:cNvPr id="4" name="Content Placeholder 3" descr="Displays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334000" cy="523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2556</TotalTime>
  <Words>1056</Words>
  <Application>Microsoft Office PowerPoint</Application>
  <PresentationFormat>On-screen Show (4:3)</PresentationFormat>
  <Paragraphs>161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Metro</vt:lpstr>
      <vt:lpstr>What have you read this summer?</vt:lpstr>
      <vt:lpstr>“The single factor most closely associated with reading achievement—more than socioeconomic status or any instructional approach—is independent reading.”   --Stephen Krashen, The Power of Reading</vt:lpstr>
      <vt:lpstr>Successful Testers Are Academic Readers</vt:lpstr>
      <vt:lpstr>Promotion of Books</vt:lpstr>
      <vt:lpstr>PowerPoint Presentation</vt:lpstr>
      <vt:lpstr>PowerPoint Presentation</vt:lpstr>
      <vt:lpstr>PowerPoint Presentation</vt:lpstr>
      <vt:lpstr>Displays: Bulletin Boards</vt:lpstr>
      <vt:lpstr>Display Cases</vt:lpstr>
      <vt:lpstr>Shelves</vt:lpstr>
      <vt:lpstr>Tables</vt:lpstr>
      <vt:lpstr>Windows</vt:lpstr>
      <vt:lpstr>Nooks and Crannies</vt:lpstr>
      <vt:lpstr>http://www.slideshare.net/Donalynm/2012-ccira-keynote-creating-classrooms-where-readers-flourish</vt:lpstr>
      <vt:lpstr>PowerPoint Presentation</vt:lpstr>
      <vt:lpstr>PowerPoint Presentation</vt:lpstr>
      <vt:lpstr>PowerPoint Presentation</vt:lpstr>
      <vt:lpstr>E-Books (BYOD, Bring Your Own Device)</vt:lpstr>
      <vt:lpstr>Windows Software  Presentation &amp; Promotional Tools </vt:lpstr>
      <vt:lpstr>PowerPoint Presentation</vt:lpstr>
      <vt:lpstr>PowerPoint Presentation</vt:lpstr>
      <vt:lpstr>PowerPoint Presentation</vt:lpstr>
      <vt:lpstr>Tip Sheets</vt:lpstr>
      <vt:lpstr>Tip Sheets (Cont’d)</vt:lpstr>
      <vt:lpstr>Think about the how, why and where you can create a reading community on your campus as teachers and administrators. </vt:lpstr>
      <vt:lpstr>PowerPoint Presentation</vt:lpstr>
      <vt:lpstr>Questions? Comments?   Lone Star TIA Webpage http://www.dentonisd.org/page/16440</vt:lpstr>
    </vt:vector>
  </TitlesOfParts>
  <Company>Denton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Cowtown Lone Star Books</dc:title>
  <dc:creator>Denton ISD</dc:creator>
  <cp:lastModifiedBy>repair</cp:lastModifiedBy>
  <cp:revision>257</cp:revision>
  <dcterms:created xsi:type="dcterms:W3CDTF">2010-01-13T20:00:03Z</dcterms:created>
  <dcterms:modified xsi:type="dcterms:W3CDTF">2012-07-26T16:31:46Z</dcterms:modified>
</cp:coreProperties>
</file>