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08C0E-C1AA-495C-9E0A-11026D50A50E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20FA7-C131-4AF9-B9DD-37DA43C9B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7AB9F-0F02-42A4-8543-9D4EE87B64A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94611-D443-47CF-9AB3-C313B912DFA7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B7229-388C-4C84-8144-119B29B96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0019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Monday, September </a:t>
            </a:r>
            <a:r>
              <a:rPr lang="en-US" sz="3200" dirty="0" smtClean="0"/>
              <a:t>17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HOMOPHONES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Copy the following into your journal: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648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400" b="1" i="1" u="sng" dirty="0" smtClean="0">
                <a:solidFill>
                  <a:srgbClr val="002060"/>
                </a:solidFill>
              </a:rPr>
              <a:t>guessed</a:t>
            </a:r>
            <a:r>
              <a:rPr lang="en-US" sz="2400" b="1" u="sng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(v.)</a:t>
            </a:r>
            <a:r>
              <a:rPr lang="en-US" sz="2400" dirty="0" smtClean="0">
                <a:solidFill>
                  <a:srgbClr val="002060"/>
                </a:solidFill>
              </a:rPr>
              <a:t> past tense of “to guess,” which means “to predict or estimate” (“He didn’t know the answer, so he guessed.”)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smtClean="0">
                <a:solidFill>
                  <a:srgbClr val="002060"/>
                </a:solidFill>
              </a:rPr>
              <a:t>guest</a:t>
            </a:r>
            <a:r>
              <a:rPr lang="en-US" sz="2400" smtClean="0">
                <a:solidFill>
                  <a:srgbClr val="002060"/>
                </a:solidFill>
              </a:rPr>
              <a:t> </a:t>
            </a:r>
            <a:r>
              <a:rPr lang="en-US" sz="2400" i="1" smtClean="0">
                <a:solidFill>
                  <a:srgbClr val="002060"/>
                </a:solidFill>
              </a:rPr>
              <a:t>(n.) </a:t>
            </a:r>
            <a:r>
              <a:rPr lang="en-US" sz="2400" smtClean="0">
                <a:solidFill>
                  <a:srgbClr val="002060"/>
                </a:solidFill>
              </a:rPr>
              <a:t>a visitor to a home or business (“I was a guest at my friend’s party.”)</a:t>
            </a:r>
          </a:p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wave </a:t>
            </a:r>
            <a:r>
              <a:rPr lang="en-US" sz="2400" i="1" dirty="0" smtClean="0">
                <a:solidFill>
                  <a:srgbClr val="002060"/>
                </a:solidFill>
              </a:rPr>
              <a:t>(n.)</a:t>
            </a:r>
            <a:r>
              <a:rPr lang="en-US" sz="2400" dirty="0" smtClean="0">
                <a:solidFill>
                  <a:srgbClr val="002060"/>
                </a:solidFill>
              </a:rPr>
              <a:t> a ridge or swell moving along the surface of the water (“an ocean wave); (v.) to move back and forth or up and down (“to wave goodbye”)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waive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(v.) </a:t>
            </a:r>
            <a:r>
              <a:rPr lang="en-US" sz="2400" dirty="0" smtClean="0">
                <a:solidFill>
                  <a:srgbClr val="002060"/>
                </a:solidFill>
              </a:rPr>
              <a:t>to give up a claim or right voluntarily (“to waive your right to an attorney”)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0019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Tuesday, September </a:t>
            </a:r>
            <a:r>
              <a:rPr lang="en-US" sz="3200" dirty="0" smtClean="0"/>
              <a:t>18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HOMOPHONES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Copy the following into your journal: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382000" cy="4724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core </a:t>
            </a:r>
            <a:r>
              <a:rPr lang="en-US" sz="2400" i="1" dirty="0" smtClean="0">
                <a:solidFill>
                  <a:srgbClr val="002060"/>
                </a:solidFill>
              </a:rPr>
              <a:t>(n.) </a:t>
            </a:r>
            <a:r>
              <a:rPr lang="en-US" sz="2400" dirty="0" smtClean="0">
                <a:solidFill>
                  <a:srgbClr val="002060"/>
                </a:solidFill>
              </a:rPr>
              <a:t>the center or most important part of something (“An apple’s seeds are in its core.”)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corps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(n.)</a:t>
            </a:r>
            <a:r>
              <a:rPr lang="en-US" sz="2400" dirty="0" smtClean="0">
                <a:solidFill>
                  <a:srgbClr val="002060"/>
                </a:solidFill>
              </a:rPr>
              <a:t> a special branch of the armed forces; a group of people acting together (“the Marine Corps”)</a:t>
            </a:r>
            <a:r>
              <a:rPr lang="en-US" sz="2400" b="1" i="1" u="sng" dirty="0" smtClean="0">
                <a:solidFill>
                  <a:srgbClr val="002060"/>
                </a:solidFill>
              </a:rPr>
              <a:t> </a:t>
            </a:r>
          </a:p>
          <a:p>
            <a:endParaRPr lang="en-US" sz="2400" b="1" i="1" u="sng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prophet </a:t>
            </a:r>
            <a:r>
              <a:rPr lang="en-US" sz="2400" i="1" dirty="0" smtClean="0">
                <a:solidFill>
                  <a:srgbClr val="002060"/>
                </a:solidFill>
              </a:rPr>
              <a:t>(n.) </a:t>
            </a:r>
            <a:r>
              <a:rPr lang="en-US" sz="2400" dirty="0" smtClean="0">
                <a:solidFill>
                  <a:srgbClr val="002060"/>
                </a:solidFill>
              </a:rPr>
              <a:t>one who speaks with divine inspiration or predicts the future (“God spoke through his prophet.”)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profit </a:t>
            </a:r>
            <a:r>
              <a:rPr lang="en-US" sz="2400" i="1" dirty="0" smtClean="0">
                <a:solidFill>
                  <a:srgbClr val="002060"/>
                </a:solidFill>
              </a:rPr>
              <a:t>(n.)</a:t>
            </a:r>
            <a:r>
              <a:rPr lang="en-US" sz="2400" dirty="0" smtClean="0">
                <a:solidFill>
                  <a:srgbClr val="002060"/>
                </a:solidFill>
              </a:rPr>
              <a:t>advantageous gain; return on an investment (“the profit from a good business”)</a:t>
            </a:r>
            <a:endParaRPr lang="en-US" sz="2400" b="1" i="1" u="sng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4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90499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Wednesday, September </a:t>
            </a:r>
            <a:r>
              <a:rPr lang="en-US" sz="3200" dirty="0" smtClean="0"/>
              <a:t>19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HOMOPHONES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Copy the following into your journal: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9144000" cy="4495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400" b="1" i="1" u="sng" dirty="0" smtClean="0">
                <a:solidFill>
                  <a:srgbClr val="002060"/>
                </a:solidFill>
              </a:rPr>
              <a:t>assistants </a:t>
            </a:r>
            <a:r>
              <a:rPr lang="en-US" sz="2400" i="1" dirty="0" smtClean="0">
                <a:solidFill>
                  <a:srgbClr val="002060"/>
                </a:solidFill>
              </a:rPr>
              <a:t>(pl. n.)</a:t>
            </a:r>
            <a:r>
              <a:rPr lang="en-US" sz="2400" dirty="0" smtClean="0">
                <a:solidFill>
                  <a:srgbClr val="002060"/>
                </a:solidFill>
              </a:rPr>
              <a:t> helpers (“I need three </a:t>
            </a:r>
            <a:r>
              <a:rPr lang="en-US" sz="2400" u="sng" dirty="0" smtClean="0">
                <a:solidFill>
                  <a:srgbClr val="002060"/>
                </a:solidFill>
              </a:rPr>
              <a:t>assistants</a:t>
            </a:r>
            <a:r>
              <a:rPr lang="en-US" sz="2400" dirty="0" smtClean="0">
                <a:solidFill>
                  <a:srgbClr val="002060"/>
                </a:solidFill>
              </a:rPr>
              <a:t> to help me with my project.”)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assistance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(n.) </a:t>
            </a:r>
            <a:r>
              <a:rPr lang="en-US" sz="2400" dirty="0" smtClean="0">
                <a:solidFill>
                  <a:srgbClr val="002060"/>
                </a:solidFill>
              </a:rPr>
              <a:t>aid or help (“The hurricane victims need </a:t>
            </a:r>
            <a:r>
              <a:rPr lang="en-US" sz="2400" u="sng" dirty="0" smtClean="0">
                <a:solidFill>
                  <a:srgbClr val="002060"/>
                </a:solidFill>
              </a:rPr>
              <a:t>assistance</a:t>
            </a:r>
            <a:r>
              <a:rPr lang="en-US" sz="2400" dirty="0" smtClean="0">
                <a:solidFill>
                  <a:srgbClr val="002060"/>
                </a:solidFill>
              </a:rPr>
              <a:t> with food and shelter.”)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shone </a:t>
            </a:r>
            <a:r>
              <a:rPr lang="en-US" sz="2400" i="1" dirty="0" smtClean="0">
                <a:solidFill>
                  <a:srgbClr val="002060"/>
                </a:solidFill>
              </a:rPr>
              <a:t>(v.) </a:t>
            </a:r>
            <a:r>
              <a:rPr lang="en-US" sz="2400" dirty="0" smtClean="0">
                <a:solidFill>
                  <a:srgbClr val="002060"/>
                </a:solidFill>
              </a:rPr>
              <a:t>past tense of “to shine</a:t>
            </a:r>
            <a:r>
              <a:rPr lang="en-US" sz="2400" smtClean="0">
                <a:solidFill>
                  <a:srgbClr val="002060"/>
                </a:solidFill>
              </a:rPr>
              <a:t>” (“</a:t>
            </a:r>
            <a:r>
              <a:rPr lang="en-US" sz="2400" dirty="0" smtClean="0">
                <a:solidFill>
                  <a:srgbClr val="002060"/>
                </a:solidFill>
              </a:rPr>
              <a:t>There were no clouds last night, so the stars </a:t>
            </a:r>
            <a:r>
              <a:rPr lang="en-US" sz="2400" u="sng" dirty="0" smtClean="0">
                <a:solidFill>
                  <a:srgbClr val="002060"/>
                </a:solidFill>
              </a:rPr>
              <a:t>shone</a:t>
            </a:r>
            <a:r>
              <a:rPr lang="en-US" sz="2400" dirty="0" smtClean="0">
                <a:solidFill>
                  <a:srgbClr val="002060"/>
                </a:solidFill>
              </a:rPr>
              <a:t> brightly.”)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shown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(v.)</a:t>
            </a:r>
            <a:r>
              <a:rPr lang="en-US" sz="2400" dirty="0" smtClean="0">
                <a:solidFill>
                  <a:srgbClr val="002060"/>
                </a:solidFill>
              </a:rPr>
              <a:t> past participle of “to show” (“The math teacher has </a:t>
            </a:r>
            <a:r>
              <a:rPr lang="en-US" sz="2400" u="sng" dirty="0" smtClean="0">
                <a:solidFill>
                  <a:srgbClr val="002060"/>
                </a:solidFill>
              </a:rPr>
              <a:t>shown</a:t>
            </a:r>
            <a:r>
              <a:rPr lang="en-US" sz="2400" dirty="0" smtClean="0">
                <a:solidFill>
                  <a:srgbClr val="002060"/>
                </a:solidFill>
              </a:rPr>
              <a:t> his students how to divide fractions three times already.”)</a:t>
            </a:r>
            <a:r>
              <a:rPr lang="en-US" sz="2400" b="1" i="1" u="sng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1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2399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Thursday</a:t>
            </a:r>
            <a:r>
              <a:rPr lang="en-US" sz="3200" dirty="0" smtClean="0"/>
              <a:t>, September </a:t>
            </a:r>
            <a:r>
              <a:rPr lang="en-US" sz="3200" dirty="0" smtClean="0"/>
              <a:t>20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HOMOPHONES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876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Use the 12 homophones from this week’s warm-ups in as few sentences as possible. Each sentence must use AT LEAST TWO homophones. 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Example</a:t>
            </a:r>
            <a:r>
              <a:rPr lang="en-US" sz="2800" dirty="0" smtClean="0">
                <a:solidFill>
                  <a:srgbClr val="002060"/>
                </a:solidFill>
              </a:rPr>
              <a:t>: My </a:t>
            </a:r>
            <a:r>
              <a:rPr lang="en-US" sz="2800" u="sng" dirty="0" smtClean="0">
                <a:solidFill>
                  <a:srgbClr val="C00000"/>
                </a:solidFill>
              </a:rPr>
              <a:t>assistants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u="sng" dirty="0" smtClean="0">
                <a:solidFill>
                  <a:srgbClr val="C00000"/>
                </a:solidFill>
              </a:rPr>
              <a:t>waved</a:t>
            </a:r>
            <a:r>
              <a:rPr lang="en-US" sz="2800" dirty="0" smtClean="0">
                <a:solidFill>
                  <a:srgbClr val="002060"/>
                </a:solidFill>
              </a:rPr>
              <a:t> goodbye when they left.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1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333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Monday, September 17 HOMOPHONES  Copy the following into your journal:</vt:lpstr>
      <vt:lpstr>Tuesday, September 18 HOMOPHONES  Copy the following into your journal:</vt:lpstr>
      <vt:lpstr>Wednesday, September 19 HOMOPHONES  Copy the following into your journal:</vt:lpstr>
      <vt:lpstr>Thursday, September 20 HOMOPHONES</vt:lpstr>
    </vt:vector>
  </TitlesOfParts>
  <Company>Denton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 9/16/08  HOMONYMS</dc:title>
  <dc:creator>Administrator</dc:creator>
  <cp:lastModifiedBy>repair</cp:lastModifiedBy>
  <cp:revision>34</cp:revision>
  <dcterms:created xsi:type="dcterms:W3CDTF">2008-09-16T13:26:23Z</dcterms:created>
  <dcterms:modified xsi:type="dcterms:W3CDTF">2012-08-23T21:35:32Z</dcterms:modified>
</cp:coreProperties>
</file>