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111"/>
  </p:notesMasterIdLst>
  <p:handoutMasterIdLst>
    <p:handoutMasterId r:id="rId112"/>
  </p:handoutMasterIdLst>
  <p:sldIdLst>
    <p:sldId id="381" r:id="rId2"/>
    <p:sldId id="256" r:id="rId3"/>
    <p:sldId id="257" r:id="rId4"/>
    <p:sldId id="259" r:id="rId5"/>
    <p:sldId id="258" r:id="rId6"/>
    <p:sldId id="265" r:id="rId7"/>
    <p:sldId id="368" r:id="rId8"/>
    <p:sldId id="261" r:id="rId9"/>
    <p:sldId id="262" r:id="rId10"/>
    <p:sldId id="263" r:id="rId11"/>
    <p:sldId id="367" r:id="rId12"/>
    <p:sldId id="260" r:id="rId13"/>
    <p:sldId id="264" r:id="rId14"/>
    <p:sldId id="266" r:id="rId15"/>
    <p:sldId id="267" r:id="rId16"/>
    <p:sldId id="277" r:id="rId17"/>
    <p:sldId id="268" r:id="rId18"/>
    <p:sldId id="269" r:id="rId19"/>
    <p:sldId id="271" r:id="rId20"/>
    <p:sldId id="272" r:id="rId21"/>
    <p:sldId id="273" r:id="rId22"/>
    <p:sldId id="274" r:id="rId23"/>
    <p:sldId id="270" r:id="rId24"/>
    <p:sldId id="275" r:id="rId25"/>
    <p:sldId id="278" r:id="rId26"/>
    <p:sldId id="279" r:id="rId27"/>
    <p:sldId id="280" r:id="rId28"/>
    <p:sldId id="284" r:id="rId29"/>
    <p:sldId id="283" r:id="rId30"/>
    <p:sldId id="285" r:id="rId31"/>
    <p:sldId id="281" r:id="rId32"/>
    <p:sldId id="286" r:id="rId33"/>
    <p:sldId id="287" r:id="rId34"/>
    <p:sldId id="288" r:id="rId35"/>
    <p:sldId id="282" r:id="rId36"/>
    <p:sldId id="289" r:id="rId37"/>
    <p:sldId id="290" r:id="rId38"/>
    <p:sldId id="291" r:id="rId39"/>
    <p:sldId id="292" r:id="rId40"/>
    <p:sldId id="293" r:id="rId41"/>
    <p:sldId id="294" r:id="rId42"/>
    <p:sldId id="295" r:id="rId43"/>
    <p:sldId id="313" r:id="rId44"/>
    <p:sldId id="323" r:id="rId45"/>
    <p:sldId id="314" r:id="rId46"/>
    <p:sldId id="315" r:id="rId47"/>
    <p:sldId id="316" r:id="rId48"/>
    <p:sldId id="317" r:id="rId49"/>
    <p:sldId id="318" r:id="rId50"/>
    <p:sldId id="319" r:id="rId51"/>
    <p:sldId id="320" r:id="rId52"/>
    <p:sldId id="321" r:id="rId53"/>
    <p:sldId id="322" r:id="rId54"/>
    <p:sldId id="324" r:id="rId55"/>
    <p:sldId id="325" r:id="rId56"/>
    <p:sldId id="326" r:id="rId57"/>
    <p:sldId id="327" r:id="rId58"/>
    <p:sldId id="328" r:id="rId59"/>
    <p:sldId id="329" r:id="rId60"/>
    <p:sldId id="330" r:id="rId61"/>
    <p:sldId id="307" r:id="rId62"/>
    <p:sldId id="331" r:id="rId63"/>
    <p:sldId id="332" r:id="rId64"/>
    <p:sldId id="333" r:id="rId65"/>
    <p:sldId id="334" r:id="rId66"/>
    <p:sldId id="335" r:id="rId67"/>
    <p:sldId id="336" r:id="rId68"/>
    <p:sldId id="354" r:id="rId69"/>
    <p:sldId id="337" r:id="rId70"/>
    <p:sldId id="353" r:id="rId71"/>
    <p:sldId id="366" r:id="rId72"/>
    <p:sldId id="355" r:id="rId73"/>
    <p:sldId id="356" r:id="rId74"/>
    <p:sldId id="338" r:id="rId75"/>
    <p:sldId id="342" r:id="rId76"/>
    <p:sldId id="357" r:id="rId77"/>
    <p:sldId id="358" r:id="rId78"/>
    <p:sldId id="339" r:id="rId79"/>
    <p:sldId id="359" r:id="rId80"/>
    <p:sldId id="360" r:id="rId81"/>
    <p:sldId id="340" r:id="rId82"/>
    <p:sldId id="369" r:id="rId83"/>
    <p:sldId id="341" r:id="rId84"/>
    <p:sldId id="361" r:id="rId85"/>
    <p:sldId id="362" r:id="rId86"/>
    <p:sldId id="343" r:id="rId87"/>
    <p:sldId id="363" r:id="rId88"/>
    <p:sldId id="364" r:id="rId89"/>
    <p:sldId id="365" r:id="rId90"/>
    <p:sldId id="344" r:id="rId91"/>
    <p:sldId id="345" r:id="rId92"/>
    <p:sldId id="346" r:id="rId93"/>
    <p:sldId id="347" r:id="rId94"/>
    <p:sldId id="372" r:id="rId95"/>
    <p:sldId id="370" r:id="rId96"/>
    <p:sldId id="348" r:id="rId97"/>
    <p:sldId id="371" r:id="rId98"/>
    <p:sldId id="373" r:id="rId99"/>
    <p:sldId id="374" r:id="rId100"/>
    <p:sldId id="375" r:id="rId101"/>
    <p:sldId id="349" r:id="rId102"/>
    <p:sldId id="350" r:id="rId103"/>
    <p:sldId id="351" r:id="rId104"/>
    <p:sldId id="376" r:id="rId105"/>
    <p:sldId id="352" r:id="rId106"/>
    <p:sldId id="377" r:id="rId107"/>
    <p:sldId id="378" r:id="rId108"/>
    <p:sldId id="379" r:id="rId109"/>
    <p:sldId id="380"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852C5F-29DD-4B44-92B7-4E52B657B0E7}" type="datetimeFigureOut">
              <a:rPr lang="en-US" smtClean="0"/>
              <a:pPr/>
              <a:t>8/21/2012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67FA6-EFA8-431E-A922-346438F5CEB1}" type="slidenum">
              <a:rPr lang="en-US" smtClean="0"/>
              <a:pPr/>
              <a:t>‹#›</a:t>
            </a:fld>
            <a:endParaRPr lang="en-US"/>
          </a:p>
        </p:txBody>
      </p:sp>
    </p:spTree>
    <p:extLst>
      <p:ext uri="{BB962C8B-B14F-4D97-AF65-F5344CB8AC3E}">
        <p14:creationId xmlns:p14="http://schemas.microsoft.com/office/powerpoint/2010/main" val="2482184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C684D-D42D-4617-AA11-DEF00EFD24A9}" type="datetimeFigureOut">
              <a:rPr lang="en-US" smtClean="0"/>
              <a:pPr/>
              <a:t>8/21/2012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C89F5-3229-4108-A713-FF5699DF6FB2}" type="slidenum">
              <a:rPr lang="en-US" smtClean="0"/>
              <a:pPr/>
              <a:t>‹#›</a:t>
            </a:fld>
            <a:endParaRPr lang="en-US"/>
          </a:p>
        </p:txBody>
      </p:sp>
    </p:spTree>
    <p:extLst>
      <p:ext uri="{BB962C8B-B14F-4D97-AF65-F5344CB8AC3E}">
        <p14:creationId xmlns:p14="http://schemas.microsoft.com/office/powerpoint/2010/main" val="134643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 how</a:t>
            </a:r>
            <a:r>
              <a:rPr lang="en-US" baseline="0" dirty="0" smtClean="0"/>
              <a:t> to find the coastal region on the small maps, where to put in Texas Chronicle, and how to create the bubble map for today. We are only using the right side of the Texas Chronicle today (this is the input page)</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students note-taking</a:t>
            </a:r>
            <a:r>
              <a:rPr lang="en-US" baseline="0" dirty="0" smtClean="0"/>
              <a:t> can be a bulleted list which will help them remember what we have learned. Help them set it up as you go through this lesson. The list should be on the right hand side (input) of the Texas Chronicle. We will write on the left hand side later in this lesson.</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students</a:t>
            </a:r>
            <a:r>
              <a:rPr lang="en-US" baseline="0" dirty="0" smtClean="0"/>
              <a:t> a ruler and allow them to work with a partner to determine the size of this region.</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 time for students to turn and talk during first question. Then,</a:t>
            </a:r>
            <a:r>
              <a:rPr lang="en-US" baseline="0" dirty="0" smtClean="0"/>
              <a:t> they can share out with the two specific seasons mentioned on the slide.</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students that precipitation is water that falls to the Earth’s surface in the form of rain, sleet, snow, or hail.</a:t>
            </a:r>
            <a:r>
              <a:rPr lang="en-US" baseline="0" dirty="0" smtClean="0"/>
              <a:t> </a:t>
            </a:r>
            <a:r>
              <a:rPr lang="en-US" dirty="0" smtClean="0"/>
              <a:t>Precipitation</a:t>
            </a:r>
            <a:r>
              <a:rPr lang="en-US" baseline="0" dirty="0" smtClean="0"/>
              <a:t> range should be 24-48 or more inches per year. Tell students that the area along the border of Louisiana can receive as much as 60 inches per year. That is 5 feet of rain! Explain to students that the forest areas receive more rain and are more humid. The humidity is the moisture in the air which helps with the water cycle causing it to get more rain. Remind students what we learned about hurricanes along the coast and tornadoes in our part of Texas.</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Where does the salt water come from for the saltwater marshes? With the picture, have students notice how shallow the marshland is. This is not deep water. Plants root at the bottom and grow above the surface.</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Fishing is a huge industry</a:t>
            </a:r>
            <a:r>
              <a:rPr lang="en-US" baseline="0" dirty="0" smtClean="0"/>
              <a:t> along the coast. Many people vacation there just to go fishing. Shrimp boats bring large numbers of birds which can either float on the water to rest or have strong wings to get back to land. The white egret is a large bird that flies over the Gulf and marshes looking for food. Pelicans can be found along the seacoast and catch their prey (fish) directly out of the waves of the Gulf. Alligators are found mostly in the far eastern section of Texas along the rivers and marshes. </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Texas</a:t>
            </a:r>
            <a:r>
              <a:rPr lang="en-US" baseline="0" dirty="0" smtClean="0"/>
              <a:t> is so big that most of the countries’ natural features meet in this state. A natural region is an area made up of places that have the same physical features. The coastal plain is an area of low land that follows along the coast ~ the Gulf of Mexico for us.</a:t>
            </a:r>
          </a:p>
        </p:txBody>
      </p:sp>
      <p:sp>
        <p:nvSpPr>
          <p:cNvPr id="4" name="Slide Number Placeholder 3"/>
          <p:cNvSpPr>
            <a:spLocks noGrp="1"/>
          </p:cNvSpPr>
          <p:nvPr>
            <p:ph type="sldNum" sz="quarter" idx="10"/>
          </p:nvPr>
        </p:nvSpPr>
        <p:spPr/>
        <p:txBody>
          <a:bodyPr/>
          <a:lstStyle/>
          <a:p>
            <a:fld id="{D41C89F5-3229-4108-A713-FF5699DF6FB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Coyotes are found all over Texas!!!</a:t>
            </a:r>
            <a:r>
              <a:rPr lang="en-US" baseline="0" dirty="0" smtClean="0"/>
              <a:t> We have them in our area a lot! There are many, many birds that live in the Forests. </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optional assignment if you have time. I am NOT going to take a grade on it. The point</a:t>
            </a:r>
            <a:r>
              <a:rPr lang="en-US" baseline="0" dirty="0" smtClean="0"/>
              <a:t> of this assignment is for them to synthesize the information they have received today.</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map to discuss the physical features of a coastline. They should notice all the rivers and creeks that empty into the Gulf. They should notice all the bay</a:t>
            </a:r>
            <a:r>
              <a:rPr lang="en-US" baseline="0" dirty="0" smtClean="0"/>
              <a:t> areas. Point out how low lying this land is.</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timber industry.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a:t>
            </a:r>
            <a:r>
              <a:rPr lang="en-US" baseline="0" dirty="0" smtClean="0"/>
              <a:t> state borders the Central Plains? What other rivers flow through this region? Do the originate here or elsewhere? Review the terminology of plain (flat land)</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continue to use map on pg. 30. Also</a:t>
            </a:r>
            <a:r>
              <a:rPr lang="en-US" baseline="0" dirty="0" smtClean="0"/>
              <a:t> see picture on page 31 to understand the large bridges that must be built over floodplains.</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does the precipitation compare to the Coastal Plains Region.</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here the size difference of these tornadoes. Not always raining!!!</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all pictures of the Gulf Coastal Plain. Do they</a:t>
            </a:r>
            <a:r>
              <a:rPr lang="en-US" baseline="0" dirty="0" smtClean="0"/>
              <a:t> all look the same? Some of the areas of sandy, some rocky, and some marshy. But they are all in the same region. Just because you live on the Gulf Coast, it does not mean your backyard will look like it does when you go to the beach. However, all the land is at or just above/below sea level. These areas are still prone to flooding because they are right on the coastline.</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Armadillos live all over the state, but are in abundance in this region.</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Coyotes and snakes</a:t>
            </a:r>
            <a:r>
              <a:rPr lang="en-US" baseline="0" dirty="0" smtClean="0"/>
              <a:t> live all over the state.</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61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62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63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64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65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that</a:t>
            </a:r>
            <a:r>
              <a:rPr lang="en-US" baseline="0" dirty="0" smtClean="0"/>
              <a:t> an escarpment is a</a:t>
            </a:r>
            <a:r>
              <a:rPr lang="en-US" dirty="0" smtClean="0"/>
              <a:t> steep slope or long cliff that results from erosion or faulting and separates two relatively level areas of differing elevations.</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74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 to other regions: this one gets less rain</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78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wall of dust</a:t>
            </a:r>
            <a:r>
              <a:rPr lang="en-US" baseline="0" dirty="0" smtClean="0"/>
              <a:t> gets closer, you can’t see anything.</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79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Mesquite tree grown today for the bark in barbequing.</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81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a:t>
            </a:r>
            <a:r>
              <a:rPr lang="en-US" baseline="0" dirty="0" smtClean="0"/>
              <a:t> explain where this is in relation to the map on pg. 30 in student book. The point is that this area is part of the coastal plain and encompasses a great area of land.</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students think it might be called the Piney Woods? What is a national forest? Has anyone been camping in a national forest of Texas?</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054B4E5-55C6-4835-BB4B-2804EA68C9D0}" type="datetimeFigureOut">
              <a:rPr lang="en-US" smtClean="0"/>
              <a:pPr/>
              <a:t>8/21/2012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B8CA4EA-07B9-4651-BAB7-FBE694E979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54B4E5-55C6-4835-BB4B-2804EA68C9D0}"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CA4EA-07B9-4651-BAB7-FBE694E979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54B4E5-55C6-4835-BB4B-2804EA68C9D0}"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CA4EA-07B9-4651-BAB7-FBE694E979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054B4E5-55C6-4835-BB4B-2804EA68C9D0}" type="datetimeFigureOut">
              <a:rPr lang="en-US" smtClean="0"/>
              <a:pPr/>
              <a:t>8/21/2012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B8CA4EA-07B9-4651-BAB7-FBE694E979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054B4E5-55C6-4835-BB4B-2804EA68C9D0}" type="datetimeFigureOut">
              <a:rPr lang="en-US" smtClean="0"/>
              <a:pPr/>
              <a:t>8/21/2012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B8CA4EA-07B9-4651-BAB7-FBE694E979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054B4E5-55C6-4835-BB4B-2804EA68C9D0}" type="datetimeFigureOut">
              <a:rPr lang="en-US" smtClean="0"/>
              <a:pPr/>
              <a:t>8/21/2012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B8CA4EA-07B9-4651-BAB7-FBE694E979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054B4E5-55C6-4835-BB4B-2804EA68C9D0}"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B8CA4EA-07B9-4651-BAB7-FBE694E979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054B4E5-55C6-4835-BB4B-2804EA68C9D0}" type="datetimeFigureOut">
              <a:rPr lang="en-US" smtClean="0"/>
              <a:pPr/>
              <a:t>8/21/2012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CA4EA-07B9-4651-BAB7-FBE694E979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54B4E5-55C6-4835-BB4B-2804EA68C9D0}" type="datetimeFigureOut">
              <a:rPr lang="en-US" smtClean="0"/>
              <a:pPr/>
              <a:t>8/21/2012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CA4EA-07B9-4651-BAB7-FBE694E979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054B4E5-55C6-4835-BB4B-2804EA68C9D0}" type="datetimeFigureOut">
              <a:rPr lang="en-US" smtClean="0"/>
              <a:pPr/>
              <a:t>8/21/2012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CA4EA-07B9-4651-BAB7-FBE694E979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054B4E5-55C6-4835-BB4B-2804EA68C9D0}"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B8CA4EA-07B9-4651-BAB7-FBE694E979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054B4E5-55C6-4835-BB4B-2804EA68C9D0}" type="datetimeFigureOut">
              <a:rPr lang="en-US" smtClean="0"/>
              <a:pPr/>
              <a:t>8/21/2012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B8CA4EA-07B9-4651-BAB7-FBE694E979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hyperlink" Target="http://images.google.com/imgres?imgurl=http://clasticdetritus.files.wordpress.com/2009/09/bitterwell_canyon_prestorm.jpg&amp;imgrefurl=http://clasticdetritus.com/&amp;usg=__YRPCfLh8fhoucLLvJ0XC3K85UFY=&amp;h=1200&amp;w=1600&amp;sz=791&amp;hl=en&amp;start=19&amp;tbnid=_pGlmR1nUR4WcM:&amp;tbnh=113&amp;tbnw=150&amp;prev=/images?q=Texas+mountains+and+basins+climate&amp;gbv=2&amp;hl=en" TargetMode="External"/><Relationship Id="rId1" Type="http://schemas.openxmlformats.org/officeDocument/2006/relationships/slideLayout" Target="../slideLayouts/slideLayout6.xml"/><Relationship Id="rId5" Type="http://schemas.openxmlformats.org/officeDocument/2006/relationships/image" Target="../media/image99.jpeg"/><Relationship Id="rId4" Type="http://schemas.openxmlformats.org/officeDocument/2006/relationships/hyperlink" Target="http://images.google.com/imgres?imgurl=http://www.mdpub.com/newphotos/May2005/guados.jpg&amp;imgrefurl=http://www.mdpub.com/newphotos/index.html&amp;usg=__DjbG2hHwtff5hW3B4jUVEly26h8=&amp;h=600&amp;w=800&amp;sz=138&amp;hl=en&amp;start=41&amp;tbnid=HqPptLZ5uDX4WM:&amp;tbnh=107&amp;tbnw=143&amp;prev=/images?q=Texas+mountains+and+basins+climate&amp;gbv=2&amp;ndsp=20&amp;hl=en&amp;sa=N&amp;start=40" TargetMode="External"/></Relationships>
</file>

<file path=ppt/slides/_rels/slide10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image" Target="../media/image103.jpeg"/></Relationships>
</file>

<file path=ppt/slides/_rels/slide10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10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hyperlink" Target="http://www.valmont.com/asp/irrigation/vmagazine/win0304_saving1.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www.photohouston.com/texas-oil-derrick-photos-rigs/oil-refinery-photo-F13-02.jpg" TargetMode="External"/><Relationship Id="rId4" Type="http://schemas.openxmlformats.org/officeDocument/2006/relationships/image" Target="../media/image28.jpeg"/><Relationship Id="rId9"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www.bobsturrock.com/images/photos/scan0018.jp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wellsphere.com/linkOut.s?link=http://2.bp.blogspot.com/_hdu-trn8jPc/Sh4NNknrcHI/AAAAAAAAC8g/JmhY5cgrXRM/s1600-h/Amarilo+Tx.j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fortworthyesterday.com/Stockyards_Aerial_Photo-big.j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digital-memphis.com/matagorda/pages/Matagorda%20County,%20Texas.html"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texashistoryteacher.ning.com/photo/2203554:Photo:46?context=latest"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hyperlink" Target="http://www.richard-seaman.com/Wallpaper/Nature/Mammals/FlyingJackRabbitCompressed.jpg" TargetMode="External"/><Relationship Id="rId7" Type="http://schemas.openxmlformats.org/officeDocument/2006/relationships/image" Target="../media/image79.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exasbeyondhistory.net/aldridge/images/timbercounties.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89.jpeg"/><Relationship Id="rId2" Type="http://schemas.openxmlformats.org/officeDocument/2006/relationships/hyperlink" Target="http://images.google.com/imgres?imgurl=http://www.tarleton.edu/~range/Ram%20Pictures/04240%20basin%20big%20sagebrush.jpg&amp;imgrefurl=http://www.tarleton.edu/~range/shrublands/Great%20Basin%20Desert/greatbasindesert.html&amp;usg=__RDpn1A7IHpuXI3CycRLotEvH38Q=&amp;h=533&amp;w=797&amp;sz=110&amp;hl=en&amp;start=20&amp;tbnid=_7BE6qtopm-3XM:&amp;tbnh=96&amp;tbnw=143&amp;prev=/images?q=basin+landform+in+TX&amp;gbv=2&amp;hl=en"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edupic.net/Images/Biomes/guadalupe_mountains241.JPG&amp;imgrefurl=http://www.edupic.net/geo.htm&amp;usg=__SmSXg-K5t1DQERgSAco5PiUvdR0=&amp;h=760&amp;w=1201&amp;sz=305&amp;hl=en&amp;start=17&amp;tbnid=gL8BzdcbKq19xM:&amp;tbnh=95&amp;tbnw=150&amp;prev=/images?q=plateau+landform+in+TX&amp;gbv=2&amp;hl=en" TargetMode="External"/><Relationship Id="rId5" Type="http://schemas.openxmlformats.org/officeDocument/2006/relationships/image" Target="../media/image88.jpeg"/><Relationship Id="rId4" Type="http://schemas.openxmlformats.org/officeDocument/2006/relationships/hyperlink" Target="http://images.google.com/imgres?imgurl=http://www.celebratebig.com/texas-big-bend/laguna-meadow-trail-plants-big-bend-national-park.jpg&amp;imgrefurl=http://www.celebratebig.com/texas-big-bend/&amp;usg=__oRKgVFrL-vXCQMlZ5rqVzubjr_Y=&amp;h=640&amp;w=425&amp;sz=150&amp;hl=en&amp;start=7&amp;tbnid=oMi8wmyG34SuCM:&amp;tbnh=137&amp;tbnw=91&amp;prev=/images?q=basin+landform+in+TX&amp;gbv=2&amp;hl=en"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images.google.com/imgres?imgurl=http://coloradolandrush.com/images/RioGrandeRiver2.jpg&amp;imgrefurl=http://www.weblo.com/property/real_estate/Rio_Grande/1140556/&amp;usg=__t516UoHlYhT5wYn4pwk6GsiEgl0=&amp;h=449&amp;w=700&amp;sz=62&amp;hl=en&amp;start=6&amp;tbnid=ee_NJptq-mbUxM:&amp;tbnh=90&amp;tbnw=140&amp;prev=/images?q=rio+grande+river&amp;gbv=2&amp;hl=en" TargetMode="External"/><Relationship Id="rId3" Type="http://schemas.openxmlformats.org/officeDocument/2006/relationships/image" Target="../media/image90.jpeg"/><Relationship Id="rId7" Type="http://schemas.openxmlformats.org/officeDocument/2006/relationships/image" Target="../media/image92.jpeg"/><Relationship Id="rId2" Type="http://schemas.openxmlformats.org/officeDocument/2006/relationships/hyperlink" Target="http://images.google.com/imgres?imgurl=http://www.terragalleria.com/images/np-desert/bibe20790.jpeg&amp;imgrefurl=http://www.terragalleria.com/photo/?id=bibe20790&amp;keyword=texas-deserts&amp;usg=__grY5WNuLvIFPfTH1KqT2AvjiUUY=&amp;h=414&amp;w=576&amp;sz=75&amp;hl=en&amp;start=19&amp;tbnid=FvKWQsOTxumE2M:&amp;tbnh=96&amp;tbnw=134&amp;prev=/images?q=desert+landform+in+TX&amp;gbv=2&amp;hl=en&amp;sa=G"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cyberwest.com/new-mexico/images/rio-grande-river-trail-s.jpg&amp;imgrefurl=http://www.cyberwest.com/new-mexico/rio-grande-gorge-trail.shtml&amp;usg=__WfIgitKOI27WM9qlgocZ1t3-gx4=&amp;h=338&amp;w=275&amp;sz=63&amp;hl=en&amp;start=2&amp;tbnid=Fmc0EGeSeXU9kM:&amp;tbnh=119&amp;tbnw=97&amp;prev=/images?q=rio+grande+river&amp;gbv=2&amp;hl=en" TargetMode="External"/><Relationship Id="rId5" Type="http://schemas.openxmlformats.org/officeDocument/2006/relationships/image" Target="../media/image91.jpeg"/><Relationship Id="rId10" Type="http://schemas.openxmlformats.org/officeDocument/2006/relationships/image" Target="../media/image94.jpeg"/><Relationship Id="rId4" Type="http://schemas.openxmlformats.org/officeDocument/2006/relationships/hyperlink" Target="http://images.google.com/imgres?imgurl=http://www.terragalleria.com/images/np-desert/bibe6002.jpeg&amp;imgrefurl=http://www.terragalleria.com/photo/?id=bibe6002&amp;keyword=texas-deserts&amp;usg=__wCqLTtpzZUhrXlLmcI_nqPp3D3o=&amp;h=476&amp;w=326&amp;sz=37&amp;hl=en&amp;start=29&amp;tbnid=RvHMCstdhLzECM:&amp;tbnh=129&amp;tbnw=88&amp;prev=/images?q=desert+landform+in+TX&amp;gbv=2&amp;ndsp=20&amp;hl=en&amp;sa=N&amp;start=20" TargetMode="External"/><Relationship Id="rId9" Type="http://schemas.openxmlformats.org/officeDocument/2006/relationships/image" Target="../media/image93.jpeg"/></Relationships>
</file>

<file path=ppt/slides/_rels/slide9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grrl.files.wordpress.com/2007/02/1495051-r3-011-4_1.jpg" TargetMode="Externa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hyperlink" Target="http://en.wikipedia.org/wiki/File:ELP_Skyline_New.jpg" TargetMode="Externa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304800" y="1219200"/>
            <a:ext cx="8686800" cy="5257800"/>
          </a:xfrm>
        </p:spPr>
        <p:txBody>
          <a:bodyPr>
            <a:normAutofit lnSpcReduction="10000"/>
          </a:bodyPr>
          <a:lstStyle/>
          <a:p>
            <a:r>
              <a:rPr lang="en-US" dirty="0" smtClean="0"/>
              <a:t>On next page of Texas Chronicle, explain the following vocabulary terms. For each term you will need to </a:t>
            </a:r>
            <a:r>
              <a:rPr lang="en-US" b="1" dirty="0" smtClean="0">
                <a:solidFill>
                  <a:srgbClr val="FF0000"/>
                </a:solidFill>
              </a:rPr>
              <a:t>write the word</a:t>
            </a:r>
            <a:r>
              <a:rPr lang="en-US" dirty="0" smtClean="0"/>
              <a:t>, </a:t>
            </a:r>
            <a:r>
              <a:rPr lang="en-US" b="1" dirty="0" smtClean="0">
                <a:solidFill>
                  <a:srgbClr val="00B050"/>
                </a:solidFill>
              </a:rPr>
              <a:t>define it</a:t>
            </a:r>
            <a:r>
              <a:rPr lang="en-US" dirty="0" smtClean="0"/>
              <a:t>, and </a:t>
            </a:r>
            <a:r>
              <a:rPr lang="en-US" b="1" dirty="0" smtClean="0">
                <a:solidFill>
                  <a:srgbClr val="0070C0"/>
                </a:solidFill>
              </a:rPr>
              <a:t>draw an illustration </a:t>
            </a:r>
            <a:r>
              <a:rPr lang="en-US" dirty="0" smtClean="0"/>
              <a:t>to show understanding. (Pg. A20)</a:t>
            </a:r>
          </a:p>
          <a:p>
            <a:r>
              <a:rPr lang="en-US" dirty="0" smtClean="0"/>
              <a:t>natural region				</a:t>
            </a:r>
          </a:p>
          <a:p>
            <a:r>
              <a:rPr lang="en-US" dirty="0" smtClean="0"/>
              <a:t>plain				</a:t>
            </a:r>
          </a:p>
          <a:p>
            <a:r>
              <a:rPr lang="en-US" dirty="0" smtClean="0"/>
              <a:t>landform</a:t>
            </a:r>
          </a:p>
          <a:p>
            <a:r>
              <a:rPr lang="en-US" dirty="0" smtClean="0"/>
              <a:t>escarpment</a:t>
            </a:r>
          </a:p>
          <a:p>
            <a:r>
              <a:rPr lang="en-US" dirty="0" smtClean="0"/>
              <a:t>aquifer</a:t>
            </a:r>
          </a:p>
          <a:p>
            <a:r>
              <a:rPr lang="en-US" dirty="0" smtClean="0"/>
              <a:t>elevation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Coastal Plain Region ~ Piney Woods</a:t>
            </a:r>
            <a:endParaRPr lang="en-US" dirty="0"/>
          </a:p>
        </p:txBody>
      </p:sp>
      <p:sp>
        <p:nvSpPr>
          <p:cNvPr id="4" name="Content Placeholder 3"/>
          <p:cNvSpPr>
            <a:spLocks noGrp="1"/>
          </p:cNvSpPr>
          <p:nvPr>
            <p:ph idx="1"/>
          </p:nvPr>
        </p:nvSpPr>
        <p:spPr>
          <a:xfrm>
            <a:off x="304800" y="1554163"/>
            <a:ext cx="8686800" cy="1570038"/>
          </a:xfrm>
        </p:spPr>
        <p:txBody>
          <a:bodyPr/>
          <a:lstStyle/>
          <a:p>
            <a:pPr>
              <a:buNone/>
            </a:pPr>
            <a:r>
              <a:rPr lang="en-US" dirty="0" smtClean="0"/>
              <a:t>The </a:t>
            </a:r>
            <a:r>
              <a:rPr lang="en-US" dirty="0" err="1" smtClean="0"/>
              <a:t>Pineywoods</a:t>
            </a:r>
            <a:r>
              <a:rPr lang="en-US" dirty="0" smtClean="0"/>
              <a:t> region encompasses the four National Forests in Texas: the Angelina, Davy Crockett, Sabine, and Sam Houston. </a:t>
            </a:r>
          </a:p>
          <a:p>
            <a:endParaRPr lang="en-US" dirty="0"/>
          </a:p>
        </p:txBody>
      </p:sp>
      <p:pic>
        <p:nvPicPr>
          <p:cNvPr id="29697" name="Picture 1" descr="photo of pine forest"/>
          <p:cNvPicPr>
            <a:picLocks noChangeAspect="1" noChangeArrowheads="1"/>
          </p:cNvPicPr>
          <p:nvPr/>
        </p:nvPicPr>
        <p:blipFill>
          <a:blip r:embed="rId3" cstate="print"/>
          <a:srcRect/>
          <a:stretch>
            <a:fillRect/>
          </a:stretch>
        </p:blipFill>
        <p:spPr bwMode="auto">
          <a:xfrm>
            <a:off x="914400" y="3276600"/>
            <a:ext cx="7429500" cy="3400425"/>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Mountains and basins region ~ climate</a:t>
            </a:r>
            <a:endParaRPr lang="en-US" dirty="0"/>
          </a:p>
        </p:txBody>
      </p:sp>
      <p:pic>
        <p:nvPicPr>
          <p:cNvPr id="192514" name="Picture 2" descr="http://t1.gstatic.com/images?q=tbn:_pGlmR1nUR4WcM:http://clasticdetritus.files.wordpress.com/2009/09/bitterwell_canyon_prestorm.jpg">
            <a:hlinkClick r:id="rId2"/>
          </p:cNvPr>
          <p:cNvPicPr>
            <a:picLocks noChangeAspect="1" noChangeArrowheads="1"/>
          </p:cNvPicPr>
          <p:nvPr/>
        </p:nvPicPr>
        <p:blipFill>
          <a:blip r:embed="rId3" cstate="print"/>
          <a:srcRect/>
          <a:stretch>
            <a:fillRect/>
          </a:stretch>
        </p:blipFill>
        <p:spPr bwMode="auto">
          <a:xfrm>
            <a:off x="381000" y="1371600"/>
            <a:ext cx="3843713" cy="2895600"/>
          </a:xfrm>
          <a:prstGeom prst="rect">
            <a:avLst/>
          </a:prstGeom>
          <a:noFill/>
        </p:spPr>
      </p:pic>
      <p:sp>
        <p:nvSpPr>
          <p:cNvPr id="4" name="TextBox 3"/>
          <p:cNvSpPr txBox="1"/>
          <p:nvPr/>
        </p:nvSpPr>
        <p:spPr>
          <a:xfrm>
            <a:off x="1828800" y="4648200"/>
            <a:ext cx="6172200" cy="369332"/>
          </a:xfrm>
          <a:prstGeom prst="rect">
            <a:avLst/>
          </a:prstGeom>
          <a:noFill/>
        </p:spPr>
        <p:txBody>
          <a:bodyPr wrap="square" rtlCol="0">
            <a:spAutoFit/>
          </a:bodyPr>
          <a:lstStyle/>
          <a:p>
            <a:r>
              <a:rPr lang="en-US" dirty="0" smtClean="0"/>
              <a:t>What can you infer about the climate in this location?</a:t>
            </a:r>
            <a:endParaRPr lang="en-US" dirty="0"/>
          </a:p>
        </p:txBody>
      </p:sp>
      <p:pic>
        <p:nvPicPr>
          <p:cNvPr id="192516" name="Picture 4" descr="http://t1.gstatic.com/images?q=tbn:HqPptLZ5uDX4WM:http://www.mdpub.com/newphotos/May2005/guados.jpg">
            <a:hlinkClick r:id="rId4"/>
          </p:cNvPr>
          <p:cNvPicPr>
            <a:picLocks noChangeAspect="1" noChangeArrowheads="1"/>
          </p:cNvPicPr>
          <p:nvPr/>
        </p:nvPicPr>
        <p:blipFill>
          <a:blip r:embed="rId5" cstate="print"/>
          <a:srcRect/>
          <a:stretch>
            <a:fillRect/>
          </a:stretch>
        </p:blipFill>
        <p:spPr bwMode="auto">
          <a:xfrm>
            <a:off x="4724400" y="1371600"/>
            <a:ext cx="3886200" cy="2907859"/>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 and basins ~ climate</a:t>
            </a:r>
            <a:endParaRPr lang="en-US" dirty="0"/>
          </a:p>
        </p:txBody>
      </p:sp>
      <p:sp>
        <p:nvSpPr>
          <p:cNvPr id="3" name="Content Placeholder 2"/>
          <p:cNvSpPr>
            <a:spLocks noGrp="1"/>
          </p:cNvSpPr>
          <p:nvPr>
            <p:ph idx="1"/>
          </p:nvPr>
        </p:nvSpPr>
        <p:spPr>
          <a:xfrm>
            <a:off x="304800" y="1554163"/>
            <a:ext cx="8686800" cy="2027238"/>
          </a:xfrm>
        </p:spPr>
        <p:txBody>
          <a:bodyPr/>
          <a:lstStyle/>
          <a:p>
            <a:r>
              <a:rPr lang="en-US" dirty="0" smtClean="0"/>
              <a:t>Driest part of state </a:t>
            </a:r>
          </a:p>
          <a:p>
            <a:r>
              <a:rPr lang="en-US" dirty="0" smtClean="0"/>
              <a:t>8 inches of rain per year, 20 in mountains </a:t>
            </a:r>
          </a:p>
          <a:p>
            <a:r>
              <a:rPr lang="en-US" dirty="0" smtClean="0"/>
              <a:t>Hot days, cool nights </a:t>
            </a:r>
          </a:p>
          <a:p>
            <a:pPr>
              <a:buNone/>
            </a:pPr>
            <a:endParaRPr lang="en-US" dirty="0"/>
          </a:p>
        </p:txBody>
      </p:sp>
      <p:pic>
        <p:nvPicPr>
          <p:cNvPr id="4" name="Picture 2" descr="http://www.naturewideimages.com/resources/Storm-east-of-El-Paso-15-in.jpg"/>
          <p:cNvPicPr>
            <a:picLocks noChangeAspect="1" noChangeArrowheads="1"/>
          </p:cNvPicPr>
          <p:nvPr/>
        </p:nvPicPr>
        <p:blipFill>
          <a:blip r:embed="rId2" cstate="print"/>
          <a:srcRect/>
          <a:stretch>
            <a:fillRect/>
          </a:stretch>
        </p:blipFill>
        <p:spPr bwMode="auto">
          <a:xfrm>
            <a:off x="533400" y="3581400"/>
            <a:ext cx="2238042" cy="1600200"/>
          </a:xfrm>
          <a:prstGeom prst="rect">
            <a:avLst/>
          </a:prstGeom>
          <a:noFill/>
        </p:spPr>
      </p:pic>
      <p:sp>
        <p:nvSpPr>
          <p:cNvPr id="5" name="TextBox 4"/>
          <p:cNvSpPr txBox="1"/>
          <p:nvPr/>
        </p:nvSpPr>
        <p:spPr>
          <a:xfrm>
            <a:off x="533400" y="5257800"/>
            <a:ext cx="2362200" cy="369332"/>
          </a:xfrm>
          <a:prstGeom prst="rect">
            <a:avLst/>
          </a:prstGeom>
          <a:noFill/>
        </p:spPr>
        <p:txBody>
          <a:bodyPr wrap="square" rtlCol="0">
            <a:spAutoFit/>
          </a:bodyPr>
          <a:lstStyle/>
          <a:p>
            <a:r>
              <a:rPr lang="en-US" dirty="0" smtClean="0"/>
              <a:t>Storm east of El Paso</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 and basins ~ Plants</a:t>
            </a:r>
            <a:endParaRPr lang="en-US" dirty="0"/>
          </a:p>
        </p:txBody>
      </p:sp>
      <p:sp>
        <p:nvSpPr>
          <p:cNvPr id="3" name="Content Placeholder 2"/>
          <p:cNvSpPr>
            <a:spLocks noGrp="1"/>
          </p:cNvSpPr>
          <p:nvPr>
            <p:ph idx="1"/>
          </p:nvPr>
        </p:nvSpPr>
        <p:spPr/>
        <p:txBody>
          <a:bodyPr/>
          <a:lstStyle/>
          <a:p>
            <a:r>
              <a:rPr lang="en-US" dirty="0" smtClean="0"/>
              <a:t>Short grasses, shrubs, desert plants in plateaus and basins</a:t>
            </a:r>
          </a:p>
          <a:p>
            <a:r>
              <a:rPr lang="en-US" dirty="0" smtClean="0"/>
              <a:t>Pine forests in mountains </a:t>
            </a:r>
          </a:p>
          <a:p>
            <a:endParaRPr lang="en-US" dirty="0"/>
          </a:p>
        </p:txBody>
      </p:sp>
      <p:pic>
        <p:nvPicPr>
          <p:cNvPr id="1026" name="Picture 2" descr="http://www.gardening-for-wildlife.com/images/Native-grass-schizachyrium-blues-little-bluestem.jpg"/>
          <p:cNvPicPr>
            <a:picLocks noChangeAspect="1" noChangeArrowheads="1"/>
          </p:cNvPicPr>
          <p:nvPr/>
        </p:nvPicPr>
        <p:blipFill>
          <a:blip r:embed="rId2" cstate="print"/>
          <a:srcRect/>
          <a:stretch>
            <a:fillRect/>
          </a:stretch>
        </p:blipFill>
        <p:spPr bwMode="auto">
          <a:xfrm>
            <a:off x="533400" y="3352800"/>
            <a:ext cx="2352675" cy="2790825"/>
          </a:xfrm>
          <a:prstGeom prst="rect">
            <a:avLst/>
          </a:prstGeom>
          <a:noFill/>
        </p:spPr>
      </p:pic>
      <p:pic>
        <p:nvPicPr>
          <p:cNvPr id="1028" name="Picture 4" descr="http://www.gardening-for-wildlife.com/images/Native-grasses-Elymus-canadensis.jpg"/>
          <p:cNvPicPr>
            <a:picLocks noChangeAspect="1" noChangeArrowheads="1"/>
          </p:cNvPicPr>
          <p:nvPr/>
        </p:nvPicPr>
        <p:blipFill>
          <a:blip r:embed="rId3" cstate="print"/>
          <a:srcRect/>
          <a:stretch>
            <a:fillRect/>
          </a:stretch>
        </p:blipFill>
        <p:spPr bwMode="auto">
          <a:xfrm>
            <a:off x="3200400" y="3352800"/>
            <a:ext cx="2362200" cy="2590800"/>
          </a:xfrm>
          <a:prstGeom prst="rect">
            <a:avLst/>
          </a:prstGeom>
          <a:noFill/>
        </p:spPr>
      </p:pic>
      <p:pic>
        <p:nvPicPr>
          <p:cNvPr id="1030" name="Picture 6" descr="http://www.edupic.net/Images/Biomes/guadalupe_mountains449.JPG"/>
          <p:cNvPicPr>
            <a:picLocks noChangeAspect="1" noChangeArrowheads="1"/>
          </p:cNvPicPr>
          <p:nvPr/>
        </p:nvPicPr>
        <p:blipFill>
          <a:blip r:embed="rId4" cstate="print"/>
          <a:srcRect/>
          <a:stretch>
            <a:fillRect/>
          </a:stretch>
        </p:blipFill>
        <p:spPr bwMode="auto">
          <a:xfrm>
            <a:off x="5791200" y="2133600"/>
            <a:ext cx="2637610" cy="1736725"/>
          </a:xfrm>
          <a:prstGeom prst="rect">
            <a:avLst/>
          </a:prstGeom>
          <a:noFill/>
        </p:spPr>
      </p:pic>
      <p:pic>
        <p:nvPicPr>
          <p:cNvPr id="1032" name="Picture 8" descr="http://www.questconnect.org/images/Cholla.jpg"/>
          <p:cNvPicPr>
            <a:picLocks noChangeAspect="1" noChangeArrowheads="1"/>
          </p:cNvPicPr>
          <p:nvPr/>
        </p:nvPicPr>
        <p:blipFill>
          <a:blip r:embed="rId5" cstate="print"/>
          <a:srcRect/>
          <a:stretch>
            <a:fillRect/>
          </a:stretch>
        </p:blipFill>
        <p:spPr bwMode="auto">
          <a:xfrm>
            <a:off x="6400800" y="4038600"/>
            <a:ext cx="1430534" cy="1905000"/>
          </a:xfrm>
          <a:prstGeom prst="rect">
            <a:avLst/>
          </a:prstGeom>
          <a:noFill/>
        </p:spPr>
      </p:pic>
      <p:sp>
        <p:nvSpPr>
          <p:cNvPr id="8" name="TextBox 7"/>
          <p:cNvSpPr txBox="1"/>
          <p:nvPr/>
        </p:nvSpPr>
        <p:spPr>
          <a:xfrm>
            <a:off x="6553200" y="6096000"/>
            <a:ext cx="2209800" cy="369332"/>
          </a:xfrm>
          <a:prstGeom prst="rect">
            <a:avLst/>
          </a:prstGeom>
          <a:noFill/>
        </p:spPr>
        <p:txBody>
          <a:bodyPr wrap="square" rtlCol="0">
            <a:spAutoFit/>
          </a:bodyPr>
          <a:lstStyle/>
          <a:p>
            <a:r>
              <a:rPr lang="en-US" dirty="0" err="1" smtClean="0"/>
              <a:t>Cholla</a:t>
            </a:r>
            <a:r>
              <a:rPr lang="en-US" dirty="0" smtClean="0"/>
              <a:t> cactus</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 and basins ~ Animals</a:t>
            </a:r>
            <a:endParaRPr lang="en-US" dirty="0"/>
          </a:p>
        </p:txBody>
      </p:sp>
      <p:sp>
        <p:nvSpPr>
          <p:cNvPr id="3" name="Content Placeholder 2"/>
          <p:cNvSpPr>
            <a:spLocks noGrp="1"/>
          </p:cNvSpPr>
          <p:nvPr>
            <p:ph idx="1"/>
          </p:nvPr>
        </p:nvSpPr>
        <p:spPr>
          <a:xfrm>
            <a:off x="304800" y="1554162"/>
            <a:ext cx="8686800" cy="4237037"/>
          </a:xfrm>
        </p:spPr>
        <p:txBody>
          <a:bodyPr>
            <a:normAutofit/>
          </a:bodyPr>
          <a:lstStyle/>
          <a:p>
            <a:r>
              <a:rPr lang="en-US" dirty="0" err="1" smtClean="0"/>
              <a:t>Javelina</a:t>
            </a:r>
            <a:endParaRPr lang="en-US" dirty="0" smtClean="0"/>
          </a:p>
          <a:p>
            <a:endParaRPr lang="en-US" dirty="0" smtClean="0"/>
          </a:p>
          <a:p>
            <a:endParaRPr lang="en-US" dirty="0" smtClean="0"/>
          </a:p>
          <a:p>
            <a:r>
              <a:rPr lang="en-US" dirty="0" smtClean="0"/>
              <a:t>Roadrunner</a:t>
            </a:r>
          </a:p>
          <a:p>
            <a:endParaRPr lang="en-US" dirty="0" smtClean="0"/>
          </a:p>
          <a:p>
            <a:endParaRPr lang="en-US" dirty="0" smtClean="0"/>
          </a:p>
          <a:p>
            <a:r>
              <a:rPr lang="en-US" dirty="0" smtClean="0"/>
              <a:t>Gray-Banded King Snake</a:t>
            </a:r>
            <a:endParaRPr lang="en-US" dirty="0"/>
          </a:p>
        </p:txBody>
      </p:sp>
      <p:pic>
        <p:nvPicPr>
          <p:cNvPr id="100354" name="Picture 2" descr="http://grrl.files.wordpress.com/2009/03/dsc_3239-javelina.jpg"/>
          <p:cNvPicPr>
            <a:picLocks noChangeAspect="1" noChangeArrowheads="1"/>
          </p:cNvPicPr>
          <p:nvPr/>
        </p:nvPicPr>
        <p:blipFill>
          <a:blip r:embed="rId2" cstate="print"/>
          <a:srcRect/>
          <a:stretch>
            <a:fillRect/>
          </a:stretch>
        </p:blipFill>
        <p:spPr bwMode="auto">
          <a:xfrm>
            <a:off x="2362200" y="1143000"/>
            <a:ext cx="2527931" cy="1828800"/>
          </a:xfrm>
          <a:prstGeom prst="rect">
            <a:avLst/>
          </a:prstGeom>
          <a:noFill/>
        </p:spPr>
      </p:pic>
      <p:pic>
        <p:nvPicPr>
          <p:cNvPr id="100356" name="Picture 4" descr="http://www.wildcatbluff.org/images/roadrunner450.jpg"/>
          <p:cNvPicPr>
            <a:picLocks noChangeAspect="1" noChangeArrowheads="1"/>
          </p:cNvPicPr>
          <p:nvPr/>
        </p:nvPicPr>
        <p:blipFill>
          <a:blip r:embed="rId3" cstate="print"/>
          <a:srcRect/>
          <a:stretch>
            <a:fillRect/>
          </a:stretch>
        </p:blipFill>
        <p:spPr bwMode="auto">
          <a:xfrm>
            <a:off x="2895600" y="3200400"/>
            <a:ext cx="2305050" cy="1536700"/>
          </a:xfrm>
          <a:prstGeom prst="rect">
            <a:avLst/>
          </a:prstGeom>
          <a:noFill/>
        </p:spPr>
      </p:pic>
      <p:pic>
        <p:nvPicPr>
          <p:cNvPr id="100358" name="Picture 6" descr="http://www.reptilesweb.com/images/stories/Snake/grey-banded-kingsnake.jpg"/>
          <p:cNvPicPr>
            <a:picLocks noChangeAspect="1" noChangeArrowheads="1"/>
          </p:cNvPicPr>
          <p:nvPr/>
        </p:nvPicPr>
        <p:blipFill>
          <a:blip r:embed="rId4" cstate="print"/>
          <a:srcRect/>
          <a:stretch>
            <a:fillRect/>
          </a:stretch>
        </p:blipFill>
        <p:spPr bwMode="auto">
          <a:xfrm>
            <a:off x="5638800" y="4267200"/>
            <a:ext cx="2971800" cy="2265998"/>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 and basins ~ Animals</a:t>
            </a:r>
            <a:endParaRPr lang="en-US" dirty="0"/>
          </a:p>
        </p:txBody>
      </p:sp>
      <p:sp>
        <p:nvSpPr>
          <p:cNvPr id="3" name="Content Placeholder 2"/>
          <p:cNvSpPr>
            <a:spLocks noGrp="1"/>
          </p:cNvSpPr>
          <p:nvPr>
            <p:ph idx="1"/>
          </p:nvPr>
        </p:nvSpPr>
        <p:spPr>
          <a:xfrm>
            <a:off x="304800" y="1554162"/>
            <a:ext cx="8686800" cy="3322637"/>
          </a:xfrm>
        </p:spPr>
        <p:txBody>
          <a:bodyPr>
            <a:normAutofit/>
          </a:bodyPr>
          <a:lstStyle/>
          <a:p>
            <a:r>
              <a:rPr lang="en-US" dirty="0" smtClean="0"/>
              <a:t>Lizard</a:t>
            </a:r>
          </a:p>
          <a:p>
            <a:endParaRPr lang="en-US" dirty="0" smtClean="0"/>
          </a:p>
          <a:p>
            <a:endParaRPr lang="en-US" dirty="0" smtClean="0"/>
          </a:p>
          <a:p>
            <a:endParaRPr lang="en-US" dirty="0" smtClean="0"/>
          </a:p>
          <a:p>
            <a:r>
              <a:rPr lang="en-US" dirty="0" smtClean="0"/>
              <a:t>Scorpion</a:t>
            </a:r>
            <a:endParaRPr lang="en-US" dirty="0"/>
          </a:p>
        </p:txBody>
      </p:sp>
      <p:pic>
        <p:nvPicPr>
          <p:cNvPr id="197634" name="Picture 2" descr="Texas horned lizard basking"/>
          <p:cNvPicPr>
            <a:picLocks noChangeAspect="1" noChangeArrowheads="1"/>
          </p:cNvPicPr>
          <p:nvPr/>
        </p:nvPicPr>
        <p:blipFill>
          <a:blip r:embed="rId2" cstate="print"/>
          <a:srcRect/>
          <a:stretch>
            <a:fillRect/>
          </a:stretch>
        </p:blipFill>
        <p:spPr bwMode="auto">
          <a:xfrm>
            <a:off x="2286000" y="1371600"/>
            <a:ext cx="3432431" cy="2286000"/>
          </a:xfrm>
          <a:prstGeom prst="rect">
            <a:avLst/>
          </a:prstGeom>
          <a:noFill/>
        </p:spPr>
      </p:pic>
      <p:pic>
        <p:nvPicPr>
          <p:cNvPr id="197636" name="Picture 4" descr="http://www.utexas.edu/tmm/sponsored_sites/biospeleology/vaejovis.jpg"/>
          <p:cNvPicPr>
            <a:picLocks noChangeAspect="1" noChangeArrowheads="1"/>
          </p:cNvPicPr>
          <p:nvPr/>
        </p:nvPicPr>
        <p:blipFill>
          <a:blip r:embed="rId3" cstate="print"/>
          <a:srcRect/>
          <a:stretch>
            <a:fillRect/>
          </a:stretch>
        </p:blipFill>
        <p:spPr bwMode="auto">
          <a:xfrm>
            <a:off x="3048000" y="4038600"/>
            <a:ext cx="2819400" cy="2283161"/>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 and basins ~ industry</a:t>
            </a:r>
            <a:endParaRPr lang="en-US" dirty="0"/>
          </a:p>
        </p:txBody>
      </p:sp>
      <p:sp>
        <p:nvSpPr>
          <p:cNvPr id="3" name="Content Placeholder 2"/>
          <p:cNvSpPr>
            <a:spLocks noGrp="1"/>
          </p:cNvSpPr>
          <p:nvPr>
            <p:ph idx="1"/>
          </p:nvPr>
        </p:nvSpPr>
        <p:spPr/>
        <p:txBody>
          <a:bodyPr/>
          <a:lstStyle/>
          <a:p>
            <a:r>
              <a:rPr lang="en-US" dirty="0" smtClean="0"/>
              <a:t>Ranching - cattle, sheep, goat </a:t>
            </a:r>
          </a:p>
          <a:p>
            <a:r>
              <a:rPr lang="en-US" dirty="0" smtClean="0"/>
              <a:t>Farming - cotton, fruits, vegetables, cantaloupes (irrigation in El Paso and Pecos River Valley) </a:t>
            </a:r>
          </a:p>
          <a:p>
            <a:r>
              <a:rPr lang="en-US" dirty="0" smtClean="0"/>
              <a:t>Oil and gas - part of Permian Basin </a:t>
            </a:r>
          </a:p>
          <a:p>
            <a:pPr>
              <a:buNone/>
            </a:pP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0"/>
            <a:ext cx="8686800" cy="841248"/>
          </a:xfrm>
        </p:spPr>
        <p:txBody>
          <a:bodyPr>
            <a:normAutofit fontScale="90000"/>
          </a:bodyPr>
          <a:lstStyle/>
          <a:p>
            <a:pPr algn="ctr"/>
            <a:r>
              <a:rPr lang="en-US" dirty="0" smtClean="0"/>
              <a:t>End day 2</a:t>
            </a:r>
            <a:br>
              <a:rPr lang="en-US" dirty="0" smtClean="0"/>
            </a:br>
            <a:r>
              <a:rPr lang="en-US" dirty="0" smtClean="0">
                <a:solidFill>
                  <a:srgbClr val="FF0000"/>
                </a:solidFill>
              </a:rPr>
              <a:t>Stop Here! </a:t>
            </a:r>
            <a:r>
              <a:rPr lang="en-US" dirty="0" smtClean="0">
                <a:solidFill>
                  <a:srgbClr val="FF0000"/>
                </a:solidFill>
                <a:sym typeface="Wingdings" pitchFamily="2" charset="2"/>
              </a:rPr>
              <a:t></a:t>
            </a:r>
            <a:endParaRPr lang="en-US" dirty="0">
              <a:solidFill>
                <a:srgbClr val="FF000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regions of </a:t>
            </a:r>
            <a:r>
              <a:rPr lang="en-US" dirty="0" err="1" smtClean="0"/>
              <a:t>texas</a:t>
            </a:r>
            <a:endParaRPr lang="en-US" dirty="0"/>
          </a:p>
        </p:txBody>
      </p:sp>
      <p:sp>
        <p:nvSpPr>
          <p:cNvPr id="4" name="Subtitle 3"/>
          <p:cNvSpPr>
            <a:spLocks noGrp="1"/>
          </p:cNvSpPr>
          <p:nvPr>
            <p:ph type="subTitle" idx="1"/>
          </p:nvPr>
        </p:nvSpPr>
        <p:spPr/>
        <p:txBody>
          <a:bodyPr/>
          <a:lstStyle/>
          <a:p>
            <a:r>
              <a:rPr lang="en-US" dirty="0" smtClean="0"/>
              <a:t/>
            </a:r>
            <a:br>
              <a:rPr lang="en-US" dirty="0" smtClean="0"/>
            </a:br>
            <a:r>
              <a:rPr lang="en-US" dirty="0" smtClean="0"/>
              <a:t>Final Assessment</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assessment</a:t>
            </a:r>
            <a:endParaRPr lang="en-US" dirty="0"/>
          </a:p>
        </p:txBody>
      </p:sp>
      <p:sp>
        <p:nvSpPr>
          <p:cNvPr id="5" name="Content Placeholder 4"/>
          <p:cNvSpPr>
            <a:spLocks noGrp="1"/>
          </p:cNvSpPr>
          <p:nvPr>
            <p:ph idx="1"/>
          </p:nvPr>
        </p:nvSpPr>
        <p:spPr/>
        <p:txBody>
          <a:bodyPr/>
          <a:lstStyle/>
          <a:p>
            <a:r>
              <a:rPr lang="en-US" dirty="0" smtClean="0"/>
              <a:t>Look back over your notes on all four Texas Regions.</a:t>
            </a:r>
          </a:p>
          <a:p>
            <a:r>
              <a:rPr lang="en-US" dirty="0" smtClean="0"/>
              <a:t>Think about what makes each one unique.</a:t>
            </a:r>
          </a:p>
          <a:p>
            <a:r>
              <a:rPr lang="en-US" dirty="0" smtClean="0"/>
              <a:t>Think about what you don’t like about a particular region.</a:t>
            </a:r>
          </a:p>
          <a:p>
            <a:r>
              <a:rPr lang="en-US" dirty="0" smtClean="0"/>
              <a:t>Which region would you prefer to live in? Why? What makes that region the best one of 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Assessment</a:t>
            </a:r>
            <a:endParaRPr lang="en-US" dirty="0"/>
          </a:p>
        </p:txBody>
      </p:sp>
      <p:sp>
        <p:nvSpPr>
          <p:cNvPr id="3" name="Content Placeholder 2"/>
          <p:cNvSpPr>
            <a:spLocks noGrp="1"/>
          </p:cNvSpPr>
          <p:nvPr>
            <p:ph idx="1"/>
          </p:nvPr>
        </p:nvSpPr>
        <p:spPr/>
        <p:txBody>
          <a:bodyPr/>
          <a:lstStyle/>
          <a:p>
            <a:r>
              <a:rPr lang="en-US" dirty="0" smtClean="0"/>
              <a:t>Make a circle map for the region you think is the best one of all ~ the one you would like to live in.</a:t>
            </a:r>
          </a:p>
          <a:p>
            <a:r>
              <a:rPr lang="en-US" dirty="0" smtClean="0"/>
              <a:t>Write a paper explaining why you think that region is the best. Be sure that your thoughts make sense. Make a rough draft.</a:t>
            </a:r>
          </a:p>
          <a:p>
            <a:r>
              <a:rPr lang="en-US" dirty="0" smtClean="0"/>
              <a:t>Copy your paper over neatly and turn in with your circle map.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Piney woods</a:t>
            </a:r>
            <a:endParaRPr lang="en-US" dirty="0"/>
          </a:p>
        </p:txBody>
      </p:sp>
      <p:pic>
        <p:nvPicPr>
          <p:cNvPr id="3" name="Picture 6" descr="http://www.hemphill.govoffice2.com/vertical/Sites/%7BC56B7A40-D2AB-463E-8E11-89AEFCB031C8%7D/uploads/%7B1EE0D96C-80FD-4875-BD38-3642267153B9%7D.JPG"/>
          <p:cNvPicPr>
            <a:picLocks noChangeAspect="1" noChangeArrowheads="1"/>
          </p:cNvPicPr>
          <p:nvPr/>
        </p:nvPicPr>
        <p:blipFill>
          <a:blip r:embed="rId2" cstate="print"/>
          <a:srcRect/>
          <a:stretch>
            <a:fillRect/>
          </a:stretch>
        </p:blipFill>
        <p:spPr bwMode="auto">
          <a:xfrm>
            <a:off x="1371600" y="1600200"/>
            <a:ext cx="6400800" cy="4800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Gulf Coastal Plain ~ Important Cities	</a:t>
            </a:r>
            <a:endParaRPr lang="en-US" dirty="0"/>
          </a:p>
        </p:txBody>
      </p:sp>
      <p:sp>
        <p:nvSpPr>
          <p:cNvPr id="4" name="Content Placeholder 3"/>
          <p:cNvSpPr>
            <a:spLocks noGrp="1"/>
          </p:cNvSpPr>
          <p:nvPr>
            <p:ph idx="1"/>
          </p:nvPr>
        </p:nvSpPr>
        <p:spPr/>
        <p:txBody>
          <a:bodyPr/>
          <a:lstStyle/>
          <a:p>
            <a:r>
              <a:rPr lang="en-US" dirty="0" smtClean="0"/>
              <a:t>What cities do you see and recognize on map on page 30 along the coast?</a:t>
            </a:r>
          </a:p>
          <a:p>
            <a:r>
              <a:rPr lang="en-US" dirty="0" smtClean="0"/>
              <a:t>What cities are in the Piney Woods part of the Coastal Plains?</a:t>
            </a:r>
          </a:p>
          <a:p>
            <a:r>
              <a:rPr lang="en-US" dirty="0" smtClean="0"/>
              <a:t>Is the </a:t>
            </a:r>
            <a:r>
              <a:rPr lang="en-US" dirty="0" err="1" smtClean="0"/>
              <a:t>Dallas~Fort</a:t>
            </a:r>
            <a:r>
              <a:rPr lang="en-US" dirty="0" smtClean="0"/>
              <a:t> Worth area a part of this region? Do we live along the coast? Are we part of the Piney Woods?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Chronicle Notebook	</a:t>
            </a:r>
            <a:endParaRPr lang="en-US" dirty="0"/>
          </a:p>
        </p:txBody>
      </p:sp>
      <p:sp>
        <p:nvSpPr>
          <p:cNvPr id="3" name="Content Placeholder 2"/>
          <p:cNvSpPr>
            <a:spLocks noGrp="1"/>
          </p:cNvSpPr>
          <p:nvPr>
            <p:ph idx="1"/>
          </p:nvPr>
        </p:nvSpPr>
        <p:spPr/>
        <p:txBody>
          <a:bodyPr>
            <a:normAutofit/>
          </a:bodyPr>
          <a:lstStyle/>
          <a:p>
            <a:r>
              <a:rPr lang="en-US" dirty="0" smtClean="0"/>
              <a:t>Color the Coastal Plain region of the Texas map given you green.</a:t>
            </a:r>
          </a:p>
          <a:p>
            <a:r>
              <a:rPr lang="en-US" dirty="0" smtClean="0"/>
              <a:t>Cut out and glue onto right side of a new page of Texas Chronicle</a:t>
            </a:r>
          </a:p>
          <a:p>
            <a:r>
              <a:rPr lang="en-US" dirty="0" smtClean="0"/>
              <a:t>Under the map, create a bubble map of the land features, important cities, and location we have discussed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971800"/>
            <a:ext cx="8686800" cy="841248"/>
          </a:xfrm>
        </p:spPr>
        <p:txBody>
          <a:bodyPr>
            <a:normAutofit fontScale="90000"/>
          </a:bodyPr>
          <a:lstStyle/>
          <a:p>
            <a:pPr algn="ctr"/>
            <a:r>
              <a:rPr lang="en-US" dirty="0" smtClean="0"/>
              <a:t>End Day #1</a:t>
            </a:r>
            <a:br>
              <a:rPr lang="en-US" dirty="0" smtClean="0"/>
            </a:br>
            <a:r>
              <a:rPr lang="en-US" dirty="0" smtClean="0">
                <a:solidFill>
                  <a:srgbClr val="FF0000"/>
                </a:solidFill>
              </a:rPr>
              <a:t>stop here </a:t>
            </a:r>
            <a:r>
              <a:rPr lang="en-US" dirty="0" smtClean="0">
                <a:solidFill>
                  <a:srgbClr val="FF0000"/>
                </a:solidFill>
                <a:sym typeface="Wingdings" pitchFamily="2" charset="2"/>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Coastal Plain Region ~ Climate, Plants, Animals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Notes</a:t>
            </a:r>
            <a:endParaRPr lang="en-US" dirty="0"/>
          </a:p>
        </p:txBody>
      </p:sp>
      <p:sp>
        <p:nvSpPr>
          <p:cNvPr id="3" name="Content Placeholder 2"/>
          <p:cNvSpPr>
            <a:spLocks noGrp="1"/>
          </p:cNvSpPr>
          <p:nvPr>
            <p:ph idx="1"/>
          </p:nvPr>
        </p:nvSpPr>
        <p:spPr/>
        <p:txBody>
          <a:bodyPr/>
          <a:lstStyle/>
          <a:p>
            <a:r>
              <a:rPr lang="en-US" dirty="0" smtClean="0"/>
              <a:t>Get Texas Chronicle</a:t>
            </a:r>
          </a:p>
          <a:p>
            <a:r>
              <a:rPr lang="en-US" dirty="0" smtClean="0"/>
              <a:t>On new right-hand side, title page “Coastal Plain Region Climate, Plants, Animals”</a:t>
            </a:r>
          </a:p>
          <a:p>
            <a:r>
              <a:rPr lang="en-US" dirty="0" smtClean="0"/>
              <a:t>Take notes as we go through lesson. You may choose to make a bulleted list under each heading. </a:t>
            </a:r>
            <a:r>
              <a:rPr lang="en-US" dirty="0" smtClean="0">
                <a:sym typeface="Wingdings" pitchFamily="2" charset="2"/>
              </a:rPr>
              <a:t></a:t>
            </a:r>
            <a:endParaRPr lang="en-US" dirty="0" smtClean="0"/>
          </a:p>
        </p:txBody>
      </p:sp>
      <p:sp>
        <p:nvSpPr>
          <p:cNvPr id="4" name="TextBox 3"/>
          <p:cNvSpPr txBox="1"/>
          <p:nvPr/>
        </p:nvSpPr>
        <p:spPr>
          <a:xfrm>
            <a:off x="2514600" y="4724400"/>
            <a:ext cx="2362200" cy="2308324"/>
          </a:xfrm>
          <a:prstGeom prst="rect">
            <a:avLst/>
          </a:prstGeom>
          <a:noFill/>
        </p:spPr>
        <p:txBody>
          <a:bodyPr wrap="square" rtlCol="0">
            <a:spAutoFit/>
          </a:bodyPr>
          <a:lstStyle/>
          <a:p>
            <a:r>
              <a:rPr lang="en-US" b="1" u="sng" dirty="0" smtClean="0"/>
              <a:t>Coastal Plain Climate</a:t>
            </a:r>
          </a:p>
          <a:p>
            <a:pPr>
              <a:buFont typeface="Arial" pitchFamily="34" charset="0"/>
              <a:buChar char="•"/>
            </a:pPr>
            <a:r>
              <a:rPr lang="en-US" dirty="0" smtClean="0"/>
              <a:t>Precipitation ~ </a:t>
            </a:r>
          </a:p>
          <a:p>
            <a:pPr>
              <a:buFont typeface="Arial" pitchFamily="34" charset="0"/>
              <a:buChar char="•"/>
            </a:pPr>
            <a:r>
              <a:rPr lang="en-US" dirty="0" smtClean="0"/>
              <a:t>Temperatures ~</a:t>
            </a:r>
          </a:p>
          <a:p>
            <a:r>
              <a:rPr lang="en-US" b="1" u="sng" dirty="0" smtClean="0"/>
              <a:t>Coastal Plain Plants</a:t>
            </a:r>
          </a:p>
          <a:p>
            <a:pPr>
              <a:buFont typeface="Arial" pitchFamily="34" charset="0"/>
              <a:buChar char="•"/>
            </a:pPr>
            <a:endParaRPr lang="en-US" b="1" u="sng" dirty="0"/>
          </a:p>
          <a:p>
            <a:endParaRPr lang="en-US" b="1" u="sng" dirty="0" smtClean="0"/>
          </a:p>
          <a:p>
            <a:pPr lvl="1"/>
            <a:endParaRPr lang="en-US" dirty="0" smtClean="0"/>
          </a:p>
          <a:p>
            <a:pPr lvl="1">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Region ~ Climate</a:t>
            </a:r>
            <a:endParaRPr lang="en-US" dirty="0"/>
          </a:p>
        </p:txBody>
      </p:sp>
      <p:sp>
        <p:nvSpPr>
          <p:cNvPr id="3" name="Content Placeholder 2"/>
          <p:cNvSpPr>
            <a:spLocks noGrp="1"/>
          </p:cNvSpPr>
          <p:nvPr>
            <p:ph idx="1"/>
          </p:nvPr>
        </p:nvSpPr>
        <p:spPr/>
        <p:txBody>
          <a:bodyPr>
            <a:normAutofit lnSpcReduction="10000"/>
          </a:bodyPr>
          <a:lstStyle/>
          <a:p>
            <a:r>
              <a:rPr lang="en-US" dirty="0" smtClean="0"/>
              <a:t>Textbook map pg. 30</a:t>
            </a:r>
          </a:p>
          <a:p>
            <a:r>
              <a:rPr lang="en-US" dirty="0" smtClean="0"/>
              <a:t>How large an area is this region geographically? Use map scale and determine how many miles from north to south it covers.</a:t>
            </a:r>
          </a:p>
          <a:p>
            <a:r>
              <a:rPr lang="en-US" dirty="0" smtClean="0"/>
              <a:t>In the southern part of the state (Brownsville and Corpus Christi areas) it is always pretty warm ~ even in the winter. This is a good place to grow fruit and vegetable crops because it rarely freezes.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region Climate (cont.)</a:t>
            </a:r>
            <a:endParaRPr lang="en-US" dirty="0"/>
          </a:p>
        </p:txBody>
      </p:sp>
      <p:sp>
        <p:nvSpPr>
          <p:cNvPr id="3" name="Content Placeholder 2"/>
          <p:cNvSpPr>
            <a:spLocks noGrp="1"/>
          </p:cNvSpPr>
          <p:nvPr>
            <p:ph idx="1"/>
          </p:nvPr>
        </p:nvSpPr>
        <p:spPr/>
        <p:txBody>
          <a:bodyPr/>
          <a:lstStyle/>
          <a:p>
            <a:r>
              <a:rPr lang="en-US" dirty="0" smtClean="0"/>
              <a:t>What kind of climate do we have here in the DFW area?</a:t>
            </a:r>
          </a:p>
          <a:p>
            <a:pPr lvl="1"/>
            <a:r>
              <a:rPr lang="en-US" dirty="0" smtClean="0"/>
              <a:t>Summer?</a:t>
            </a:r>
          </a:p>
          <a:p>
            <a:pPr lvl="1"/>
            <a:r>
              <a:rPr lang="en-US" dirty="0" smtClean="0"/>
              <a:t>Winter?</a:t>
            </a:r>
          </a:p>
          <a:p>
            <a:r>
              <a:rPr lang="en-US" dirty="0" smtClean="0"/>
              <a:t>How does it differ from the coastal area?</a:t>
            </a:r>
          </a:p>
          <a:p>
            <a:r>
              <a:rPr lang="en-US" dirty="0" smtClean="0"/>
              <a:t>How does the climate of an area effect the people who live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plain region ~ climate (cont.)</a:t>
            </a:r>
            <a:endParaRPr lang="en-US" dirty="0"/>
          </a:p>
        </p:txBody>
      </p:sp>
      <p:sp>
        <p:nvSpPr>
          <p:cNvPr id="3" name="Content Placeholder 2"/>
          <p:cNvSpPr>
            <a:spLocks noGrp="1"/>
          </p:cNvSpPr>
          <p:nvPr>
            <p:ph idx="1"/>
          </p:nvPr>
        </p:nvSpPr>
        <p:spPr/>
        <p:txBody>
          <a:bodyPr>
            <a:normAutofit lnSpcReduction="10000"/>
          </a:bodyPr>
          <a:lstStyle/>
          <a:p>
            <a:r>
              <a:rPr lang="en-US" dirty="0" smtClean="0"/>
              <a:t>Precipitation ~ see map on page 35</a:t>
            </a:r>
          </a:p>
          <a:p>
            <a:r>
              <a:rPr lang="en-US" dirty="0" smtClean="0"/>
              <a:t>Does all of the Coastal Plain Region receive the same amount of precipitation? </a:t>
            </a:r>
          </a:p>
          <a:p>
            <a:r>
              <a:rPr lang="en-US" dirty="0" smtClean="0"/>
              <a:t>With a learning partner, determine the range of precipitation in this region.</a:t>
            </a:r>
          </a:p>
          <a:p>
            <a:r>
              <a:rPr lang="en-US" dirty="0" smtClean="0"/>
              <a:t>Why do you think there is more rain in the eastern half of the state than the western half?</a:t>
            </a:r>
          </a:p>
          <a:p>
            <a:r>
              <a:rPr lang="en-US" dirty="0" smtClean="0"/>
              <a:t>What are the wild weather conditions that can occur in this region?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Texas</a:t>
            </a:r>
            <a:endParaRPr lang="en-US" dirty="0"/>
          </a:p>
        </p:txBody>
      </p:sp>
      <p:sp>
        <p:nvSpPr>
          <p:cNvPr id="3" name="Subtitle 2"/>
          <p:cNvSpPr>
            <a:spLocks noGrp="1"/>
          </p:cNvSpPr>
          <p:nvPr>
            <p:ph type="subTitle" idx="1"/>
          </p:nvPr>
        </p:nvSpPr>
        <p:spPr/>
        <p:txBody>
          <a:bodyPr/>
          <a:lstStyle/>
          <a:p>
            <a:r>
              <a:rPr lang="en-US" dirty="0" smtClean="0"/>
              <a:t>Coastal Plain Region ~ Location and Important Cities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plain region ~ Plants and animals</a:t>
            </a:r>
            <a:endParaRPr lang="en-US" dirty="0"/>
          </a:p>
        </p:txBody>
      </p:sp>
      <p:sp>
        <p:nvSpPr>
          <p:cNvPr id="3" name="Content Placeholder 2"/>
          <p:cNvSpPr>
            <a:spLocks noGrp="1"/>
          </p:cNvSpPr>
          <p:nvPr>
            <p:ph idx="1"/>
          </p:nvPr>
        </p:nvSpPr>
        <p:spPr>
          <a:xfrm>
            <a:off x="304800" y="1554163"/>
            <a:ext cx="8686800" cy="3017838"/>
          </a:xfrm>
        </p:spPr>
        <p:txBody>
          <a:bodyPr/>
          <a:lstStyle/>
          <a:p>
            <a:r>
              <a:rPr lang="en-US" dirty="0" smtClean="0"/>
              <a:t>Gulf Coastal Plain area</a:t>
            </a:r>
          </a:p>
          <a:p>
            <a:pPr lvl="1"/>
            <a:r>
              <a:rPr lang="en-US" dirty="0" smtClean="0"/>
              <a:t>Full of wetlands and marshes. Some are freshwater and some are saltwater. A marsh is a wetland where a variety of tall grasses grow.</a:t>
            </a:r>
          </a:p>
          <a:p>
            <a:pPr lvl="1"/>
            <a:r>
              <a:rPr lang="en-US" dirty="0" smtClean="0"/>
              <a:t>This is a flat land. Plants that grow need a lot of water and are able to survive warmer temperatures.</a:t>
            </a:r>
            <a:endParaRPr lang="en-US" dirty="0"/>
          </a:p>
        </p:txBody>
      </p:sp>
      <p:pic>
        <p:nvPicPr>
          <p:cNvPr id="35842" name="Picture 2" descr="Photo by Carrie Robertson: Armand Bayou - Volunteer Erin McNabb of Houston plants California bulrush as part of the Intertidal Marsh Restoration project at Armand Bayou Coastal Preserve project near Houston. The goal of the Community-Based Habitat Restoration project was to spread populations of the plant into open-water areas of the bayou."/>
          <p:cNvPicPr>
            <a:picLocks noChangeAspect="1" noChangeArrowheads="1"/>
          </p:cNvPicPr>
          <p:nvPr/>
        </p:nvPicPr>
        <p:blipFill>
          <a:blip r:embed="rId3" cstate="print"/>
          <a:srcRect/>
          <a:stretch>
            <a:fillRect/>
          </a:stretch>
        </p:blipFill>
        <p:spPr bwMode="auto">
          <a:xfrm>
            <a:off x="990600" y="4572000"/>
            <a:ext cx="2971800" cy="2040636"/>
          </a:xfrm>
          <a:prstGeom prst="rect">
            <a:avLst/>
          </a:prstGeom>
          <a:noFill/>
        </p:spPr>
      </p:pic>
      <p:sp>
        <p:nvSpPr>
          <p:cNvPr id="5" name="TextBox 4"/>
          <p:cNvSpPr txBox="1"/>
          <p:nvPr/>
        </p:nvSpPr>
        <p:spPr>
          <a:xfrm>
            <a:off x="4267200" y="4953000"/>
            <a:ext cx="4419600" cy="923330"/>
          </a:xfrm>
          <a:prstGeom prst="rect">
            <a:avLst/>
          </a:prstGeom>
          <a:noFill/>
        </p:spPr>
        <p:txBody>
          <a:bodyPr wrap="square" rtlCol="0">
            <a:spAutoFit/>
          </a:bodyPr>
          <a:lstStyle/>
          <a:p>
            <a:r>
              <a:rPr lang="en-US" dirty="0" smtClean="0"/>
              <a:t>This woman is planting bulrushes in this marsh in order to spread population of this plant in Texas.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plain region ~ Plants and animals</a:t>
            </a:r>
            <a:endParaRPr lang="en-US" dirty="0"/>
          </a:p>
        </p:txBody>
      </p:sp>
      <p:pic>
        <p:nvPicPr>
          <p:cNvPr id="50178" name="Picture 2" descr="http://www.fp.sfasu.edu/jamesvankley/GulfCoast/images/low%20saltmarsh0950.jpg"/>
          <p:cNvPicPr>
            <a:picLocks noChangeAspect="1" noChangeArrowheads="1"/>
          </p:cNvPicPr>
          <p:nvPr/>
        </p:nvPicPr>
        <p:blipFill>
          <a:blip r:embed="rId3" cstate="print"/>
          <a:srcRect/>
          <a:stretch>
            <a:fillRect/>
          </a:stretch>
        </p:blipFill>
        <p:spPr bwMode="auto">
          <a:xfrm>
            <a:off x="685800" y="1600200"/>
            <a:ext cx="8285220" cy="2895600"/>
          </a:xfrm>
          <a:prstGeom prst="rect">
            <a:avLst/>
          </a:prstGeom>
          <a:noFill/>
        </p:spPr>
      </p:pic>
      <p:sp>
        <p:nvSpPr>
          <p:cNvPr id="5" name="TextBox 4"/>
          <p:cNvSpPr txBox="1"/>
          <p:nvPr/>
        </p:nvSpPr>
        <p:spPr>
          <a:xfrm>
            <a:off x="2514600" y="4724400"/>
            <a:ext cx="3733800" cy="923330"/>
          </a:xfrm>
          <a:prstGeom prst="rect">
            <a:avLst/>
          </a:prstGeom>
          <a:noFill/>
        </p:spPr>
        <p:txBody>
          <a:bodyPr wrap="square" rtlCol="0">
            <a:spAutoFit/>
          </a:bodyPr>
          <a:lstStyle/>
          <a:p>
            <a:r>
              <a:rPr lang="en-US" dirty="0" smtClean="0"/>
              <a:t>This is a typical Texas marsh. Grasses were planted here to give wildlife a refuge (home).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Coastal Animals</a:t>
            </a:r>
            <a:endParaRPr lang="en-US" dirty="0"/>
          </a:p>
        </p:txBody>
      </p:sp>
      <p:pic>
        <p:nvPicPr>
          <p:cNvPr id="52226" name="Picture 2" descr="http://www.wildlifeextra.com/images/Squid_gilly.jpg"/>
          <p:cNvPicPr>
            <a:picLocks noChangeAspect="1" noChangeArrowheads="1"/>
          </p:cNvPicPr>
          <p:nvPr/>
        </p:nvPicPr>
        <p:blipFill>
          <a:blip r:embed="rId3" cstate="print"/>
          <a:srcRect/>
          <a:stretch>
            <a:fillRect/>
          </a:stretch>
        </p:blipFill>
        <p:spPr bwMode="auto">
          <a:xfrm>
            <a:off x="381000" y="1219200"/>
            <a:ext cx="2838450" cy="2209800"/>
          </a:xfrm>
          <a:prstGeom prst="rect">
            <a:avLst/>
          </a:prstGeom>
          <a:noFill/>
        </p:spPr>
      </p:pic>
      <p:pic>
        <p:nvPicPr>
          <p:cNvPr id="52228" name="Picture 4" descr="http://www.gulfspecimen.org/images/ShrimpBoat.jpg"/>
          <p:cNvPicPr>
            <a:picLocks noChangeAspect="1" noChangeArrowheads="1"/>
          </p:cNvPicPr>
          <p:nvPr/>
        </p:nvPicPr>
        <p:blipFill>
          <a:blip r:embed="rId4" cstate="print"/>
          <a:srcRect/>
          <a:stretch>
            <a:fillRect/>
          </a:stretch>
        </p:blipFill>
        <p:spPr bwMode="auto">
          <a:xfrm>
            <a:off x="4343400" y="1143000"/>
            <a:ext cx="4048125" cy="2085976"/>
          </a:xfrm>
          <a:prstGeom prst="rect">
            <a:avLst/>
          </a:prstGeom>
          <a:noFill/>
        </p:spPr>
      </p:pic>
      <p:pic>
        <p:nvPicPr>
          <p:cNvPr id="52230" name="Picture 6" descr="http://www.photographyblog.com/gallery/data/500/12331_a_a_a_a_white_egret_color.jpg"/>
          <p:cNvPicPr>
            <a:picLocks noChangeAspect="1" noChangeArrowheads="1"/>
          </p:cNvPicPr>
          <p:nvPr/>
        </p:nvPicPr>
        <p:blipFill>
          <a:blip r:embed="rId5" cstate="print"/>
          <a:srcRect/>
          <a:stretch>
            <a:fillRect/>
          </a:stretch>
        </p:blipFill>
        <p:spPr bwMode="auto">
          <a:xfrm>
            <a:off x="533400" y="4191000"/>
            <a:ext cx="1447800" cy="1994040"/>
          </a:xfrm>
          <a:prstGeom prst="rect">
            <a:avLst/>
          </a:prstGeom>
          <a:noFill/>
        </p:spPr>
      </p:pic>
      <p:pic>
        <p:nvPicPr>
          <p:cNvPr id="52232" name="Picture 8" descr="http://www.phschool.com/science/planetdiary/jpeg05/pelicans.jpg"/>
          <p:cNvPicPr>
            <a:picLocks noChangeAspect="1" noChangeArrowheads="1"/>
          </p:cNvPicPr>
          <p:nvPr/>
        </p:nvPicPr>
        <p:blipFill>
          <a:blip r:embed="rId6" cstate="print"/>
          <a:srcRect/>
          <a:stretch>
            <a:fillRect/>
          </a:stretch>
        </p:blipFill>
        <p:spPr bwMode="auto">
          <a:xfrm>
            <a:off x="2133600" y="5029200"/>
            <a:ext cx="1802581" cy="1219200"/>
          </a:xfrm>
          <a:prstGeom prst="rect">
            <a:avLst/>
          </a:prstGeom>
          <a:noFill/>
        </p:spPr>
      </p:pic>
      <p:pic>
        <p:nvPicPr>
          <p:cNvPr id="52234" name="Picture 10" descr="http://www.tropicarium.se/images/Florida_Alligator.jpg"/>
          <p:cNvPicPr>
            <a:picLocks noChangeAspect="1" noChangeArrowheads="1"/>
          </p:cNvPicPr>
          <p:nvPr/>
        </p:nvPicPr>
        <p:blipFill>
          <a:blip r:embed="rId7" cstate="print"/>
          <a:srcRect/>
          <a:stretch>
            <a:fillRect/>
          </a:stretch>
        </p:blipFill>
        <p:spPr bwMode="auto">
          <a:xfrm>
            <a:off x="6705600" y="3962400"/>
            <a:ext cx="1676400" cy="2344615"/>
          </a:xfrm>
          <a:prstGeom prst="rect">
            <a:avLst/>
          </a:prstGeom>
          <a:noFill/>
        </p:spPr>
      </p:pic>
      <p:sp>
        <p:nvSpPr>
          <p:cNvPr id="9" name="TextBox 8"/>
          <p:cNvSpPr txBox="1"/>
          <p:nvPr/>
        </p:nvSpPr>
        <p:spPr>
          <a:xfrm>
            <a:off x="609600" y="3581400"/>
            <a:ext cx="2438400" cy="369332"/>
          </a:xfrm>
          <a:prstGeom prst="rect">
            <a:avLst/>
          </a:prstGeom>
          <a:noFill/>
        </p:spPr>
        <p:txBody>
          <a:bodyPr wrap="square" rtlCol="0">
            <a:spAutoFit/>
          </a:bodyPr>
          <a:lstStyle/>
          <a:p>
            <a:r>
              <a:rPr lang="en-US" dirty="0" smtClean="0"/>
              <a:t>Many species of fish</a:t>
            </a:r>
            <a:endParaRPr lang="en-US" dirty="0"/>
          </a:p>
        </p:txBody>
      </p:sp>
      <p:sp>
        <p:nvSpPr>
          <p:cNvPr id="10" name="TextBox 9"/>
          <p:cNvSpPr txBox="1"/>
          <p:nvPr/>
        </p:nvSpPr>
        <p:spPr>
          <a:xfrm>
            <a:off x="4419600" y="3276600"/>
            <a:ext cx="4343400" cy="369332"/>
          </a:xfrm>
          <a:prstGeom prst="rect">
            <a:avLst/>
          </a:prstGeom>
          <a:noFill/>
        </p:spPr>
        <p:txBody>
          <a:bodyPr wrap="square" rtlCol="0">
            <a:spAutoFit/>
          </a:bodyPr>
          <a:lstStyle/>
          <a:p>
            <a:r>
              <a:rPr lang="en-US" dirty="0" smtClean="0"/>
              <a:t>Birds eating left-</a:t>
            </a:r>
            <a:r>
              <a:rPr lang="en-US" dirty="0" err="1" smtClean="0"/>
              <a:t>overs</a:t>
            </a:r>
            <a:r>
              <a:rPr lang="en-US" dirty="0" smtClean="0"/>
              <a:t> from fishing boats</a:t>
            </a:r>
            <a:endParaRPr lang="en-US" dirty="0"/>
          </a:p>
        </p:txBody>
      </p:sp>
      <p:sp>
        <p:nvSpPr>
          <p:cNvPr id="11" name="TextBox 10"/>
          <p:cNvSpPr txBox="1"/>
          <p:nvPr/>
        </p:nvSpPr>
        <p:spPr>
          <a:xfrm>
            <a:off x="685800" y="6248400"/>
            <a:ext cx="1371600" cy="369332"/>
          </a:xfrm>
          <a:prstGeom prst="rect">
            <a:avLst/>
          </a:prstGeom>
          <a:noFill/>
        </p:spPr>
        <p:txBody>
          <a:bodyPr wrap="square" rtlCol="0">
            <a:spAutoFit/>
          </a:bodyPr>
          <a:lstStyle/>
          <a:p>
            <a:r>
              <a:rPr lang="en-US" dirty="0" smtClean="0"/>
              <a:t>White Egret</a:t>
            </a:r>
            <a:endParaRPr lang="en-US" dirty="0"/>
          </a:p>
        </p:txBody>
      </p:sp>
      <p:sp>
        <p:nvSpPr>
          <p:cNvPr id="12" name="TextBox 11"/>
          <p:cNvSpPr txBox="1"/>
          <p:nvPr/>
        </p:nvSpPr>
        <p:spPr>
          <a:xfrm>
            <a:off x="2590800" y="6324600"/>
            <a:ext cx="990600" cy="369332"/>
          </a:xfrm>
          <a:prstGeom prst="rect">
            <a:avLst/>
          </a:prstGeom>
          <a:noFill/>
        </p:spPr>
        <p:txBody>
          <a:bodyPr wrap="square" rtlCol="0">
            <a:spAutoFit/>
          </a:bodyPr>
          <a:lstStyle/>
          <a:p>
            <a:r>
              <a:rPr lang="en-US" dirty="0" smtClean="0"/>
              <a:t>Pelicans</a:t>
            </a:r>
            <a:endParaRPr lang="en-US" dirty="0"/>
          </a:p>
        </p:txBody>
      </p:sp>
      <p:sp>
        <p:nvSpPr>
          <p:cNvPr id="13" name="TextBox 12"/>
          <p:cNvSpPr txBox="1"/>
          <p:nvPr/>
        </p:nvSpPr>
        <p:spPr>
          <a:xfrm>
            <a:off x="7010400" y="6324600"/>
            <a:ext cx="1066800" cy="369332"/>
          </a:xfrm>
          <a:prstGeom prst="rect">
            <a:avLst/>
          </a:prstGeom>
          <a:noFill/>
        </p:spPr>
        <p:txBody>
          <a:bodyPr wrap="square" rtlCol="0">
            <a:spAutoFit/>
          </a:bodyPr>
          <a:lstStyle/>
          <a:p>
            <a:r>
              <a:rPr lang="en-US" dirty="0" smtClean="0"/>
              <a:t>Alligators</a:t>
            </a:r>
            <a:endParaRPr lang="en-US" dirty="0"/>
          </a:p>
        </p:txBody>
      </p:sp>
      <p:pic>
        <p:nvPicPr>
          <p:cNvPr id="52236" name="Picture 12" descr="http://www.4rentatthebeach.com/gallery/birds_on_the_beach.jpg"/>
          <p:cNvPicPr>
            <a:picLocks noChangeAspect="1" noChangeArrowheads="1"/>
          </p:cNvPicPr>
          <p:nvPr/>
        </p:nvPicPr>
        <p:blipFill>
          <a:blip r:embed="rId8" cstate="print"/>
          <a:srcRect/>
          <a:stretch>
            <a:fillRect/>
          </a:stretch>
        </p:blipFill>
        <p:spPr bwMode="auto">
          <a:xfrm>
            <a:off x="4114800" y="3733800"/>
            <a:ext cx="2381250" cy="1819275"/>
          </a:xfrm>
          <a:prstGeom prst="rect">
            <a:avLst/>
          </a:prstGeom>
          <a:noFill/>
        </p:spPr>
      </p:pic>
      <p:sp>
        <p:nvSpPr>
          <p:cNvPr id="15" name="TextBox 14"/>
          <p:cNvSpPr txBox="1"/>
          <p:nvPr/>
        </p:nvSpPr>
        <p:spPr>
          <a:xfrm>
            <a:off x="4114800" y="5638800"/>
            <a:ext cx="2362200" cy="923330"/>
          </a:xfrm>
          <a:prstGeom prst="rect">
            <a:avLst/>
          </a:prstGeom>
          <a:noFill/>
        </p:spPr>
        <p:txBody>
          <a:bodyPr wrap="square" rtlCol="0">
            <a:spAutoFit/>
          </a:bodyPr>
          <a:lstStyle/>
          <a:p>
            <a:r>
              <a:rPr lang="en-US" dirty="0" smtClean="0"/>
              <a:t>Birds looking for food between waves in the sand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plain region ~ Plants and animals</a:t>
            </a:r>
            <a:endParaRPr lang="en-US" dirty="0"/>
          </a:p>
        </p:txBody>
      </p:sp>
      <p:sp>
        <p:nvSpPr>
          <p:cNvPr id="3" name="Content Placeholder 2"/>
          <p:cNvSpPr>
            <a:spLocks noGrp="1"/>
          </p:cNvSpPr>
          <p:nvPr>
            <p:ph idx="1"/>
          </p:nvPr>
        </p:nvSpPr>
        <p:spPr>
          <a:xfrm>
            <a:off x="304800" y="1554163"/>
            <a:ext cx="8686800" cy="1951038"/>
          </a:xfrm>
        </p:spPr>
        <p:txBody>
          <a:bodyPr/>
          <a:lstStyle/>
          <a:p>
            <a:r>
              <a:rPr lang="en-US" dirty="0" smtClean="0"/>
              <a:t>Piney Woods area</a:t>
            </a:r>
          </a:p>
          <a:p>
            <a:pPr lvl="1"/>
            <a:r>
              <a:rPr lang="en-US" dirty="0" smtClean="0"/>
              <a:t>The wooded areas bring other kinds of wildlife to Texas because they provide shelter in all types of weather and from predators</a:t>
            </a:r>
            <a:endParaRPr lang="en-US" dirty="0"/>
          </a:p>
        </p:txBody>
      </p:sp>
      <p:pic>
        <p:nvPicPr>
          <p:cNvPr id="39938" name="Picture 2" descr="http://www.nashvillezoo.org/piciformes/images/red_cockaded_wp.jpg"/>
          <p:cNvPicPr>
            <a:picLocks noChangeAspect="1" noChangeArrowheads="1"/>
          </p:cNvPicPr>
          <p:nvPr/>
        </p:nvPicPr>
        <p:blipFill>
          <a:blip r:embed="rId3" cstate="print"/>
          <a:srcRect/>
          <a:stretch>
            <a:fillRect/>
          </a:stretch>
        </p:blipFill>
        <p:spPr bwMode="auto">
          <a:xfrm>
            <a:off x="685800" y="3438525"/>
            <a:ext cx="2809875" cy="3419475"/>
          </a:xfrm>
          <a:prstGeom prst="rect">
            <a:avLst/>
          </a:prstGeom>
          <a:noFill/>
        </p:spPr>
      </p:pic>
      <p:sp>
        <p:nvSpPr>
          <p:cNvPr id="5" name="TextBox 4"/>
          <p:cNvSpPr txBox="1"/>
          <p:nvPr/>
        </p:nvSpPr>
        <p:spPr>
          <a:xfrm>
            <a:off x="3810000" y="3810000"/>
            <a:ext cx="2819400" cy="1754326"/>
          </a:xfrm>
          <a:prstGeom prst="rect">
            <a:avLst/>
          </a:prstGeom>
          <a:noFill/>
        </p:spPr>
        <p:txBody>
          <a:bodyPr wrap="square" rtlCol="0">
            <a:spAutoFit/>
          </a:bodyPr>
          <a:lstStyle/>
          <a:p>
            <a:r>
              <a:rPr lang="en-US" dirty="0" smtClean="0"/>
              <a:t>Red-cockaded woodpecker finds food inside tree holes or just under the bark. Doesn’t look like the woodpecker on the cartoons!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Piney Woods Animals</a:t>
            </a:r>
            <a:endParaRPr lang="en-US" dirty="0"/>
          </a:p>
        </p:txBody>
      </p:sp>
      <p:pic>
        <p:nvPicPr>
          <p:cNvPr id="54274" name="Picture 2" descr="http://www.hiltonpond.org/images/WarblerPine01.jpg"/>
          <p:cNvPicPr>
            <a:picLocks noChangeAspect="1" noChangeArrowheads="1"/>
          </p:cNvPicPr>
          <p:nvPr/>
        </p:nvPicPr>
        <p:blipFill>
          <a:blip r:embed="rId3" cstate="print"/>
          <a:srcRect/>
          <a:stretch>
            <a:fillRect/>
          </a:stretch>
        </p:blipFill>
        <p:spPr bwMode="auto">
          <a:xfrm>
            <a:off x="533400" y="1371600"/>
            <a:ext cx="2047164" cy="1371600"/>
          </a:xfrm>
          <a:prstGeom prst="rect">
            <a:avLst/>
          </a:prstGeom>
          <a:noFill/>
        </p:spPr>
      </p:pic>
      <p:sp>
        <p:nvSpPr>
          <p:cNvPr id="4" name="TextBox 3"/>
          <p:cNvSpPr txBox="1"/>
          <p:nvPr/>
        </p:nvSpPr>
        <p:spPr>
          <a:xfrm>
            <a:off x="609600" y="2743200"/>
            <a:ext cx="1447800" cy="381000"/>
          </a:xfrm>
          <a:prstGeom prst="rect">
            <a:avLst/>
          </a:prstGeom>
          <a:noFill/>
        </p:spPr>
        <p:txBody>
          <a:bodyPr wrap="square" rtlCol="0">
            <a:spAutoFit/>
          </a:bodyPr>
          <a:lstStyle/>
          <a:p>
            <a:r>
              <a:rPr lang="en-US" dirty="0" smtClean="0"/>
              <a:t>Warbler Pine</a:t>
            </a:r>
            <a:endParaRPr lang="en-US" dirty="0"/>
          </a:p>
        </p:txBody>
      </p:sp>
      <p:pic>
        <p:nvPicPr>
          <p:cNvPr id="54276" name="Picture 4" descr="http://i.pbase.com/u36/muskrat/upload/24628501.TwoCardinals.jpg"/>
          <p:cNvPicPr>
            <a:picLocks noChangeAspect="1" noChangeArrowheads="1"/>
          </p:cNvPicPr>
          <p:nvPr/>
        </p:nvPicPr>
        <p:blipFill>
          <a:blip r:embed="rId4" cstate="print"/>
          <a:srcRect/>
          <a:stretch>
            <a:fillRect/>
          </a:stretch>
        </p:blipFill>
        <p:spPr bwMode="auto">
          <a:xfrm>
            <a:off x="3200400" y="1371600"/>
            <a:ext cx="2057400" cy="1371600"/>
          </a:xfrm>
          <a:prstGeom prst="rect">
            <a:avLst/>
          </a:prstGeom>
          <a:noFill/>
        </p:spPr>
      </p:pic>
      <p:sp>
        <p:nvSpPr>
          <p:cNvPr id="6" name="TextBox 5"/>
          <p:cNvSpPr txBox="1"/>
          <p:nvPr/>
        </p:nvSpPr>
        <p:spPr>
          <a:xfrm>
            <a:off x="5334000" y="1371600"/>
            <a:ext cx="1447800" cy="381000"/>
          </a:xfrm>
          <a:prstGeom prst="rect">
            <a:avLst/>
          </a:prstGeom>
          <a:noFill/>
        </p:spPr>
        <p:txBody>
          <a:bodyPr wrap="square" rtlCol="0">
            <a:spAutoFit/>
          </a:bodyPr>
          <a:lstStyle/>
          <a:p>
            <a:r>
              <a:rPr lang="en-US" dirty="0" smtClean="0"/>
              <a:t>Cardinals</a:t>
            </a:r>
            <a:endParaRPr lang="en-US" dirty="0"/>
          </a:p>
        </p:txBody>
      </p:sp>
      <p:pic>
        <p:nvPicPr>
          <p:cNvPr id="54278" name="Picture 6" descr="Opossum, picture by D.H. Snyder"/>
          <p:cNvPicPr>
            <a:picLocks noChangeAspect="1" noChangeArrowheads="1"/>
          </p:cNvPicPr>
          <p:nvPr/>
        </p:nvPicPr>
        <p:blipFill>
          <a:blip r:embed="rId5" cstate="print"/>
          <a:srcRect/>
          <a:stretch>
            <a:fillRect/>
          </a:stretch>
        </p:blipFill>
        <p:spPr bwMode="auto">
          <a:xfrm>
            <a:off x="152400" y="3200400"/>
            <a:ext cx="3009900" cy="2343151"/>
          </a:xfrm>
          <a:prstGeom prst="rect">
            <a:avLst/>
          </a:prstGeom>
          <a:noFill/>
        </p:spPr>
      </p:pic>
      <p:sp>
        <p:nvSpPr>
          <p:cNvPr id="8" name="TextBox 7"/>
          <p:cNvSpPr txBox="1"/>
          <p:nvPr/>
        </p:nvSpPr>
        <p:spPr>
          <a:xfrm>
            <a:off x="228600" y="5562600"/>
            <a:ext cx="3048000" cy="646331"/>
          </a:xfrm>
          <a:prstGeom prst="rect">
            <a:avLst/>
          </a:prstGeom>
          <a:noFill/>
        </p:spPr>
        <p:txBody>
          <a:bodyPr wrap="square" rtlCol="0">
            <a:spAutoFit/>
          </a:bodyPr>
          <a:lstStyle/>
          <a:p>
            <a:r>
              <a:rPr lang="en-US" dirty="0" smtClean="0"/>
              <a:t>Mother opossum carrying her babies</a:t>
            </a:r>
            <a:endParaRPr lang="en-US" dirty="0"/>
          </a:p>
        </p:txBody>
      </p:sp>
      <p:pic>
        <p:nvPicPr>
          <p:cNvPr id="54280" name="Picture 8" descr="http://www.photographyblog.com/gallery/data/3227/1944Three_Coyotes.jpg"/>
          <p:cNvPicPr>
            <a:picLocks noChangeAspect="1" noChangeArrowheads="1"/>
          </p:cNvPicPr>
          <p:nvPr/>
        </p:nvPicPr>
        <p:blipFill>
          <a:blip r:embed="rId6" cstate="print"/>
          <a:srcRect/>
          <a:stretch>
            <a:fillRect/>
          </a:stretch>
        </p:blipFill>
        <p:spPr bwMode="auto">
          <a:xfrm>
            <a:off x="3429000" y="3276600"/>
            <a:ext cx="2510938" cy="1828800"/>
          </a:xfrm>
          <a:prstGeom prst="rect">
            <a:avLst/>
          </a:prstGeom>
          <a:noFill/>
        </p:spPr>
      </p:pic>
      <p:sp>
        <p:nvSpPr>
          <p:cNvPr id="10" name="TextBox 9"/>
          <p:cNvSpPr txBox="1"/>
          <p:nvPr/>
        </p:nvSpPr>
        <p:spPr>
          <a:xfrm>
            <a:off x="4191000" y="5105400"/>
            <a:ext cx="1447800" cy="381000"/>
          </a:xfrm>
          <a:prstGeom prst="rect">
            <a:avLst/>
          </a:prstGeom>
          <a:noFill/>
        </p:spPr>
        <p:txBody>
          <a:bodyPr wrap="square" rtlCol="0">
            <a:spAutoFit/>
          </a:bodyPr>
          <a:lstStyle/>
          <a:p>
            <a:r>
              <a:rPr lang="en-US" dirty="0" smtClean="0"/>
              <a:t>Coyotes</a:t>
            </a:r>
            <a:endParaRPr lang="en-US" dirty="0"/>
          </a:p>
        </p:txBody>
      </p:sp>
      <p:pic>
        <p:nvPicPr>
          <p:cNvPr id="54282" name="Picture 10" descr="Raccoon"/>
          <p:cNvPicPr>
            <a:picLocks noChangeAspect="1" noChangeArrowheads="1"/>
          </p:cNvPicPr>
          <p:nvPr/>
        </p:nvPicPr>
        <p:blipFill>
          <a:blip r:embed="rId7" cstate="print"/>
          <a:srcRect/>
          <a:stretch>
            <a:fillRect/>
          </a:stretch>
        </p:blipFill>
        <p:spPr bwMode="auto">
          <a:xfrm>
            <a:off x="6477000" y="3886200"/>
            <a:ext cx="1792204" cy="2409826"/>
          </a:xfrm>
          <a:prstGeom prst="rect">
            <a:avLst/>
          </a:prstGeom>
          <a:noFill/>
        </p:spPr>
      </p:pic>
      <p:sp>
        <p:nvSpPr>
          <p:cNvPr id="12" name="TextBox 11"/>
          <p:cNvSpPr txBox="1"/>
          <p:nvPr/>
        </p:nvSpPr>
        <p:spPr>
          <a:xfrm>
            <a:off x="6553200" y="6248400"/>
            <a:ext cx="1447800" cy="381000"/>
          </a:xfrm>
          <a:prstGeom prst="rect">
            <a:avLst/>
          </a:prstGeom>
          <a:noFill/>
        </p:spPr>
        <p:txBody>
          <a:bodyPr wrap="square" rtlCol="0">
            <a:spAutoFit/>
          </a:bodyPr>
          <a:lstStyle/>
          <a:p>
            <a:r>
              <a:rPr lang="en-US" dirty="0" smtClean="0"/>
              <a:t>Raccoons</a:t>
            </a:r>
            <a:endParaRPr lang="en-US" dirty="0"/>
          </a:p>
        </p:txBody>
      </p:sp>
      <p:pic>
        <p:nvPicPr>
          <p:cNvPr id="54284" name="Picture 12" descr="http://www.statesymbolsusa.org/IMAGES/Texas/mockingbird_detwiler_web.jpg"/>
          <p:cNvPicPr>
            <a:picLocks noChangeAspect="1" noChangeArrowheads="1"/>
          </p:cNvPicPr>
          <p:nvPr/>
        </p:nvPicPr>
        <p:blipFill>
          <a:blip r:embed="rId8" cstate="print"/>
          <a:srcRect/>
          <a:stretch>
            <a:fillRect/>
          </a:stretch>
        </p:blipFill>
        <p:spPr bwMode="auto">
          <a:xfrm>
            <a:off x="7086600" y="304800"/>
            <a:ext cx="1765300" cy="2285599"/>
          </a:xfrm>
          <a:prstGeom prst="rect">
            <a:avLst/>
          </a:prstGeom>
          <a:noFill/>
        </p:spPr>
      </p:pic>
      <p:sp>
        <p:nvSpPr>
          <p:cNvPr id="14" name="TextBox 13"/>
          <p:cNvSpPr txBox="1"/>
          <p:nvPr/>
        </p:nvSpPr>
        <p:spPr>
          <a:xfrm>
            <a:off x="7239000" y="2667000"/>
            <a:ext cx="1447800" cy="381000"/>
          </a:xfrm>
          <a:prstGeom prst="rect">
            <a:avLst/>
          </a:prstGeom>
          <a:noFill/>
        </p:spPr>
        <p:txBody>
          <a:bodyPr wrap="square" rtlCol="0">
            <a:spAutoFit/>
          </a:bodyPr>
          <a:lstStyle/>
          <a:p>
            <a:r>
              <a:rPr lang="en-US" dirty="0" smtClean="0"/>
              <a:t>Mockingbird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Region</a:t>
            </a:r>
            <a:endParaRPr lang="en-US" dirty="0"/>
          </a:p>
        </p:txBody>
      </p:sp>
      <p:sp>
        <p:nvSpPr>
          <p:cNvPr id="3" name="Content Placeholder 2"/>
          <p:cNvSpPr>
            <a:spLocks noGrp="1"/>
          </p:cNvSpPr>
          <p:nvPr>
            <p:ph idx="1"/>
          </p:nvPr>
        </p:nvSpPr>
        <p:spPr/>
        <p:txBody>
          <a:bodyPr>
            <a:normAutofit lnSpcReduction="10000"/>
          </a:bodyPr>
          <a:lstStyle/>
          <a:p>
            <a:r>
              <a:rPr lang="en-US" dirty="0" smtClean="0"/>
              <a:t>On left side of Texas Chronicle, write a letter to a friend inviting them to visit the Coastal Plain Region of Texas. </a:t>
            </a:r>
          </a:p>
          <a:p>
            <a:r>
              <a:rPr lang="en-US" dirty="0" smtClean="0"/>
              <a:t>Make it interesting, and mention why they would want to visit. Be specific about whether you are inviting them to the Gulf Coastal Region or the Piney Woods region of this area. What is the weather like, what animals would they see, etc.</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0"/>
            <a:ext cx="8686800" cy="841248"/>
          </a:xfrm>
        </p:spPr>
        <p:txBody>
          <a:bodyPr>
            <a:normAutofit fontScale="90000"/>
          </a:bodyPr>
          <a:lstStyle/>
          <a:p>
            <a:pPr algn="ctr"/>
            <a:r>
              <a:rPr lang="en-US" dirty="0" smtClean="0"/>
              <a:t>End of Day 2</a:t>
            </a:r>
            <a:br>
              <a:rPr lang="en-US" dirty="0" smtClean="0"/>
            </a:br>
            <a:r>
              <a:rPr lang="en-US" dirty="0" smtClean="0">
                <a:solidFill>
                  <a:srgbClr val="FF0000"/>
                </a:solidFill>
              </a:rPr>
              <a:t>stop here </a:t>
            </a:r>
            <a:r>
              <a:rPr lang="en-US" dirty="0" smtClean="0">
                <a:solidFill>
                  <a:srgbClr val="FF0000"/>
                </a:solidFill>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Coastal Plain Region ~ Industry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Notes</a:t>
            </a:r>
            <a:endParaRPr lang="en-US" dirty="0"/>
          </a:p>
        </p:txBody>
      </p:sp>
      <p:sp>
        <p:nvSpPr>
          <p:cNvPr id="3" name="Content Placeholder 2"/>
          <p:cNvSpPr>
            <a:spLocks noGrp="1"/>
          </p:cNvSpPr>
          <p:nvPr>
            <p:ph idx="1"/>
          </p:nvPr>
        </p:nvSpPr>
        <p:spPr/>
        <p:txBody>
          <a:bodyPr/>
          <a:lstStyle/>
          <a:p>
            <a:r>
              <a:rPr lang="en-US" dirty="0" smtClean="0"/>
              <a:t>Get Texas Chronicle</a:t>
            </a:r>
          </a:p>
          <a:p>
            <a:r>
              <a:rPr lang="en-US" dirty="0" smtClean="0"/>
              <a:t>On new page, take notes from today’s lesson on the right side of your page (the input page)</a:t>
            </a:r>
          </a:p>
          <a:p>
            <a:r>
              <a:rPr lang="en-US" dirty="0" smtClean="0"/>
              <a:t>You will also need a textbook today.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Region Industry</a:t>
            </a:r>
            <a:endParaRPr lang="en-US" dirty="0"/>
          </a:p>
        </p:txBody>
      </p:sp>
      <p:sp>
        <p:nvSpPr>
          <p:cNvPr id="3" name="Content Placeholder 2"/>
          <p:cNvSpPr>
            <a:spLocks noGrp="1"/>
          </p:cNvSpPr>
          <p:nvPr>
            <p:ph idx="1"/>
          </p:nvPr>
        </p:nvSpPr>
        <p:spPr/>
        <p:txBody>
          <a:bodyPr/>
          <a:lstStyle/>
          <a:p>
            <a:r>
              <a:rPr lang="en-US" b="1" i="1" u="sng" dirty="0" smtClean="0"/>
              <a:t>Industry</a:t>
            </a:r>
            <a:r>
              <a:rPr lang="en-US" dirty="0" smtClean="0"/>
              <a:t> ~ all the businesses that make one kind of product or provide one kind of service.</a:t>
            </a:r>
          </a:p>
          <a:p>
            <a:r>
              <a:rPr lang="en-US" b="1" i="1" u="sng" dirty="0" smtClean="0"/>
              <a:t>Goods </a:t>
            </a:r>
            <a:r>
              <a:rPr lang="en-US" dirty="0" smtClean="0"/>
              <a:t>~ Products people buy and sell, such as food and clothing</a:t>
            </a:r>
          </a:p>
          <a:p>
            <a:r>
              <a:rPr lang="en-US" b="1" i="1" u="sng" dirty="0" smtClean="0"/>
              <a:t>Service</a:t>
            </a:r>
            <a:r>
              <a:rPr lang="en-US" dirty="0" smtClean="0"/>
              <a:t> ~ an activity that someone does for others for pay, such as cutting hair, repairing shoes, etc.</a:t>
            </a:r>
            <a:endParaRPr lang="en-US" b="1" i="1" u="sng" dirty="0"/>
          </a:p>
        </p:txBody>
      </p:sp>
      <p:sp>
        <p:nvSpPr>
          <p:cNvPr id="4" name="TextBox 3"/>
          <p:cNvSpPr txBox="1"/>
          <p:nvPr/>
        </p:nvSpPr>
        <p:spPr>
          <a:xfrm>
            <a:off x="1905000" y="5410200"/>
            <a:ext cx="5334000" cy="1015663"/>
          </a:xfrm>
          <a:prstGeom prst="rect">
            <a:avLst/>
          </a:prstGeom>
          <a:noFill/>
        </p:spPr>
        <p:txBody>
          <a:bodyPr wrap="square" rtlCol="0">
            <a:spAutoFit/>
          </a:bodyPr>
          <a:lstStyle/>
          <a:p>
            <a:pPr algn="ctr"/>
            <a:r>
              <a:rPr lang="en-US" sz="2000" b="1" i="1" dirty="0" smtClean="0">
                <a:solidFill>
                  <a:srgbClr val="FF0000"/>
                </a:solidFill>
                <a:latin typeface="Harrington" pitchFamily="82" charset="0"/>
              </a:rPr>
              <a:t>Cities have different types of goods and services. They may also have many types of industry.</a:t>
            </a:r>
            <a:endParaRPr lang="en-US" sz="2000" b="1" i="1" dirty="0">
              <a:solidFill>
                <a:srgbClr val="FF0000"/>
              </a:solidFill>
              <a:latin typeface="Harringto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Coastal Plain Region ~ Location</a:t>
            </a:r>
            <a:endParaRPr lang="en-US" dirty="0"/>
          </a:p>
        </p:txBody>
      </p:sp>
      <p:sp>
        <p:nvSpPr>
          <p:cNvPr id="3" name="Content Placeholder 2"/>
          <p:cNvSpPr>
            <a:spLocks noGrp="1"/>
          </p:cNvSpPr>
          <p:nvPr>
            <p:ph idx="1"/>
          </p:nvPr>
        </p:nvSpPr>
        <p:spPr/>
        <p:txBody>
          <a:bodyPr/>
          <a:lstStyle/>
          <a:p>
            <a:r>
              <a:rPr lang="en-US" dirty="0" smtClean="0"/>
              <a:t>Located in the south and eastern part of the state</a:t>
            </a:r>
          </a:p>
          <a:p>
            <a:r>
              <a:rPr lang="en-US" dirty="0" smtClean="0"/>
              <a:t>Part along the Gulf Coast is known as the Gulf Coastal Plain</a:t>
            </a:r>
          </a:p>
          <a:p>
            <a:r>
              <a:rPr lang="en-US" dirty="0" smtClean="0"/>
              <a:t>Land starts at sea level and rises until it reaches the </a:t>
            </a:r>
            <a:r>
              <a:rPr lang="en-US" smtClean="0"/>
              <a:t>Balcones Escarpment</a:t>
            </a:r>
            <a:r>
              <a:rPr lang="en-US" dirty="0" smtClean="0"/>
              <a:t>.</a:t>
            </a:r>
          </a:p>
          <a:p>
            <a:r>
              <a:rPr lang="en-US" dirty="0" smtClean="0"/>
              <a:t>Textbook page 30 ~ look at map</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Plains region industry</a:t>
            </a:r>
            <a:endParaRPr lang="en-US" dirty="0"/>
          </a:p>
        </p:txBody>
      </p:sp>
      <p:sp>
        <p:nvSpPr>
          <p:cNvPr id="3" name="Content Placeholder 2"/>
          <p:cNvSpPr>
            <a:spLocks noGrp="1"/>
          </p:cNvSpPr>
          <p:nvPr>
            <p:ph idx="1"/>
          </p:nvPr>
        </p:nvSpPr>
        <p:spPr/>
        <p:txBody>
          <a:bodyPr/>
          <a:lstStyle/>
          <a:p>
            <a:r>
              <a:rPr lang="en-US" dirty="0" smtClean="0"/>
              <a:t>Textbook page 62.</a:t>
            </a:r>
          </a:p>
          <a:p>
            <a:r>
              <a:rPr lang="en-US" dirty="0" smtClean="0"/>
              <a:t>What do you notice about this map key?</a:t>
            </a:r>
          </a:p>
          <a:p>
            <a:r>
              <a:rPr lang="en-US" dirty="0" smtClean="0"/>
              <a:t>Turn and talk to partner about the industries for the coastal plains region of Texas.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Region ~ Industry</a:t>
            </a:r>
            <a:endParaRPr lang="en-US" dirty="0"/>
          </a:p>
        </p:txBody>
      </p:sp>
      <p:sp>
        <p:nvSpPr>
          <p:cNvPr id="3" name="Content Placeholder 2"/>
          <p:cNvSpPr>
            <a:spLocks noGrp="1"/>
          </p:cNvSpPr>
          <p:nvPr>
            <p:ph idx="1"/>
          </p:nvPr>
        </p:nvSpPr>
        <p:spPr>
          <a:xfrm>
            <a:off x="304800" y="1554162"/>
            <a:ext cx="4343400" cy="4525963"/>
          </a:xfrm>
        </p:spPr>
        <p:txBody>
          <a:bodyPr/>
          <a:lstStyle/>
          <a:p>
            <a:r>
              <a:rPr lang="en-US" dirty="0" smtClean="0"/>
              <a:t>Gulf Coastal Region</a:t>
            </a:r>
          </a:p>
          <a:p>
            <a:pPr lvl="1"/>
            <a:r>
              <a:rPr lang="en-US" dirty="0" smtClean="0"/>
              <a:t>Fishing</a:t>
            </a:r>
          </a:p>
          <a:p>
            <a:pPr lvl="1">
              <a:buNone/>
            </a:pPr>
            <a:endParaRPr lang="en-US" dirty="0" smtClean="0"/>
          </a:p>
          <a:p>
            <a:pPr lvl="1">
              <a:buNone/>
            </a:pPr>
            <a:endParaRPr lang="en-US" dirty="0" smtClean="0"/>
          </a:p>
          <a:p>
            <a:pPr lvl="1"/>
            <a:r>
              <a:rPr lang="en-US" dirty="0" smtClean="0"/>
              <a:t>Oil </a:t>
            </a:r>
          </a:p>
          <a:p>
            <a:pPr lvl="1">
              <a:buNone/>
            </a:pPr>
            <a:endParaRPr lang="en-US" dirty="0" smtClean="0"/>
          </a:p>
          <a:p>
            <a:pPr lvl="1">
              <a:buNone/>
            </a:pPr>
            <a:endParaRPr lang="en-US" dirty="0" smtClean="0"/>
          </a:p>
          <a:p>
            <a:pPr lvl="1"/>
            <a:r>
              <a:rPr lang="en-US" dirty="0" smtClean="0"/>
              <a:t>Fruits and Vegetables</a:t>
            </a:r>
            <a:endParaRPr lang="en-US" dirty="0"/>
          </a:p>
        </p:txBody>
      </p:sp>
      <p:pic>
        <p:nvPicPr>
          <p:cNvPr id="58370" name="Picture 2" descr="http://www.planning.ri.gov/gallery/Fishing%20Boat.jpg"/>
          <p:cNvPicPr>
            <a:picLocks noChangeAspect="1" noChangeArrowheads="1"/>
          </p:cNvPicPr>
          <p:nvPr/>
        </p:nvPicPr>
        <p:blipFill>
          <a:blip r:embed="rId3" cstate="print"/>
          <a:srcRect/>
          <a:stretch>
            <a:fillRect/>
          </a:stretch>
        </p:blipFill>
        <p:spPr bwMode="auto">
          <a:xfrm>
            <a:off x="4343400" y="1447800"/>
            <a:ext cx="2209800" cy="1768607"/>
          </a:xfrm>
          <a:prstGeom prst="rect">
            <a:avLst/>
          </a:prstGeom>
          <a:noFill/>
        </p:spPr>
      </p:pic>
      <p:pic>
        <p:nvPicPr>
          <p:cNvPr id="58372" name="Picture 4" descr="http://www.stockyard.com/gallery2/d/38037-3/Off-Shore-Rig.jpg"/>
          <p:cNvPicPr>
            <a:picLocks noChangeAspect="1" noChangeArrowheads="1"/>
          </p:cNvPicPr>
          <p:nvPr/>
        </p:nvPicPr>
        <p:blipFill>
          <a:blip r:embed="rId4" cstate="print"/>
          <a:srcRect/>
          <a:stretch>
            <a:fillRect/>
          </a:stretch>
        </p:blipFill>
        <p:spPr bwMode="auto">
          <a:xfrm>
            <a:off x="2362200" y="3276600"/>
            <a:ext cx="828675" cy="1238250"/>
          </a:xfrm>
          <a:prstGeom prst="rect">
            <a:avLst/>
          </a:prstGeom>
          <a:noFill/>
        </p:spPr>
      </p:pic>
      <p:pic>
        <p:nvPicPr>
          <p:cNvPr id="58374" name="Picture 6" descr="http://thm-a04.yimg.com/image/421a90930ee63f48">
            <a:hlinkClick r:id="rId5"/>
          </p:cNvPr>
          <p:cNvPicPr>
            <a:picLocks noChangeAspect="1" noChangeArrowheads="1"/>
          </p:cNvPicPr>
          <p:nvPr/>
        </p:nvPicPr>
        <p:blipFill>
          <a:blip r:embed="rId6" cstate="print"/>
          <a:srcRect/>
          <a:stretch>
            <a:fillRect/>
          </a:stretch>
        </p:blipFill>
        <p:spPr bwMode="auto">
          <a:xfrm>
            <a:off x="4572000" y="3429000"/>
            <a:ext cx="1700213" cy="1295400"/>
          </a:xfrm>
          <a:prstGeom prst="rect">
            <a:avLst/>
          </a:prstGeom>
          <a:noFill/>
        </p:spPr>
      </p:pic>
      <p:pic>
        <p:nvPicPr>
          <p:cNvPr id="58376" name="Picture 8" descr="http://thm-a01.yimg.com/image/2d61b9939ca2e148">
            <a:hlinkClick r:id="rId7"/>
          </p:cNvPr>
          <p:cNvPicPr>
            <a:picLocks noChangeAspect="1" noChangeArrowheads="1"/>
          </p:cNvPicPr>
          <p:nvPr/>
        </p:nvPicPr>
        <p:blipFill>
          <a:blip r:embed="rId8" cstate="print"/>
          <a:srcRect/>
          <a:stretch>
            <a:fillRect/>
          </a:stretch>
        </p:blipFill>
        <p:spPr bwMode="auto">
          <a:xfrm>
            <a:off x="5105400" y="5105400"/>
            <a:ext cx="1447800" cy="1395470"/>
          </a:xfrm>
          <a:prstGeom prst="rect">
            <a:avLst/>
          </a:prstGeom>
          <a:noFill/>
        </p:spPr>
      </p:pic>
      <p:pic>
        <p:nvPicPr>
          <p:cNvPr id="58378" name="Picture 10" descr="http://www.valleychamber.com/images/vegetables.jpg"/>
          <p:cNvPicPr>
            <a:picLocks noChangeAspect="1" noChangeArrowheads="1"/>
          </p:cNvPicPr>
          <p:nvPr/>
        </p:nvPicPr>
        <p:blipFill>
          <a:blip r:embed="rId9" cstate="print"/>
          <a:srcRect/>
          <a:stretch>
            <a:fillRect/>
          </a:stretch>
        </p:blipFill>
        <p:spPr bwMode="auto">
          <a:xfrm>
            <a:off x="7086600" y="5181600"/>
            <a:ext cx="1428750" cy="11049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Fishing Industry</a:t>
            </a:r>
            <a:endParaRPr lang="en-US" dirty="0"/>
          </a:p>
        </p:txBody>
      </p:sp>
      <p:sp>
        <p:nvSpPr>
          <p:cNvPr id="3" name="Content Placeholder 2"/>
          <p:cNvSpPr>
            <a:spLocks noGrp="1"/>
          </p:cNvSpPr>
          <p:nvPr>
            <p:ph idx="1"/>
          </p:nvPr>
        </p:nvSpPr>
        <p:spPr/>
        <p:txBody>
          <a:bodyPr/>
          <a:lstStyle/>
          <a:p>
            <a:r>
              <a:rPr lang="en-US" dirty="0" smtClean="0"/>
              <a:t>Sea provides an </a:t>
            </a:r>
            <a:r>
              <a:rPr lang="en-US" b="1" i="1" u="sng" dirty="0" smtClean="0"/>
              <a:t>almost</a:t>
            </a:r>
            <a:r>
              <a:rPr lang="en-US" dirty="0" smtClean="0"/>
              <a:t> endless supply of fish and shellfish. Fisherman must be careful not to over-fish one area.</a:t>
            </a:r>
          </a:p>
          <a:p>
            <a:r>
              <a:rPr lang="en-US" dirty="0" smtClean="0"/>
              <a:t>Major place for </a:t>
            </a:r>
            <a:r>
              <a:rPr lang="en-US" dirty="0" err="1" smtClean="0"/>
              <a:t>shrimping</a:t>
            </a:r>
            <a:r>
              <a:rPr lang="en-US" dirty="0" smtClean="0"/>
              <a:t> industry</a:t>
            </a:r>
          </a:p>
          <a:p>
            <a:r>
              <a:rPr lang="en-US" dirty="0" smtClean="0"/>
              <a:t>Fishing boats from Gulf of Mexico may stay out as long as 3 weeks and then return to port.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Industry</a:t>
            </a:r>
            <a:endParaRPr lang="en-US" dirty="0"/>
          </a:p>
        </p:txBody>
      </p:sp>
      <p:sp>
        <p:nvSpPr>
          <p:cNvPr id="3" name="Content Placeholder 2"/>
          <p:cNvSpPr>
            <a:spLocks noGrp="1"/>
          </p:cNvSpPr>
          <p:nvPr>
            <p:ph idx="1"/>
          </p:nvPr>
        </p:nvSpPr>
        <p:spPr/>
        <p:txBody>
          <a:bodyPr/>
          <a:lstStyle/>
          <a:p>
            <a:r>
              <a:rPr lang="en-US" dirty="0" smtClean="0"/>
              <a:t>Why do we need oil?</a:t>
            </a:r>
          </a:p>
          <a:p>
            <a:r>
              <a:rPr lang="en-US" dirty="0" smtClean="0"/>
              <a:t>Off the Texas coast, there are large pockets under the ocean floor filled with oil. </a:t>
            </a:r>
          </a:p>
          <a:p>
            <a:r>
              <a:rPr lang="en-US" dirty="0" smtClean="0"/>
              <a:t>Off-shore oil rigs pump the oil up from under the ocean floor.</a:t>
            </a:r>
          </a:p>
          <a:p>
            <a:r>
              <a:rPr lang="en-US" dirty="0" smtClean="0"/>
              <a:t>Oil taken to refineries in the Houston area. Here the oil is made into gasoline and other products which need petroleum.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Industry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Valley’s climate provides the right temperature and precipitation for growing crops. </a:t>
            </a:r>
          </a:p>
          <a:p>
            <a:r>
              <a:rPr lang="en-US" dirty="0" smtClean="0"/>
              <a:t>Fruits and vegetables can be grown year round.</a:t>
            </a:r>
          </a:p>
          <a:p>
            <a:r>
              <a:rPr lang="en-US" dirty="0" smtClean="0"/>
              <a:t>The southern most area produces citrus crops such as oranges and grapefruit.</a:t>
            </a:r>
          </a:p>
          <a:p>
            <a:r>
              <a:rPr lang="en-US" dirty="0" smtClean="0"/>
              <a:t>Areas just to north (but still in the Valley) produce many other fruits and vegetables.</a:t>
            </a:r>
          </a:p>
          <a:p>
            <a:r>
              <a:rPr lang="en-US" dirty="0" smtClean="0"/>
              <a:t>Freezes rarely occur, but when they do our crop industry suffers.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Plains Region Industry (cont.)</a:t>
            </a:r>
            <a:endParaRPr lang="en-US" dirty="0"/>
          </a:p>
        </p:txBody>
      </p:sp>
      <p:sp>
        <p:nvSpPr>
          <p:cNvPr id="3" name="Content Placeholder 2"/>
          <p:cNvSpPr>
            <a:spLocks noGrp="1"/>
          </p:cNvSpPr>
          <p:nvPr>
            <p:ph idx="1"/>
          </p:nvPr>
        </p:nvSpPr>
        <p:spPr>
          <a:xfrm>
            <a:off x="304800" y="1554163"/>
            <a:ext cx="8686800" cy="1112837"/>
          </a:xfrm>
        </p:spPr>
        <p:txBody>
          <a:bodyPr>
            <a:normAutofit/>
          </a:bodyPr>
          <a:lstStyle/>
          <a:p>
            <a:r>
              <a:rPr lang="en-US" dirty="0" smtClean="0"/>
              <a:t>Piney Woods Area</a:t>
            </a:r>
          </a:p>
          <a:p>
            <a:pPr lvl="1"/>
            <a:r>
              <a:rPr lang="en-US" dirty="0" smtClean="0"/>
              <a:t>Timber ~ What uses do we have for timber?</a:t>
            </a:r>
          </a:p>
        </p:txBody>
      </p:sp>
      <p:pic>
        <p:nvPicPr>
          <p:cNvPr id="68610" name="Picture 2" descr="http://www.ttarchive.com/Library/Gallery/275/LoggingInLbrRegions_250.jpg"/>
          <p:cNvPicPr>
            <a:picLocks noChangeAspect="1" noChangeArrowheads="1"/>
          </p:cNvPicPr>
          <p:nvPr/>
        </p:nvPicPr>
        <p:blipFill>
          <a:blip r:embed="rId3" cstate="print"/>
          <a:srcRect/>
          <a:stretch>
            <a:fillRect/>
          </a:stretch>
        </p:blipFill>
        <p:spPr bwMode="auto">
          <a:xfrm>
            <a:off x="381000" y="3276600"/>
            <a:ext cx="3003651" cy="1905000"/>
          </a:xfrm>
          <a:prstGeom prst="rect">
            <a:avLst/>
          </a:prstGeom>
          <a:noFill/>
        </p:spPr>
      </p:pic>
      <p:pic>
        <p:nvPicPr>
          <p:cNvPr id="68612" name="Picture 4" descr="http://thm-a01.yimg.com/image/55cf0b2c6f7195ee">
            <a:hlinkClick r:id="rId4"/>
          </p:cNvPr>
          <p:cNvPicPr>
            <a:picLocks noChangeAspect="1" noChangeArrowheads="1"/>
          </p:cNvPicPr>
          <p:nvPr/>
        </p:nvPicPr>
        <p:blipFill>
          <a:blip r:embed="rId5" cstate="print"/>
          <a:srcRect/>
          <a:stretch>
            <a:fillRect/>
          </a:stretch>
        </p:blipFill>
        <p:spPr bwMode="auto">
          <a:xfrm>
            <a:off x="3886200" y="3657600"/>
            <a:ext cx="1813560" cy="1295400"/>
          </a:xfrm>
          <a:prstGeom prst="rect">
            <a:avLst/>
          </a:prstGeom>
          <a:noFill/>
        </p:spPr>
      </p:pic>
      <p:pic>
        <p:nvPicPr>
          <p:cNvPr id="68613" name="Picture 5" descr="Timber 2 Royalty Free Stock Photo"/>
          <p:cNvPicPr>
            <a:picLocks noChangeAspect="1" noChangeArrowheads="1"/>
          </p:cNvPicPr>
          <p:nvPr/>
        </p:nvPicPr>
        <p:blipFill>
          <a:blip r:embed="rId6" cstate="print"/>
          <a:srcRect/>
          <a:stretch>
            <a:fillRect/>
          </a:stretch>
        </p:blipFill>
        <p:spPr bwMode="auto">
          <a:xfrm>
            <a:off x="6172200" y="2743200"/>
            <a:ext cx="2714625" cy="36195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and industry</a:t>
            </a:r>
            <a:endParaRPr lang="en-US" dirty="0"/>
          </a:p>
        </p:txBody>
      </p:sp>
      <p:sp>
        <p:nvSpPr>
          <p:cNvPr id="3" name="Content Placeholder 2"/>
          <p:cNvSpPr>
            <a:spLocks noGrp="1"/>
          </p:cNvSpPr>
          <p:nvPr>
            <p:ph idx="1"/>
          </p:nvPr>
        </p:nvSpPr>
        <p:spPr>
          <a:xfrm>
            <a:off x="304800" y="1554162"/>
            <a:ext cx="8686800" cy="5151438"/>
          </a:xfrm>
        </p:spPr>
        <p:txBody>
          <a:bodyPr>
            <a:normAutofit fontScale="77500" lnSpcReduction="20000"/>
          </a:bodyPr>
          <a:lstStyle/>
          <a:p>
            <a:r>
              <a:rPr lang="en-US" dirty="0" smtClean="0"/>
              <a:t>Population of an area is determined by the industry needs.</a:t>
            </a:r>
          </a:p>
          <a:p>
            <a:r>
              <a:rPr lang="en-US" dirty="0" smtClean="0"/>
              <a:t>Many workers needed for the oil industry. The area around Houston is heavily populated for this reason.</a:t>
            </a:r>
          </a:p>
          <a:p>
            <a:r>
              <a:rPr lang="en-US" dirty="0" smtClean="0"/>
              <a:t>The timber industry does not require quite as many workers, so the Eastern cities of Texas are not as large as the Houston area.</a:t>
            </a:r>
          </a:p>
          <a:p>
            <a:r>
              <a:rPr lang="en-US" dirty="0" smtClean="0"/>
              <a:t>In the Valley, workers are needed to take care of and harvest crops. But these areas do not need large populations to do this work.</a:t>
            </a:r>
          </a:p>
          <a:p>
            <a:r>
              <a:rPr lang="en-US" dirty="0" smtClean="0"/>
              <a:t>Other workers are also needed: doctors, nurses, teachers, city services, etc. These are true for all regions and generally are not included when discussing “industry.” However, Houston is well-known for its medical centers which requires larger than normal amounts of doctors, nurses, and other health related workers.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686800" cy="841248"/>
          </a:xfrm>
        </p:spPr>
        <p:txBody>
          <a:bodyPr>
            <a:normAutofit fontScale="90000"/>
          </a:bodyPr>
          <a:lstStyle/>
          <a:p>
            <a:pPr algn="ctr"/>
            <a:r>
              <a:rPr lang="en-US" dirty="0" smtClean="0"/>
              <a:t>End of day 3</a:t>
            </a:r>
            <a:br>
              <a:rPr lang="en-US" dirty="0" smtClean="0"/>
            </a:br>
            <a:r>
              <a:rPr lang="en-US" dirty="0" smtClean="0">
                <a:solidFill>
                  <a:srgbClr val="FF0000"/>
                </a:solidFill>
              </a:rPr>
              <a:t>stop here </a:t>
            </a:r>
            <a:r>
              <a:rPr lang="en-US" dirty="0" smtClean="0">
                <a:solidFill>
                  <a:srgbClr val="FF0000"/>
                </a:solidFill>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Coastal Plains Region of Texas ~ Assessment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 for Assessment</a:t>
            </a:r>
            <a:endParaRPr lang="en-US" dirty="0"/>
          </a:p>
        </p:txBody>
      </p:sp>
      <p:sp>
        <p:nvSpPr>
          <p:cNvPr id="3" name="Content Placeholder 2"/>
          <p:cNvSpPr>
            <a:spLocks noGrp="1"/>
          </p:cNvSpPr>
          <p:nvPr>
            <p:ph idx="1"/>
          </p:nvPr>
        </p:nvSpPr>
        <p:spPr>
          <a:xfrm>
            <a:off x="304800" y="1554163"/>
            <a:ext cx="8686800" cy="1874838"/>
          </a:xfrm>
        </p:spPr>
        <p:txBody>
          <a:bodyPr/>
          <a:lstStyle/>
          <a:p>
            <a:r>
              <a:rPr lang="en-US" dirty="0" smtClean="0"/>
              <a:t>You may use your Texas Chronicle Notebook</a:t>
            </a:r>
          </a:p>
          <a:p>
            <a:r>
              <a:rPr lang="en-US" dirty="0" smtClean="0"/>
              <a:t>Make a tree map for the Coastal Plains Region.</a:t>
            </a:r>
          </a:p>
          <a:p>
            <a:r>
              <a:rPr lang="en-US" dirty="0" smtClean="0"/>
              <a:t>Your headings should be as follows:</a:t>
            </a:r>
            <a:endParaRPr lang="en-US" dirty="0"/>
          </a:p>
        </p:txBody>
      </p:sp>
      <p:sp>
        <p:nvSpPr>
          <p:cNvPr id="4" name="TextBox 3"/>
          <p:cNvSpPr txBox="1"/>
          <p:nvPr/>
        </p:nvSpPr>
        <p:spPr>
          <a:xfrm>
            <a:off x="3048000" y="3657600"/>
            <a:ext cx="3124200" cy="369332"/>
          </a:xfrm>
          <a:prstGeom prst="rect">
            <a:avLst/>
          </a:prstGeom>
          <a:noFill/>
        </p:spPr>
        <p:txBody>
          <a:bodyPr wrap="square" rtlCol="0">
            <a:spAutoFit/>
          </a:bodyPr>
          <a:lstStyle/>
          <a:p>
            <a:r>
              <a:rPr lang="en-US" u="sng" dirty="0" smtClean="0"/>
              <a:t>Coastal Plains Region of Texas</a:t>
            </a:r>
            <a:endParaRPr lang="en-US" u="sng" dirty="0"/>
          </a:p>
        </p:txBody>
      </p:sp>
      <p:cxnSp>
        <p:nvCxnSpPr>
          <p:cNvPr id="10" name="Straight Connector 9"/>
          <p:cNvCxnSpPr/>
          <p:nvPr/>
        </p:nvCxnSpPr>
        <p:spPr>
          <a:xfrm rot="5400000">
            <a:off x="4305300" y="4152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4343400"/>
            <a:ext cx="6248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1049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4003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5433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8387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9817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4400" y="4724400"/>
            <a:ext cx="838200" cy="307777"/>
          </a:xfrm>
          <a:prstGeom prst="rect">
            <a:avLst/>
          </a:prstGeom>
          <a:noFill/>
          <a:ln>
            <a:solidFill>
              <a:schemeClr val="tx1"/>
            </a:solidFill>
          </a:ln>
        </p:spPr>
        <p:txBody>
          <a:bodyPr wrap="square" rtlCol="0">
            <a:spAutoFit/>
          </a:bodyPr>
          <a:lstStyle/>
          <a:p>
            <a:pPr algn="ctr"/>
            <a:r>
              <a:rPr lang="en-US" sz="1400" dirty="0" smtClean="0"/>
              <a:t>Location</a:t>
            </a:r>
            <a:endParaRPr lang="en-US" sz="1400" dirty="0"/>
          </a:p>
        </p:txBody>
      </p:sp>
      <p:sp>
        <p:nvSpPr>
          <p:cNvPr id="19" name="TextBox 18"/>
          <p:cNvSpPr txBox="1"/>
          <p:nvPr/>
        </p:nvSpPr>
        <p:spPr>
          <a:xfrm>
            <a:off x="2133600" y="4724400"/>
            <a:ext cx="990600" cy="307777"/>
          </a:xfrm>
          <a:prstGeom prst="rect">
            <a:avLst/>
          </a:prstGeom>
          <a:noFill/>
          <a:ln>
            <a:solidFill>
              <a:schemeClr val="tx1"/>
            </a:solidFill>
          </a:ln>
        </p:spPr>
        <p:txBody>
          <a:bodyPr wrap="square" rtlCol="0">
            <a:spAutoFit/>
          </a:bodyPr>
          <a:lstStyle/>
          <a:p>
            <a:pPr algn="ctr"/>
            <a:r>
              <a:rPr lang="en-US" sz="1400" dirty="0" smtClean="0"/>
              <a:t>Landforms</a:t>
            </a:r>
            <a:endParaRPr lang="en-US" sz="1400" dirty="0"/>
          </a:p>
        </p:txBody>
      </p:sp>
      <p:sp>
        <p:nvSpPr>
          <p:cNvPr id="20" name="TextBox 19"/>
          <p:cNvSpPr txBox="1"/>
          <p:nvPr/>
        </p:nvSpPr>
        <p:spPr>
          <a:xfrm>
            <a:off x="3352800" y="4724400"/>
            <a:ext cx="838200" cy="307777"/>
          </a:xfrm>
          <a:prstGeom prst="rect">
            <a:avLst/>
          </a:prstGeom>
          <a:noFill/>
          <a:ln>
            <a:solidFill>
              <a:schemeClr val="tx1"/>
            </a:solidFill>
          </a:ln>
        </p:spPr>
        <p:txBody>
          <a:bodyPr wrap="square" rtlCol="0">
            <a:spAutoFit/>
          </a:bodyPr>
          <a:lstStyle/>
          <a:p>
            <a:pPr algn="ctr"/>
            <a:r>
              <a:rPr lang="en-US" sz="1400" dirty="0" smtClean="0"/>
              <a:t>Climate</a:t>
            </a:r>
            <a:endParaRPr lang="en-US" sz="1400" dirty="0"/>
          </a:p>
        </p:txBody>
      </p:sp>
      <p:sp>
        <p:nvSpPr>
          <p:cNvPr id="21" name="TextBox 20"/>
          <p:cNvSpPr txBox="1"/>
          <p:nvPr/>
        </p:nvSpPr>
        <p:spPr>
          <a:xfrm>
            <a:off x="4572000" y="4724400"/>
            <a:ext cx="838200" cy="307777"/>
          </a:xfrm>
          <a:prstGeom prst="rect">
            <a:avLst/>
          </a:prstGeom>
          <a:noFill/>
          <a:ln>
            <a:solidFill>
              <a:schemeClr val="tx1"/>
            </a:solidFill>
          </a:ln>
        </p:spPr>
        <p:txBody>
          <a:bodyPr wrap="square" rtlCol="0">
            <a:spAutoFit/>
          </a:bodyPr>
          <a:lstStyle/>
          <a:p>
            <a:pPr algn="ctr"/>
            <a:r>
              <a:rPr lang="en-US" sz="1400" dirty="0" smtClean="0"/>
              <a:t>Plants</a:t>
            </a:r>
            <a:endParaRPr lang="en-US" sz="1400" dirty="0"/>
          </a:p>
        </p:txBody>
      </p:sp>
      <p:sp>
        <p:nvSpPr>
          <p:cNvPr id="22" name="TextBox 21"/>
          <p:cNvSpPr txBox="1"/>
          <p:nvPr/>
        </p:nvSpPr>
        <p:spPr>
          <a:xfrm>
            <a:off x="5791200" y="4724400"/>
            <a:ext cx="838200" cy="307777"/>
          </a:xfrm>
          <a:prstGeom prst="rect">
            <a:avLst/>
          </a:prstGeom>
          <a:noFill/>
          <a:ln>
            <a:solidFill>
              <a:schemeClr val="tx1"/>
            </a:solidFill>
          </a:ln>
        </p:spPr>
        <p:txBody>
          <a:bodyPr wrap="square" rtlCol="0">
            <a:spAutoFit/>
          </a:bodyPr>
          <a:lstStyle/>
          <a:p>
            <a:pPr algn="ctr"/>
            <a:r>
              <a:rPr lang="en-US" sz="1400" dirty="0" smtClean="0"/>
              <a:t>Animals</a:t>
            </a:r>
            <a:endParaRPr lang="en-US" sz="1400" dirty="0"/>
          </a:p>
        </p:txBody>
      </p:sp>
      <p:sp>
        <p:nvSpPr>
          <p:cNvPr id="23" name="TextBox 22"/>
          <p:cNvSpPr txBox="1"/>
          <p:nvPr/>
        </p:nvSpPr>
        <p:spPr>
          <a:xfrm>
            <a:off x="7162800" y="4724400"/>
            <a:ext cx="838200" cy="307777"/>
          </a:xfrm>
          <a:prstGeom prst="rect">
            <a:avLst/>
          </a:prstGeom>
          <a:noFill/>
          <a:ln>
            <a:solidFill>
              <a:schemeClr val="tx1"/>
            </a:solidFill>
          </a:ln>
        </p:spPr>
        <p:txBody>
          <a:bodyPr wrap="square" rtlCol="0">
            <a:spAutoFit/>
          </a:bodyPr>
          <a:lstStyle/>
          <a:p>
            <a:pPr algn="ctr"/>
            <a:r>
              <a:rPr lang="en-US" sz="1400" dirty="0" smtClean="0"/>
              <a:t>Industry</a:t>
            </a:r>
            <a:endParaRPr lang="en-US" sz="1400" dirty="0"/>
          </a:p>
        </p:txBody>
      </p:sp>
      <p:cxnSp>
        <p:nvCxnSpPr>
          <p:cNvPr id="24" name="Straight Connector 23"/>
          <p:cNvCxnSpPr/>
          <p:nvPr/>
        </p:nvCxnSpPr>
        <p:spPr>
          <a:xfrm rot="5400000">
            <a:off x="73533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1049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4003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5433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8387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9817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3533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9906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9906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22860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22860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35052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35052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47244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47244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58674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58674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73152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73152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38200" y="6019800"/>
            <a:ext cx="7162800" cy="646331"/>
          </a:xfrm>
          <a:prstGeom prst="rect">
            <a:avLst/>
          </a:prstGeom>
          <a:noFill/>
        </p:spPr>
        <p:txBody>
          <a:bodyPr wrap="square" rtlCol="0">
            <a:spAutoFit/>
          </a:bodyPr>
          <a:lstStyle/>
          <a:p>
            <a:pPr algn="ctr"/>
            <a:r>
              <a:rPr lang="en-US" b="1" dirty="0" smtClean="0">
                <a:solidFill>
                  <a:srgbClr val="FF0000"/>
                </a:solidFill>
                <a:latin typeface="Harrington" pitchFamily="82" charset="0"/>
              </a:rPr>
              <a:t>NOTE: The number of lines under each heading will vary according to what you have learned. Some may have more lines than others!</a:t>
            </a:r>
            <a:endParaRPr lang="en-US" b="1" dirty="0">
              <a:solidFill>
                <a:srgbClr val="FF0000"/>
              </a:solidFill>
              <a:latin typeface="Harrington" pitchFamily="82" charset="0"/>
            </a:endParaRPr>
          </a:p>
        </p:txBody>
      </p:sp>
      <p:sp>
        <p:nvSpPr>
          <p:cNvPr id="45" name="TextBox 44"/>
          <p:cNvSpPr txBox="1"/>
          <p:nvPr/>
        </p:nvSpPr>
        <p:spPr>
          <a:xfrm>
            <a:off x="6858000" y="3352800"/>
            <a:ext cx="2057400" cy="738664"/>
          </a:xfrm>
          <a:prstGeom prst="rect">
            <a:avLst/>
          </a:prstGeom>
          <a:noFill/>
        </p:spPr>
        <p:txBody>
          <a:bodyPr wrap="square" rtlCol="0">
            <a:spAutoFit/>
          </a:bodyPr>
          <a:lstStyle/>
          <a:p>
            <a:r>
              <a:rPr lang="en-US" sz="1400" b="1" i="1" dirty="0" smtClean="0">
                <a:solidFill>
                  <a:srgbClr val="0070C0"/>
                </a:solidFill>
              </a:rPr>
              <a:t>Place state of Texas here and color in the location of this region.</a:t>
            </a:r>
            <a:endParaRPr lang="en-US" sz="1400" b="1" i="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descr="http://texasnaturecoast.com/images/texasgulfcoastwaterway.gif"/>
          <p:cNvPicPr>
            <a:picLocks noChangeAspect="1" noChangeArrowheads="1"/>
          </p:cNvPicPr>
          <p:nvPr/>
        </p:nvPicPr>
        <p:blipFill>
          <a:blip r:embed="rId3" cstate="print"/>
          <a:srcRect/>
          <a:stretch>
            <a:fillRect/>
          </a:stretch>
        </p:blipFill>
        <p:spPr bwMode="auto">
          <a:xfrm>
            <a:off x="1828800" y="228600"/>
            <a:ext cx="5524500" cy="6629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0"/>
            <a:ext cx="8686800" cy="841248"/>
          </a:xfrm>
        </p:spPr>
        <p:txBody>
          <a:bodyPr/>
          <a:lstStyle/>
          <a:p>
            <a:pPr algn="ctr"/>
            <a:r>
              <a:rPr lang="en-US" dirty="0" smtClean="0"/>
              <a:t>End of coastal plains region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Central Plains Region ~ Location, Landforms, Important Cities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 Location</a:t>
            </a:r>
            <a:endParaRPr lang="en-US" dirty="0"/>
          </a:p>
        </p:txBody>
      </p:sp>
      <p:sp>
        <p:nvSpPr>
          <p:cNvPr id="3" name="Content Placeholder 2"/>
          <p:cNvSpPr>
            <a:spLocks noGrp="1"/>
          </p:cNvSpPr>
          <p:nvPr>
            <p:ph idx="1"/>
          </p:nvPr>
        </p:nvSpPr>
        <p:spPr/>
        <p:txBody>
          <a:bodyPr>
            <a:normAutofit fontScale="92500"/>
          </a:bodyPr>
          <a:lstStyle/>
          <a:p>
            <a:r>
              <a:rPr lang="en-US" dirty="0" smtClean="0"/>
              <a:t>Part of the Great Central Plains of the US</a:t>
            </a:r>
          </a:p>
          <a:p>
            <a:r>
              <a:rPr lang="en-US" dirty="0" smtClean="0"/>
              <a:t>Located in central portion of the state</a:t>
            </a:r>
          </a:p>
          <a:p>
            <a:r>
              <a:rPr lang="en-US" dirty="0" smtClean="0"/>
              <a:t>Northern border is the Red River</a:t>
            </a:r>
          </a:p>
          <a:p>
            <a:r>
              <a:rPr lang="en-US" dirty="0" smtClean="0"/>
              <a:t>Southern tip is the city of Austin</a:t>
            </a:r>
          </a:p>
          <a:p>
            <a:r>
              <a:rPr lang="en-US" dirty="0" smtClean="0"/>
              <a:t>The Colorado River is the southwestern boundary</a:t>
            </a:r>
          </a:p>
          <a:p>
            <a:r>
              <a:rPr lang="en-US" dirty="0" smtClean="0"/>
              <a:t>West border is the Cap Rock Escarpment</a:t>
            </a:r>
          </a:p>
          <a:p>
            <a:r>
              <a:rPr lang="en-US" dirty="0" smtClean="0"/>
              <a:t>Page 30 of textbook ~ How else can you describe the location of this region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 landforms	</a:t>
            </a:r>
            <a:endParaRPr lang="en-US" dirty="0"/>
          </a:p>
        </p:txBody>
      </p:sp>
      <p:sp>
        <p:nvSpPr>
          <p:cNvPr id="3" name="Content Placeholder 2"/>
          <p:cNvSpPr>
            <a:spLocks noGrp="1"/>
          </p:cNvSpPr>
          <p:nvPr>
            <p:ph idx="1"/>
          </p:nvPr>
        </p:nvSpPr>
        <p:spPr>
          <a:xfrm>
            <a:off x="304800" y="1554163"/>
            <a:ext cx="5943600" cy="4465638"/>
          </a:xfrm>
        </p:spPr>
        <p:txBody>
          <a:bodyPr>
            <a:normAutofit fontScale="92500" lnSpcReduction="20000"/>
          </a:bodyPr>
          <a:lstStyle/>
          <a:p>
            <a:r>
              <a:rPr lang="en-US" dirty="0" smtClean="0"/>
              <a:t>What are landforms?</a:t>
            </a:r>
          </a:p>
          <a:p>
            <a:r>
              <a:rPr lang="en-US" dirty="0" smtClean="0"/>
              <a:t>Rivers</a:t>
            </a:r>
          </a:p>
          <a:p>
            <a:pPr lvl="1"/>
            <a:r>
              <a:rPr lang="en-US" dirty="0" smtClean="0"/>
              <a:t>Colorado River</a:t>
            </a:r>
          </a:p>
          <a:p>
            <a:pPr lvl="1"/>
            <a:r>
              <a:rPr lang="en-US" dirty="0" smtClean="0"/>
              <a:t>Brazos River</a:t>
            </a:r>
          </a:p>
          <a:p>
            <a:pPr lvl="1"/>
            <a:r>
              <a:rPr lang="en-US" dirty="0" smtClean="0"/>
              <a:t>Red River</a:t>
            </a:r>
          </a:p>
          <a:p>
            <a:r>
              <a:rPr lang="en-US" dirty="0" smtClean="0"/>
              <a:t>Lakes</a:t>
            </a:r>
          </a:p>
          <a:p>
            <a:pPr lvl="1"/>
            <a:r>
              <a:rPr lang="en-US" dirty="0" smtClean="0"/>
              <a:t>Lake Travis is near Austin</a:t>
            </a:r>
          </a:p>
          <a:p>
            <a:r>
              <a:rPr lang="en-US" dirty="0" smtClean="0"/>
              <a:t>Hills </a:t>
            </a:r>
          </a:p>
          <a:p>
            <a:pPr lvl="1"/>
            <a:r>
              <a:rPr lang="en-US" dirty="0" smtClean="0"/>
              <a:t>Hill </a:t>
            </a:r>
            <a:r>
              <a:rPr lang="en-US" dirty="0" err="1" smtClean="0"/>
              <a:t>Country~just</a:t>
            </a:r>
            <a:r>
              <a:rPr lang="en-US" dirty="0" smtClean="0"/>
              <a:t> the Western edge</a:t>
            </a:r>
          </a:p>
          <a:p>
            <a:r>
              <a:rPr lang="en-US" dirty="0" smtClean="0"/>
              <a:t>Plains</a:t>
            </a:r>
          </a:p>
          <a:p>
            <a:pPr lvl="1">
              <a:buNone/>
            </a:pPr>
            <a:endParaRPr lang="en-US" dirty="0" smtClean="0"/>
          </a:p>
          <a:p>
            <a:endParaRPr lang="en-US" dirty="0" smtClean="0"/>
          </a:p>
        </p:txBody>
      </p:sp>
      <p:pic>
        <p:nvPicPr>
          <p:cNvPr id="4" name="Picture 4" descr="http://2.bp.blogspot.com/_hdu-trn8jPc/Sh4NNknrcHI/AAAAAAAAC8g/JmhY5cgrXRM/s320/Amarilo+Tx.jpg">
            <a:hlinkClick r:id="rId3"/>
          </p:cNvPr>
          <p:cNvPicPr>
            <a:picLocks noChangeAspect="1" noChangeArrowheads="1"/>
          </p:cNvPicPr>
          <p:nvPr/>
        </p:nvPicPr>
        <p:blipFill>
          <a:blip r:embed="rId4" cstate="print"/>
          <a:srcRect/>
          <a:stretch>
            <a:fillRect/>
          </a:stretch>
        </p:blipFill>
        <p:spPr bwMode="auto">
          <a:xfrm>
            <a:off x="2286000" y="5334000"/>
            <a:ext cx="2047875" cy="1362075"/>
          </a:xfrm>
          <a:prstGeom prst="rect">
            <a:avLst/>
          </a:prstGeom>
          <a:noFill/>
        </p:spPr>
      </p:pic>
      <p:pic>
        <p:nvPicPr>
          <p:cNvPr id="5" name="Picture 4" descr="http://mw2.google.com/mw-panoramio/photos/medium/5671747.jpg"/>
          <p:cNvPicPr>
            <a:picLocks noChangeAspect="1" noChangeArrowheads="1"/>
          </p:cNvPicPr>
          <p:nvPr/>
        </p:nvPicPr>
        <p:blipFill>
          <a:blip r:embed="rId5" cstate="print"/>
          <a:srcRect/>
          <a:stretch>
            <a:fillRect/>
          </a:stretch>
        </p:blipFill>
        <p:spPr bwMode="auto">
          <a:xfrm>
            <a:off x="4953000" y="2819400"/>
            <a:ext cx="27432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10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10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dissolve">
                                      <p:cBhvr>
                                        <p:cTn id="39" dur="1000"/>
                                        <p:tgtEl>
                                          <p:spTgt spid="3">
                                            <p:txEl>
                                              <p:pRg st="7" end="7"/>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1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plains region ~ geographic features</a:t>
            </a:r>
            <a:endParaRPr lang="en-US" dirty="0"/>
          </a:p>
        </p:txBody>
      </p:sp>
      <p:sp>
        <p:nvSpPr>
          <p:cNvPr id="3" name="Content Placeholder 2"/>
          <p:cNvSpPr>
            <a:spLocks noGrp="1"/>
          </p:cNvSpPr>
          <p:nvPr>
            <p:ph idx="1"/>
          </p:nvPr>
        </p:nvSpPr>
        <p:spPr/>
        <p:txBody>
          <a:bodyPr/>
          <a:lstStyle/>
          <a:p>
            <a:r>
              <a:rPr lang="en-US" dirty="0" smtClean="0"/>
              <a:t>Rolling grassy lands </a:t>
            </a:r>
          </a:p>
          <a:p>
            <a:r>
              <a:rPr lang="en-US" dirty="0" smtClean="0"/>
              <a:t>Thick grasses </a:t>
            </a:r>
          </a:p>
          <a:p>
            <a:r>
              <a:rPr lang="en-US" dirty="0" smtClean="0"/>
              <a:t>Cross Timbers area - large areas of hardwood trees </a:t>
            </a:r>
          </a:p>
          <a:p>
            <a:r>
              <a:rPr lang="en-US" dirty="0" smtClean="0"/>
              <a:t>Limestone rock </a:t>
            </a:r>
          </a:p>
          <a:p>
            <a:r>
              <a:rPr lang="en-US" dirty="0" smtClean="0"/>
              <a:t>Higher elevation because limestone doesn't wear down easily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plains regions ~ important cities</a:t>
            </a:r>
            <a:endParaRPr lang="en-US" dirty="0"/>
          </a:p>
        </p:txBody>
      </p:sp>
      <p:sp>
        <p:nvSpPr>
          <p:cNvPr id="3" name="Content Placeholder 2"/>
          <p:cNvSpPr>
            <a:spLocks noGrp="1"/>
          </p:cNvSpPr>
          <p:nvPr>
            <p:ph idx="1"/>
          </p:nvPr>
        </p:nvSpPr>
        <p:spPr>
          <a:xfrm>
            <a:off x="304800" y="1554163"/>
            <a:ext cx="8686800" cy="3627438"/>
          </a:xfrm>
        </p:spPr>
        <p:txBody>
          <a:bodyPr>
            <a:normAutofit fontScale="92500" lnSpcReduction="10000"/>
          </a:bodyPr>
          <a:lstStyle/>
          <a:p>
            <a:r>
              <a:rPr lang="en-US" dirty="0" smtClean="0"/>
              <a:t>Austin</a:t>
            </a:r>
          </a:p>
          <a:p>
            <a:pPr lvl="1"/>
            <a:r>
              <a:rPr lang="en-US" dirty="0" smtClean="0"/>
              <a:t>Capitol of Texas</a:t>
            </a:r>
          </a:p>
          <a:p>
            <a:pPr lvl="1"/>
            <a:r>
              <a:rPr lang="en-US" dirty="0" smtClean="0"/>
              <a:t>Located on edge of Central Plains and Gulf Coastal Plain Region</a:t>
            </a:r>
          </a:p>
          <a:p>
            <a:pPr lvl="1"/>
            <a:r>
              <a:rPr lang="en-US" dirty="0" smtClean="0"/>
              <a:t>Hilly area</a:t>
            </a:r>
          </a:p>
          <a:p>
            <a:pPr lvl="1"/>
            <a:r>
              <a:rPr lang="en-US" dirty="0" smtClean="0"/>
              <a:t>Lake Travis</a:t>
            </a:r>
          </a:p>
          <a:p>
            <a:pPr lvl="1"/>
            <a:r>
              <a:rPr lang="en-US" dirty="0" smtClean="0"/>
              <a:t>On Colorado River</a:t>
            </a:r>
          </a:p>
          <a:p>
            <a:pPr lvl="1"/>
            <a:r>
              <a:rPr lang="en-US" dirty="0" smtClean="0"/>
              <a:t>UT (major university)</a:t>
            </a:r>
            <a:endParaRPr lang="en-US" dirty="0"/>
          </a:p>
        </p:txBody>
      </p:sp>
      <p:pic>
        <p:nvPicPr>
          <p:cNvPr id="130050" name="Picture 2" descr="http://www.charter-a-bus.info/images/Texas_Capital_Building_with_walkway.jpg"/>
          <p:cNvPicPr>
            <a:picLocks noChangeAspect="1" noChangeArrowheads="1"/>
          </p:cNvPicPr>
          <p:nvPr/>
        </p:nvPicPr>
        <p:blipFill>
          <a:blip r:embed="rId3" cstate="print"/>
          <a:srcRect/>
          <a:stretch>
            <a:fillRect/>
          </a:stretch>
        </p:blipFill>
        <p:spPr bwMode="auto">
          <a:xfrm>
            <a:off x="4191000" y="2895600"/>
            <a:ext cx="4762500" cy="3181350"/>
          </a:xfrm>
          <a:prstGeom prst="rect">
            <a:avLst/>
          </a:prstGeom>
          <a:noFill/>
        </p:spPr>
      </p:pic>
      <p:sp>
        <p:nvSpPr>
          <p:cNvPr id="5" name="TextBox 4"/>
          <p:cNvSpPr txBox="1"/>
          <p:nvPr/>
        </p:nvSpPr>
        <p:spPr>
          <a:xfrm>
            <a:off x="5257800" y="6172200"/>
            <a:ext cx="2895600" cy="369332"/>
          </a:xfrm>
          <a:prstGeom prst="rect">
            <a:avLst/>
          </a:prstGeom>
          <a:noFill/>
        </p:spPr>
        <p:txBody>
          <a:bodyPr wrap="square" rtlCol="0">
            <a:spAutoFit/>
          </a:bodyPr>
          <a:lstStyle/>
          <a:p>
            <a:r>
              <a:rPr lang="en-US" dirty="0" smtClean="0"/>
              <a:t>State Capitol Building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plains regions ~ important cities</a:t>
            </a:r>
            <a:endParaRPr lang="en-US" dirty="0"/>
          </a:p>
        </p:txBody>
      </p:sp>
      <p:sp>
        <p:nvSpPr>
          <p:cNvPr id="3" name="Content Placeholder 2"/>
          <p:cNvSpPr>
            <a:spLocks noGrp="1"/>
          </p:cNvSpPr>
          <p:nvPr>
            <p:ph idx="1"/>
          </p:nvPr>
        </p:nvSpPr>
        <p:spPr>
          <a:xfrm>
            <a:off x="304800" y="1554163"/>
            <a:ext cx="8686800" cy="1722438"/>
          </a:xfrm>
        </p:spPr>
        <p:txBody>
          <a:bodyPr/>
          <a:lstStyle/>
          <a:p>
            <a:r>
              <a:rPr lang="en-US" dirty="0" smtClean="0"/>
              <a:t>Fort Worth</a:t>
            </a:r>
          </a:p>
          <a:p>
            <a:pPr lvl="1"/>
            <a:r>
              <a:rPr lang="en-US" dirty="0" smtClean="0"/>
              <a:t>Famous for cattle industry in the past</a:t>
            </a:r>
          </a:p>
          <a:p>
            <a:pPr lvl="1">
              <a:buNone/>
            </a:pPr>
            <a:endParaRPr lang="en-US" dirty="0"/>
          </a:p>
        </p:txBody>
      </p:sp>
      <p:pic>
        <p:nvPicPr>
          <p:cNvPr id="136194" name="Picture 2" descr="http://www.fortworthyesterday.com/Stockyards_Aerial_Photo-800x600.jpg">
            <a:hlinkClick r:id="rId3"/>
          </p:cNvPr>
          <p:cNvPicPr>
            <a:picLocks noChangeAspect="1" noChangeArrowheads="1"/>
          </p:cNvPicPr>
          <p:nvPr/>
        </p:nvPicPr>
        <p:blipFill>
          <a:blip r:embed="rId4" cstate="print"/>
          <a:srcRect/>
          <a:stretch>
            <a:fillRect/>
          </a:stretch>
        </p:blipFill>
        <p:spPr bwMode="auto">
          <a:xfrm>
            <a:off x="228600" y="2743200"/>
            <a:ext cx="4038600" cy="3165253"/>
          </a:xfrm>
          <a:prstGeom prst="rect">
            <a:avLst/>
          </a:prstGeom>
          <a:noFill/>
        </p:spPr>
      </p:pic>
      <p:sp>
        <p:nvSpPr>
          <p:cNvPr id="5" name="TextBox 4"/>
          <p:cNvSpPr txBox="1"/>
          <p:nvPr/>
        </p:nvSpPr>
        <p:spPr>
          <a:xfrm>
            <a:off x="685800" y="6019800"/>
            <a:ext cx="2667000" cy="369332"/>
          </a:xfrm>
          <a:prstGeom prst="rect">
            <a:avLst/>
          </a:prstGeom>
          <a:noFill/>
        </p:spPr>
        <p:txBody>
          <a:bodyPr wrap="square" rtlCol="0">
            <a:spAutoFit/>
          </a:bodyPr>
          <a:lstStyle/>
          <a:p>
            <a:r>
              <a:rPr lang="en-US" dirty="0" smtClean="0"/>
              <a:t>Stockyards in 1940’s</a:t>
            </a:r>
            <a:endParaRPr lang="en-US" dirty="0"/>
          </a:p>
        </p:txBody>
      </p:sp>
      <p:pic>
        <p:nvPicPr>
          <p:cNvPr id="136196" name="Picture 4" descr="http://farm4.static.flickr.com/3524/3840391783_f8f968afc6.jpg"/>
          <p:cNvPicPr>
            <a:picLocks noChangeAspect="1" noChangeArrowheads="1"/>
          </p:cNvPicPr>
          <p:nvPr/>
        </p:nvPicPr>
        <p:blipFill>
          <a:blip r:embed="rId5" cstate="print"/>
          <a:srcRect/>
          <a:stretch>
            <a:fillRect/>
          </a:stretch>
        </p:blipFill>
        <p:spPr bwMode="auto">
          <a:xfrm>
            <a:off x="4648200" y="2743200"/>
            <a:ext cx="3581400" cy="2227631"/>
          </a:xfrm>
          <a:prstGeom prst="rect">
            <a:avLst/>
          </a:prstGeom>
          <a:noFill/>
        </p:spPr>
      </p:pic>
      <p:sp>
        <p:nvSpPr>
          <p:cNvPr id="7" name="TextBox 6"/>
          <p:cNvSpPr txBox="1"/>
          <p:nvPr/>
        </p:nvSpPr>
        <p:spPr>
          <a:xfrm>
            <a:off x="5181600" y="5105400"/>
            <a:ext cx="2667000" cy="369332"/>
          </a:xfrm>
          <a:prstGeom prst="rect">
            <a:avLst/>
          </a:prstGeom>
          <a:noFill/>
        </p:spPr>
        <p:txBody>
          <a:bodyPr wrap="square" rtlCol="0">
            <a:spAutoFit/>
          </a:bodyPr>
          <a:lstStyle/>
          <a:p>
            <a:r>
              <a:rPr lang="en-US" dirty="0" smtClean="0"/>
              <a:t>Longhorns in Stockyards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plains regions ~ important cities</a:t>
            </a:r>
            <a:endParaRPr lang="en-US" dirty="0"/>
          </a:p>
        </p:txBody>
      </p:sp>
      <p:sp>
        <p:nvSpPr>
          <p:cNvPr id="3" name="Content Placeholder 2"/>
          <p:cNvSpPr>
            <a:spLocks noGrp="1"/>
          </p:cNvSpPr>
          <p:nvPr>
            <p:ph idx="1"/>
          </p:nvPr>
        </p:nvSpPr>
        <p:spPr>
          <a:xfrm>
            <a:off x="304800" y="1554163"/>
            <a:ext cx="8686800" cy="1874838"/>
          </a:xfrm>
        </p:spPr>
        <p:txBody>
          <a:bodyPr/>
          <a:lstStyle/>
          <a:p>
            <a:r>
              <a:rPr lang="en-US" dirty="0" smtClean="0"/>
              <a:t>Abilene</a:t>
            </a:r>
          </a:p>
          <a:p>
            <a:pPr lvl="1"/>
            <a:r>
              <a:rPr lang="en-US" dirty="0" smtClean="0"/>
              <a:t>Two major colleges (ACU, Hardin-Simmons)</a:t>
            </a:r>
          </a:p>
          <a:p>
            <a:pPr lvl="1"/>
            <a:r>
              <a:rPr lang="en-US" dirty="0" smtClean="0"/>
              <a:t>Major stop on cattle drives</a:t>
            </a:r>
          </a:p>
          <a:p>
            <a:pPr lvl="1">
              <a:buNone/>
            </a:pPr>
            <a:endParaRPr lang="en-US" dirty="0"/>
          </a:p>
        </p:txBody>
      </p:sp>
      <p:pic>
        <p:nvPicPr>
          <p:cNvPr id="138242" name="Picture 2" descr="http://www.spartacus.schoolnet.co.uk/WWabeline.jpg"/>
          <p:cNvPicPr>
            <a:picLocks noChangeAspect="1" noChangeArrowheads="1"/>
          </p:cNvPicPr>
          <p:nvPr/>
        </p:nvPicPr>
        <p:blipFill>
          <a:blip r:embed="rId3" cstate="print"/>
          <a:srcRect/>
          <a:stretch>
            <a:fillRect/>
          </a:stretch>
        </p:blipFill>
        <p:spPr bwMode="auto">
          <a:xfrm>
            <a:off x="457200" y="3962400"/>
            <a:ext cx="3105012" cy="1828800"/>
          </a:xfrm>
          <a:prstGeom prst="rect">
            <a:avLst/>
          </a:prstGeom>
          <a:noFill/>
        </p:spPr>
      </p:pic>
      <p:sp>
        <p:nvSpPr>
          <p:cNvPr id="5" name="TextBox 4"/>
          <p:cNvSpPr txBox="1"/>
          <p:nvPr/>
        </p:nvSpPr>
        <p:spPr>
          <a:xfrm>
            <a:off x="1676400" y="6172200"/>
            <a:ext cx="762000" cy="381000"/>
          </a:xfrm>
          <a:prstGeom prst="rect">
            <a:avLst/>
          </a:prstGeom>
          <a:noFill/>
        </p:spPr>
        <p:txBody>
          <a:bodyPr wrap="square" rtlCol="0">
            <a:spAutoFit/>
          </a:bodyPr>
          <a:lstStyle/>
          <a:p>
            <a:r>
              <a:rPr lang="en-US" dirty="0" smtClean="0"/>
              <a:t>1875</a:t>
            </a:r>
            <a:endParaRPr lang="en-US" dirty="0"/>
          </a:p>
        </p:txBody>
      </p:sp>
      <p:pic>
        <p:nvPicPr>
          <p:cNvPr id="138244" name="Picture 4" descr="http://www.whitesphotography.com/images/Abilene%20aerial%20WEB.jpg"/>
          <p:cNvPicPr>
            <a:picLocks noChangeAspect="1" noChangeArrowheads="1"/>
          </p:cNvPicPr>
          <p:nvPr/>
        </p:nvPicPr>
        <p:blipFill>
          <a:blip r:embed="rId4" cstate="print"/>
          <a:srcRect/>
          <a:stretch>
            <a:fillRect/>
          </a:stretch>
        </p:blipFill>
        <p:spPr bwMode="auto">
          <a:xfrm>
            <a:off x="4267200" y="3276600"/>
            <a:ext cx="4146271" cy="2727325"/>
          </a:xfrm>
          <a:prstGeom prst="rect">
            <a:avLst/>
          </a:prstGeom>
          <a:noFill/>
        </p:spPr>
      </p:pic>
      <p:sp>
        <p:nvSpPr>
          <p:cNvPr id="7" name="TextBox 6"/>
          <p:cNvSpPr txBox="1"/>
          <p:nvPr/>
        </p:nvSpPr>
        <p:spPr>
          <a:xfrm>
            <a:off x="5638800" y="6172200"/>
            <a:ext cx="1524000" cy="381000"/>
          </a:xfrm>
          <a:prstGeom prst="rect">
            <a:avLst/>
          </a:prstGeom>
          <a:noFill/>
        </p:spPr>
        <p:txBody>
          <a:bodyPr wrap="square" rtlCol="0">
            <a:spAutoFit/>
          </a:bodyPr>
          <a:lstStyle/>
          <a:p>
            <a:r>
              <a:rPr lang="en-US" dirty="0" smtClean="0"/>
              <a:t>Abilene today</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plains regions ~ important cities</a:t>
            </a:r>
            <a:endParaRPr lang="en-US" dirty="0"/>
          </a:p>
        </p:txBody>
      </p:sp>
      <p:sp>
        <p:nvSpPr>
          <p:cNvPr id="3" name="Content Placeholder 2"/>
          <p:cNvSpPr>
            <a:spLocks noGrp="1"/>
          </p:cNvSpPr>
          <p:nvPr>
            <p:ph idx="1"/>
          </p:nvPr>
        </p:nvSpPr>
        <p:spPr/>
        <p:txBody>
          <a:bodyPr>
            <a:normAutofit lnSpcReduction="10000"/>
          </a:bodyPr>
          <a:lstStyle/>
          <a:p>
            <a:r>
              <a:rPr lang="en-US" dirty="0" smtClean="0"/>
              <a:t>Killeen</a:t>
            </a:r>
          </a:p>
          <a:p>
            <a:pPr lvl="1"/>
            <a:r>
              <a:rPr lang="en-US" dirty="0" smtClean="0"/>
              <a:t>Fort Hood ~ Army base</a:t>
            </a:r>
          </a:p>
          <a:p>
            <a:r>
              <a:rPr lang="en-US" dirty="0" smtClean="0"/>
              <a:t>Wichita Falls</a:t>
            </a:r>
          </a:p>
          <a:p>
            <a:pPr lvl="1"/>
            <a:r>
              <a:rPr lang="en-US" dirty="0" smtClean="0"/>
              <a:t>Farming land</a:t>
            </a:r>
          </a:p>
          <a:p>
            <a:pPr lvl="1"/>
            <a:r>
              <a:rPr lang="en-US" dirty="0" smtClean="0"/>
              <a:t>Cattle</a:t>
            </a:r>
          </a:p>
          <a:p>
            <a:pPr lvl="1"/>
            <a:r>
              <a:rPr lang="en-US" dirty="0" smtClean="0"/>
              <a:t>Cotton industry</a:t>
            </a:r>
          </a:p>
          <a:p>
            <a:r>
              <a:rPr lang="en-US" dirty="0" smtClean="0"/>
              <a:t>San Angelo</a:t>
            </a:r>
          </a:p>
          <a:p>
            <a:pPr lvl="1"/>
            <a:r>
              <a:rPr lang="en-US" dirty="0" smtClean="0"/>
              <a:t>Hunting area</a:t>
            </a:r>
          </a:p>
          <a:p>
            <a:pPr lvl="1"/>
            <a:r>
              <a:rPr lang="en-US" dirty="0" smtClean="0"/>
              <a:t>Farming land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686800" cy="841248"/>
          </a:xfrm>
        </p:spPr>
        <p:txBody>
          <a:bodyPr>
            <a:normAutofit fontScale="90000"/>
          </a:bodyPr>
          <a:lstStyle/>
          <a:p>
            <a:pPr algn="ctr"/>
            <a:r>
              <a:rPr lang="en-US" dirty="0" smtClean="0"/>
              <a:t>End Day 1</a:t>
            </a:r>
            <a:br>
              <a:rPr lang="en-US" dirty="0" smtClean="0"/>
            </a:br>
            <a:r>
              <a:rPr lang="en-US" dirty="0" smtClean="0">
                <a:solidFill>
                  <a:srgbClr val="FF0000"/>
                </a:solidFill>
              </a:rPr>
              <a:t>stop here </a:t>
            </a:r>
            <a:r>
              <a:rPr lang="en-US" dirty="0" smtClean="0">
                <a:solidFill>
                  <a:srgbClr val="FF0000"/>
                </a:solidFill>
                <a:sym typeface="Wingdings" pitchFamily="2" charset="2"/>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Coastal Plain ~ Location</a:t>
            </a:r>
            <a:endParaRPr lang="en-US" dirty="0"/>
          </a:p>
        </p:txBody>
      </p:sp>
      <p:sp>
        <p:nvSpPr>
          <p:cNvPr id="4" name="Content Placeholder 3"/>
          <p:cNvSpPr>
            <a:spLocks noGrp="1"/>
          </p:cNvSpPr>
          <p:nvPr>
            <p:ph idx="1"/>
          </p:nvPr>
        </p:nvSpPr>
        <p:spPr/>
        <p:txBody>
          <a:bodyPr>
            <a:normAutofit lnSpcReduction="10000"/>
          </a:bodyPr>
          <a:lstStyle/>
          <a:p>
            <a:r>
              <a:rPr lang="en-US" dirty="0" smtClean="0"/>
              <a:t>Rivers of Texas flow toward the Gulf of Mexico</a:t>
            </a:r>
          </a:p>
          <a:p>
            <a:r>
              <a:rPr lang="en-US" dirty="0" smtClean="0"/>
              <a:t>What Texas rivers flow through this region?</a:t>
            </a:r>
          </a:p>
          <a:p>
            <a:r>
              <a:rPr lang="en-US" dirty="0" smtClean="0"/>
              <a:t>Since the Gulf Coastal Plain is an area of low land, what problems do you think the people living here might encounter?</a:t>
            </a:r>
          </a:p>
          <a:p>
            <a:pPr lvl="1"/>
            <a:r>
              <a:rPr lang="en-US" dirty="0" smtClean="0"/>
              <a:t>Flooding from too much rain or hurricanes</a:t>
            </a:r>
          </a:p>
          <a:p>
            <a:pPr lvl="1"/>
            <a:r>
              <a:rPr lang="en-US" dirty="0" smtClean="0"/>
              <a:t>Floodplain is the low, flat land along a river</a:t>
            </a:r>
          </a:p>
          <a:p>
            <a:pPr lvl="1"/>
            <a:r>
              <a:rPr lang="en-US" dirty="0" smtClean="0"/>
              <a:t>Bridges are built high and extends further than the usual width of the river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Central Plains Region ~ Climate, Plants, Animals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 Climate</a:t>
            </a:r>
            <a:endParaRPr lang="en-US" dirty="0"/>
          </a:p>
        </p:txBody>
      </p:sp>
      <p:sp>
        <p:nvSpPr>
          <p:cNvPr id="3" name="Content Placeholder 2"/>
          <p:cNvSpPr>
            <a:spLocks noGrp="1"/>
          </p:cNvSpPr>
          <p:nvPr>
            <p:ph idx="1"/>
          </p:nvPr>
        </p:nvSpPr>
        <p:spPr/>
        <p:txBody>
          <a:bodyPr>
            <a:normAutofit lnSpcReduction="10000"/>
          </a:bodyPr>
          <a:lstStyle/>
          <a:p>
            <a:r>
              <a:rPr lang="en-US" dirty="0" smtClean="0"/>
              <a:t>Precipitation</a:t>
            </a:r>
          </a:p>
          <a:p>
            <a:pPr lvl="1"/>
            <a:r>
              <a:rPr lang="en-US" dirty="0" smtClean="0"/>
              <a:t>20-30 inches per year</a:t>
            </a:r>
          </a:p>
          <a:p>
            <a:r>
              <a:rPr lang="en-US" dirty="0" smtClean="0"/>
              <a:t>Dry air</a:t>
            </a:r>
          </a:p>
          <a:p>
            <a:pPr lvl="1"/>
            <a:r>
              <a:rPr lang="en-US" dirty="0" smtClean="0"/>
              <a:t>Will not feel as hot as in the Coastal Plains even with same temperature</a:t>
            </a:r>
          </a:p>
          <a:p>
            <a:pPr lvl="1"/>
            <a:r>
              <a:rPr lang="en-US" dirty="0" smtClean="0"/>
              <a:t>Cools off at night</a:t>
            </a:r>
          </a:p>
          <a:p>
            <a:r>
              <a:rPr lang="en-US" dirty="0" smtClean="0"/>
              <a:t>Tornadoes</a:t>
            </a:r>
          </a:p>
          <a:p>
            <a:pPr lvl="1"/>
            <a:r>
              <a:rPr lang="en-US" dirty="0" smtClean="0"/>
              <a:t>Weather conditions produce several tornadoes each year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10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10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 Climate</a:t>
            </a:r>
            <a:endParaRPr lang="en-US" dirty="0"/>
          </a:p>
        </p:txBody>
      </p:sp>
      <p:pic>
        <p:nvPicPr>
          <p:cNvPr id="140290" name="Picture 2" descr="http://www.noaanews.noaa.gov/stories2007/images/tornado112907.jpg"/>
          <p:cNvPicPr>
            <a:picLocks noChangeAspect="1" noChangeArrowheads="1"/>
          </p:cNvPicPr>
          <p:nvPr/>
        </p:nvPicPr>
        <p:blipFill>
          <a:blip r:embed="rId3" cstate="print"/>
          <a:srcRect/>
          <a:stretch>
            <a:fillRect/>
          </a:stretch>
        </p:blipFill>
        <p:spPr bwMode="auto">
          <a:xfrm>
            <a:off x="2362200" y="3200400"/>
            <a:ext cx="3310528" cy="2286000"/>
          </a:xfrm>
          <a:prstGeom prst="rect">
            <a:avLst/>
          </a:prstGeom>
          <a:noFill/>
        </p:spPr>
      </p:pic>
      <p:pic>
        <p:nvPicPr>
          <p:cNvPr id="140292" name="Picture 4" descr="http://www.waco-texas.com/city_depts/fire/images/tornado.JPG"/>
          <p:cNvPicPr>
            <a:picLocks noChangeAspect="1" noChangeArrowheads="1"/>
          </p:cNvPicPr>
          <p:nvPr/>
        </p:nvPicPr>
        <p:blipFill>
          <a:blip r:embed="rId4" cstate="print"/>
          <a:srcRect/>
          <a:stretch>
            <a:fillRect/>
          </a:stretch>
        </p:blipFill>
        <p:spPr bwMode="auto">
          <a:xfrm>
            <a:off x="304800" y="1295400"/>
            <a:ext cx="1752600" cy="3126412"/>
          </a:xfrm>
          <a:prstGeom prst="rect">
            <a:avLst/>
          </a:prstGeom>
          <a:noFill/>
        </p:spPr>
      </p:pic>
      <p:pic>
        <p:nvPicPr>
          <p:cNvPr id="140294" name="Picture 6" descr="tornado"/>
          <p:cNvPicPr>
            <a:picLocks noChangeAspect="1" noChangeArrowheads="1"/>
          </p:cNvPicPr>
          <p:nvPr/>
        </p:nvPicPr>
        <p:blipFill>
          <a:blip r:embed="rId5" cstate="print"/>
          <a:srcRect/>
          <a:stretch>
            <a:fillRect/>
          </a:stretch>
        </p:blipFill>
        <p:spPr bwMode="auto">
          <a:xfrm>
            <a:off x="5791200" y="1524000"/>
            <a:ext cx="2841171" cy="3581400"/>
          </a:xfrm>
          <a:prstGeom prst="rect">
            <a:avLst/>
          </a:prstGeom>
          <a:noFill/>
        </p:spPr>
      </p:pic>
      <p:sp>
        <p:nvSpPr>
          <p:cNvPr id="8" name="TextBox 7"/>
          <p:cNvSpPr txBox="1"/>
          <p:nvPr/>
        </p:nvSpPr>
        <p:spPr>
          <a:xfrm>
            <a:off x="609600" y="5791200"/>
            <a:ext cx="7924800" cy="923330"/>
          </a:xfrm>
          <a:prstGeom prst="rect">
            <a:avLst/>
          </a:prstGeom>
          <a:noFill/>
        </p:spPr>
        <p:txBody>
          <a:bodyPr wrap="square" rtlCol="0">
            <a:spAutoFit/>
          </a:bodyPr>
          <a:lstStyle/>
          <a:p>
            <a:pPr algn="ctr"/>
            <a:r>
              <a:rPr lang="en-US" dirty="0" smtClean="0"/>
              <a:t>Tornadoes can be small or large. They can develop quickly. There is a lot of open land in the Central Plains, so the effects of the damage depends on whether the storm hit an open area or a heavily populated one.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 Plants</a:t>
            </a:r>
            <a:endParaRPr lang="en-US" dirty="0"/>
          </a:p>
        </p:txBody>
      </p:sp>
      <p:sp>
        <p:nvSpPr>
          <p:cNvPr id="3" name="Content Placeholder 2"/>
          <p:cNvSpPr>
            <a:spLocks noGrp="1"/>
          </p:cNvSpPr>
          <p:nvPr>
            <p:ph idx="1"/>
          </p:nvPr>
        </p:nvSpPr>
        <p:spPr>
          <a:xfrm>
            <a:off x="304800" y="1554163"/>
            <a:ext cx="8686800" cy="3017838"/>
          </a:xfrm>
        </p:spPr>
        <p:txBody>
          <a:bodyPr/>
          <a:lstStyle/>
          <a:p>
            <a:r>
              <a:rPr lang="en-US" dirty="0" smtClean="0"/>
              <a:t>Cedar Trees</a:t>
            </a:r>
          </a:p>
          <a:p>
            <a:pPr lvl="1"/>
            <a:r>
              <a:rPr lang="en-US" dirty="0" smtClean="0"/>
              <a:t>Used for making fence posts (important to farmers)</a:t>
            </a:r>
          </a:p>
          <a:p>
            <a:r>
              <a:rPr lang="en-US" dirty="0" smtClean="0"/>
              <a:t>Tall grasses</a:t>
            </a:r>
          </a:p>
          <a:p>
            <a:r>
              <a:rPr lang="en-US" dirty="0" smtClean="0"/>
              <a:t>Wildflowers</a:t>
            </a:r>
          </a:p>
          <a:p>
            <a:pPr lvl="1"/>
            <a:r>
              <a:rPr lang="en-US" dirty="0" smtClean="0"/>
              <a:t>Many in the Hill Country</a:t>
            </a:r>
            <a:endParaRPr lang="en-US" dirty="0"/>
          </a:p>
        </p:txBody>
      </p:sp>
      <p:pic>
        <p:nvPicPr>
          <p:cNvPr id="4" name="Picture 2" descr="http://www.respect-texas.org/bluebonnets.jpg"/>
          <p:cNvPicPr>
            <a:picLocks noChangeAspect="1" noChangeArrowheads="1"/>
          </p:cNvPicPr>
          <p:nvPr/>
        </p:nvPicPr>
        <p:blipFill>
          <a:blip r:embed="rId3" cstate="print"/>
          <a:srcRect/>
          <a:stretch>
            <a:fillRect/>
          </a:stretch>
        </p:blipFill>
        <p:spPr bwMode="auto">
          <a:xfrm>
            <a:off x="685800" y="4419600"/>
            <a:ext cx="3626603" cy="20574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 Animals</a:t>
            </a:r>
            <a:endParaRPr lang="en-US" dirty="0"/>
          </a:p>
        </p:txBody>
      </p:sp>
      <p:sp>
        <p:nvSpPr>
          <p:cNvPr id="3" name="Content Placeholder 2"/>
          <p:cNvSpPr>
            <a:spLocks noGrp="1"/>
          </p:cNvSpPr>
          <p:nvPr>
            <p:ph idx="1"/>
          </p:nvPr>
        </p:nvSpPr>
        <p:spPr>
          <a:xfrm>
            <a:off x="304800" y="1554162"/>
            <a:ext cx="3733800" cy="4525963"/>
          </a:xfrm>
        </p:spPr>
        <p:txBody>
          <a:bodyPr/>
          <a:lstStyle/>
          <a:p>
            <a:r>
              <a:rPr lang="en-US" dirty="0" smtClean="0"/>
              <a:t>Bald Eagle</a:t>
            </a:r>
          </a:p>
          <a:p>
            <a:endParaRPr lang="en-US" dirty="0" smtClean="0"/>
          </a:p>
          <a:p>
            <a:endParaRPr lang="en-US" dirty="0" smtClean="0"/>
          </a:p>
          <a:p>
            <a:endParaRPr lang="en-US" dirty="0" smtClean="0"/>
          </a:p>
          <a:p>
            <a:pPr>
              <a:buNone/>
            </a:pPr>
            <a:endParaRPr lang="en-US" dirty="0" smtClean="0"/>
          </a:p>
          <a:p>
            <a:r>
              <a:rPr lang="en-US" dirty="0" smtClean="0"/>
              <a:t>Armadillo</a:t>
            </a:r>
          </a:p>
          <a:p>
            <a:endParaRPr lang="en-US" dirty="0" smtClean="0"/>
          </a:p>
        </p:txBody>
      </p:sp>
      <p:pic>
        <p:nvPicPr>
          <p:cNvPr id="150530" name="Picture 2" descr="http://www.alaska-in-pictures.com/data/media/1/perching-bald-eagle_6593.jpg"/>
          <p:cNvPicPr>
            <a:picLocks noChangeAspect="1" noChangeArrowheads="1"/>
          </p:cNvPicPr>
          <p:nvPr/>
        </p:nvPicPr>
        <p:blipFill>
          <a:blip r:embed="rId3" cstate="print"/>
          <a:srcRect/>
          <a:stretch>
            <a:fillRect/>
          </a:stretch>
        </p:blipFill>
        <p:spPr bwMode="auto">
          <a:xfrm>
            <a:off x="2743200" y="1371600"/>
            <a:ext cx="2895600" cy="1930400"/>
          </a:xfrm>
          <a:prstGeom prst="rect">
            <a:avLst/>
          </a:prstGeom>
          <a:noFill/>
        </p:spPr>
      </p:pic>
      <p:pic>
        <p:nvPicPr>
          <p:cNvPr id="150532" name="Picture 4" descr="http://myanimalblog.files.wordpress.com/2008/02/armadillo_380.jpg"/>
          <p:cNvPicPr>
            <a:picLocks noChangeAspect="1" noChangeArrowheads="1"/>
          </p:cNvPicPr>
          <p:nvPr/>
        </p:nvPicPr>
        <p:blipFill>
          <a:blip r:embed="rId4" cstate="print"/>
          <a:srcRect/>
          <a:stretch>
            <a:fillRect/>
          </a:stretch>
        </p:blipFill>
        <p:spPr bwMode="auto">
          <a:xfrm>
            <a:off x="2667000" y="3886200"/>
            <a:ext cx="2205258" cy="1752600"/>
          </a:xfrm>
          <a:prstGeom prst="rect">
            <a:avLst/>
          </a:prstGeom>
          <a:noFill/>
        </p:spPr>
      </p:pic>
      <p:pic>
        <p:nvPicPr>
          <p:cNvPr id="150534" name="Picture 6" descr="http://magma.nationalgeographic.com/ngexplorer/0503/images/articles_gallery_2_0503.jpg"/>
          <p:cNvPicPr>
            <a:picLocks noChangeAspect="1" noChangeArrowheads="1"/>
          </p:cNvPicPr>
          <p:nvPr/>
        </p:nvPicPr>
        <p:blipFill>
          <a:blip r:embed="rId5" cstate="print"/>
          <a:srcRect/>
          <a:stretch>
            <a:fillRect/>
          </a:stretch>
        </p:blipFill>
        <p:spPr bwMode="auto">
          <a:xfrm>
            <a:off x="5410200" y="3657600"/>
            <a:ext cx="3352800" cy="2348542"/>
          </a:xfrm>
          <a:prstGeom prst="rect">
            <a:avLst/>
          </a:prstGeom>
          <a:noFill/>
        </p:spPr>
      </p:pic>
      <p:sp>
        <p:nvSpPr>
          <p:cNvPr id="7" name="TextBox 6"/>
          <p:cNvSpPr txBox="1"/>
          <p:nvPr/>
        </p:nvSpPr>
        <p:spPr>
          <a:xfrm>
            <a:off x="5943600" y="6019800"/>
            <a:ext cx="2667000" cy="369332"/>
          </a:xfrm>
          <a:prstGeom prst="rect">
            <a:avLst/>
          </a:prstGeom>
          <a:noFill/>
        </p:spPr>
        <p:txBody>
          <a:bodyPr wrap="square" rtlCol="0">
            <a:spAutoFit/>
          </a:bodyPr>
          <a:lstStyle/>
          <a:p>
            <a:r>
              <a:rPr lang="en-US" dirty="0" smtClean="0"/>
              <a:t>Defense from Predators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 Animals</a:t>
            </a:r>
            <a:endParaRPr lang="en-US" dirty="0"/>
          </a:p>
        </p:txBody>
      </p:sp>
      <p:sp>
        <p:nvSpPr>
          <p:cNvPr id="3" name="Content Placeholder 2"/>
          <p:cNvSpPr>
            <a:spLocks noGrp="1"/>
          </p:cNvSpPr>
          <p:nvPr>
            <p:ph idx="1"/>
          </p:nvPr>
        </p:nvSpPr>
        <p:spPr>
          <a:xfrm>
            <a:off x="304800" y="1554162"/>
            <a:ext cx="3581400" cy="4525963"/>
          </a:xfrm>
        </p:spPr>
        <p:txBody>
          <a:bodyPr/>
          <a:lstStyle/>
          <a:p>
            <a:r>
              <a:rPr lang="en-US" dirty="0" smtClean="0"/>
              <a:t>Horned Lizard</a:t>
            </a:r>
          </a:p>
          <a:p>
            <a:endParaRPr lang="en-US" dirty="0" smtClean="0"/>
          </a:p>
          <a:p>
            <a:endParaRPr lang="en-US" dirty="0" smtClean="0"/>
          </a:p>
          <a:p>
            <a:endParaRPr lang="en-US" dirty="0" smtClean="0"/>
          </a:p>
          <a:p>
            <a:r>
              <a:rPr lang="en-US" dirty="0" smtClean="0"/>
              <a:t>White-tailed Deer</a:t>
            </a:r>
            <a:endParaRPr lang="en-US" dirty="0"/>
          </a:p>
        </p:txBody>
      </p:sp>
      <p:pic>
        <p:nvPicPr>
          <p:cNvPr id="156674" name="Picture 2" descr="http://www.tpwd.state.tx.us/learning/texas_nature_trackers/horned_lizard/images/03b_lrg_horned_lizard_full.jpg"/>
          <p:cNvPicPr>
            <a:picLocks noChangeAspect="1" noChangeArrowheads="1"/>
          </p:cNvPicPr>
          <p:nvPr/>
        </p:nvPicPr>
        <p:blipFill>
          <a:blip r:embed="rId3" cstate="print"/>
          <a:srcRect/>
          <a:stretch>
            <a:fillRect/>
          </a:stretch>
        </p:blipFill>
        <p:spPr bwMode="auto">
          <a:xfrm>
            <a:off x="3657600" y="1447799"/>
            <a:ext cx="2819400" cy="1950085"/>
          </a:xfrm>
          <a:prstGeom prst="rect">
            <a:avLst/>
          </a:prstGeom>
          <a:noFill/>
        </p:spPr>
      </p:pic>
      <p:pic>
        <p:nvPicPr>
          <p:cNvPr id="156676" name="Picture 4" descr="http://www.pgc.state.pa.us/pgc/lib/pgc/wildlife/photolib/two_white_tailed_deer.jpg"/>
          <p:cNvPicPr>
            <a:picLocks noChangeAspect="1" noChangeArrowheads="1"/>
          </p:cNvPicPr>
          <p:nvPr/>
        </p:nvPicPr>
        <p:blipFill>
          <a:blip r:embed="rId4" cstate="print"/>
          <a:srcRect/>
          <a:stretch>
            <a:fillRect/>
          </a:stretch>
        </p:blipFill>
        <p:spPr bwMode="auto">
          <a:xfrm>
            <a:off x="3810000" y="3733800"/>
            <a:ext cx="3733800" cy="255765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 Animals</a:t>
            </a:r>
            <a:endParaRPr lang="en-US" dirty="0"/>
          </a:p>
        </p:txBody>
      </p:sp>
      <p:sp>
        <p:nvSpPr>
          <p:cNvPr id="3" name="Content Placeholder 2"/>
          <p:cNvSpPr>
            <a:spLocks noGrp="1"/>
          </p:cNvSpPr>
          <p:nvPr>
            <p:ph idx="1"/>
          </p:nvPr>
        </p:nvSpPr>
        <p:spPr>
          <a:xfrm>
            <a:off x="304800" y="1554162"/>
            <a:ext cx="2819400" cy="4525963"/>
          </a:xfrm>
        </p:spPr>
        <p:txBody>
          <a:bodyPr/>
          <a:lstStyle/>
          <a:p>
            <a:r>
              <a:rPr lang="en-US" dirty="0" smtClean="0"/>
              <a:t>Rattlesnakes</a:t>
            </a:r>
          </a:p>
          <a:p>
            <a:endParaRPr lang="en-US" dirty="0" smtClean="0"/>
          </a:p>
          <a:p>
            <a:endParaRPr lang="en-US" dirty="0" smtClean="0"/>
          </a:p>
          <a:p>
            <a:endParaRPr lang="en-US" dirty="0" smtClean="0"/>
          </a:p>
          <a:p>
            <a:r>
              <a:rPr lang="en-US" dirty="0" smtClean="0"/>
              <a:t>Coyotes</a:t>
            </a:r>
            <a:endParaRPr lang="en-US" dirty="0"/>
          </a:p>
        </p:txBody>
      </p:sp>
      <p:pic>
        <p:nvPicPr>
          <p:cNvPr id="158722" name="Picture 2" descr="http://www.botswanagallery.org/thesis/A/img2/rattlesnake.jpg"/>
          <p:cNvPicPr>
            <a:picLocks noChangeAspect="1" noChangeArrowheads="1"/>
          </p:cNvPicPr>
          <p:nvPr/>
        </p:nvPicPr>
        <p:blipFill>
          <a:blip r:embed="rId3" cstate="print"/>
          <a:srcRect/>
          <a:stretch>
            <a:fillRect/>
          </a:stretch>
        </p:blipFill>
        <p:spPr bwMode="auto">
          <a:xfrm>
            <a:off x="3352800" y="1219200"/>
            <a:ext cx="2286000" cy="2209800"/>
          </a:xfrm>
          <a:prstGeom prst="rect">
            <a:avLst/>
          </a:prstGeom>
          <a:noFill/>
        </p:spPr>
      </p:pic>
      <p:pic>
        <p:nvPicPr>
          <p:cNvPr id="158724" name="Picture 4" descr="http://www.russpage.net/wp-content/uploads/2007/08/coyote2.jpg"/>
          <p:cNvPicPr>
            <a:picLocks noChangeAspect="1" noChangeArrowheads="1"/>
          </p:cNvPicPr>
          <p:nvPr/>
        </p:nvPicPr>
        <p:blipFill>
          <a:blip r:embed="rId4" cstate="print"/>
          <a:srcRect/>
          <a:stretch>
            <a:fillRect/>
          </a:stretch>
        </p:blipFill>
        <p:spPr bwMode="auto">
          <a:xfrm>
            <a:off x="3048000" y="3733800"/>
            <a:ext cx="2514600" cy="231367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8686800" cy="841248"/>
          </a:xfrm>
        </p:spPr>
        <p:txBody>
          <a:bodyPr>
            <a:noAutofit/>
          </a:bodyPr>
          <a:lstStyle/>
          <a:p>
            <a:pPr algn="ctr"/>
            <a:r>
              <a:rPr lang="en-US" dirty="0" smtClean="0"/>
              <a:t>End of day 2</a:t>
            </a:r>
            <a:br>
              <a:rPr lang="en-US" dirty="0" smtClean="0"/>
            </a:br>
            <a:r>
              <a:rPr lang="en-US" dirty="0" smtClean="0">
                <a:solidFill>
                  <a:srgbClr val="FF0000"/>
                </a:solidFill>
              </a:rPr>
              <a:t>Stop here </a:t>
            </a:r>
            <a:r>
              <a:rPr lang="en-US" dirty="0" smtClean="0">
                <a:solidFill>
                  <a:srgbClr val="FF0000"/>
                </a:solidFill>
                <a:sym typeface="Wingdings" pitchFamily="2" charset="2"/>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Central Plains Region ~ Industry</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plains region ~ Natural Resources</a:t>
            </a:r>
            <a:endParaRPr lang="en-US" dirty="0"/>
          </a:p>
        </p:txBody>
      </p:sp>
      <p:sp>
        <p:nvSpPr>
          <p:cNvPr id="3" name="Content Placeholder 2"/>
          <p:cNvSpPr>
            <a:spLocks noGrp="1"/>
          </p:cNvSpPr>
          <p:nvPr>
            <p:ph idx="1"/>
          </p:nvPr>
        </p:nvSpPr>
        <p:spPr/>
        <p:txBody>
          <a:bodyPr/>
          <a:lstStyle/>
          <a:p>
            <a:r>
              <a:rPr lang="en-US" dirty="0" smtClean="0"/>
              <a:t>Limestone</a:t>
            </a:r>
          </a:p>
          <a:p>
            <a:pPr lvl="1"/>
            <a:r>
              <a:rPr lang="en-US" dirty="0" smtClean="0"/>
              <a:t>Used for building </a:t>
            </a:r>
          </a:p>
          <a:p>
            <a:r>
              <a:rPr lang="en-US" dirty="0" smtClean="0"/>
              <a:t>Minerals </a:t>
            </a:r>
          </a:p>
          <a:p>
            <a:r>
              <a:rPr lang="en-US" dirty="0" smtClean="0"/>
              <a:t>Streams </a:t>
            </a:r>
          </a:p>
          <a:p>
            <a:r>
              <a:rPr lang="en-US" dirty="0" smtClean="0"/>
              <a:t>Fertile lands for crops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Gulf Coastal Plain</a:t>
            </a:r>
            <a:endParaRPr lang="en-US" dirty="0"/>
          </a:p>
        </p:txBody>
      </p:sp>
      <p:pic>
        <p:nvPicPr>
          <p:cNvPr id="31746" name="Picture 2" descr="http://www.elderoptionsoftexas.com/images/texas_gulf_coast.jpg"/>
          <p:cNvPicPr>
            <a:picLocks noChangeAspect="1" noChangeArrowheads="1"/>
          </p:cNvPicPr>
          <p:nvPr/>
        </p:nvPicPr>
        <p:blipFill>
          <a:blip r:embed="rId3" cstate="print"/>
          <a:srcRect/>
          <a:stretch>
            <a:fillRect/>
          </a:stretch>
        </p:blipFill>
        <p:spPr bwMode="auto">
          <a:xfrm>
            <a:off x="685800" y="1447800"/>
            <a:ext cx="3962400" cy="2314671"/>
          </a:xfrm>
          <a:prstGeom prst="rect">
            <a:avLst/>
          </a:prstGeom>
          <a:noFill/>
        </p:spPr>
      </p:pic>
      <p:pic>
        <p:nvPicPr>
          <p:cNvPr id="31748" name="Picture 4" descr="Gulf Coast"/>
          <p:cNvPicPr>
            <a:picLocks noChangeAspect="1" noChangeArrowheads="1"/>
          </p:cNvPicPr>
          <p:nvPr/>
        </p:nvPicPr>
        <p:blipFill>
          <a:blip r:embed="rId4" cstate="print"/>
          <a:srcRect/>
          <a:stretch>
            <a:fillRect/>
          </a:stretch>
        </p:blipFill>
        <p:spPr bwMode="auto">
          <a:xfrm>
            <a:off x="5943600" y="457200"/>
            <a:ext cx="2743200" cy="2686051"/>
          </a:xfrm>
          <a:prstGeom prst="rect">
            <a:avLst/>
          </a:prstGeom>
          <a:noFill/>
        </p:spPr>
      </p:pic>
      <p:pic>
        <p:nvPicPr>
          <p:cNvPr id="31750" name="Picture 6" descr="http://www.islandrvresort.com/images/photo_beach01.jpg"/>
          <p:cNvPicPr>
            <a:picLocks noChangeAspect="1" noChangeArrowheads="1"/>
          </p:cNvPicPr>
          <p:nvPr/>
        </p:nvPicPr>
        <p:blipFill>
          <a:blip r:embed="rId5" cstate="print"/>
          <a:srcRect/>
          <a:stretch>
            <a:fillRect/>
          </a:stretch>
        </p:blipFill>
        <p:spPr bwMode="auto">
          <a:xfrm>
            <a:off x="533400" y="3962400"/>
            <a:ext cx="3251200" cy="2438400"/>
          </a:xfrm>
          <a:prstGeom prst="rect">
            <a:avLst/>
          </a:prstGeom>
          <a:noFill/>
        </p:spPr>
      </p:pic>
      <p:pic>
        <p:nvPicPr>
          <p:cNvPr id="31752" name="Picture 8" descr="Matagorda County, Texas">
            <a:hlinkClick r:id="rId6"/>
          </p:cNvPr>
          <p:cNvPicPr>
            <a:picLocks noChangeAspect="1" noChangeArrowheads="1"/>
          </p:cNvPicPr>
          <p:nvPr/>
        </p:nvPicPr>
        <p:blipFill>
          <a:blip r:embed="rId7" cstate="print"/>
          <a:srcRect/>
          <a:stretch>
            <a:fillRect/>
          </a:stretch>
        </p:blipFill>
        <p:spPr bwMode="auto">
          <a:xfrm>
            <a:off x="5029200" y="4038600"/>
            <a:ext cx="3672287" cy="24384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~Industry</a:t>
            </a:r>
            <a:endParaRPr lang="en-US" dirty="0"/>
          </a:p>
        </p:txBody>
      </p:sp>
      <p:sp>
        <p:nvSpPr>
          <p:cNvPr id="3" name="Content Placeholder 2"/>
          <p:cNvSpPr>
            <a:spLocks noGrp="1"/>
          </p:cNvSpPr>
          <p:nvPr>
            <p:ph idx="1"/>
          </p:nvPr>
        </p:nvSpPr>
        <p:spPr>
          <a:xfrm>
            <a:off x="304800" y="1554162"/>
            <a:ext cx="5486400" cy="4525963"/>
          </a:xfrm>
        </p:spPr>
        <p:txBody>
          <a:bodyPr>
            <a:normAutofit lnSpcReduction="10000"/>
          </a:bodyPr>
          <a:lstStyle/>
          <a:p>
            <a:r>
              <a:rPr lang="en-US" dirty="0" smtClean="0"/>
              <a:t>Farming</a:t>
            </a:r>
          </a:p>
          <a:p>
            <a:pPr lvl="1"/>
            <a:r>
              <a:rPr lang="en-US" dirty="0" smtClean="0"/>
              <a:t> Fruits ~ Famous for peaches</a:t>
            </a:r>
          </a:p>
          <a:p>
            <a:pPr lvl="1"/>
            <a:r>
              <a:rPr lang="en-US" dirty="0" smtClean="0"/>
              <a:t> Vegetables</a:t>
            </a:r>
          </a:p>
          <a:p>
            <a:pPr lvl="1"/>
            <a:r>
              <a:rPr lang="en-US" dirty="0" smtClean="0"/>
              <a:t> Watermelons</a:t>
            </a:r>
          </a:p>
          <a:p>
            <a:pPr lvl="1"/>
            <a:r>
              <a:rPr lang="en-US" dirty="0" smtClean="0"/>
              <a:t> Oats </a:t>
            </a:r>
          </a:p>
          <a:p>
            <a:pPr lvl="1"/>
            <a:r>
              <a:rPr lang="en-US" dirty="0" smtClean="0"/>
              <a:t>Cotton</a:t>
            </a:r>
          </a:p>
          <a:p>
            <a:r>
              <a:rPr lang="en-US" dirty="0" smtClean="0"/>
              <a:t>Ranching</a:t>
            </a:r>
          </a:p>
          <a:p>
            <a:pPr lvl="1"/>
            <a:r>
              <a:rPr lang="en-US" dirty="0" smtClean="0"/>
              <a:t>Cattle</a:t>
            </a:r>
          </a:p>
          <a:p>
            <a:pPr lvl="1"/>
            <a:r>
              <a:rPr lang="en-US" dirty="0" smtClean="0"/>
              <a:t>Angora goats (mohair)</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9810" name="Picture 2" descr="http://www.debicates.com/debi/blog4/20071120cotton1.jpg"/>
          <p:cNvPicPr>
            <a:picLocks noChangeAspect="1" noChangeArrowheads="1"/>
          </p:cNvPicPr>
          <p:nvPr/>
        </p:nvPicPr>
        <p:blipFill>
          <a:blip r:embed="rId3" cstate="print"/>
          <a:srcRect/>
          <a:stretch>
            <a:fillRect/>
          </a:stretch>
        </p:blipFill>
        <p:spPr bwMode="auto">
          <a:xfrm>
            <a:off x="457200" y="914400"/>
            <a:ext cx="3657600" cy="2743200"/>
          </a:xfrm>
          <a:prstGeom prst="rect">
            <a:avLst/>
          </a:prstGeom>
          <a:noFill/>
        </p:spPr>
      </p:pic>
      <p:pic>
        <p:nvPicPr>
          <p:cNvPr id="119812" name="Picture 4" descr="http://www.debicates.com/debi/blog4/20071120cotton2.jpg"/>
          <p:cNvPicPr>
            <a:picLocks noChangeAspect="1" noChangeArrowheads="1"/>
          </p:cNvPicPr>
          <p:nvPr/>
        </p:nvPicPr>
        <p:blipFill>
          <a:blip r:embed="rId4" cstate="print"/>
          <a:srcRect/>
          <a:stretch>
            <a:fillRect/>
          </a:stretch>
        </p:blipFill>
        <p:spPr bwMode="auto">
          <a:xfrm>
            <a:off x="5105400" y="1371600"/>
            <a:ext cx="1905000" cy="1428750"/>
          </a:xfrm>
          <a:prstGeom prst="rect">
            <a:avLst/>
          </a:prstGeom>
          <a:noFill/>
        </p:spPr>
      </p:pic>
      <p:pic>
        <p:nvPicPr>
          <p:cNvPr id="119814" name="Picture 6" descr="http://www.debicates.com/debi/blog4/20071120cotton3.jpg"/>
          <p:cNvPicPr>
            <a:picLocks noChangeAspect="1" noChangeArrowheads="1"/>
          </p:cNvPicPr>
          <p:nvPr/>
        </p:nvPicPr>
        <p:blipFill>
          <a:blip r:embed="rId5" cstate="print"/>
          <a:srcRect/>
          <a:stretch>
            <a:fillRect/>
          </a:stretch>
        </p:blipFill>
        <p:spPr bwMode="auto">
          <a:xfrm>
            <a:off x="4343400" y="3124200"/>
            <a:ext cx="4165600" cy="3124200"/>
          </a:xfrm>
          <a:prstGeom prst="rect">
            <a:avLst/>
          </a:prstGeom>
          <a:noFill/>
        </p:spPr>
      </p:pic>
      <p:sp>
        <p:nvSpPr>
          <p:cNvPr id="6" name="TextBox 5"/>
          <p:cNvSpPr txBox="1"/>
          <p:nvPr/>
        </p:nvSpPr>
        <p:spPr>
          <a:xfrm>
            <a:off x="990600" y="4038600"/>
            <a:ext cx="2438400" cy="369332"/>
          </a:xfrm>
          <a:prstGeom prst="rect">
            <a:avLst/>
          </a:prstGeom>
          <a:noFill/>
        </p:spPr>
        <p:txBody>
          <a:bodyPr wrap="square" rtlCol="0">
            <a:spAutoFit/>
          </a:bodyPr>
          <a:lstStyle/>
          <a:p>
            <a:r>
              <a:rPr lang="en-US" dirty="0" smtClean="0"/>
              <a:t>Cotton Industry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~Industry</a:t>
            </a:r>
            <a:endParaRPr lang="en-US" dirty="0"/>
          </a:p>
        </p:txBody>
      </p:sp>
      <p:sp>
        <p:nvSpPr>
          <p:cNvPr id="3" name="Content Placeholder 2"/>
          <p:cNvSpPr>
            <a:spLocks noGrp="1"/>
          </p:cNvSpPr>
          <p:nvPr>
            <p:ph idx="1"/>
          </p:nvPr>
        </p:nvSpPr>
        <p:spPr>
          <a:xfrm>
            <a:off x="304800" y="1554162"/>
            <a:ext cx="5257800" cy="4525963"/>
          </a:xfrm>
        </p:spPr>
        <p:txBody>
          <a:bodyPr/>
          <a:lstStyle/>
          <a:p>
            <a:r>
              <a:rPr lang="en-US" dirty="0" smtClean="0"/>
              <a:t>Cedar Trees</a:t>
            </a:r>
          </a:p>
          <a:p>
            <a:pPr lvl="1"/>
            <a:r>
              <a:rPr lang="en-US" dirty="0" smtClean="0"/>
              <a:t>Important for building fences</a:t>
            </a:r>
          </a:p>
          <a:p>
            <a:pPr lvl="1"/>
            <a:r>
              <a:rPr lang="en-US" dirty="0" smtClean="0"/>
              <a:t>Used to build decks, closets</a:t>
            </a:r>
          </a:p>
          <a:p>
            <a:r>
              <a:rPr lang="en-US" dirty="0" smtClean="0"/>
              <a:t>Oil</a:t>
            </a:r>
          </a:p>
          <a:p>
            <a:r>
              <a:rPr lang="en-US" dirty="0" smtClean="0"/>
              <a:t>Natural Gas</a:t>
            </a:r>
            <a:endParaRPr lang="en-US" dirty="0"/>
          </a:p>
        </p:txBody>
      </p:sp>
      <p:pic>
        <p:nvPicPr>
          <p:cNvPr id="160770" name="Picture 2" descr="http://www.well-surveillance.com/observerapps_files/oil-rig.jpg"/>
          <p:cNvPicPr>
            <a:picLocks noChangeAspect="1" noChangeArrowheads="1"/>
          </p:cNvPicPr>
          <p:nvPr/>
        </p:nvPicPr>
        <p:blipFill>
          <a:blip r:embed="rId3" cstate="print"/>
          <a:srcRect/>
          <a:stretch>
            <a:fillRect/>
          </a:stretch>
        </p:blipFill>
        <p:spPr bwMode="auto">
          <a:xfrm>
            <a:off x="3810000" y="3048000"/>
            <a:ext cx="2732623" cy="364172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region ~Industry</a:t>
            </a:r>
            <a:endParaRPr lang="en-US" dirty="0"/>
          </a:p>
        </p:txBody>
      </p:sp>
      <p:sp>
        <p:nvSpPr>
          <p:cNvPr id="3" name="Content Placeholder 2"/>
          <p:cNvSpPr>
            <a:spLocks noGrp="1"/>
          </p:cNvSpPr>
          <p:nvPr>
            <p:ph idx="1"/>
          </p:nvPr>
        </p:nvSpPr>
        <p:spPr/>
        <p:txBody>
          <a:bodyPr/>
          <a:lstStyle/>
          <a:p>
            <a:r>
              <a:rPr lang="en-US" dirty="0" smtClean="0"/>
              <a:t>How does industry affect population?</a:t>
            </a:r>
          </a:p>
          <a:p>
            <a:r>
              <a:rPr lang="en-US" dirty="0" smtClean="0"/>
              <a:t>Are there many large towns in West Texas?</a:t>
            </a:r>
          </a:p>
          <a:p>
            <a:r>
              <a:rPr lang="en-US" dirty="0" smtClean="0"/>
              <a:t>What kinds of jobs do you think the industries in this region would provide?</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plains assessment</a:t>
            </a:r>
            <a:endParaRPr lang="en-US" dirty="0"/>
          </a:p>
        </p:txBody>
      </p:sp>
      <p:sp>
        <p:nvSpPr>
          <p:cNvPr id="3" name="Content Placeholder 2"/>
          <p:cNvSpPr>
            <a:spLocks noGrp="1"/>
          </p:cNvSpPr>
          <p:nvPr>
            <p:ph idx="1"/>
          </p:nvPr>
        </p:nvSpPr>
        <p:spPr/>
        <p:txBody>
          <a:bodyPr>
            <a:normAutofit lnSpcReduction="10000"/>
          </a:bodyPr>
          <a:lstStyle/>
          <a:p>
            <a:r>
              <a:rPr lang="en-US" dirty="0" smtClean="0"/>
              <a:t>Create a double bubble map comparing the Coastal Plains Region with the Central Plains Region</a:t>
            </a:r>
          </a:p>
          <a:p>
            <a:r>
              <a:rPr lang="en-US" dirty="0" smtClean="0"/>
              <a:t>Be sure to include the following:</a:t>
            </a:r>
          </a:p>
          <a:p>
            <a:pPr lvl="1"/>
            <a:r>
              <a:rPr lang="en-US" dirty="0" smtClean="0"/>
              <a:t>Climate</a:t>
            </a:r>
          </a:p>
          <a:p>
            <a:pPr lvl="1"/>
            <a:r>
              <a:rPr lang="en-US" dirty="0" smtClean="0"/>
              <a:t>Landforms</a:t>
            </a:r>
          </a:p>
          <a:p>
            <a:pPr lvl="1"/>
            <a:r>
              <a:rPr lang="en-US" dirty="0" smtClean="0"/>
              <a:t>Plants</a:t>
            </a:r>
          </a:p>
          <a:p>
            <a:pPr lvl="1"/>
            <a:r>
              <a:rPr lang="en-US" dirty="0" smtClean="0"/>
              <a:t>Animals</a:t>
            </a:r>
          </a:p>
          <a:p>
            <a:pPr lvl="1"/>
            <a:r>
              <a:rPr lang="en-US" dirty="0" smtClean="0"/>
              <a:t>Industry</a:t>
            </a:r>
          </a:p>
          <a:p>
            <a:pPr lvl="1">
              <a:buNone/>
            </a:pPr>
            <a:endParaRPr lang="en-US" dirty="0"/>
          </a:p>
        </p:txBody>
      </p:sp>
      <p:pic>
        <p:nvPicPr>
          <p:cNvPr id="171010" name="Picture 2" descr="http://www.irvingisd.net/staffdev/images/thinkingmaps/map4.gif"/>
          <p:cNvPicPr>
            <a:picLocks noChangeAspect="1" noChangeArrowheads="1"/>
          </p:cNvPicPr>
          <p:nvPr/>
        </p:nvPicPr>
        <p:blipFill>
          <a:blip r:embed="rId3" cstate="print"/>
          <a:srcRect/>
          <a:stretch>
            <a:fillRect/>
          </a:stretch>
        </p:blipFill>
        <p:spPr bwMode="auto">
          <a:xfrm>
            <a:off x="3429000" y="3733800"/>
            <a:ext cx="4143375" cy="234315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71800"/>
            <a:ext cx="8686800" cy="841248"/>
          </a:xfrm>
        </p:spPr>
        <p:txBody>
          <a:bodyPr/>
          <a:lstStyle/>
          <a:p>
            <a:pPr algn="ctr"/>
            <a:r>
              <a:rPr lang="en-US" dirty="0" smtClean="0"/>
              <a:t>End of central plains region</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High Plains Region ~ Location, Landforms, Important Cities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location</a:t>
            </a:r>
            <a:endParaRPr lang="en-US" dirty="0"/>
          </a:p>
        </p:txBody>
      </p:sp>
      <p:sp>
        <p:nvSpPr>
          <p:cNvPr id="3" name="Content Placeholder 2"/>
          <p:cNvSpPr>
            <a:spLocks noGrp="1"/>
          </p:cNvSpPr>
          <p:nvPr>
            <p:ph idx="1"/>
          </p:nvPr>
        </p:nvSpPr>
        <p:spPr>
          <a:xfrm>
            <a:off x="304800" y="1554163"/>
            <a:ext cx="8686800" cy="3322638"/>
          </a:xfrm>
        </p:spPr>
        <p:txBody>
          <a:bodyPr/>
          <a:lstStyle/>
          <a:p>
            <a:r>
              <a:rPr lang="en-US" dirty="0" smtClean="0"/>
              <a:t>Part of the Great Plains of the United States and Canada </a:t>
            </a:r>
          </a:p>
          <a:p>
            <a:r>
              <a:rPr lang="en-US" dirty="0" smtClean="0"/>
              <a:t>Most of the Panhandle and Edwards Plateau </a:t>
            </a:r>
          </a:p>
          <a:p>
            <a:r>
              <a:rPr lang="en-US" dirty="0" smtClean="0"/>
              <a:t>East &amp; South borders are escarpments </a:t>
            </a:r>
          </a:p>
          <a:p>
            <a:r>
              <a:rPr lang="en-US" dirty="0" smtClean="0"/>
              <a:t>Southwest border is the Mountains and Basins Region </a:t>
            </a:r>
            <a:endParaRPr lang="en-US" dirty="0"/>
          </a:p>
        </p:txBody>
      </p:sp>
      <p:pic>
        <p:nvPicPr>
          <p:cNvPr id="35842" name="Picture 2" descr="Click on the map to go to information on the region"/>
          <p:cNvPicPr>
            <a:picLocks noChangeAspect="1" noChangeArrowheads="1"/>
          </p:cNvPicPr>
          <p:nvPr/>
        </p:nvPicPr>
        <p:blipFill>
          <a:blip r:embed="rId2" cstate="print"/>
          <a:srcRect/>
          <a:stretch>
            <a:fillRect/>
          </a:stretch>
        </p:blipFill>
        <p:spPr bwMode="auto">
          <a:xfrm>
            <a:off x="4114800" y="4343400"/>
            <a:ext cx="2438400" cy="2221524"/>
          </a:xfrm>
          <a:prstGeom prst="rect">
            <a:avLst/>
          </a:prstGeom>
          <a:noFill/>
        </p:spPr>
      </p:pic>
      <p:sp>
        <p:nvSpPr>
          <p:cNvPr id="5" name="TextBox 4"/>
          <p:cNvSpPr txBox="1"/>
          <p:nvPr/>
        </p:nvSpPr>
        <p:spPr>
          <a:xfrm>
            <a:off x="2286000" y="4876800"/>
            <a:ext cx="1447800" cy="646331"/>
          </a:xfrm>
          <a:prstGeom prst="rect">
            <a:avLst/>
          </a:prstGeom>
          <a:noFill/>
        </p:spPr>
        <p:txBody>
          <a:bodyPr wrap="square" rtlCol="0">
            <a:spAutoFit/>
          </a:bodyPr>
          <a:lstStyle/>
          <a:p>
            <a:pPr algn="ctr"/>
            <a:r>
              <a:rPr lang="en-US" dirty="0" smtClean="0"/>
              <a:t>High Plains Region</a:t>
            </a:r>
            <a:endParaRPr lang="en-US" dirty="0"/>
          </a:p>
        </p:txBody>
      </p:sp>
      <p:cxnSp>
        <p:nvCxnSpPr>
          <p:cNvPr id="7" name="Straight Arrow Connector 6"/>
          <p:cNvCxnSpPr/>
          <p:nvPr/>
        </p:nvCxnSpPr>
        <p:spPr>
          <a:xfrm>
            <a:off x="3657600" y="5105400"/>
            <a:ext cx="1447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panhandle		</a:t>
            </a:r>
            <a:endParaRPr lang="en-US" dirty="0"/>
          </a:p>
        </p:txBody>
      </p:sp>
      <p:sp>
        <p:nvSpPr>
          <p:cNvPr id="3" name="Content Placeholder 2"/>
          <p:cNvSpPr>
            <a:spLocks noGrp="1"/>
          </p:cNvSpPr>
          <p:nvPr>
            <p:ph idx="1"/>
          </p:nvPr>
        </p:nvSpPr>
        <p:spPr>
          <a:xfrm>
            <a:off x="304800" y="1554162"/>
            <a:ext cx="8686800" cy="2560637"/>
          </a:xfrm>
        </p:spPr>
        <p:txBody>
          <a:bodyPr>
            <a:normAutofit fontScale="92500" lnSpcReduction="20000"/>
          </a:bodyPr>
          <a:lstStyle/>
          <a:p>
            <a:r>
              <a:rPr lang="en-US" dirty="0" smtClean="0"/>
              <a:t>The northernmost area of Texas is called the Panhandle. </a:t>
            </a:r>
          </a:p>
          <a:p>
            <a:r>
              <a:rPr lang="en-US" dirty="0" smtClean="0"/>
              <a:t>It is straight and narrow like the handle of a pan with the broader area of the state below it, like the bottom of a pan.</a:t>
            </a:r>
          </a:p>
          <a:p>
            <a:r>
              <a:rPr lang="en-US" dirty="0" smtClean="0"/>
              <a:t>This region has mostly flat, grassy land or plains.</a:t>
            </a:r>
            <a:endParaRPr lang="en-US" dirty="0"/>
          </a:p>
        </p:txBody>
      </p:sp>
      <p:pic>
        <p:nvPicPr>
          <p:cNvPr id="193538" name="Picture 2" descr="http://www.tpwd.state.tx.us/kids/about_texas/images/regions/pan.gif"/>
          <p:cNvPicPr>
            <a:picLocks noChangeAspect="1" noChangeArrowheads="1"/>
          </p:cNvPicPr>
          <p:nvPr/>
        </p:nvPicPr>
        <p:blipFill>
          <a:blip r:embed="rId2" cstate="print"/>
          <a:srcRect/>
          <a:stretch>
            <a:fillRect/>
          </a:stretch>
        </p:blipFill>
        <p:spPr bwMode="auto">
          <a:xfrm>
            <a:off x="533400" y="4876800"/>
            <a:ext cx="1523997" cy="914400"/>
          </a:xfrm>
          <a:prstGeom prst="rect">
            <a:avLst/>
          </a:prstGeom>
          <a:noFill/>
        </p:spPr>
      </p:pic>
      <p:pic>
        <p:nvPicPr>
          <p:cNvPr id="193540" name="Picture 4" descr="http://www.tpwd.state.tx.us/kids/about_texas/images/regions/sph.gif"/>
          <p:cNvPicPr>
            <a:picLocks noChangeAspect="1" noChangeArrowheads="1"/>
          </p:cNvPicPr>
          <p:nvPr/>
        </p:nvPicPr>
        <p:blipFill>
          <a:blip r:embed="rId3" cstate="print"/>
          <a:srcRect/>
          <a:stretch>
            <a:fillRect/>
          </a:stretch>
        </p:blipFill>
        <p:spPr bwMode="auto">
          <a:xfrm>
            <a:off x="2667000" y="4724400"/>
            <a:ext cx="1219200" cy="1219200"/>
          </a:xfrm>
          <a:prstGeom prst="rect">
            <a:avLst/>
          </a:prstGeom>
          <a:noFill/>
        </p:spPr>
      </p:pic>
      <p:pic>
        <p:nvPicPr>
          <p:cNvPr id="193541" name="Picture 5" descr="http://www.tpwd.state.tx.us/kids/about_texas/images/regions/prairie.jpg"/>
          <p:cNvPicPr>
            <a:picLocks noChangeAspect="1" noChangeArrowheads="1"/>
          </p:cNvPicPr>
          <p:nvPr/>
        </p:nvPicPr>
        <p:blipFill>
          <a:blip r:embed="rId4" cstate="print"/>
          <a:srcRect/>
          <a:stretch>
            <a:fillRect/>
          </a:stretch>
        </p:blipFill>
        <p:spPr bwMode="auto">
          <a:xfrm>
            <a:off x="4267200" y="4419600"/>
            <a:ext cx="4664364" cy="1524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location (cont.)</a:t>
            </a:r>
            <a:endParaRPr lang="en-US" dirty="0"/>
          </a:p>
        </p:txBody>
      </p:sp>
      <p:sp>
        <p:nvSpPr>
          <p:cNvPr id="3" name="Content Placeholder 2"/>
          <p:cNvSpPr>
            <a:spLocks noGrp="1"/>
          </p:cNvSpPr>
          <p:nvPr>
            <p:ph idx="1"/>
          </p:nvPr>
        </p:nvSpPr>
        <p:spPr>
          <a:xfrm>
            <a:off x="304800" y="1554163"/>
            <a:ext cx="8686800" cy="2332038"/>
          </a:xfrm>
        </p:spPr>
        <p:txBody>
          <a:bodyPr/>
          <a:lstStyle/>
          <a:p>
            <a:r>
              <a:rPr lang="en-US" dirty="0" smtClean="0"/>
              <a:t>Geographic Subdivisions</a:t>
            </a:r>
          </a:p>
          <a:p>
            <a:pPr lvl="1"/>
            <a:r>
              <a:rPr lang="en-US" dirty="0" smtClean="0"/>
              <a:t>High Plains </a:t>
            </a:r>
          </a:p>
          <a:p>
            <a:pPr lvl="1"/>
            <a:r>
              <a:rPr lang="en-US" dirty="0" smtClean="0"/>
              <a:t>Edwards Plateau </a:t>
            </a:r>
          </a:p>
          <a:p>
            <a:pPr lvl="1"/>
            <a:r>
              <a:rPr lang="en-US" dirty="0" smtClean="0"/>
              <a:t>Llano Basin </a:t>
            </a:r>
          </a:p>
          <a:p>
            <a:pPr lvl="1"/>
            <a:endParaRPr lang="en-US" dirty="0"/>
          </a:p>
        </p:txBody>
      </p:sp>
      <p:pic>
        <p:nvPicPr>
          <p:cNvPr id="4" name="Picture 2" descr="http://www.cas.vanderbilt.edu/bioimages/ecoregions/w50815high-plains-bluffs0011.jpg"/>
          <p:cNvPicPr>
            <a:picLocks noChangeAspect="1" noChangeArrowheads="1"/>
          </p:cNvPicPr>
          <p:nvPr/>
        </p:nvPicPr>
        <p:blipFill>
          <a:blip r:embed="rId2" cstate="print"/>
          <a:srcRect/>
          <a:stretch>
            <a:fillRect/>
          </a:stretch>
        </p:blipFill>
        <p:spPr bwMode="auto">
          <a:xfrm>
            <a:off x="5257800" y="4419600"/>
            <a:ext cx="2300194" cy="1528468"/>
          </a:xfrm>
          <a:prstGeom prst="rect">
            <a:avLst/>
          </a:prstGeom>
          <a:noFill/>
        </p:spPr>
      </p:pic>
      <p:sp>
        <p:nvSpPr>
          <p:cNvPr id="5" name="TextBox 4"/>
          <p:cNvSpPr txBox="1"/>
          <p:nvPr/>
        </p:nvSpPr>
        <p:spPr>
          <a:xfrm>
            <a:off x="4800600" y="5943600"/>
            <a:ext cx="3810000" cy="369332"/>
          </a:xfrm>
          <a:prstGeom prst="rect">
            <a:avLst/>
          </a:prstGeom>
          <a:noFill/>
        </p:spPr>
        <p:txBody>
          <a:bodyPr wrap="square" rtlCol="0">
            <a:spAutoFit/>
          </a:bodyPr>
          <a:lstStyle/>
          <a:p>
            <a:r>
              <a:rPr lang="en-US" dirty="0" smtClean="0"/>
              <a:t>High Plains bluff in Panhandle</a:t>
            </a:r>
            <a:endParaRPr lang="en-US" dirty="0"/>
          </a:p>
        </p:txBody>
      </p:sp>
      <p:pic>
        <p:nvPicPr>
          <p:cNvPr id="6" name="Picture 2" descr="http://vintagetexas.com/blog/pics/TexasHighPlains.jpg"/>
          <p:cNvPicPr>
            <a:picLocks noChangeAspect="1" noChangeArrowheads="1"/>
          </p:cNvPicPr>
          <p:nvPr/>
        </p:nvPicPr>
        <p:blipFill>
          <a:blip r:embed="rId3" cstate="print"/>
          <a:srcRect/>
          <a:stretch>
            <a:fillRect/>
          </a:stretch>
        </p:blipFill>
        <p:spPr bwMode="auto">
          <a:xfrm>
            <a:off x="457200" y="4038600"/>
            <a:ext cx="3121152" cy="1828800"/>
          </a:xfrm>
          <a:prstGeom prst="rect">
            <a:avLst/>
          </a:prstGeom>
          <a:noFill/>
        </p:spPr>
      </p:pic>
      <p:pic>
        <p:nvPicPr>
          <p:cNvPr id="7" name="Picture 2" descr="http://www.legendsofamerica.com/photos-texas/TexasPanhandlePlains-500.jpg"/>
          <p:cNvPicPr>
            <a:picLocks noChangeAspect="1" noChangeArrowheads="1"/>
          </p:cNvPicPr>
          <p:nvPr/>
        </p:nvPicPr>
        <p:blipFill>
          <a:blip r:embed="rId4" cstate="print"/>
          <a:srcRect/>
          <a:stretch>
            <a:fillRect/>
          </a:stretch>
        </p:blipFill>
        <p:spPr bwMode="auto">
          <a:xfrm>
            <a:off x="5867400" y="1219200"/>
            <a:ext cx="1971675" cy="2628900"/>
          </a:xfrm>
          <a:prstGeom prst="rect">
            <a:avLst/>
          </a:prstGeom>
          <a:noFill/>
        </p:spPr>
      </p:pic>
      <p:sp>
        <p:nvSpPr>
          <p:cNvPr id="8" name="TextBox 7"/>
          <p:cNvSpPr txBox="1"/>
          <p:nvPr/>
        </p:nvSpPr>
        <p:spPr>
          <a:xfrm>
            <a:off x="6019800" y="3810000"/>
            <a:ext cx="2743200" cy="369332"/>
          </a:xfrm>
          <a:prstGeom prst="rect">
            <a:avLst/>
          </a:prstGeom>
          <a:noFill/>
        </p:spPr>
        <p:txBody>
          <a:bodyPr wrap="square" rtlCol="0">
            <a:spAutoFit/>
          </a:bodyPr>
          <a:lstStyle/>
          <a:p>
            <a:r>
              <a:rPr lang="en-US" dirty="0" smtClean="0"/>
              <a:t>Panhandle plains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8" descr="http://www.beg.utexas.edu/news-events/graphics5/coastal0905_pop.jpg"/>
          <p:cNvPicPr>
            <a:picLocks noChangeAspect="1" noChangeArrowheads="1"/>
          </p:cNvPicPr>
          <p:nvPr/>
        </p:nvPicPr>
        <p:blipFill>
          <a:blip r:embed="rId2" cstate="print"/>
          <a:srcRect/>
          <a:stretch>
            <a:fillRect/>
          </a:stretch>
        </p:blipFill>
        <p:spPr bwMode="auto">
          <a:xfrm>
            <a:off x="838200" y="685800"/>
            <a:ext cx="7543800" cy="5663654"/>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High plains region ~ panhandle (cont.)</a:t>
            </a:r>
            <a:endParaRPr lang="en-US" dirty="0"/>
          </a:p>
        </p:txBody>
      </p:sp>
      <p:sp>
        <p:nvSpPr>
          <p:cNvPr id="5" name="Content Placeholder 4"/>
          <p:cNvSpPr>
            <a:spLocks noGrp="1"/>
          </p:cNvSpPr>
          <p:nvPr>
            <p:ph idx="1"/>
          </p:nvPr>
        </p:nvSpPr>
        <p:spPr>
          <a:xfrm>
            <a:off x="304800" y="1554163"/>
            <a:ext cx="6172200" cy="4313238"/>
          </a:xfrm>
        </p:spPr>
        <p:txBody>
          <a:bodyPr>
            <a:normAutofit fontScale="85000" lnSpcReduction="20000"/>
          </a:bodyPr>
          <a:lstStyle/>
          <a:p>
            <a:pPr fontAlgn="auto"/>
            <a:r>
              <a:rPr lang="en-US" dirty="0" smtClean="0"/>
              <a:t>The western and eastern parts of the Panhandle region divided by deep canyons.</a:t>
            </a:r>
          </a:p>
          <a:p>
            <a:pPr fontAlgn="auto"/>
            <a:r>
              <a:rPr lang="en-US" dirty="0" smtClean="0"/>
              <a:t>Carved by rivers and their tributaries that wind their way through this area. </a:t>
            </a:r>
          </a:p>
          <a:p>
            <a:pPr fontAlgn="auto"/>
            <a:r>
              <a:rPr lang="en-US" dirty="0" smtClean="0"/>
              <a:t>Palo </a:t>
            </a:r>
            <a:r>
              <a:rPr lang="en-US" dirty="0" err="1" smtClean="0"/>
              <a:t>Duro</a:t>
            </a:r>
            <a:r>
              <a:rPr lang="en-US" dirty="0" smtClean="0"/>
              <a:t> Canyon and </a:t>
            </a:r>
            <a:r>
              <a:rPr lang="en-US" dirty="0" err="1" smtClean="0"/>
              <a:t>Caprock</a:t>
            </a:r>
            <a:r>
              <a:rPr lang="en-US" dirty="0" smtClean="0"/>
              <a:t> Canyons State Parks are in this region. </a:t>
            </a:r>
          </a:p>
          <a:p>
            <a:pPr fontAlgn="auto"/>
            <a:r>
              <a:rPr lang="en-US" dirty="0" smtClean="0"/>
              <a:t>They are sometimes called "</a:t>
            </a:r>
            <a:r>
              <a:rPr lang="en-US" dirty="0" err="1" smtClean="0"/>
              <a:t>inverteted</a:t>
            </a:r>
            <a:r>
              <a:rPr lang="en-US" dirty="0" smtClean="0"/>
              <a:t> mountains" since the land is relatively flat until you reach the long and steep canyons in the ground. </a:t>
            </a:r>
          </a:p>
          <a:p>
            <a:endParaRPr lang="en-US" dirty="0"/>
          </a:p>
        </p:txBody>
      </p:sp>
      <p:pic>
        <p:nvPicPr>
          <p:cNvPr id="178177" name="Picture 1" descr="http://www.tpwd.state.tx.us/kids/about_texas/images/regions/paloduro_lighthouse300.jpg"/>
          <p:cNvPicPr>
            <a:picLocks noChangeAspect="1" noChangeArrowheads="1"/>
          </p:cNvPicPr>
          <p:nvPr/>
        </p:nvPicPr>
        <p:blipFill>
          <a:blip r:embed="rId2" cstate="print"/>
          <a:srcRect/>
          <a:stretch>
            <a:fillRect/>
          </a:stretch>
        </p:blipFill>
        <p:spPr bwMode="auto">
          <a:xfrm>
            <a:off x="6324600" y="1524000"/>
            <a:ext cx="2743200" cy="3845607"/>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Palo </a:t>
            </a:r>
            <a:r>
              <a:rPr lang="en-US" dirty="0" err="1" smtClean="0"/>
              <a:t>Duro</a:t>
            </a:r>
            <a:r>
              <a:rPr lang="en-US" dirty="0" smtClean="0"/>
              <a:t> Canyon</a:t>
            </a:r>
            <a:endParaRPr lang="en-US" dirty="0"/>
          </a:p>
        </p:txBody>
      </p:sp>
      <p:pic>
        <p:nvPicPr>
          <p:cNvPr id="5" name="Picture 2" descr="http://www.destination360.com/north-america/us/texas/images/s/texas-palo-duro-canyon.jpg"/>
          <p:cNvPicPr>
            <a:picLocks noChangeAspect="1" noChangeArrowheads="1"/>
          </p:cNvPicPr>
          <p:nvPr/>
        </p:nvPicPr>
        <p:blipFill>
          <a:blip r:embed="rId2" cstate="print"/>
          <a:srcRect/>
          <a:stretch>
            <a:fillRect/>
          </a:stretch>
        </p:blipFill>
        <p:spPr bwMode="auto">
          <a:xfrm>
            <a:off x="533400" y="1371600"/>
            <a:ext cx="6477000" cy="5181602"/>
          </a:xfrm>
          <a:prstGeom prst="rect">
            <a:avLst/>
          </a:prstGeom>
          <a:noFill/>
        </p:spPr>
      </p:pic>
      <p:sp>
        <p:nvSpPr>
          <p:cNvPr id="6" name="TextBox 5"/>
          <p:cNvSpPr txBox="1"/>
          <p:nvPr/>
        </p:nvSpPr>
        <p:spPr>
          <a:xfrm>
            <a:off x="7239000" y="2057400"/>
            <a:ext cx="1371600" cy="1477328"/>
          </a:xfrm>
          <a:prstGeom prst="rect">
            <a:avLst/>
          </a:prstGeom>
          <a:noFill/>
        </p:spPr>
        <p:txBody>
          <a:bodyPr wrap="square" rtlCol="0">
            <a:spAutoFit/>
          </a:bodyPr>
          <a:lstStyle/>
          <a:p>
            <a:r>
              <a:rPr lang="en-US" dirty="0" smtClean="0"/>
              <a:t>Second largest canyon in the United States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plains region ~ </a:t>
            </a:r>
            <a:r>
              <a:rPr lang="en-US" dirty="0" err="1" smtClean="0"/>
              <a:t>edwards</a:t>
            </a:r>
            <a:r>
              <a:rPr lang="en-US" dirty="0" smtClean="0"/>
              <a:t> plateau</a:t>
            </a:r>
            <a:endParaRPr lang="en-US" dirty="0"/>
          </a:p>
        </p:txBody>
      </p:sp>
      <p:sp>
        <p:nvSpPr>
          <p:cNvPr id="3" name="Content Placeholder 2"/>
          <p:cNvSpPr>
            <a:spLocks noGrp="1"/>
          </p:cNvSpPr>
          <p:nvPr>
            <p:ph idx="1"/>
          </p:nvPr>
        </p:nvSpPr>
        <p:spPr>
          <a:xfrm>
            <a:off x="304800" y="1554163"/>
            <a:ext cx="8686800" cy="2636838"/>
          </a:xfrm>
        </p:spPr>
        <p:txBody>
          <a:bodyPr/>
          <a:lstStyle/>
          <a:p>
            <a:r>
              <a:rPr lang="en-US" dirty="0" smtClean="0"/>
              <a:t>A plateau is high, flat land. Over many millions of years, this plateau has been eroded into a hilly terrain. There are many springs and some steep canyons in this area. </a:t>
            </a:r>
          </a:p>
          <a:p>
            <a:r>
              <a:rPr lang="en-US" dirty="0" smtClean="0"/>
              <a:t>Texas Hill Country is partly in this region.</a:t>
            </a:r>
          </a:p>
          <a:p>
            <a:endParaRPr lang="en-US" dirty="0"/>
          </a:p>
        </p:txBody>
      </p:sp>
      <p:pic>
        <p:nvPicPr>
          <p:cNvPr id="194566" name="Picture 6" descr="http://www.nps.gov/history/history/online_books/geology/publications/bul/1493/images/fig30.jpg"/>
          <p:cNvPicPr>
            <a:picLocks noChangeAspect="1" noChangeArrowheads="1"/>
          </p:cNvPicPr>
          <p:nvPr/>
        </p:nvPicPr>
        <p:blipFill>
          <a:blip r:embed="rId2" cstate="print"/>
          <a:srcRect/>
          <a:stretch>
            <a:fillRect/>
          </a:stretch>
        </p:blipFill>
        <p:spPr bwMode="auto">
          <a:xfrm>
            <a:off x="304800" y="4267200"/>
            <a:ext cx="2487823" cy="1581150"/>
          </a:xfrm>
          <a:prstGeom prst="rect">
            <a:avLst/>
          </a:prstGeom>
          <a:noFill/>
        </p:spPr>
      </p:pic>
      <p:pic>
        <p:nvPicPr>
          <p:cNvPr id="194568" name="Picture 8" descr="http://www.tpwd.state.tx.us/kids/about_texas/images/regions/hillcountry400.jpg"/>
          <p:cNvPicPr>
            <a:picLocks noChangeAspect="1" noChangeArrowheads="1"/>
          </p:cNvPicPr>
          <p:nvPr/>
        </p:nvPicPr>
        <p:blipFill>
          <a:blip r:embed="rId3" cstate="print"/>
          <a:srcRect/>
          <a:stretch>
            <a:fillRect/>
          </a:stretch>
        </p:blipFill>
        <p:spPr bwMode="auto">
          <a:xfrm>
            <a:off x="3124200" y="4495800"/>
            <a:ext cx="2895600" cy="2026920"/>
          </a:xfrm>
          <a:prstGeom prst="rect">
            <a:avLst/>
          </a:prstGeom>
          <a:noFill/>
        </p:spPr>
      </p:pic>
      <p:pic>
        <p:nvPicPr>
          <p:cNvPr id="11" name="Picture 2" descr="http://www.respect-texas.org/bluebonnets.jpg"/>
          <p:cNvPicPr>
            <a:picLocks noChangeAspect="1" noChangeArrowheads="1"/>
          </p:cNvPicPr>
          <p:nvPr/>
        </p:nvPicPr>
        <p:blipFill>
          <a:blip r:embed="rId4" cstate="print"/>
          <a:srcRect/>
          <a:stretch>
            <a:fillRect/>
          </a:stretch>
        </p:blipFill>
        <p:spPr bwMode="auto">
          <a:xfrm>
            <a:off x="6170908" y="4343400"/>
            <a:ext cx="2820692" cy="16002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llano basin</a:t>
            </a:r>
            <a:endParaRPr lang="en-US" dirty="0"/>
          </a:p>
        </p:txBody>
      </p:sp>
      <p:sp>
        <p:nvSpPr>
          <p:cNvPr id="3" name="Content Placeholder 2"/>
          <p:cNvSpPr>
            <a:spLocks noGrp="1"/>
          </p:cNvSpPr>
          <p:nvPr>
            <p:ph idx="1"/>
          </p:nvPr>
        </p:nvSpPr>
        <p:spPr>
          <a:xfrm>
            <a:off x="304800" y="1554163"/>
            <a:ext cx="8686800" cy="3398838"/>
          </a:xfrm>
        </p:spPr>
        <p:txBody>
          <a:bodyPr/>
          <a:lstStyle/>
          <a:p>
            <a:r>
              <a:rPr lang="en-US" dirty="0" smtClean="0"/>
              <a:t>Also known as the central mineral region. </a:t>
            </a:r>
          </a:p>
          <a:p>
            <a:r>
              <a:rPr lang="en-US" dirty="0" smtClean="0"/>
              <a:t>Home to some of the oldest rocks in Texas, the central mineral region contains unique minerals and rock formations. </a:t>
            </a:r>
          </a:p>
          <a:p>
            <a:r>
              <a:rPr lang="en-US" dirty="0" smtClean="0"/>
              <a:t>Characterized by large granite domes, such as Enchanted Rock near Fredericksburg.</a:t>
            </a:r>
          </a:p>
          <a:p>
            <a:endParaRPr lang="en-US" dirty="0"/>
          </a:p>
        </p:txBody>
      </p:sp>
      <p:pic>
        <p:nvPicPr>
          <p:cNvPr id="195586" name="Picture 2" descr="http://www.tpwd.state.tx.us/spdest/findadest/parks/enchanted_rock/media/images/enchrock_250x166.jpg"/>
          <p:cNvPicPr>
            <a:picLocks noChangeAspect="1" noChangeArrowheads="1"/>
          </p:cNvPicPr>
          <p:nvPr/>
        </p:nvPicPr>
        <p:blipFill>
          <a:blip r:embed="rId2" cstate="print"/>
          <a:srcRect/>
          <a:stretch>
            <a:fillRect/>
          </a:stretch>
        </p:blipFill>
        <p:spPr bwMode="auto">
          <a:xfrm>
            <a:off x="4572000" y="4800600"/>
            <a:ext cx="2819400" cy="1872083"/>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landforms</a:t>
            </a:r>
            <a:endParaRPr lang="en-US" dirty="0"/>
          </a:p>
        </p:txBody>
      </p:sp>
      <p:sp>
        <p:nvSpPr>
          <p:cNvPr id="3" name="Content Placeholder 2"/>
          <p:cNvSpPr>
            <a:spLocks noGrp="1"/>
          </p:cNvSpPr>
          <p:nvPr>
            <p:ph idx="1"/>
          </p:nvPr>
        </p:nvSpPr>
        <p:spPr>
          <a:xfrm>
            <a:off x="304800" y="1554163"/>
            <a:ext cx="8686800" cy="3551238"/>
          </a:xfrm>
        </p:spPr>
        <p:txBody>
          <a:bodyPr/>
          <a:lstStyle/>
          <a:p>
            <a:r>
              <a:rPr lang="en-US" dirty="0" smtClean="0"/>
              <a:t>Flat </a:t>
            </a:r>
          </a:p>
          <a:p>
            <a:r>
              <a:rPr lang="en-US" dirty="0" smtClean="0"/>
              <a:t>Few trees </a:t>
            </a:r>
          </a:p>
          <a:p>
            <a:r>
              <a:rPr lang="en-US" dirty="0" smtClean="0"/>
              <a:t>Canyons in North (Palo </a:t>
            </a:r>
            <a:r>
              <a:rPr lang="en-US" dirty="0" err="1" smtClean="0"/>
              <a:t>Duro</a:t>
            </a:r>
            <a:r>
              <a:rPr lang="en-US" dirty="0" smtClean="0"/>
              <a:t> Canyon) </a:t>
            </a:r>
          </a:p>
          <a:p>
            <a:r>
              <a:rPr lang="en-US" dirty="0" smtClean="0"/>
              <a:t>Higher elevation than Central Plains </a:t>
            </a:r>
          </a:p>
          <a:p>
            <a:r>
              <a:rPr lang="en-US" dirty="0" smtClean="0"/>
              <a:t>Cap Rock Escarpment </a:t>
            </a:r>
          </a:p>
          <a:p>
            <a:r>
              <a:rPr lang="en-US" dirty="0" smtClean="0"/>
              <a:t>Edwards Plateau </a:t>
            </a:r>
            <a:endParaRPr lang="en-US" dirty="0"/>
          </a:p>
        </p:txBody>
      </p:sp>
      <p:pic>
        <p:nvPicPr>
          <p:cNvPr id="1026" name="Picture 2" descr="Caprock Escarpment #1">
            <a:hlinkClick r:id="rId3"/>
          </p:cNvPr>
          <p:cNvPicPr>
            <a:picLocks noChangeAspect="1" noChangeArrowheads="1"/>
          </p:cNvPicPr>
          <p:nvPr/>
        </p:nvPicPr>
        <p:blipFill>
          <a:blip r:embed="rId4" cstate="print"/>
          <a:srcRect/>
          <a:stretch>
            <a:fillRect/>
          </a:stretch>
        </p:blipFill>
        <p:spPr bwMode="auto">
          <a:xfrm>
            <a:off x="4953000" y="3886200"/>
            <a:ext cx="3188929" cy="21336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important cities</a:t>
            </a:r>
            <a:endParaRPr lang="en-US" dirty="0"/>
          </a:p>
        </p:txBody>
      </p:sp>
      <p:sp>
        <p:nvSpPr>
          <p:cNvPr id="3" name="Content Placeholder 2"/>
          <p:cNvSpPr>
            <a:spLocks noGrp="1"/>
          </p:cNvSpPr>
          <p:nvPr>
            <p:ph idx="1"/>
          </p:nvPr>
        </p:nvSpPr>
        <p:spPr/>
        <p:txBody>
          <a:bodyPr/>
          <a:lstStyle/>
          <a:p>
            <a:r>
              <a:rPr lang="en-US" dirty="0" smtClean="0"/>
              <a:t>Amarillo &amp; Lubbock in the Panhandle </a:t>
            </a:r>
          </a:p>
          <a:p>
            <a:r>
              <a:rPr lang="en-US" dirty="0" smtClean="0"/>
              <a:t>Midland &amp; Odessa in the Permian Basin </a:t>
            </a:r>
          </a:p>
          <a:p>
            <a:r>
              <a:rPr lang="en-US" dirty="0" smtClean="0"/>
              <a:t>Kerrville, Fredericksburg, &amp; Del Rio in the Edwards Plateau area </a:t>
            </a:r>
          </a:p>
          <a:p>
            <a:pPr>
              <a:buNone/>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895600"/>
            <a:ext cx="8686800" cy="841248"/>
          </a:xfrm>
        </p:spPr>
        <p:txBody>
          <a:bodyPr>
            <a:normAutofit fontScale="90000"/>
          </a:bodyPr>
          <a:lstStyle/>
          <a:p>
            <a:pPr algn="ctr"/>
            <a:r>
              <a:rPr lang="en-US" dirty="0" smtClean="0"/>
              <a:t>End of day 1</a:t>
            </a:r>
            <a:br>
              <a:rPr lang="en-US" dirty="0" smtClean="0"/>
            </a:br>
            <a:r>
              <a:rPr lang="en-US" dirty="0" smtClean="0">
                <a:solidFill>
                  <a:srgbClr val="FF0000"/>
                </a:solidFill>
              </a:rPr>
              <a:t>stop here! </a:t>
            </a:r>
            <a:r>
              <a:rPr lang="en-US" dirty="0" smtClean="0">
                <a:solidFill>
                  <a:srgbClr val="FF0000"/>
                </a:solidFill>
                <a:sym typeface="Wingdings" pitchFamily="2" charset="2"/>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High Plains Region ~ Climate, Plants, Animals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climate</a:t>
            </a:r>
            <a:endParaRPr lang="en-US" dirty="0"/>
          </a:p>
        </p:txBody>
      </p:sp>
      <p:sp>
        <p:nvSpPr>
          <p:cNvPr id="3" name="Content Placeholder 2"/>
          <p:cNvSpPr>
            <a:spLocks noGrp="1"/>
          </p:cNvSpPr>
          <p:nvPr>
            <p:ph idx="1"/>
          </p:nvPr>
        </p:nvSpPr>
        <p:spPr/>
        <p:txBody>
          <a:bodyPr/>
          <a:lstStyle/>
          <a:p>
            <a:r>
              <a:rPr lang="en-US" dirty="0" smtClean="0"/>
              <a:t>Dry air </a:t>
            </a:r>
          </a:p>
          <a:p>
            <a:r>
              <a:rPr lang="en-US" dirty="0" smtClean="0"/>
              <a:t>Hot summers </a:t>
            </a:r>
          </a:p>
          <a:p>
            <a:r>
              <a:rPr lang="en-US" dirty="0" smtClean="0"/>
              <a:t>Cold winters </a:t>
            </a:r>
          </a:p>
          <a:p>
            <a:r>
              <a:rPr lang="en-US" dirty="0" smtClean="0"/>
              <a:t>Dust storms </a:t>
            </a:r>
          </a:p>
          <a:p>
            <a:r>
              <a:rPr lang="en-US" dirty="0" smtClean="0"/>
              <a:t>16-20 inches of precipitation per year </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storm</a:t>
            </a:r>
            <a:endParaRPr lang="en-US" dirty="0"/>
          </a:p>
        </p:txBody>
      </p:sp>
      <p:pic>
        <p:nvPicPr>
          <p:cNvPr id="196610" name="Picture 2" descr="Dust storm 3"/>
          <p:cNvPicPr>
            <a:picLocks noChangeAspect="1" noChangeArrowheads="1"/>
          </p:cNvPicPr>
          <p:nvPr/>
        </p:nvPicPr>
        <p:blipFill>
          <a:blip r:embed="rId3" cstate="print"/>
          <a:srcRect/>
          <a:stretch>
            <a:fillRect/>
          </a:stretch>
        </p:blipFill>
        <p:spPr bwMode="auto">
          <a:xfrm>
            <a:off x="1371600" y="1524000"/>
            <a:ext cx="6781800" cy="50863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 Location (cont.)</a:t>
            </a:r>
            <a:endParaRPr lang="en-US" dirty="0"/>
          </a:p>
        </p:txBody>
      </p:sp>
      <p:sp>
        <p:nvSpPr>
          <p:cNvPr id="3" name="Content Placeholder 2"/>
          <p:cNvSpPr>
            <a:spLocks noGrp="1"/>
          </p:cNvSpPr>
          <p:nvPr>
            <p:ph idx="1"/>
          </p:nvPr>
        </p:nvSpPr>
        <p:spPr/>
        <p:txBody>
          <a:bodyPr/>
          <a:lstStyle/>
          <a:p>
            <a:r>
              <a:rPr lang="en-US" dirty="0" smtClean="0"/>
              <a:t>Part of coastal plain is actually not along the coast</a:t>
            </a:r>
          </a:p>
          <a:p>
            <a:r>
              <a:rPr lang="en-US" dirty="0" smtClean="0"/>
              <a:t>Piney Woods of Texas is part of this region.</a:t>
            </a:r>
          </a:p>
          <a:p>
            <a:r>
              <a:rPr lang="en-US" dirty="0" smtClean="0"/>
              <a:t>Where do you think it might be located? (map on pg. 30)</a:t>
            </a:r>
          </a:p>
          <a:p>
            <a:pPr>
              <a:buNone/>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storm</a:t>
            </a:r>
            <a:endParaRPr lang="en-US" dirty="0"/>
          </a:p>
        </p:txBody>
      </p:sp>
      <p:pic>
        <p:nvPicPr>
          <p:cNvPr id="200706" name="Picture 2" descr="Dust storm 2"/>
          <p:cNvPicPr>
            <a:picLocks noChangeAspect="1" noChangeArrowheads="1"/>
          </p:cNvPicPr>
          <p:nvPr/>
        </p:nvPicPr>
        <p:blipFill>
          <a:blip r:embed="rId2" cstate="print"/>
          <a:srcRect/>
          <a:stretch>
            <a:fillRect/>
          </a:stretch>
        </p:blipFill>
        <p:spPr bwMode="auto">
          <a:xfrm>
            <a:off x="990600" y="1143000"/>
            <a:ext cx="7112000" cy="53340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plants</a:t>
            </a:r>
            <a:endParaRPr lang="en-US" dirty="0"/>
          </a:p>
        </p:txBody>
      </p:sp>
      <p:sp>
        <p:nvSpPr>
          <p:cNvPr id="3" name="Content Placeholder 2"/>
          <p:cNvSpPr>
            <a:spLocks noGrp="1"/>
          </p:cNvSpPr>
          <p:nvPr>
            <p:ph idx="1"/>
          </p:nvPr>
        </p:nvSpPr>
        <p:spPr>
          <a:xfrm>
            <a:off x="304800" y="1554163"/>
            <a:ext cx="8686800" cy="1798638"/>
          </a:xfrm>
        </p:spPr>
        <p:txBody>
          <a:bodyPr/>
          <a:lstStyle/>
          <a:p>
            <a:r>
              <a:rPr lang="en-US" dirty="0" smtClean="0"/>
              <a:t>Short grasses </a:t>
            </a:r>
          </a:p>
          <a:p>
            <a:r>
              <a:rPr lang="en-US" dirty="0" smtClean="0"/>
              <a:t>Mesquite, cedar, pecan, and oak trees in Edward Plateau area </a:t>
            </a:r>
          </a:p>
          <a:p>
            <a:pPr>
              <a:buNone/>
            </a:pPr>
            <a:endParaRPr lang="en-US" dirty="0"/>
          </a:p>
        </p:txBody>
      </p:sp>
      <p:pic>
        <p:nvPicPr>
          <p:cNvPr id="191492" name="Picture 4" descr="tree.gif (36777 bytes)"/>
          <p:cNvPicPr>
            <a:picLocks noChangeAspect="1" noChangeArrowheads="1"/>
          </p:cNvPicPr>
          <p:nvPr/>
        </p:nvPicPr>
        <p:blipFill>
          <a:blip r:embed="rId3" cstate="print"/>
          <a:srcRect/>
          <a:stretch>
            <a:fillRect/>
          </a:stretch>
        </p:blipFill>
        <p:spPr bwMode="auto">
          <a:xfrm>
            <a:off x="2133600" y="3276600"/>
            <a:ext cx="4029075" cy="3190876"/>
          </a:xfrm>
          <a:prstGeom prst="rect">
            <a:avLst/>
          </a:prstGeom>
          <a:noFill/>
        </p:spPr>
      </p:pic>
      <p:sp>
        <p:nvSpPr>
          <p:cNvPr id="6" name="TextBox 5"/>
          <p:cNvSpPr txBox="1"/>
          <p:nvPr/>
        </p:nvSpPr>
        <p:spPr>
          <a:xfrm>
            <a:off x="6324600" y="5486400"/>
            <a:ext cx="1981200" cy="369332"/>
          </a:xfrm>
          <a:prstGeom prst="rect">
            <a:avLst/>
          </a:prstGeom>
          <a:noFill/>
        </p:spPr>
        <p:txBody>
          <a:bodyPr wrap="square" rtlCol="0">
            <a:spAutoFit/>
          </a:bodyPr>
          <a:lstStyle/>
          <a:p>
            <a:r>
              <a:rPr lang="en-US" dirty="0" smtClean="0"/>
              <a:t>Mesquite Tree</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4" descr="Two lonely trees on the Texas high plains west of Amarillo.">
            <a:hlinkClick r:id=""/>
          </p:cNvPr>
          <p:cNvPicPr>
            <a:picLocks noChangeAspect="1" noChangeArrowheads="1"/>
          </p:cNvPicPr>
          <p:nvPr/>
        </p:nvPicPr>
        <p:blipFill>
          <a:blip r:embed="rId2" cstate="print"/>
          <a:srcRect/>
          <a:stretch>
            <a:fillRect/>
          </a:stretch>
        </p:blipFill>
        <p:spPr bwMode="auto">
          <a:xfrm>
            <a:off x="609600" y="533400"/>
            <a:ext cx="7848600" cy="5232400"/>
          </a:xfrm>
          <a:prstGeom prst="rect">
            <a:avLst/>
          </a:prstGeom>
          <a:noFill/>
        </p:spPr>
      </p:pic>
      <p:sp>
        <p:nvSpPr>
          <p:cNvPr id="4" name="Rectangle 3"/>
          <p:cNvSpPr/>
          <p:nvPr/>
        </p:nvSpPr>
        <p:spPr>
          <a:xfrm>
            <a:off x="1676400" y="5802868"/>
            <a:ext cx="6477000" cy="369332"/>
          </a:xfrm>
          <a:prstGeom prst="rect">
            <a:avLst/>
          </a:prstGeom>
        </p:spPr>
        <p:txBody>
          <a:bodyPr wrap="square">
            <a:spAutoFit/>
          </a:bodyPr>
          <a:lstStyle/>
          <a:p>
            <a:r>
              <a:rPr lang="en-US" dirty="0" smtClean="0"/>
              <a:t>Two lonely trees on the Texas high plains west of Amarillo.</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animals</a:t>
            </a:r>
            <a:endParaRPr lang="en-US" dirty="0"/>
          </a:p>
        </p:txBody>
      </p:sp>
      <p:sp>
        <p:nvSpPr>
          <p:cNvPr id="3" name="Content Placeholder 2"/>
          <p:cNvSpPr>
            <a:spLocks noGrp="1"/>
          </p:cNvSpPr>
          <p:nvPr>
            <p:ph idx="1"/>
          </p:nvPr>
        </p:nvSpPr>
        <p:spPr>
          <a:xfrm>
            <a:off x="152400" y="1600200"/>
            <a:ext cx="3048000" cy="4114799"/>
          </a:xfrm>
        </p:spPr>
        <p:txBody>
          <a:bodyPr>
            <a:normAutofit/>
          </a:bodyPr>
          <a:lstStyle/>
          <a:p>
            <a:r>
              <a:rPr lang="en-US" dirty="0" smtClean="0"/>
              <a:t>Deer </a:t>
            </a:r>
          </a:p>
          <a:p>
            <a:r>
              <a:rPr lang="en-US" dirty="0" smtClean="0"/>
              <a:t>Wild turkeys </a:t>
            </a:r>
          </a:p>
          <a:p>
            <a:r>
              <a:rPr lang="en-US" dirty="0" smtClean="0"/>
              <a:t>Mountain lion</a:t>
            </a:r>
          </a:p>
          <a:p>
            <a:r>
              <a:rPr lang="en-US" dirty="0" smtClean="0"/>
              <a:t>Coyote</a:t>
            </a:r>
          </a:p>
          <a:p>
            <a:r>
              <a:rPr lang="en-US" dirty="0" smtClean="0"/>
              <a:t>Prairie dog</a:t>
            </a:r>
          </a:p>
          <a:p>
            <a:r>
              <a:rPr lang="en-US" dirty="0" smtClean="0"/>
              <a:t>Jackrabbit</a:t>
            </a:r>
          </a:p>
          <a:p>
            <a:r>
              <a:rPr lang="en-US" dirty="0" smtClean="0"/>
              <a:t>Burrowing owl</a:t>
            </a:r>
          </a:p>
          <a:p>
            <a:endParaRPr lang="en-US" dirty="0" smtClean="0"/>
          </a:p>
          <a:p>
            <a:pPr>
              <a:buNone/>
            </a:pPr>
            <a:endParaRPr lang="en-US" dirty="0"/>
          </a:p>
        </p:txBody>
      </p:sp>
      <p:pic>
        <p:nvPicPr>
          <p:cNvPr id="190466" name="Picture 2" descr="PHOTO"/>
          <p:cNvPicPr>
            <a:picLocks noChangeAspect="1" noChangeArrowheads="1"/>
          </p:cNvPicPr>
          <p:nvPr/>
        </p:nvPicPr>
        <p:blipFill>
          <a:blip r:embed="rId2" cstate="print"/>
          <a:srcRect/>
          <a:stretch>
            <a:fillRect/>
          </a:stretch>
        </p:blipFill>
        <p:spPr bwMode="auto">
          <a:xfrm>
            <a:off x="6705600" y="5105400"/>
            <a:ext cx="1785620" cy="1549905"/>
          </a:xfrm>
          <a:prstGeom prst="rect">
            <a:avLst/>
          </a:prstGeom>
          <a:noFill/>
        </p:spPr>
      </p:pic>
      <p:pic>
        <p:nvPicPr>
          <p:cNvPr id="190468" name="Picture 4" descr="See full size image">
            <a:hlinkClick r:id="rId3"/>
          </p:cNvPr>
          <p:cNvPicPr>
            <a:picLocks noChangeAspect="1" noChangeArrowheads="1"/>
          </p:cNvPicPr>
          <p:nvPr/>
        </p:nvPicPr>
        <p:blipFill>
          <a:blip r:embed="rId4" cstate="print"/>
          <a:srcRect/>
          <a:stretch>
            <a:fillRect/>
          </a:stretch>
        </p:blipFill>
        <p:spPr bwMode="auto">
          <a:xfrm>
            <a:off x="4114800" y="4572000"/>
            <a:ext cx="2009775" cy="1502636"/>
          </a:xfrm>
          <a:prstGeom prst="rect">
            <a:avLst/>
          </a:prstGeom>
          <a:noFill/>
        </p:spPr>
      </p:pic>
      <p:sp>
        <p:nvSpPr>
          <p:cNvPr id="6" name="TextBox 5"/>
          <p:cNvSpPr txBox="1"/>
          <p:nvPr/>
        </p:nvSpPr>
        <p:spPr>
          <a:xfrm>
            <a:off x="4419600" y="6172200"/>
            <a:ext cx="1676400" cy="215444"/>
          </a:xfrm>
          <a:prstGeom prst="rect">
            <a:avLst/>
          </a:prstGeom>
          <a:noFill/>
        </p:spPr>
        <p:txBody>
          <a:bodyPr wrap="square" rtlCol="0">
            <a:spAutoFit/>
          </a:bodyPr>
          <a:lstStyle/>
          <a:p>
            <a:r>
              <a:rPr lang="en-US" sz="800" dirty="0" smtClean="0"/>
              <a:t>Richard Seaman</a:t>
            </a:r>
            <a:endParaRPr lang="en-US" sz="800" dirty="0"/>
          </a:p>
        </p:txBody>
      </p:sp>
      <p:pic>
        <p:nvPicPr>
          <p:cNvPr id="190470" name="Picture 6" descr="http://ulearn.anderson.kyschools.us/sites/ams/ACMSnews/wp-content/uploads/2009/03/mountain-lion.jpg"/>
          <p:cNvPicPr>
            <a:picLocks noChangeAspect="1" noChangeArrowheads="1"/>
          </p:cNvPicPr>
          <p:nvPr/>
        </p:nvPicPr>
        <p:blipFill>
          <a:blip r:embed="rId5" cstate="print"/>
          <a:srcRect/>
          <a:stretch>
            <a:fillRect/>
          </a:stretch>
        </p:blipFill>
        <p:spPr bwMode="auto">
          <a:xfrm>
            <a:off x="6629400" y="3429000"/>
            <a:ext cx="1909233" cy="1431925"/>
          </a:xfrm>
          <a:prstGeom prst="rect">
            <a:avLst/>
          </a:prstGeom>
          <a:noFill/>
        </p:spPr>
      </p:pic>
      <p:pic>
        <p:nvPicPr>
          <p:cNvPr id="190472" name="Picture 8" descr="http://www.cooperativeconservationamerica.org/images/Utah%20Prairie%20Dog.jpg"/>
          <p:cNvPicPr>
            <a:picLocks noChangeAspect="1" noChangeArrowheads="1"/>
          </p:cNvPicPr>
          <p:nvPr/>
        </p:nvPicPr>
        <p:blipFill>
          <a:blip r:embed="rId6" cstate="print"/>
          <a:srcRect/>
          <a:stretch>
            <a:fillRect/>
          </a:stretch>
        </p:blipFill>
        <p:spPr bwMode="auto">
          <a:xfrm>
            <a:off x="4343400" y="2929017"/>
            <a:ext cx="1525912" cy="1414383"/>
          </a:xfrm>
          <a:prstGeom prst="rect">
            <a:avLst/>
          </a:prstGeom>
          <a:noFill/>
        </p:spPr>
      </p:pic>
      <p:pic>
        <p:nvPicPr>
          <p:cNvPr id="190474" name="Picture 10" descr="http://nisley.mesa.k12.co.us/students/images/wild-turkey-0001.jpg"/>
          <p:cNvPicPr>
            <a:picLocks noChangeAspect="1" noChangeArrowheads="1"/>
          </p:cNvPicPr>
          <p:nvPr/>
        </p:nvPicPr>
        <p:blipFill>
          <a:blip r:embed="rId7" cstate="print"/>
          <a:srcRect/>
          <a:stretch>
            <a:fillRect/>
          </a:stretch>
        </p:blipFill>
        <p:spPr bwMode="auto">
          <a:xfrm>
            <a:off x="6248400" y="1524000"/>
            <a:ext cx="1662881" cy="1431925"/>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0"/>
            <a:ext cx="8686800" cy="841248"/>
          </a:xfrm>
        </p:spPr>
        <p:txBody>
          <a:bodyPr>
            <a:normAutofit fontScale="90000"/>
          </a:bodyPr>
          <a:lstStyle/>
          <a:p>
            <a:pPr algn="ctr"/>
            <a:r>
              <a:rPr lang="en-US" dirty="0" smtClean="0"/>
              <a:t>End of day 2</a:t>
            </a:r>
            <a:br>
              <a:rPr lang="en-US" dirty="0" smtClean="0"/>
            </a:br>
            <a:r>
              <a:rPr lang="en-US" dirty="0" smtClean="0">
                <a:solidFill>
                  <a:srgbClr val="FF0000"/>
                </a:solidFill>
              </a:rPr>
              <a:t>Stop here ! </a:t>
            </a:r>
            <a:r>
              <a:rPr lang="en-US" dirty="0" smtClean="0">
                <a:solidFill>
                  <a:srgbClr val="FF0000"/>
                </a:solidFill>
                <a:sym typeface="Wingdings" pitchFamily="2" charset="2"/>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High Plains Region ~ Industry and Population</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industry</a:t>
            </a:r>
            <a:endParaRPr lang="en-US" dirty="0"/>
          </a:p>
        </p:txBody>
      </p:sp>
      <p:sp>
        <p:nvSpPr>
          <p:cNvPr id="3" name="Content Placeholder 2"/>
          <p:cNvSpPr>
            <a:spLocks noGrp="1"/>
          </p:cNvSpPr>
          <p:nvPr>
            <p:ph idx="1"/>
          </p:nvPr>
        </p:nvSpPr>
        <p:spPr>
          <a:xfrm>
            <a:off x="304800" y="1554163"/>
            <a:ext cx="8686800" cy="808038"/>
          </a:xfrm>
        </p:spPr>
        <p:txBody>
          <a:bodyPr/>
          <a:lstStyle/>
          <a:p>
            <a:r>
              <a:rPr lang="en-US" dirty="0" smtClean="0"/>
              <a:t>Farming - cotton, wheat (irrigation from wells) </a:t>
            </a:r>
          </a:p>
          <a:p>
            <a:pPr>
              <a:buNone/>
            </a:pPr>
            <a:endParaRPr lang="en-US" dirty="0"/>
          </a:p>
        </p:txBody>
      </p:sp>
      <p:pic>
        <p:nvPicPr>
          <p:cNvPr id="188418" name="Picture 2" descr="http://www.virginiagrains.com/cg_wheat_closeup.jpg"/>
          <p:cNvPicPr>
            <a:picLocks noChangeAspect="1" noChangeArrowheads="1"/>
          </p:cNvPicPr>
          <p:nvPr/>
        </p:nvPicPr>
        <p:blipFill>
          <a:blip r:embed="rId2" cstate="print"/>
          <a:srcRect/>
          <a:stretch>
            <a:fillRect/>
          </a:stretch>
        </p:blipFill>
        <p:spPr bwMode="auto">
          <a:xfrm>
            <a:off x="381000" y="2286000"/>
            <a:ext cx="2641600" cy="1981200"/>
          </a:xfrm>
          <a:prstGeom prst="rect">
            <a:avLst/>
          </a:prstGeom>
          <a:noFill/>
        </p:spPr>
      </p:pic>
      <p:pic>
        <p:nvPicPr>
          <p:cNvPr id="188420" name="Picture 4" descr="http://www.photo-mark.com/webpix/web_resolution/Wheat_Irrigation.jpg"/>
          <p:cNvPicPr>
            <a:picLocks noChangeAspect="1" noChangeArrowheads="1"/>
          </p:cNvPicPr>
          <p:nvPr/>
        </p:nvPicPr>
        <p:blipFill>
          <a:blip r:embed="rId3" cstate="print"/>
          <a:srcRect/>
          <a:stretch>
            <a:fillRect/>
          </a:stretch>
        </p:blipFill>
        <p:spPr bwMode="auto">
          <a:xfrm>
            <a:off x="3962400" y="2514600"/>
            <a:ext cx="4067175" cy="2920388"/>
          </a:xfrm>
          <a:prstGeom prst="rect">
            <a:avLst/>
          </a:prstGeom>
          <a:noFill/>
        </p:spPr>
      </p:pic>
      <p:sp>
        <p:nvSpPr>
          <p:cNvPr id="6" name="TextBox 5"/>
          <p:cNvSpPr txBox="1"/>
          <p:nvPr/>
        </p:nvSpPr>
        <p:spPr>
          <a:xfrm>
            <a:off x="4876800" y="5638800"/>
            <a:ext cx="2819400" cy="369332"/>
          </a:xfrm>
          <a:prstGeom prst="rect">
            <a:avLst/>
          </a:prstGeom>
          <a:noFill/>
        </p:spPr>
        <p:txBody>
          <a:bodyPr wrap="square" rtlCol="0">
            <a:spAutoFit/>
          </a:bodyPr>
          <a:lstStyle/>
          <a:p>
            <a:r>
              <a:rPr lang="en-US" dirty="0" smtClean="0"/>
              <a:t>Irrigation of wheat field</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industry</a:t>
            </a:r>
            <a:endParaRPr lang="en-US" dirty="0"/>
          </a:p>
        </p:txBody>
      </p:sp>
      <p:sp>
        <p:nvSpPr>
          <p:cNvPr id="3" name="Content Placeholder 2"/>
          <p:cNvSpPr>
            <a:spLocks noGrp="1"/>
          </p:cNvSpPr>
          <p:nvPr>
            <p:ph idx="1"/>
          </p:nvPr>
        </p:nvSpPr>
        <p:spPr/>
        <p:txBody>
          <a:bodyPr/>
          <a:lstStyle/>
          <a:p>
            <a:r>
              <a:rPr lang="en-US" dirty="0" smtClean="0"/>
              <a:t>Ranching - cattle, sheep, goat </a:t>
            </a:r>
          </a:p>
          <a:p>
            <a:pPr>
              <a:buNone/>
            </a:pPr>
            <a:endParaRPr lang="en-US" dirty="0"/>
          </a:p>
        </p:txBody>
      </p:sp>
      <p:pic>
        <p:nvPicPr>
          <p:cNvPr id="206850" name="Picture 2" descr="http://www.branyonexotics.uurr.org/REDSHEEP.jpg"/>
          <p:cNvPicPr>
            <a:picLocks noChangeAspect="1" noChangeArrowheads="1"/>
          </p:cNvPicPr>
          <p:nvPr/>
        </p:nvPicPr>
        <p:blipFill>
          <a:blip r:embed="rId2" cstate="print"/>
          <a:srcRect/>
          <a:stretch>
            <a:fillRect/>
          </a:stretch>
        </p:blipFill>
        <p:spPr bwMode="auto">
          <a:xfrm>
            <a:off x="5029200" y="3962400"/>
            <a:ext cx="3653158" cy="2294801"/>
          </a:xfrm>
          <a:prstGeom prst="rect">
            <a:avLst/>
          </a:prstGeom>
          <a:noFill/>
        </p:spPr>
      </p:pic>
      <p:pic>
        <p:nvPicPr>
          <p:cNvPr id="206852" name="Picture 4" descr="http://www.katzfeyranches.com/images/Barnweb.jpg"/>
          <p:cNvPicPr>
            <a:picLocks noChangeAspect="1" noChangeArrowheads="1"/>
          </p:cNvPicPr>
          <p:nvPr/>
        </p:nvPicPr>
        <p:blipFill>
          <a:blip r:embed="rId3" cstate="print"/>
          <a:srcRect/>
          <a:stretch>
            <a:fillRect/>
          </a:stretch>
        </p:blipFill>
        <p:spPr bwMode="auto">
          <a:xfrm>
            <a:off x="457200" y="2514600"/>
            <a:ext cx="4200525" cy="2400301"/>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industry</a:t>
            </a:r>
            <a:endParaRPr lang="en-US" dirty="0"/>
          </a:p>
        </p:txBody>
      </p:sp>
      <p:sp>
        <p:nvSpPr>
          <p:cNvPr id="3" name="Content Placeholder 2"/>
          <p:cNvSpPr>
            <a:spLocks noGrp="1"/>
          </p:cNvSpPr>
          <p:nvPr>
            <p:ph idx="1"/>
          </p:nvPr>
        </p:nvSpPr>
        <p:spPr>
          <a:xfrm>
            <a:off x="304800" y="1554163"/>
            <a:ext cx="8686800" cy="1036638"/>
          </a:xfrm>
        </p:spPr>
        <p:txBody>
          <a:bodyPr/>
          <a:lstStyle/>
          <a:p>
            <a:r>
              <a:rPr lang="en-US" dirty="0" smtClean="0"/>
              <a:t>Oil and gas in the Permian Basin </a:t>
            </a:r>
          </a:p>
          <a:p>
            <a:pPr>
              <a:buNone/>
            </a:pPr>
            <a:endParaRPr lang="en-US" dirty="0"/>
          </a:p>
        </p:txBody>
      </p:sp>
      <p:pic>
        <p:nvPicPr>
          <p:cNvPr id="205826" name="Picture 2" descr="http://www.edupic.net/Images/Science/oil_well_pumper009.JPG"/>
          <p:cNvPicPr>
            <a:picLocks noChangeAspect="1" noChangeArrowheads="1"/>
          </p:cNvPicPr>
          <p:nvPr/>
        </p:nvPicPr>
        <p:blipFill>
          <a:blip r:embed="rId2" cstate="print"/>
          <a:srcRect/>
          <a:stretch>
            <a:fillRect/>
          </a:stretch>
        </p:blipFill>
        <p:spPr bwMode="auto">
          <a:xfrm>
            <a:off x="838200" y="2209800"/>
            <a:ext cx="2509684" cy="3774673"/>
          </a:xfrm>
          <a:prstGeom prst="rect">
            <a:avLst/>
          </a:prstGeom>
          <a:noFill/>
        </p:spPr>
      </p:pic>
      <p:pic>
        <p:nvPicPr>
          <p:cNvPr id="205828" name="Picture 4" descr="http://geology.com/research/images/gas-well-rig.jpg"/>
          <p:cNvPicPr>
            <a:picLocks noChangeAspect="1" noChangeArrowheads="1"/>
          </p:cNvPicPr>
          <p:nvPr/>
        </p:nvPicPr>
        <p:blipFill>
          <a:blip r:embed="rId3" cstate="print"/>
          <a:srcRect/>
          <a:stretch>
            <a:fillRect/>
          </a:stretch>
        </p:blipFill>
        <p:spPr bwMode="auto">
          <a:xfrm>
            <a:off x="5791200" y="2438400"/>
            <a:ext cx="2381250" cy="3571875"/>
          </a:xfrm>
          <a:prstGeom prst="rect">
            <a:avLst/>
          </a:prstGeom>
          <a:noFill/>
        </p:spPr>
      </p:pic>
      <p:sp>
        <p:nvSpPr>
          <p:cNvPr id="7" name="TextBox 6"/>
          <p:cNvSpPr txBox="1"/>
          <p:nvPr/>
        </p:nvSpPr>
        <p:spPr>
          <a:xfrm>
            <a:off x="6019800" y="6019800"/>
            <a:ext cx="1600200" cy="369332"/>
          </a:xfrm>
          <a:prstGeom prst="rect">
            <a:avLst/>
          </a:prstGeom>
          <a:noFill/>
        </p:spPr>
        <p:txBody>
          <a:bodyPr wrap="square" rtlCol="0">
            <a:spAutoFit/>
          </a:bodyPr>
          <a:lstStyle/>
          <a:p>
            <a:r>
              <a:rPr lang="en-US" dirty="0" smtClean="0"/>
              <a:t>Natural Gas</a:t>
            </a:r>
            <a:endParaRPr lang="en-US" dirty="0"/>
          </a:p>
        </p:txBody>
      </p:sp>
      <p:sp>
        <p:nvSpPr>
          <p:cNvPr id="8" name="TextBox 7"/>
          <p:cNvSpPr txBox="1"/>
          <p:nvPr/>
        </p:nvSpPr>
        <p:spPr>
          <a:xfrm>
            <a:off x="1219200" y="6019800"/>
            <a:ext cx="1600200" cy="369332"/>
          </a:xfrm>
          <a:prstGeom prst="rect">
            <a:avLst/>
          </a:prstGeom>
          <a:noFill/>
        </p:spPr>
        <p:txBody>
          <a:bodyPr wrap="square" rtlCol="0">
            <a:spAutoFit/>
          </a:bodyPr>
          <a:lstStyle/>
          <a:p>
            <a:r>
              <a:rPr lang="en-US" dirty="0" smtClean="0"/>
              <a:t>Gas Pump</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plains region ~ Assessment</a:t>
            </a:r>
            <a:endParaRPr lang="en-US" dirty="0"/>
          </a:p>
        </p:txBody>
      </p:sp>
      <p:sp>
        <p:nvSpPr>
          <p:cNvPr id="3" name="Content Placeholder 2"/>
          <p:cNvSpPr>
            <a:spLocks noGrp="1"/>
          </p:cNvSpPr>
          <p:nvPr>
            <p:ph idx="1"/>
          </p:nvPr>
        </p:nvSpPr>
        <p:spPr>
          <a:xfrm>
            <a:off x="304800" y="1554163"/>
            <a:ext cx="8686800" cy="1722438"/>
          </a:xfrm>
        </p:spPr>
        <p:txBody>
          <a:bodyPr/>
          <a:lstStyle/>
          <a:p>
            <a:r>
              <a:rPr lang="en-US" dirty="0" smtClean="0"/>
              <a:t>Create a Circle Map for this region.</a:t>
            </a:r>
          </a:p>
          <a:p>
            <a:r>
              <a:rPr lang="en-US" dirty="0" smtClean="0"/>
              <a:t>Include words and illustrations that show your understanding of this region.</a:t>
            </a:r>
            <a:endParaRPr lang="en-US" dirty="0"/>
          </a:p>
        </p:txBody>
      </p:sp>
      <p:pic>
        <p:nvPicPr>
          <p:cNvPr id="210948" name="Picture 4" descr="http://www.irvingisd.net/staffdev/images/thinkingmaps/map1.gif"/>
          <p:cNvPicPr>
            <a:picLocks noChangeAspect="1" noChangeArrowheads="1"/>
          </p:cNvPicPr>
          <p:nvPr/>
        </p:nvPicPr>
        <p:blipFill>
          <a:blip r:embed="rId2" cstate="print"/>
          <a:srcRect/>
          <a:stretch>
            <a:fillRect/>
          </a:stretch>
        </p:blipFill>
        <p:spPr bwMode="auto">
          <a:xfrm>
            <a:off x="2286000" y="3276600"/>
            <a:ext cx="3438525" cy="3133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Piney Woods ~ Location</a:t>
            </a:r>
            <a:endParaRPr lang="en-US" dirty="0"/>
          </a:p>
        </p:txBody>
      </p:sp>
      <p:pic>
        <p:nvPicPr>
          <p:cNvPr id="25602" name="Picture 2" descr="map of pineywoods counties">
            <a:hlinkClick r:id="rId3"/>
          </p:cNvPr>
          <p:cNvPicPr>
            <a:picLocks noChangeAspect="1" noChangeArrowheads="1"/>
          </p:cNvPicPr>
          <p:nvPr/>
        </p:nvPicPr>
        <p:blipFill>
          <a:blip r:embed="rId4" cstate="print"/>
          <a:srcRect/>
          <a:stretch>
            <a:fillRect/>
          </a:stretch>
        </p:blipFill>
        <p:spPr bwMode="auto">
          <a:xfrm>
            <a:off x="5181600" y="1219200"/>
            <a:ext cx="3048000" cy="5151122"/>
          </a:xfrm>
          <a:prstGeom prst="rect">
            <a:avLst/>
          </a:prstGeom>
          <a:noFill/>
        </p:spPr>
      </p:pic>
      <p:sp>
        <p:nvSpPr>
          <p:cNvPr id="6" name="TextBox 5"/>
          <p:cNvSpPr txBox="1"/>
          <p:nvPr/>
        </p:nvSpPr>
        <p:spPr>
          <a:xfrm>
            <a:off x="457200" y="1600200"/>
            <a:ext cx="4343400" cy="4524315"/>
          </a:xfrm>
          <a:prstGeom prst="rect">
            <a:avLst/>
          </a:prstGeom>
          <a:noFill/>
        </p:spPr>
        <p:txBody>
          <a:bodyPr wrap="square" rtlCol="0">
            <a:spAutoFit/>
          </a:bodyPr>
          <a:lstStyle/>
          <a:p>
            <a:r>
              <a:rPr lang="en-US" sz="2400" dirty="0" smtClean="0"/>
              <a:t>The pine forest lands or "</a:t>
            </a:r>
            <a:r>
              <a:rPr lang="en-US" sz="2400" dirty="0" err="1" smtClean="0"/>
              <a:t>Pineywoods</a:t>
            </a:r>
            <a:r>
              <a:rPr lang="en-US" sz="2400" dirty="0" smtClean="0"/>
              <a:t>" of East Texas extend from the Red River in the northeast corner of the state, southward to the region bordering Galveston Bay, and from the Louisiana border on the east to the Black Prairie region on the west. As shown in this map, this area includes all or portions of 44 Texas counties. </a:t>
            </a:r>
            <a:endParaRPr lang="en-US"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686800" cy="841248"/>
          </a:xfrm>
        </p:spPr>
        <p:txBody>
          <a:bodyPr>
            <a:normAutofit fontScale="90000"/>
          </a:bodyPr>
          <a:lstStyle/>
          <a:p>
            <a:pPr algn="ctr"/>
            <a:r>
              <a:rPr lang="en-US" dirty="0" smtClean="0"/>
              <a:t>End of high plains region</a:t>
            </a:r>
            <a:br>
              <a:rPr lang="en-US" dirty="0" smtClean="0"/>
            </a:br>
            <a:r>
              <a:rPr lang="en-US" dirty="0" smtClean="0">
                <a:solidFill>
                  <a:srgbClr val="FF0000"/>
                </a:solidFill>
              </a:rPr>
              <a:t>stop here! </a:t>
            </a:r>
            <a:r>
              <a:rPr lang="en-US" dirty="0" smtClean="0">
                <a:solidFill>
                  <a:srgbClr val="FF0000"/>
                </a:solidFill>
                <a:sym typeface="Wingdings" pitchFamily="2" charset="2"/>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Mountains and Basins Region ~ Location, Landform, Important 						Cities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 and basins ~ location</a:t>
            </a:r>
            <a:endParaRPr lang="en-US" dirty="0"/>
          </a:p>
        </p:txBody>
      </p:sp>
      <p:sp>
        <p:nvSpPr>
          <p:cNvPr id="3" name="Content Placeholder 2"/>
          <p:cNvSpPr>
            <a:spLocks noGrp="1"/>
          </p:cNvSpPr>
          <p:nvPr>
            <p:ph idx="1"/>
          </p:nvPr>
        </p:nvSpPr>
        <p:spPr>
          <a:xfrm>
            <a:off x="304800" y="1554163"/>
            <a:ext cx="8686800" cy="2560638"/>
          </a:xfrm>
        </p:spPr>
        <p:txBody>
          <a:bodyPr/>
          <a:lstStyle/>
          <a:p>
            <a:r>
              <a:rPr lang="en-US" dirty="0" smtClean="0"/>
              <a:t>Far west Texas </a:t>
            </a:r>
          </a:p>
          <a:p>
            <a:r>
              <a:rPr lang="en-US" dirty="0" smtClean="0"/>
              <a:t>East border near Pecos River </a:t>
            </a:r>
          </a:p>
          <a:p>
            <a:r>
              <a:rPr lang="en-US" dirty="0" smtClean="0"/>
              <a:t>South border is the Rio Grande </a:t>
            </a:r>
          </a:p>
          <a:p>
            <a:r>
              <a:rPr lang="en-US" dirty="0" smtClean="0"/>
              <a:t>North border is New Mexico </a:t>
            </a:r>
          </a:p>
          <a:p>
            <a:pPr>
              <a:buNone/>
            </a:pPr>
            <a:endParaRPr lang="en-US" dirty="0"/>
          </a:p>
        </p:txBody>
      </p:sp>
      <p:pic>
        <p:nvPicPr>
          <p:cNvPr id="6" name="Picture 2" descr="Click on the map to go to information on the region"/>
          <p:cNvPicPr>
            <a:picLocks noChangeAspect="1" noChangeArrowheads="1"/>
          </p:cNvPicPr>
          <p:nvPr/>
        </p:nvPicPr>
        <p:blipFill>
          <a:blip r:embed="rId2" cstate="print"/>
          <a:srcRect/>
          <a:stretch>
            <a:fillRect/>
          </a:stretch>
        </p:blipFill>
        <p:spPr bwMode="auto">
          <a:xfrm>
            <a:off x="4023722" y="3962400"/>
            <a:ext cx="2605678" cy="2373924"/>
          </a:xfrm>
          <a:prstGeom prst="rect">
            <a:avLst/>
          </a:prstGeom>
          <a:noFill/>
        </p:spPr>
      </p:pic>
      <p:sp>
        <p:nvSpPr>
          <p:cNvPr id="7" name="TextBox 6"/>
          <p:cNvSpPr txBox="1"/>
          <p:nvPr/>
        </p:nvSpPr>
        <p:spPr>
          <a:xfrm>
            <a:off x="2057400" y="4572000"/>
            <a:ext cx="1752600" cy="646331"/>
          </a:xfrm>
          <a:prstGeom prst="rect">
            <a:avLst/>
          </a:prstGeom>
          <a:noFill/>
        </p:spPr>
        <p:txBody>
          <a:bodyPr wrap="square" rtlCol="0">
            <a:spAutoFit/>
          </a:bodyPr>
          <a:lstStyle/>
          <a:p>
            <a:pPr algn="ctr"/>
            <a:r>
              <a:rPr lang="en-US" dirty="0" smtClean="0"/>
              <a:t>Mountains and Basins Region</a:t>
            </a:r>
            <a:endParaRPr lang="en-US" dirty="0"/>
          </a:p>
        </p:txBody>
      </p:sp>
      <p:cxnSp>
        <p:nvCxnSpPr>
          <p:cNvPr id="9" name="Straight Arrow Connector 8"/>
          <p:cNvCxnSpPr/>
          <p:nvPr/>
        </p:nvCxnSpPr>
        <p:spPr>
          <a:xfrm>
            <a:off x="3733800" y="4800600"/>
            <a:ext cx="914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 and basins ~ landforms</a:t>
            </a:r>
            <a:endParaRPr lang="en-US" dirty="0"/>
          </a:p>
        </p:txBody>
      </p:sp>
      <p:sp>
        <p:nvSpPr>
          <p:cNvPr id="3" name="Content Placeholder 2"/>
          <p:cNvSpPr>
            <a:spLocks noGrp="1"/>
          </p:cNvSpPr>
          <p:nvPr>
            <p:ph idx="1"/>
          </p:nvPr>
        </p:nvSpPr>
        <p:spPr>
          <a:xfrm>
            <a:off x="304800" y="1554163"/>
            <a:ext cx="8686800" cy="4160838"/>
          </a:xfrm>
        </p:spPr>
        <p:txBody>
          <a:bodyPr>
            <a:normAutofit/>
          </a:bodyPr>
          <a:lstStyle/>
          <a:p>
            <a:r>
              <a:rPr lang="en-US" dirty="0" smtClean="0"/>
              <a:t>150 mountains in the mountain ranges </a:t>
            </a:r>
          </a:p>
          <a:p>
            <a:endParaRPr lang="en-US" dirty="0" smtClean="0"/>
          </a:p>
          <a:p>
            <a:r>
              <a:rPr lang="en-US" dirty="0" smtClean="0"/>
              <a:t>Plateaus and basins </a:t>
            </a:r>
          </a:p>
          <a:p>
            <a:pPr lvl="1"/>
            <a:r>
              <a:rPr lang="en-US" dirty="0" smtClean="0"/>
              <a:t>Plateau ~ a high, flat area</a:t>
            </a:r>
          </a:p>
          <a:p>
            <a:pPr lvl="1"/>
            <a:r>
              <a:rPr lang="en-US" dirty="0" smtClean="0"/>
              <a:t>Basin ~ hollow or depressed area with no outlet for water</a:t>
            </a:r>
          </a:p>
          <a:p>
            <a:pPr>
              <a:buNone/>
            </a:pPr>
            <a:endParaRPr lang="en-US" dirty="0"/>
          </a:p>
        </p:txBody>
      </p:sp>
      <p:pic>
        <p:nvPicPr>
          <p:cNvPr id="5122" name="Picture 2" descr="http://t0.gstatic.com/images?q=tbn:_7BE6qtopm-3XM:http://www.tarleton.edu/~range/Ram%2520Pictures/04240%2520basin%2520big%2520sagebrush.jpg">
            <a:hlinkClick r:id="rId2"/>
          </p:cNvPr>
          <p:cNvPicPr>
            <a:picLocks noChangeAspect="1" noChangeArrowheads="1"/>
          </p:cNvPicPr>
          <p:nvPr/>
        </p:nvPicPr>
        <p:blipFill>
          <a:blip r:embed="rId3" cstate="print"/>
          <a:srcRect/>
          <a:stretch>
            <a:fillRect/>
          </a:stretch>
        </p:blipFill>
        <p:spPr bwMode="auto">
          <a:xfrm>
            <a:off x="1371600" y="4800600"/>
            <a:ext cx="2270123" cy="1524000"/>
          </a:xfrm>
          <a:prstGeom prst="rect">
            <a:avLst/>
          </a:prstGeom>
          <a:noFill/>
        </p:spPr>
      </p:pic>
      <p:pic>
        <p:nvPicPr>
          <p:cNvPr id="5124" name="Picture 4" descr="http://t0.gstatic.com/images?q=tbn:oMi8wmyG34SuCM:http://www.celebratebig.com/texas-big-bend/laguna-meadow-trail-plants-big-bend-national-park.jpg">
            <a:hlinkClick r:id="rId4"/>
          </p:cNvPr>
          <p:cNvPicPr>
            <a:picLocks noChangeAspect="1" noChangeArrowheads="1"/>
          </p:cNvPicPr>
          <p:nvPr/>
        </p:nvPicPr>
        <p:blipFill>
          <a:blip r:embed="rId5" cstate="print"/>
          <a:srcRect/>
          <a:stretch>
            <a:fillRect/>
          </a:stretch>
        </p:blipFill>
        <p:spPr bwMode="auto">
          <a:xfrm>
            <a:off x="6705600" y="4495800"/>
            <a:ext cx="1371600" cy="2064938"/>
          </a:xfrm>
          <a:prstGeom prst="rect">
            <a:avLst/>
          </a:prstGeom>
          <a:noFill/>
        </p:spPr>
      </p:pic>
      <p:sp>
        <p:nvSpPr>
          <p:cNvPr id="6" name="TextBox 5"/>
          <p:cNvSpPr txBox="1"/>
          <p:nvPr/>
        </p:nvSpPr>
        <p:spPr>
          <a:xfrm>
            <a:off x="5181600" y="5943600"/>
            <a:ext cx="1600200" cy="646331"/>
          </a:xfrm>
          <a:prstGeom prst="rect">
            <a:avLst/>
          </a:prstGeom>
          <a:noFill/>
        </p:spPr>
        <p:txBody>
          <a:bodyPr wrap="square" rtlCol="0">
            <a:spAutoFit/>
          </a:bodyPr>
          <a:lstStyle/>
          <a:p>
            <a:pPr algn="ctr"/>
            <a:r>
              <a:rPr lang="en-US" dirty="0" smtClean="0"/>
              <a:t>Basin in Big Bend</a:t>
            </a:r>
            <a:endParaRPr lang="en-US" dirty="0"/>
          </a:p>
        </p:txBody>
      </p:sp>
      <p:pic>
        <p:nvPicPr>
          <p:cNvPr id="5126" name="Picture 6" descr="http://t1.gstatic.com/images?q=tbn:gL8BzdcbKq19xM:http://www.edupic.net/Images/Biomes/guadalupe_mountains241.JPG">
            <a:hlinkClick r:id="rId6"/>
          </p:cNvPr>
          <p:cNvPicPr>
            <a:picLocks noChangeAspect="1" noChangeArrowheads="1"/>
          </p:cNvPicPr>
          <p:nvPr/>
        </p:nvPicPr>
        <p:blipFill>
          <a:blip r:embed="rId7" cstate="print"/>
          <a:srcRect/>
          <a:stretch>
            <a:fillRect/>
          </a:stretch>
        </p:blipFill>
        <p:spPr bwMode="auto">
          <a:xfrm>
            <a:off x="4800600" y="2133599"/>
            <a:ext cx="2057400" cy="1303021"/>
          </a:xfrm>
          <a:prstGeom prst="rect">
            <a:avLst/>
          </a:prstGeom>
          <a:noFill/>
        </p:spPr>
      </p:pic>
      <p:sp>
        <p:nvSpPr>
          <p:cNvPr id="8" name="TextBox 7"/>
          <p:cNvSpPr txBox="1"/>
          <p:nvPr/>
        </p:nvSpPr>
        <p:spPr>
          <a:xfrm>
            <a:off x="6934200" y="2362200"/>
            <a:ext cx="1600200" cy="646331"/>
          </a:xfrm>
          <a:prstGeom prst="rect">
            <a:avLst/>
          </a:prstGeom>
          <a:noFill/>
        </p:spPr>
        <p:txBody>
          <a:bodyPr wrap="square" rtlCol="0">
            <a:spAutoFit/>
          </a:bodyPr>
          <a:lstStyle/>
          <a:p>
            <a:pPr algn="ctr"/>
            <a:r>
              <a:rPr lang="en-US" dirty="0" smtClean="0"/>
              <a:t>Guadalupe Mountains</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 and basins ~ landforms</a:t>
            </a:r>
            <a:endParaRPr lang="en-US" dirty="0"/>
          </a:p>
        </p:txBody>
      </p:sp>
      <p:sp>
        <p:nvSpPr>
          <p:cNvPr id="3" name="Content Placeholder 2"/>
          <p:cNvSpPr>
            <a:spLocks noGrp="1"/>
          </p:cNvSpPr>
          <p:nvPr>
            <p:ph idx="1"/>
          </p:nvPr>
        </p:nvSpPr>
        <p:spPr>
          <a:xfrm>
            <a:off x="304800" y="1554162"/>
            <a:ext cx="8686800" cy="3779838"/>
          </a:xfrm>
        </p:spPr>
        <p:txBody>
          <a:bodyPr>
            <a:normAutofit/>
          </a:bodyPr>
          <a:lstStyle/>
          <a:p>
            <a:r>
              <a:rPr lang="en-US" dirty="0" smtClean="0"/>
              <a:t>Deserts </a:t>
            </a:r>
          </a:p>
          <a:p>
            <a:endParaRPr lang="en-US" dirty="0" smtClean="0"/>
          </a:p>
          <a:p>
            <a:r>
              <a:rPr lang="en-US" dirty="0" smtClean="0"/>
              <a:t>Pecos and Rio Grande Rivers </a:t>
            </a:r>
          </a:p>
          <a:p>
            <a:pPr>
              <a:buNone/>
            </a:pPr>
            <a:endParaRPr lang="en-US" dirty="0" smtClean="0"/>
          </a:p>
          <a:p>
            <a:endParaRPr lang="en-US" dirty="0" smtClean="0"/>
          </a:p>
          <a:p>
            <a:r>
              <a:rPr lang="en-US" dirty="0" smtClean="0"/>
              <a:t>Big Bend National Park </a:t>
            </a:r>
          </a:p>
          <a:p>
            <a:endParaRPr lang="en-US" dirty="0"/>
          </a:p>
        </p:txBody>
      </p:sp>
      <p:pic>
        <p:nvPicPr>
          <p:cNvPr id="191490" name="Picture 2" descr="http://t2.gstatic.com/images?q=tbn:FvKWQsOTxumE2M:http://www.terragalleria.com/images/np-desert/bibe20790.jpeg">
            <a:hlinkClick r:id="rId2"/>
          </p:cNvPr>
          <p:cNvPicPr>
            <a:picLocks noChangeAspect="1" noChangeArrowheads="1"/>
          </p:cNvPicPr>
          <p:nvPr/>
        </p:nvPicPr>
        <p:blipFill>
          <a:blip r:embed="rId3" cstate="print"/>
          <a:srcRect/>
          <a:stretch>
            <a:fillRect/>
          </a:stretch>
        </p:blipFill>
        <p:spPr bwMode="auto">
          <a:xfrm>
            <a:off x="1600199" y="5181600"/>
            <a:ext cx="2020885" cy="1447800"/>
          </a:xfrm>
          <a:prstGeom prst="rect">
            <a:avLst/>
          </a:prstGeom>
          <a:noFill/>
        </p:spPr>
      </p:pic>
      <p:pic>
        <p:nvPicPr>
          <p:cNvPr id="191492" name="Picture 4" descr="http://t0.gstatic.com/images?q=tbn:RvHMCstdhLzECM:http://www.terragalleria.com/images/np-desert/bibe6002.jpeg">
            <a:hlinkClick r:id="rId4"/>
          </p:cNvPr>
          <p:cNvPicPr>
            <a:picLocks noChangeAspect="1" noChangeArrowheads="1"/>
          </p:cNvPicPr>
          <p:nvPr/>
        </p:nvPicPr>
        <p:blipFill>
          <a:blip r:embed="rId5" cstate="print"/>
          <a:srcRect/>
          <a:stretch>
            <a:fillRect/>
          </a:stretch>
        </p:blipFill>
        <p:spPr bwMode="auto">
          <a:xfrm>
            <a:off x="6324600" y="4800600"/>
            <a:ext cx="1219200" cy="1787238"/>
          </a:xfrm>
          <a:prstGeom prst="rect">
            <a:avLst/>
          </a:prstGeom>
          <a:noFill/>
        </p:spPr>
      </p:pic>
      <p:pic>
        <p:nvPicPr>
          <p:cNvPr id="191494" name="Picture 6" descr="http://t0.gstatic.com/images?q=tbn:RvHMCstdhLzECM:http://www.terragalleria.com/images/np-desert/bibe6002.jpeg">
            <a:hlinkClick r:id="rId4"/>
          </p:cNvPr>
          <p:cNvPicPr>
            <a:picLocks noChangeAspect="1" noChangeArrowheads="1"/>
          </p:cNvPicPr>
          <p:nvPr/>
        </p:nvPicPr>
        <p:blipFill>
          <a:blip r:embed="rId5" cstate="print"/>
          <a:srcRect/>
          <a:stretch>
            <a:fillRect/>
          </a:stretch>
        </p:blipFill>
        <p:spPr bwMode="auto">
          <a:xfrm>
            <a:off x="2362200" y="1066801"/>
            <a:ext cx="987646" cy="1447800"/>
          </a:xfrm>
          <a:prstGeom prst="rect">
            <a:avLst/>
          </a:prstGeom>
          <a:noFill/>
        </p:spPr>
      </p:pic>
      <p:pic>
        <p:nvPicPr>
          <p:cNvPr id="191496" name="Picture 8" descr="http://t0.gstatic.com/images?q=tbn:Fmc0EGeSeXU9kM:http://www.cyberwest.com/new-mexico/images/rio-grande-river-trail-s.jpg">
            <a:hlinkClick r:id="rId6"/>
          </p:cNvPr>
          <p:cNvPicPr>
            <a:picLocks noChangeAspect="1" noChangeArrowheads="1"/>
          </p:cNvPicPr>
          <p:nvPr/>
        </p:nvPicPr>
        <p:blipFill>
          <a:blip r:embed="rId7" cstate="print"/>
          <a:srcRect/>
          <a:stretch>
            <a:fillRect/>
          </a:stretch>
        </p:blipFill>
        <p:spPr bwMode="auto">
          <a:xfrm>
            <a:off x="6019800" y="2438400"/>
            <a:ext cx="1490701" cy="1828800"/>
          </a:xfrm>
          <a:prstGeom prst="rect">
            <a:avLst/>
          </a:prstGeom>
          <a:noFill/>
        </p:spPr>
      </p:pic>
      <p:pic>
        <p:nvPicPr>
          <p:cNvPr id="191498" name="Picture 10" descr="http://t1.gstatic.com/images?q=tbn:ee_NJptq-mbUxM:http://coloradolandrush.com/images/RioGrandeRiver2.jpg">
            <a:hlinkClick r:id="rId8"/>
          </p:cNvPr>
          <p:cNvPicPr>
            <a:picLocks noChangeAspect="1" noChangeArrowheads="1"/>
          </p:cNvPicPr>
          <p:nvPr/>
        </p:nvPicPr>
        <p:blipFill>
          <a:blip r:embed="rId9" cstate="print"/>
          <a:srcRect/>
          <a:stretch>
            <a:fillRect/>
          </a:stretch>
        </p:blipFill>
        <p:spPr bwMode="auto">
          <a:xfrm>
            <a:off x="1447800" y="3276600"/>
            <a:ext cx="1981200" cy="1273630"/>
          </a:xfrm>
          <a:prstGeom prst="rect">
            <a:avLst/>
          </a:prstGeom>
          <a:noFill/>
        </p:spPr>
      </p:pic>
      <p:sp>
        <p:nvSpPr>
          <p:cNvPr id="10" name="TextBox 9"/>
          <p:cNvSpPr txBox="1"/>
          <p:nvPr/>
        </p:nvSpPr>
        <p:spPr>
          <a:xfrm>
            <a:off x="3733800" y="3429000"/>
            <a:ext cx="1905000" cy="646331"/>
          </a:xfrm>
          <a:prstGeom prst="rect">
            <a:avLst/>
          </a:prstGeom>
          <a:noFill/>
        </p:spPr>
        <p:txBody>
          <a:bodyPr wrap="square" rtlCol="0">
            <a:spAutoFit/>
          </a:bodyPr>
          <a:lstStyle/>
          <a:p>
            <a:r>
              <a:rPr lang="en-US" dirty="0" smtClean="0"/>
              <a:t>Both pictures are of the Rio Grande</a:t>
            </a:r>
            <a:endParaRPr lang="en-US" dirty="0"/>
          </a:p>
        </p:txBody>
      </p:sp>
      <p:pic>
        <p:nvPicPr>
          <p:cNvPr id="191500" name="Picture 12" descr="A view of the Big Bend from the trail to Hidden Canyon"/>
          <p:cNvPicPr>
            <a:picLocks noChangeAspect="1" noChangeArrowheads="1"/>
          </p:cNvPicPr>
          <p:nvPr/>
        </p:nvPicPr>
        <p:blipFill>
          <a:blip r:embed="rId10" cstate="print"/>
          <a:srcRect/>
          <a:stretch>
            <a:fillRect/>
          </a:stretch>
        </p:blipFill>
        <p:spPr bwMode="auto">
          <a:xfrm>
            <a:off x="3962400" y="5181600"/>
            <a:ext cx="2057399" cy="137160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grrl.files.wordpress.com/2007/02/1495051-r3-011-4_1.jpg">
            <a:hlinkClick r:id="rId2"/>
          </p:cNvPr>
          <p:cNvPicPr>
            <a:picLocks noChangeAspect="1" noChangeArrowheads="1"/>
          </p:cNvPicPr>
          <p:nvPr/>
        </p:nvPicPr>
        <p:blipFill>
          <a:blip r:embed="rId3" cstate="print"/>
          <a:srcRect/>
          <a:stretch>
            <a:fillRect/>
          </a:stretch>
        </p:blipFill>
        <p:spPr bwMode="auto">
          <a:xfrm>
            <a:off x="914400" y="685800"/>
            <a:ext cx="7315200" cy="4933950"/>
          </a:xfrm>
          <a:prstGeom prst="rect">
            <a:avLst/>
          </a:prstGeom>
          <a:noFill/>
        </p:spPr>
      </p:pic>
      <p:sp>
        <p:nvSpPr>
          <p:cNvPr id="4" name="TextBox 3"/>
          <p:cNvSpPr txBox="1"/>
          <p:nvPr/>
        </p:nvSpPr>
        <p:spPr>
          <a:xfrm>
            <a:off x="2362200" y="5791200"/>
            <a:ext cx="5181600" cy="369332"/>
          </a:xfrm>
          <a:prstGeom prst="rect">
            <a:avLst/>
          </a:prstGeom>
          <a:noFill/>
        </p:spPr>
        <p:txBody>
          <a:bodyPr wrap="square" rtlCol="0">
            <a:spAutoFit/>
          </a:bodyPr>
          <a:lstStyle/>
          <a:p>
            <a:r>
              <a:rPr lang="en-US" dirty="0" smtClean="0"/>
              <a:t>Mountains and deserts of West Texas</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Mountains and basins ~ important cities</a:t>
            </a:r>
            <a:endParaRPr lang="en-US" dirty="0"/>
          </a:p>
        </p:txBody>
      </p:sp>
      <p:sp>
        <p:nvSpPr>
          <p:cNvPr id="3" name="Content Placeholder 2"/>
          <p:cNvSpPr>
            <a:spLocks noGrp="1"/>
          </p:cNvSpPr>
          <p:nvPr>
            <p:ph idx="1"/>
          </p:nvPr>
        </p:nvSpPr>
        <p:spPr>
          <a:xfrm>
            <a:off x="304800" y="1554162"/>
            <a:ext cx="8686800" cy="4922837"/>
          </a:xfrm>
        </p:spPr>
        <p:txBody>
          <a:bodyPr>
            <a:normAutofit/>
          </a:bodyPr>
          <a:lstStyle/>
          <a:p>
            <a:r>
              <a:rPr lang="en-US" dirty="0" smtClean="0"/>
              <a:t>El Paso </a:t>
            </a:r>
          </a:p>
          <a:p>
            <a:pPr lvl="1"/>
            <a:r>
              <a:rPr lang="en-US" dirty="0" smtClean="0"/>
              <a:t>Most far western city in the state</a:t>
            </a:r>
          </a:p>
          <a:p>
            <a:pPr lvl="1"/>
            <a:r>
              <a:rPr lang="en-US" dirty="0" smtClean="0"/>
              <a:t>Military base</a:t>
            </a:r>
          </a:p>
          <a:p>
            <a:r>
              <a:rPr lang="en-US" dirty="0" smtClean="0"/>
              <a:t>Pecos </a:t>
            </a:r>
          </a:p>
          <a:p>
            <a:pPr lvl="1"/>
            <a:r>
              <a:rPr lang="en-US" dirty="0" smtClean="0"/>
              <a:t>Cattle drives went through this city</a:t>
            </a:r>
          </a:p>
          <a:p>
            <a:pPr lvl="1"/>
            <a:r>
              <a:rPr lang="en-US" dirty="0" smtClean="0"/>
              <a:t>Chisholm Trail and Loving-Goodnight Trail went through this city</a:t>
            </a:r>
          </a:p>
          <a:p>
            <a:endParaRPr lang="en-US" dirty="0" smtClean="0"/>
          </a:p>
          <a:p>
            <a:pPr>
              <a:buNone/>
            </a:pPr>
            <a:endParaRPr lang="en-US" dirty="0"/>
          </a:p>
        </p:txBody>
      </p:sp>
      <p:pic>
        <p:nvPicPr>
          <p:cNvPr id="3074" name="Picture 2" descr="http://upload.wikimedia.org/wikipedia/commons/thumb/9/90/ELP_Skyline_New.jpg/250px-ELP_Skyline_New.jpg">
            <a:hlinkClick r:id="rId2" tooltip="El Paso Skyline from Rim Road"/>
          </p:cNvPr>
          <p:cNvPicPr>
            <a:picLocks noChangeAspect="1" noChangeArrowheads="1"/>
          </p:cNvPicPr>
          <p:nvPr/>
        </p:nvPicPr>
        <p:blipFill>
          <a:blip r:embed="rId3" cstate="print"/>
          <a:srcRect/>
          <a:stretch>
            <a:fillRect/>
          </a:stretch>
        </p:blipFill>
        <p:spPr bwMode="auto">
          <a:xfrm>
            <a:off x="4800600" y="1143000"/>
            <a:ext cx="3137643" cy="1066800"/>
          </a:xfrm>
          <a:prstGeom prst="rect">
            <a:avLst/>
          </a:prstGeom>
          <a:noFill/>
        </p:spPr>
      </p:pic>
      <p:pic>
        <p:nvPicPr>
          <p:cNvPr id="3076" name="Picture 4" descr="Mission in Summer"/>
          <p:cNvPicPr>
            <a:picLocks noChangeAspect="1" noChangeArrowheads="1"/>
          </p:cNvPicPr>
          <p:nvPr/>
        </p:nvPicPr>
        <p:blipFill>
          <a:blip r:embed="rId4" cstate="print"/>
          <a:srcRect/>
          <a:stretch>
            <a:fillRect/>
          </a:stretch>
        </p:blipFill>
        <p:spPr bwMode="auto">
          <a:xfrm>
            <a:off x="4876800" y="4876800"/>
            <a:ext cx="3571875" cy="1714500"/>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Mountains and basins ~ important cities</a:t>
            </a:r>
            <a:endParaRPr lang="en-US" dirty="0"/>
          </a:p>
        </p:txBody>
      </p:sp>
      <p:sp>
        <p:nvSpPr>
          <p:cNvPr id="3" name="Content Placeholder 2"/>
          <p:cNvSpPr>
            <a:spLocks noGrp="1"/>
          </p:cNvSpPr>
          <p:nvPr>
            <p:ph idx="1"/>
          </p:nvPr>
        </p:nvSpPr>
        <p:spPr/>
        <p:txBody>
          <a:bodyPr/>
          <a:lstStyle/>
          <a:p>
            <a:r>
              <a:rPr lang="en-US" dirty="0" smtClean="0"/>
              <a:t>Kermit &amp; </a:t>
            </a:r>
            <a:r>
              <a:rPr lang="en-US" dirty="0" err="1" smtClean="0"/>
              <a:t>Monahans</a:t>
            </a:r>
            <a:r>
              <a:rPr lang="en-US" dirty="0" smtClean="0"/>
              <a:t> in Permian Basin area </a:t>
            </a:r>
          </a:p>
          <a:p>
            <a:pPr lvl="1"/>
            <a:r>
              <a:rPr lang="en-US" dirty="0" smtClean="0"/>
              <a:t>Kermit located at the “L” of the end of the Panhandle</a:t>
            </a:r>
          </a:p>
          <a:p>
            <a:pPr lvl="1"/>
            <a:r>
              <a:rPr lang="en-US" dirty="0" err="1" smtClean="0"/>
              <a:t>Monahans</a:t>
            </a:r>
            <a:r>
              <a:rPr lang="en-US" dirty="0" smtClean="0"/>
              <a:t> is where native </a:t>
            </a:r>
            <a:r>
              <a:rPr lang="en-US" dirty="0" err="1" smtClean="0"/>
              <a:t>Comanches</a:t>
            </a:r>
            <a:r>
              <a:rPr lang="en-US" dirty="0" smtClean="0"/>
              <a:t>, </a:t>
            </a:r>
            <a:r>
              <a:rPr lang="en-US" dirty="0" err="1" smtClean="0"/>
              <a:t>Mescalaro</a:t>
            </a:r>
            <a:r>
              <a:rPr lang="en-US" dirty="0" smtClean="0"/>
              <a:t>, and Lipan Apache Indians once roamed</a:t>
            </a:r>
          </a:p>
          <a:p>
            <a:r>
              <a:rPr lang="en-US" dirty="0" smtClean="0"/>
              <a:t>Fort Davis, Marfa, &amp; Alpine in Mountain area </a:t>
            </a:r>
          </a:p>
          <a:p>
            <a:pPr lvl="1"/>
            <a:r>
              <a:rPr lang="en-US" dirty="0" smtClean="0"/>
              <a:t>Marfa began as a Railroad water stop</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667000"/>
            <a:ext cx="8686800" cy="841248"/>
          </a:xfrm>
        </p:spPr>
        <p:txBody>
          <a:bodyPr>
            <a:normAutofit fontScale="90000"/>
          </a:bodyPr>
          <a:lstStyle/>
          <a:p>
            <a:pPr algn="ctr"/>
            <a:r>
              <a:rPr lang="en-US" dirty="0" smtClean="0"/>
              <a:t>End of day 1</a:t>
            </a:r>
            <a:br>
              <a:rPr lang="en-US" dirty="0" smtClean="0"/>
            </a:br>
            <a:r>
              <a:rPr lang="en-US" dirty="0" smtClean="0">
                <a:solidFill>
                  <a:srgbClr val="FF0000"/>
                </a:solidFill>
              </a:rPr>
              <a:t>Stop here! </a:t>
            </a:r>
            <a:r>
              <a:rPr lang="en-US" dirty="0" smtClean="0">
                <a:solidFill>
                  <a:srgbClr val="FF0000"/>
                </a:solidFill>
                <a:sym typeface="Wingdings" pitchFamily="2" charset="2"/>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Mountains and Basins Region ~ Climate, Plants, Animals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1480</TotalTime>
  <Words>4145</Words>
  <Application>Microsoft Office PowerPoint</Application>
  <PresentationFormat>On-screen Show (4:3)</PresentationFormat>
  <Paragraphs>556</Paragraphs>
  <Slides>109</Slides>
  <Notes>66</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Trek</vt:lpstr>
      <vt:lpstr>Vocabulary</vt:lpstr>
      <vt:lpstr>The Regions of Texas</vt:lpstr>
      <vt:lpstr>The Coastal Plain Region ~ Location</vt:lpstr>
      <vt:lpstr>PowerPoint Presentation</vt:lpstr>
      <vt:lpstr>Coastal Plain ~ Location</vt:lpstr>
      <vt:lpstr>The Gulf Coastal Plain</vt:lpstr>
      <vt:lpstr>PowerPoint Presentation</vt:lpstr>
      <vt:lpstr>Coastal Plain ~ Location (cont.)</vt:lpstr>
      <vt:lpstr>Piney Woods ~ Location</vt:lpstr>
      <vt:lpstr>Coastal Plain Region ~ Piney Woods</vt:lpstr>
      <vt:lpstr>Piney woods</vt:lpstr>
      <vt:lpstr>Gulf Coastal Plain ~ Important Cities </vt:lpstr>
      <vt:lpstr>Texas Chronicle Notebook </vt:lpstr>
      <vt:lpstr>End Day #1 stop here </vt:lpstr>
      <vt:lpstr>The regions of texas</vt:lpstr>
      <vt:lpstr>Taking Notes</vt:lpstr>
      <vt:lpstr>Coastal Plain Region ~ Climate</vt:lpstr>
      <vt:lpstr>Coastal plain region Climate (cont.)</vt:lpstr>
      <vt:lpstr>Coastal plain region ~ climate (cont.)</vt:lpstr>
      <vt:lpstr>Coastal plain region ~ Plants and animals</vt:lpstr>
      <vt:lpstr>Coastal plain region ~ Plants and animals</vt:lpstr>
      <vt:lpstr>Gulf Coastal Animals</vt:lpstr>
      <vt:lpstr>Coastal plain region ~ Plants and animals</vt:lpstr>
      <vt:lpstr>Piney Woods Animals</vt:lpstr>
      <vt:lpstr>Coastal Plain Region</vt:lpstr>
      <vt:lpstr>End of Day 2 stop here </vt:lpstr>
      <vt:lpstr>The regions of texas</vt:lpstr>
      <vt:lpstr>Taking Notes</vt:lpstr>
      <vt:lpstr>Coastal Plain Region Industry</vt:lpstr>
      <vt:lpstr>Coastal Plains region industry</vt:lpstr>
      <vt:lpstr>Coastal Plain Region ~ Industry</vt:lpstr>
      <vt:lpstr>Fishing Industry</vt:lpstr>
      <vt:lpstr>Oil Industry</vt:lpstr>
      <vt:lpstr>Agriculture Industry</vt:lpstr>
      <vt:lpstr>Coastal Plains Region Industry (cont.)</vt:lpstr>
      <vt:lpstr>Population and industry</vt:lpstr>
      <vt:lpstr>End of day 3 stop here </vt:lpstr>
      <vt:lpstr>The regions of texas</vt:lpstr>
      <vt:lpstr>Directions for Assessment</vt:lpstr>
      <vt:lpstr>End of coastal plains region</vt:lpstr>
      <vt:lpstr>The regions of texas</vt:lpstr>
      <vt:lpstr>Central plains region ~ Location</vt:lpstr>
      <vt:lpstr>Central plains region ~ landforms </vt:lpstr>
      <vt:lpstr>Central plains region ~ geographic features</vt:lpstr>
      <vt:lpstr>Central plains regions ~ important cities</vt:lpstr>
      <vt:lpstr>Central plains regions ~ important cities</vt:lpstr>
      <vt:lpstr>Central plains regions ~ important cities</vt:lpstr>
      <vt:lpstr>Central plains regions ~ important cities</vt:lpstr>
      <vt:lpstr>End Day 1 stop here </vt:lpstr>
      <vt:lpstr>Regions of texas</vt:lpstr>
      <vt:lpstr>Central plains region ~ Climate</vt:lpstr>
      <vt:lpstr>Central plains region ~ Climate</vt:lpstr>
      <vt:lpstr>Central plains region ~ Plants</vt:lpstr>
      <vt:lpstr>Central plains region ~ Animals</vt:lpstr>
      <vt:lpstr>Central plains region ~ Animals</vt:lpstr>
      <vt:lpstr>Central plains region ~ Animals</vt:lpstr>
      <vt:lpstr>End of day 2 Stop here </vt:lpstr>
      <vt:lpstr>Regions of texas</vt:lpstr>
      <vt:lpstr>Central plains region ~ Natural Resources</vt:lpstr>
      <vt:lpstr>Central plains region ~Industry</vt:lpstr>
      <vt:lpstr>PowerPoint Presentation</vt:lpstr>
      <vt:lpstr>Central plains region ~Industry</vt:lpstr>
      <vt:lpstr>Central plains region ~Industry</vt:lpstr>
      <vt:lpstr>Central plains assessment</vt:lpstr>
      <vt:lpstr>End of central plains region</vt:lpstr>
      <vt:lpstr>Regions of texas</vt:lpstr>
      <vt:lpstr>High plains region ~ location</vt:lpstr>
      <vt:lpstr>High plains region ~ panhandle  </vt:lpstr>
      <vt:lpstr>High plains region ~ location (cont.)</vt:lpstr>
      <vt:lpstr>High plains region ~ panhandle (cont.)</vt:lpstr>
      <vt:lpstr>Palo Duro Canyon</vt:lpstr>
      <vt:lpstr>High plains region ~ edwards plateau</vt:lpstr>
      <vt:lpstr>High plains region ~ llano basin</vt:lpstr>
      <vt:lpstr>High plains region ~ landforms</vt:lpstr>
      <vt:lpstr>High plains region ~ important cities</vt:lpstr>
      <vt:lpstr>End of day 1 stop here! </vt:lpstr>
      <vt:lpstr>Regions of texas</vt:lpstr>
      <vt:lpstr>High plains region ~ climate</vt:lpstr>
      <vt:lpstr>Dust storm</vt:lpstr>
      <vt:lpstr>Dust storm</vt:lpstr>
      <vt:lpstr>High plains region ~ plants</vt:lpstr>
      <vt:lpstr>PowerPoint Presentation</vt:lpstr>
      <vt:lpstr>High plains region ~ animals</vt:lpstr>
      <vt:lpstr>End of day 2 Stop here ! </vt:lpstr>
      <vt:lpstr>Regions of texas</vt:lpstr>
      <vt:lpstr>High plains region ~ industry</vt:lpstr>
      <vt:lpstr>High plains region ~ industry</vt:lpstr>
      <vt:lpstr>High plains region ~ industry</vt:lpstr>
      <vt:lpstr>High plains region ~ Assessment</vt:lpstr>
      <vt:lpstr>End of high plains region stop here! </vt:lpstr>
      <vt:lpstr>Regions of texas</vt:lpstr>
      <vt:lpstr>Mountains and basins ~ location</vt:lpstr>
      <vt:lpstr>Mountains and basins ~ landforms</vt:lpstr>
      <vt:lpstr>Mountains and basins ~ landforms</vt:lpstr>
      <vt:lpstr>PowerPoint Presentation</vt:lpstr>
      <vt:lpstr>Mountains and basins ~ important cities</vt:lpstr>
      <vt:lpstr>Mountains and basins ~ important cities</vt:lpstr>
      <vt:lpstr>End of day 1 Stop here! </vt:lpstr>
      <vt:lpstr>The Regions of texas</vt:lpstr>
      <vt:lpstr>Mountains and basins region ~ climate</vt:lpstr>
      <vt:lpstr>Mountains and basins ~ climate</vt:lpstr>
      <vt:lpstr>Mountains and basins ~ Plants</vt:lpstr>
      <vt:lpstr>Mountains and basins ~ Animals</vt:lpstr>
      <vt:lpstr>Mountains and basins ~ Animals</vt:lpstr>
      <vt:lpstr>Mountains and basins ~ industry</vt:lpstr>
      <vt:lpstr>End day 2 Stop Here! </vt:lpstr>
      <vt:lpstr>The regions of texas</vt:lpstr>
      <vt:lpstr>Final assessment</vt:lpstr>
      <vt:lpstr>Final Assessment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Regions of Texas</dc:title>
  <dc:creator>HP_Administrator</dc:creator>
  <cp:lastModifiedBy>repair</cp:lastModifiedBy>
  <cp:revision>103</cp:revision>
  <dcterms:created xsi:type="dcterms:W3CDTF">2009-09-07T13:57:31Z</dcterms:created>
  <dcterms:modified xsi:type="dcterms:W3CDTF">2012-08-21T21:23:41Z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-849872963</vt:i4>
  </property>
  <property fmtid="{D5CDD505-2E9C-101B-9397-08002B2CF9AE}" pid="3" name="_NewReviewCycle">
    <vt:lpwstr/>
  </property>
  <property fmtid="{D5CDD505-2E9C-101B-9397-08002B2CF9AE}" pid="4" name="_EmailSubject">
    <vt:lpwstr/>
  </property>
  <property fmtid="{D5CDD505-2E9C-101B-9397-08002B2CF9AE}" pid="5" name="_AuthorEmail">
    <vt:lpwstr>kthornton@dentonisd.org</vt:lpwstr>
  </property>
  <property fmtid="{D5CDD505-2E9C-101B-9397-08002B2CF9AE}" pid="6" name="_AuthorEmailDisplayName">
    <vt:lpwstr>Thornton, Kristin</vt:lpwstr>
  </property>
  <property fmtid="{D5CDD505-2E9C-101B-9397-08002B2CF9AE}" pid="7" name="_PreviousAdHocReviewCycleID">
    <vt:i4>202599732</vt:i4>
  </property>
</Properties>
</file>