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3" r:id="rId9"/>
    <p:sldId id="262"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F5D21-7C51-4408-9117-7B7B60C23F05}"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F5D21-7C51-4408-9117-7B7B60C23F05}"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F5D21-7C51-4408-9117-7B7B60C23F05}"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F5D21-7C51-4408-9117-7B7B60C23F05}"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F5D21-7C51-4408-9117-7B7B60C23F05}"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F5D21-7C51-4408-9117-7B7B60C23F05}"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F5D21-7C51-4408-9117-7B7B60C23F05}"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F5D21-7C51-4408-9117-7B7B60C23F05}"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F5D21-7C51-4408-9117-7B7B60C23F05}"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F5D21-7C51-4408-9117-7B7B60C23F05}"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F5D21-7C51-4408-9117-7B7B60C23F05}"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A70B7-113A-43AA-8538-C9FB117DA0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F5D21-7C51-4408-9117-7B7B60C23F05}" type="datetimeFigureOut">
              <a:rPr lang="en-US" smtClean="0"/>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A70B7-113A-43AA-8538-C9FB117DA0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Landforms Change</a:t>
            </a:r>
            <a:endParaRPr lang="en-US" dirty="0"/>
          </a:p>
        </p:txBody>
      </p:sp>
      <p:sp>
        <p:nvSpPr>
          <p:cNvPr id="5" name="Subtitle 4"/>
          <p:cNvSpPr>
            <a:spLocks noGrp="1"/>
          </p:cNvSpPr>
          <p:nvPr>
            <p:ph type="subTitle" idx="1"/>
          </p:nvPr>
        </p:nvSpPr>
        <p:spPr/>
        <p:txBody>
          <a:bodyPr/>
          <a:lstStyle/>
          <a:p>
            <a:r>
              <a:rPr lang="en-US" dirty="0" smtClean="0"/>
              <a:t>Due to Forces inside the Earth</a:t>
            </a:r>
          </a:p>
          <a:p>
            <a:r>
              <a:rPr lang="en-US" dirty="0" smtClean="0"/>
              <a:t>And </a:t>
            </a:r>
          </a:p>
          <a:p>
            <a:r>
              <a:rPr lang="en-US" dirty="0" smtClean="0"/>
              <a:t>Forces outside the Earth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68362"/>
          </a:xfrm>
        </p:spPr>
        <p:txBody>
          <a:bodyPr/>
          <a:lstStyle/>
          <a:p>
            <a:r>
              <a:rPr lang="en-US" dirty="0" smtClean="0"/>
              <a:t>Ocean Ridges</a:t>
            </a:r>
            <a:endParaRPr lang="en-US" dirty="0"/>
          </a:p>
        </p:txBody>
      </p:sp>
      <p:pic>
        <p:nvPicPr>
          <p:cNvPr id="21506" name="Picture 2" descr="https://encrypted-tbn1.gstatic.com/images?q=tbn:ANd9GcQ7uUnVIn157zn-Dcxb424wEhQTXAcayKgO3dd2N4av_yB1TPp82A"/>
          <p:cNvPicPr>
            <a:picLocks noChangeAspect="1" noChangeArrowheads="1"/>
          </p:cNvPicPr>
          <p:nvPr/>
        </p:nvPicPr>
        <p:blipFill>
          <a:blip r:embed="rId2"/>
          <a:srcRect/>
          <a:stretch>
            <a:fillRect/>
          </a:stretch>
        </p:blipFill>
        <p:spPr bwMode="auto">
          <a:xfrm>
            <a:off x="152400" y="381000"/>
            <a:ext cx="2524125" cy="1809751"/>
          </a:xfrm>
          <a:prstGeom prst="rect">
            <a:avLst/>
          </a:prstGeom>
          <a:noFill/>
        </p:spPr>
      </p:pic>
      <p:pic>
        <p:nvPicPr>
          <p:cNvPr id="21508" name="Picture 4" descr="https://encrypted-tbn1.gstatic.com/images?q=tbn:ANd9GcSCr3ekktRva8h3D3HwQNVckpD5XKKukamwAchtGOSmhg4CrgzArw"/>
          <p:cNvPicPr>
            <a:picLocks noChangeAspect="1" noChangeArrowheads="1"/>
          </p:cNvPicPr>
          <p:nvPr/>
        </p:nvPicPr>
        <p:blipFill>
          <a:blip r:embed="rId3"/>
          <a:srcRect/>
          <a:stretch>
            <a:fillRect/>
          </a:stretch>
        </p:blipFill>
        <p:spPr bwMode="auto">
          <a:xfrm>
            <a:off x="4953000" y="5029200"/>
            <a:ext cx="3982450" cy="1828800"/>
          </a:xfrm>
          <a:prstGeom prst="rect">
            <a:avLst/>
          </a:prstGeom>
          <a:noFill/>
        </p:spPr>
      </p:pic>
      <p:pic>
        <p:nvPicPr>
          <p:cNvPr id="21510" name="Picture 6" descr="http://www.bigelow.org/virtual/ridges.jpg"/>
          <p:cNvPicPr>
            <a:picLocks noChangeAspect="1" noChangeArrowheads="1"/>
          </p:cNvPicPr>
          <p:nvPr/>
        </p:nvPicPr>
        <p:blipFill>
          <a:blip r:embed="rId4"/>
          <a:srcRect/>
          <a:stretch>
            <a:fillRect/>
          </a:stretch>
        </p:blipFill>
        <p:spPr bwMode="auto">
          <a:xfrm>
            <a:off x="152400" y="4933949"/>
            <a:ext cx="4114800" cy="1924051"/>
          </a:xfrm>
          <a:prstGeom prst="rect">
            <a:avLst/>
          </a:prstGeom>
          <a:noFill/>
        </p:spPr>
      </p:pic>
      <p:pic>
        <p:nvPicPr>
          <p:cNvPr id="21512" name="Picture 8" descr="https://encrypted-tbn1.gstatic.com/images?q=tbn:ANd9GcTMLyO7z_a43UOYL8ceWW_1r4sEESptcDlONvz5pE1Vhw8RBObBTQ"/>
          <p:cNvPicPr>
            <a:picLocks noChangeAspect="1" noChangeArrowheads="1"/>
          </p:cNvPicPr>
          <p:nvPr/>
        </p:nvPicPr>
        <p:blipFill>
          <a:blip r:embed="rId5"/>
          <a:srcRect/>
          <a:stretch>
            <a:fillRect/>
          </a:stretch>
        </p:blipFill>
        <p:spPr bwMode="auto">
          <a:xfrm>
            <a:off x="457200" y="2514600"/>
            <a:ext cx="2095500" cy="2181226"/>
          </a:xfrm>
          <a:prstGeom prst="rect">
            <a:avLst/>
          </a:prstGeom>
          <a:noFill/>
        </p:spPr>
      </p:pic>
      <p:pic>
        <p:nvPicPr>
          <p:cNvPr id="21514" name="Picture 10" descr="http://delhi4cats.files.wordpress.com/2012/01/iceland.jpg"/>
          <p:cNvPicPr>
            <a:picLocks noChangeAspect="1" noChangeArrowheads="1"/>
          </p:cNvPicPr>
          <p:nvPr/>
        </p:nvPicPr>
        <p:blipFill>
          <a:blip r:embed="rId6" cstate="print"/>
          <a:srcRect/>
          <a:stretch>
            <a:fillRect/>
          </a:stretch>
        </p:blipFill>
        <p:spPr bwMode="auto">
          <a:xfrm>
            <a:off x="6629400" y="228600"/>
            <a:ext cx="2191634" cy="1752600"/>
          </a:xfrm>
          <a:prstGeom prst="rect">
            <a:avLst/>
          </a:prstGeom>
          <a:noFill/>
        </p:spPr>
      </p:pic>
      <p:pic>
        <p:nvPicPr>
          <p:cNvPr id="21516" name="Picture 12" descr="http://static.guim.co.uk/sys-images/Guardian/Pix/pictures/2010/2/12/1265987344147/Iceland-001.jpg"/>
          <p:cNvPicPr>
            <a:picLocks noChangeAspect="1" noChangeArrowheads="1"/>
          </p:cNvPicPr>
          <p:nvPr/>
        </p:nvPicPr>
        <p:blipFill>
          <a:blip r:embed="rId7"/>
          <a:srcRect/>
          <a:stretch>
            <a:fillRect/>
          </a:stretch>
        </p:blipFill>
        <p:spPr bwMode="auto">
          <a:xfrm>
            <a:off x="2806700" y="838200"/>
            <a:ext cx="3556000" cy="2133600"/>
          </a:xfrm>
          <a:prstGeom prst="rect">
            <a:avLst/>
          </a:prstGeom>
          <a:noFill/>
        </p:spPr>
      </p:pic>
      <p:pic>
        <p:nvPicPr>
          <p:cNvPr id="21518" name="Picture 14" descr="http://cdn.arkarthick.com/wp-content/uploads/2010/06/inspired-by-iceland-awesome-video.jpg"/>
          <p:cNvPicPr>
            <a:picLocks noChangeAspect="1" noChangeArrowheads="1"/>
          </p:cNvPicPr>
          <p:nvPr/>
        </p:nvPicPr>
        <p:blipFill>
          <a:blip r:embed="rId8"/>
          <a:srcRect/>
          <a:stretch>
            <a:fillRect/>
          </a:stretch>
        </p:blipFill>
        <p:spPr bwMode="auto">
          <a:xfrm>
            <a:off x="6248400" y="2971800"/>
            <a:ext cx="2667000" cy="19832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LANDFORMS ASSOCIATED WITH PLATE BOUNDARY ACTIVITY</a:t>
            </a:r>
            <a:endParaRPr lang="en-US" dirty="0"/>
          </a:p>
        </p:txBody>
      </p:sp>
      <p:sp>
        <p:nvSpPr>
          <p:cNvPr id="3" name="Subtitle 2"/>
          <p:cNvSpPr>
            <a:spLocks noGrp="1"/>
          </p:cNvSpPr>
          <p:nvPr>
            <p:ph type="subTitle" idx="1"/>
          </p:nvPr>
        </p:nvSpPr>
        <p:spPr/>
        <p:txBody>
          <a:bodyPr/>
          <a:lstStyle/>
          <a:p>
            <a:r>
              <a:rPr lang="en-US" dirty="0" smtClean="0"/>
              <a:t>Forces Inside the Earth</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an.umces.edu/imagelibrary/albums/userpics/12789/normal_ian-symbol-mountain-range-3d-folded.png"/>
          <p:cNvPicPr>
            <a:picLocks noChangeAspect="1" noChangeArrowheads="1"/>
          </p:cNvPicPr>
          <p:nvPr/>
        </p:nvPicPr>
        <p:blipFill>
          <a:blip r:embed="rId2"/>
          <a:srcRect/>
          <a:stretch>
            <a:fillRect/>
          </a:stretch>
        </p:blipFill>
        <p:spPr bwMode="auto">
          <a:xfrm>
            <a:off x="5029200" y="457200"/>
            <a:ext cx="3810000" cy="1571626"/>
          </a:xfrm>
          <a:prstGeom prst="rect">
            <a:avLst/>
          </a:prstGeom>
          <a:noFill/>
        </p:spPr>
      </p:pic>
      <p:sp>
        <p:nvSpPr>
          <p:cNvPr id="2" name="Title 1"/>
          <p:cNvSpPr>
            <a:spLocks noGrp="1"/>
          </p:cNvSpPr>
          <p:nvPr>
            <p:ph type="title"/>
          </p:nvPr>
        </p:nvSpPr>
        <p:spPr>
          <a:xfrm>
            <a:off x="457200" y="0"/>
            <a:ext cx="8229600" cy="868362"/>
          </a:xfrm>
        </p:spPr>
        <p:txBody>
          <a:bodyPr/>
          <a:lstStyle/>
          <a:p>
            <a:r>
              <a:rPr lang="en-US" dirty="0" smtClean="0"/>
              <a:t>FOLD MOUNTAINS</a:t>
            </a:r>
            <a:endParaRPr lang="en-US" dirty="0"/>
          </a:p>
        </p:txBody>
      </p:sp>
      <p:sp>
        <p:nvSpPr>
          <p:cNvPr id="3" name="Content Placeholder 2"/>
          <p:cNvSpPr>
            <a:spLocks noGrp="1"/>
          </p:cNvSpPr>
          <p:nvPr>
            <p:ph idx="1"/>
          </p:nvPr>
        </p:nvSpPr>
        <p:spPr>
          <a:xfrm>
            <a:off x="0" y="838200"/>
            <a:ext cx="4648200" cy="5638800"/>
          </a:xfrm>
        </p:spPr>
        <p:txBody>
          <a:bodyPr>
            <a:normAutofit fontScale="70000" lnSpcReduction="20000"/>
          </a:bodyPr>
          <a:lstStyle/>
          <a:p>
            <a:r>
              <a:rPr lang="en-US" dirty="0" smtClean="0">
                <a:solidFill>
                  <a:schemeClr val="tx2">
                    <a:lumMod val="60000"/>
                    <a:lumOff val="40000"/>
                  </a:schemeClr>
                </a:solidFill>
              </a:rPr>
              <a:t>upland areas formed by the buckling of the earth's crust </a:t>
            </a:r>
            <a:r>
              <a:rPr lang="en-US" dirty="0" smtClean="0"/>
              <a:t>- associated with </a:t>
            </a:r>
            <a:r>
              <a:rPr lang="en-US" dirty="0" err="1" smtClean="0"/>
              <a:t>convegence</a:t>
            </a:r>
            <a:r>
              <a:rPr lang="en-US" dirty="0" smtClean="0"/>
              <a:t> boundaries (destructive and collision margins)</a:t>
            </a:r>
          </a:p>
          <a:p>
            <a:r>
              <a:rPr lang="en-US" dirty="0" smtClean="0"/>
              <a:t>Fold mountains at destructive margins </a:t>
            </a:r>
            <a:r>
              <a:rPr lang="en-US" dirty="0" smtClean="0">
                <a:solidFill>
                  <a:schemeClr val="accent5">
                    <a:lumMod val="75000"/>
                  </a:schemeClr>
                </a:solidFill>
              </a:rPr>
              <a:t>occur where oceanic crust is </a:t>
            </a:r>
            <a:r>
              <a:rPr lang="en-US" dirty="0" err="1" smtClean="0">
                <a:solidFill>
                  <a:schemeClr val="accent5">
                    <a:lumMod val="75000"/>
                  </a:schemeClr>
                </a:solidFill>
              </a:rPr>
              <a:t>subducted</a:t>
            </a:r>
            <a:r>
              <a:rPr lang="en-US" dirty="0" smtClean="0">
                <a:solidFill>
                  <a:schemeClr val="accent5">
                    <a:lumMod val="75000"/>
                  </a:schemeClr>
                </a:solidFill>
              </a:rPr>
              <a:t> underneath the continental plate,</a:t>
            </a:r>
            <a:r>
              <a:rPr lang="en-US" dirty="0" smtClean="0"/>
              <a:t> forcing the over-riding plate to crumple and uplift - the resulting folding and faulting results in the formation of a mountain chain roughly parallel to the oceanic trench - e.g. the Andes Mountains.</a:t>
            </a:r>
          </a:p>
          <a:p>
            <a:r>
              <a:rPr lang="en-US" dirty="0" smtClean="0"/>
              <a:t>Fold mountains at a collision zone </a:t>
            </a:r>
            <a:r>
              <a:rPr lang="en-US" dirty="0" smtClean="0">
                <a:solidFill>
                  <a:schemeClr val="tx2">
                    <a:lumMod val="60000"/>
                    <a:lumOff val="40000"/>
                  </a:schemeClr>
                </a:solidFill>
              </a:rPr>
              <a:t>occur as the colliding plates resist </a:t>
            </a:r>
            <a:r>
              <a:rPr lang="en-US" dirty="0" err="1" smtClean="0">
                <a:solidFill>
                  <a:schemeClr val="tx2">
                    <a:lumMod val="60000"/>
                    <a:lumOff val="40000"/>
                  </a:schemeClr>
                </a:solidFill>
              </a:rPr>
              <a:t>subduction</a:t>
            </a:r>
            <a:r>
              <a:rPr lang="en-US" dirty="0" smtClean="0">
                <a:solidFill>
                  <a:schemeClr val="tx2">
                    <a:lumMod val="60000"/>
                    <a:lumOff val="40000"/>
                  </a:schemeClr>
                </a:solidFill>
              </a:rPr>
              <a:t> and uplift occur with folding and faulting </a:t>
            </a:r>
            <a:r>
              <a:rPr lang="en-US" dirty="0" smtClean="0"/>
              <a:t>- e.g. the Himalayas.</a:t>
            </a:r>
          </a:p>
          <a:p>
            <a:endParaRPr lang="en-US" dirty="0"/>
          </a:p>
        </p:txBody>
      </p:sp>
      <p:pic>
        <p:nvPicPr>
          <p:cNvPr id="1026" name="Picture 2" descr="http://www.infoplease.com/images/ESCI214MOUBUI002.gif"/>
          <p:cNvPicPr>
            <a:picLocks noChangeAspect="1" noChangeArrowheads="1"/>
          </p:cNvPicPr>
          <p:nvPr/>
        </p:nvPicPr>
        <p:blipFill>
          <a:blip r:embed="rId3"/>
          <a:srcRect/>
          <a:stretch>
            <a:fillRect/>
          </a:stretch>
        </p:blipFill>
        <p:spPr bwMode="auto">
          <a:xfrm rot="448593">
            <a:off x="4724400" y="2171450"/>
            <a:ext cx="4267200" cy="2628900"/>
          </a:xfrm>
          <a:prstGeom prst="rect">
            <a:avLst/>
          </a:prstGeom>
          <a:noFill/>
        </p:spPr>
      </p:pic>
      <p:pic>
        <p:nvPicPr>
          <p:cNvPr id="1028" name="Picture 4" descr="http://www.spring.net/geo/JohnVolos/Public/Portal/EARTH_MECHAN/9.gif"/>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4381500" y="4953000"/>
            <a:ext cx="4762500" cy="20383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44562"/>
          </a:xfrm>
        </p:spPr>
        <p:txBody>
          <a:bodyPr/>
          <a:lstStyle/>
          <a:p>
            <a:r>
              <a:rPr lang="en-US" dirty="0" smtClean="0"/>
              <a:t>Fold Mountains</a:t>
            </a:r>
            <a:endParaRPr lang="en-US" dirty="0"/>
          </a:p>
        </p:txBody>
      </p:sp>
      <p:pic>
        <p:nvPicPr>
          <p:cNvPr id="6146" name="Picture 2" descr="The Alps"/>
          <p:cNvPicPr>
            <a:picLocks noChangeAspect="1" noChangeArrowheads="1"/>
          </p:cNvPicPr>
          <p:nvPr/>
        </p:nvPicPr>
        <p:blipFill>
          <a:blip r:embed="rId2"/>
          <a:srcRect/>
          <a:stretch>
            <a:fillRect/>
          </a:stretch>
        </p:blipFill>
        <p:spPr bwMode="auto">
          <a:xfrm>
            <a:off x="1219200" y="990600"/>
            <a:ext cx="2571750" cy="1666875"/>
          </a:xfrm>
          <a:prstGeom prst="rect">
            <a:avLst/>
          </a:prstGeom>
          <a:noFill/>
        </p:spPr>
      </p:pic>
      <p:sp>
        <p:nvSpPr>
          <p:cNvPr id="6" name="Rectangle 5"/>
          <p:cNvSpPr/>
          <p:nvPr/>
        </p:nvSpPr>
        <p:spPr>
          <a:xfrm>
            <a:off x="0" y="649069"/>
            <a:ext cx="4572000" cy="646331"/>
          </a:xfrm>
          <a:prstGeom prst="rect">
            <a:avLst/>
          </a:prstGeom>
        </p:spPr>
        <p:txBody>
          <a:bodyPr>
            <a:spAutoFit/>
          </a:bodyPr>
          <a:lstStyle/>
          <a:p>
            <a:r>
              <a:rPr lang="en-US" dirty="0" smtClean="0"/>
              <a:t>The Alps an example of a range of fold mountains.</a:t>
            </a:r>
            <a:endParaRPr lang="en-US" dirty="0"/>
          </a:p>
        </p:txBody>
      </p:sp>
      <p:pic>
        <p:nvPicPr>
          <p:cNvPr id="6148" name="Picture 4" descr="http://library.thinkquest.org/05aug/01406/fold%20mountains.jpg"/>
          <p:cNvPicPr>
            <a:picLocks noChangeAspect="1" noChangeArrowheads="1"/>
          </p:cNvPicPr>
          <p:nvPr/>
        </p:nvPicPr>
        <p:blipFill>
          <a:blip r:embed="rId3"/>
          <a:srcRect/>
          <a:stretch>
            <a:fillRect/>
          </a:stretch>
        </p:blipFill>
        <p:spPr bwMode="auto">
          <a:xfrm>
            <a:off x="5410200" y="1066800"/>
            <a:ext cx="3048000" cy="1743076"/>
          </a:xfrm>
          <a:prstGeom prst="rect">
            <a:avLst/>
          </a:prstGeom>
          <a:noFill/>
        </p:spPr>
      </p:pic>
      <p:sp>
        <p:nvSpPr>
          <p:cNvPr id="8" name="Rectangle 7"/>
          <p:cNvSpPr/>
          <p:nvPr/>
        </p:nvSpPr>
        <p:spPr>
          <a:xfrm>
            <a:off x="5715000" y="762000"/>
            <a:ext cx="2172133" cy="369332"/>
          </a:xfrm>
          <a:prstGeom prst="rect">
            <a:avLst/>
          </a:prstGeom>
        </p:spPr>
        <p:txBody>
          <a:bodyPr wrap="none">
            <a:spAutoFit/>
          </a:bodyPr>
          <a:lstStyle/>
          <a:p>
            <a:r>
              <a:rPr lang="en-US" dirty="0" smtClean="0"/>
              <a:t>The Rockies, America</a:t>
            </a:r>
            <a:endParaRPr lang="en-US" dirty="0"/>
          </a:p>
        </p:txBody>
      </p:sp>
      <p:sp>
        <p:nvSpPr>
          <p:cNvPr id="9" name="Rectangle 8"/>
          <p:cNvSpPr/>
          <p:nvPr/>
        </p:nvSpPr>
        <p:spPr>
          <a:xfrm>
            <a:off x="0" y="5380672"/>
            <a:ext cx="9144000" cy="1477328"/>
          </a:xfrm>
          <a:prstGeom prst="rect">
            <a:avLst/>
          </a:prstGeom>
        </p:spPr>
        <p:txBody>
          <a:bodyPr wrap="square">
            <a:spAutoFit/>
          </a:bodyPr>
          <a:lstStyle/>
          <a:p>
            <a:r>
              <a:rPr lang="en-US" b="1" dirty="0" smtClean="0"/>
              <a:t>How are fold mountains formed? </a:t>
            </a:r>
            <a:r>
              <a:rPr lang="en-US" dirty="0" smtClean="0"/>
              <a:t>Fold mountains are formed when two continental plates move towards each other or a continental plate move towards an oceanic plate. The movement of the two plates forces sedimentary rocks into a series of folds. Fold mountains are usually formed from sedimentary rocks and are usually found along the edges of the continents. When plates collide, the accumulated layers of rock crumple and to from a series of fold mountains. </a:t>
            </a:r>
            <a:endParaRPr lang="en-US" dirty="0"/>
          </a:p>
        </p:txBody>
      </p:sp>
      <p:sp>
        <p:nvSpPr>
          <p:cNvPr id="11" name="Rectangle 10"/>
          <p:cNvSpPr/>
          <p:nvPr/>
        </p:nvSpPr>
        <p:spPr>
          <a:xfrm>
            <a:off x="5410200" y="3276600"/>
            <a:ext cx="3733800" cy="1754326"/>
          </a:xfrm>
          <a:prstGeom prst="rect">
            <a:avLst/>
          </a:prstGeom>
        </p:spPr>
        <p:txBody>
          <a:bodyPr wrap="square">
            <a:spAutoFit/>
          </a:bodyPr>
          <a:lstStyle/>
          <a:p>
            <a:r>
              <a:rPr lang="en-US" dirty="0" smtClean="0">
                <a:sym typeface="Wingdings" pitchFamily="2" charset="2"/>
              </a:rPr>
              <a:t> </a:t>
            </a:r>
            <a:r>
              <a:rPr lang="en-US" dirty="0" smtClean="0">
                <a:solidFill>
                  <a:schemeClr val="accent2">
                    <a:lumMod val="75000"/>
                  </a:schemeClr>
                </a:solidFill>
              </a:rPr>
              <a:t>Mount Everest, part of the Himalayan mountain range is young-fold mountain range. It is formed when the Eurasian and Indian tectonic plates collided 30 to 50 million years ago.</a:t>
            </a:r>
            <a:endParaRPr lang="en-US" dirty="0">
              <a:solidFill>
                <a:schemeClr val="accent2">
                  <a:lumMod val="75000"/>
                </a:schemeClr>
              </a:solidFill>
            </a:endParaRPr>
          </a:p>
        </p:txBody>
      </p:sp>
      <p:pic>
        <p:nvPicPr>
          <p:cNvPr id="6152" name="Picture 8" descr="http://1.bp.blogspot.com/_pAxB7SBLvSE/ST-qmedKItI/AAAAAAAAAXY/96f9p2FjPio/s400/everest.JPG"/>
          <p:cNvPicPr>
            <a:picLocks noChangeAspect="1" noChangeArrowheads="1"/>
          </p:cNvPicPr>
          <p:nvPr/>
        </p:nvPicPr>
        <p:blipFill>
          <a:blip r:embed="rId4"/>
          <a:srcRect/>
          <a:stretch>
            <a:fillRect/>
          </a:stretch>
        </p:blipFill>
        <p:spPr bwMode="auto">
          <a:xfrm>
            <a:off x="3657600" y="2895600"/>
            <a:ext cx="1676400" cy="2465294"/>
          </a:xfrm>
          <a:prstGeom prst="rect">
            <a:avLst/>
          </a:prstGeom>
          <a:noFill/>
        </p:spPr>
      </p:pic>
      <p:pic>
        <p:nvPicPr>
          <p:cNvPr id="6154" name="Picture 10" descr="Folded mountain"/>
          <p:cNvPicPr>
            <a:picLocks noChangeAspect="1" noChangeArrowheads="1"/>
          </p:cNvPicPr>
          <p:nvPr/>
        </p:nvPicPr>
        <p:blipFill>
          <a:blip r:embed="rId5"/>
          <a:srcRect/>
          <a:stretch>
            <a:fillRect/>
          </a:stretch>
        </p:blipFill>
        <p:spPr bwMode="auto">
          <a:xfrm>
            <a:off x="457200" y="3429000"/>
            <a:ext cx="2209800" cy="1657350"/>
          </a:xfrm>
          <a:prstGeom prst="rect">
            <a:avLst/>
          </a:prstGeom>
          <a:noFill/>
        </p:spPr>
      </p:pic>
      <p:sp>
        <p:nvSpPr>
          <p:cNvPr id="14" name="Rectangle 13"/>
          <p:cNvSpPr/>
          <p:nvPr/>
        </p:nvSpPr>
        <p:spPr>
          <a:xfrm>
            <a:off x="381000" y="2971800"/>
            <a:ext cx="1609671" cy="369332"/>
          </a:xfrm>
          <a:prstGeom prst="rect">
            <a:avLst/>
          </a:prstGeom>
        </p:spPr>
        <p:txBody>
          <a:bodyPr wrap="none">
            <a:spAutoFit/>
          </a:bodyPr>
          <a:lstStyle/>
          <a:p>
            <a:r>
              <a:rPr lang="en-US" dirty="0" smtClean="0"/>
              <a:t>Fold Mountain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OCEANIC TRENCHES</a:t>
            </a:r>
            <a:endParaRPr lang="en-US" dirty="0"/>
          </a:p>
        </p:txBody>
      </p:sp>
      <p:sp>
        <p:nvSpPr>
          <p:cNvPr id="3" name="Content Placeholder 2"/>
          <p:cNvSpPr>
            <a:spLocks noGrp="1"/>
          </p:cNvSpPr>
          <p:nvPr>
            <p:ph idx="1"/>
          </p:nvPr>
        </p:nvSpPr>
        <p:spPr>
          <a:xfrm>
            <a:off x="457200" y="990600"/>
            <a:ext cx="4191000" cy="5867400"/>
          </a:xfrm>
        </p:spPr>
        <p:txBody>
          <a:bodyPr>
            <a:normAutofit fontScale="70000" lnSpcReduction="20000"/>
          </a:bodyPr>
          <a:lstStyle/>
          <a:p>
            <a:r>
              <a:rPr lang="en-US" dirty="0" smtClean="0"/>
              <a:t>These are often found in a linear pattern located just offshore;</a:t>
            </a:r>
          </a:p>
          <a:p>
            <a:r>
              <a:rPr lang="en-US" dirty="0" smtClean="0"/>
              <a:t>Deep oceanic trenches </a:t>
            </a:r>
            <a:r>
              <a:rPr lang="en-US" dirty="0" smtClean="0">
                <a:solidFill>
                  <a:schemeClr val="tx2">
                    <a:lumMod val="60000"/>
                    <a:lumOff val="40000"/>
                  </a:schemeClr>
                </a:solidFill>
              </a:rPr>
              <a:t>form at destructive margins where oceanic lithosphere is </a:t>
            </a:r>
            <a:r>
              <a:rPr lang="en-US" dirty="0" err="1" smtClean="0">
                <a:solidFill>
                  <a:schemeClr val="tx2">
                    <a:lumMod val="60000"/>
                    <a:lumOff val="40000"/>
                  </a:schemeClr>
                </a:solidFill>
              </a:rPr>
              <a:t>subducted</a:t>
            </a:r>
            <a:r>
              <a:rPr lang="en-US" dirty="0" smtClean="0">
                <a:solidFill>
                  <a:schemeClr val="tx2">
                    <a:lumMod val="60000"/>
                    <a:lumOff val="40000"/>
                  </a:schemeClr>
                </a:solidFill>
              </a:rPr>
              <a:t> into the </a:t>
            </a:r>
            <a:r>
              <a:rPr lang="en-US" dirty="0" err="1" smtClean="0">
                <a:solidFill>
                  <a:schemeClr val="tx2">
                    <a:lumMod val="60000"/>
                    <a:lumOff val="40000"/>
                  </a:schemeClr>
                </a:solidFill>
              </a:rPr>
              <a:t>asthenosphere</a:t>
            </a:r>
            <a:r>
              <a:rPr lang="en-US" dirty="0" smtClean="0">
                <a:solidFill>
                  <a:schemeClr val="tx2">
                    <a:lumMod val="60000"/>
                    <a:lumOff val="40000"/>
                  </a:schemeClr>
                </a:solidFill>
              </a:rPr>
              <a:t> below;</a:t>
            </a:r>
          </a:p>
          <a:p>
            <a:r>
              <a:rPr lang="en-US" dirty="0" smtClean="0"/>
              <a:t>the long and narrow oceanic trenches are formed during and </a:t>
            </a:r>
            <a:r>
              <a:rPr lang="en-US" dirty="0" smtClean="0">
                <a:solidFill>
                  <a:schemeClr val="accent5">
                    <a:lumMod val="75000"/>
                  </a:schemeClr>
                </a:solidFill>
              </a:rPr>
              <a:t>mark the place where the ocean floor is deepest </a:t>
            </a:r>
            <a:r>
              <a:rPr lang="en-US" dirty="0" smtClean="0"/>
              <a:t>(about 10km below sea level)</a:t>
            </a:r>
          </a:p>
          <a:p>
            <a:r>
              <a:rPr lang="en-US" dirty="0" smtClean="0"/>
              <a:t>Example - </a:t>
            </a:r>
            <a:r>
              <a:rPr lang="en-US" dirty="0" smtClean="0">
                <a:solidFill>
                  <a:schemeClr val="tx2">
                    <a:lumMod val="60000"/>
                    <a:lumOff val="40000"/>
                  </a:schemeClr>
                </a:solidFill>
              </a:rPr>
              <a:t>the collision of the </a:t>
            </a:r>
            <a:r>
              <a:rPr lang="en-US" dirty="0" err="1" smtClean="0">
                <a:solidFill>
                  <a:schemeClr val="tx2">
                    <a:lumMod val="60000"/>
                    <a:lumOff val="40000"/>
                  </a:schemeClr>
                </a:solidFill>
              </a:rPr>
              <a:t>Nazca</a:t>
            </a:r>
            <a:r>
              <a:rPr lang="en-US" dirty="0" smtClean="0">
                <a:solidFill>
                  <a:schemeClr val="tx2">
                    <a:lumMod val="60000"/>
                    <a:lumOff val="40000"/>
                  </a:schemeClr>
                </a:solidFill>
              </a:rPr>
              <a:t> plate and South American plate has produced the Peru-Chile deep sea trench off of the west coast of South America</a:t>
            </a:r>
          </a:p>
          <a:p>
            <a:endParaRPr lang="en-US" dirty="0"/>
          </a:p>
        </p:txBody>
      </p:sp>
      <p:pic>
        <p:nvPicPr>
          <p:cNvPr id="16386" name="Picture 2" descr="http://www.phschool.com/atschool/phsciexp/internet_activity/images/cfd-1014_volcanic.jpg"/>
          <p:cNvPicPr>
            <a:picLocks noChangeAspect="1" noChangeArrowheads="1"/>
          </p:cNvPicPr>
          <p:nvPr/>
        </p:nvPicPr>
        <p:blipFill>
          <a:blip r:embed="rId2"/>
          <a:srcRect/>
          <a:stretch>
            <a:fillRect/>
          </a:stretch>
        </p:blipFill>
        <p:spPr bwMode="auto">
          <a:xfrm rot="21365449">
            <a:off x="4954526" y="663342"/>
            <a:ext cx="4074197" cy="1931696"/>
          </a:xfrm>
          <a:prstGeom prst="rect">
            <a:avLst/>
          </a:prstGeom>
          <a:noFill/>
        </p:spPr>
      </p:pic>
      <p:pic>
        <p:nvPicPr>
          <p:cNvPr id="16388" name="Picture 4" descr="http://geology.com/records/ocean-trench.gif"/>
          <p:cNvPicPr>
            <a:picLocks noChangeAspect="1" noChangeArrowheads="1"/>
          </p:cNvPicPr>
          <p:nvPr/>
        </p:nvPicPr>
        <p:blipFill>
          <a:blip r:embed="rId3"/>
          <a:srcRect/>
          <a:stretch>
            <a:fillRect/>
          </a:stretch>
        </p:blipFill>
        <p:spPr bwMode="auto">
          <a:xfrm>
            <a:off x="5791200" y="5321383"/>
            <a:ext cx="3352800" cy="1536617"/>
          </a:xfrm>
          <a:prstGeom prst="rect">
            <a:avLst/>
          </a:prstGeom>
          <a:noFill/>
        </p:spPr>
      </p:pic>
      <p:pic>
        <p:nvPicPr>
          <p:cNvPr id="16390" name="Picture 6" descr="http://www.whoi.edu/cms/images/oceanus/2005/4/v44n1-dawicki1en_8951.jpg"/>
          <p:cNvPicPr>
            <a:picLocks noChangeAspect="1" noChangeArrowheads="1"/>
          </p:cNvPicPr>
          <p:nvPr/>
        </p:nvPicPr>
        <p:blipFill>
          <a:blip r:embed="rId4"/>
          <a:srcRect/>
          <a:stretch>
            <a:fillRect/>
          </a:stretch>
        </p:blipFill>
        <p:spPr bwMode="auto">
          <a:xfrm>
            <a:off x="5410200" y="2743200"/>
            <a:ext cx="3412519" cy="2438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68362"/>
          </a:xfrm>
        </p:spPr>
        <p:txBody>
          <a:bodyPr/>
          <a:lstStyle/>
          <a:p>
            <a:r>
              <a:rPr lang="en-US" dirty="0" smtClean="0"/>
              <a:t>Ocean Trenches</a:t>
            </a:r>
            <a:endParaRPr lang="en-US" dirty="0"/>
          </a:p>
        </p:txBody>
      </p:sp>
      <p:pic>
        <p:nvPicPr>
          <p:cNvPr id="17410" name="Picture 2" descr="http://environment.nationalgeographic.com/staticfiles/NGS/Shared/StaticFiles/Environment/Images/Habitat/Oceans/mariana-island-xl.jpg"/>
          <p:cNvPicPr>
            <a:picLocks noChangeAspect="1" noChangeArrowheads="1"/>
          </p:cNvPicPr>
          <p:nvPr/>
        </p:nvPicPr>
        <p:blipFill>
          <a:blip r:embed="rId2" cstate="print"/>
          <a:srcRect/>
          <a:stretch>
            <a:fillRect/>
          </a:stretch>
        </p:blipFill>
        <p:spPr bwMode="auto">
          <a:xfrm>
            <a:off x="152400" y="1295400"/>
            <a:ext cx="4276071" cy="3419476"/>
          </a:xfrm>
          <a:prstGeom prst="rect">
            <a:avLst/>
          </a:prstGeom>
          <a:noFill/>
        </p:spPr>
      </p:pic>
      <p:sp>
        <p:nvSpPr>
          <p:cNvPr id="6" name="Rectangle 5"/>
          <p:cNvSpPr/>
          <p:nvPr/>
        </p:nvSpPr>
        <p:spPr>
          <a:xfrm>
            <a:off x="0" y="5103674"/>
            <a:ext cx="9144000" cy="1754326"/>
          </a:xfrm>
          <a:prstGeom prst="rect">
            <a:avLst/>
          </a:prstGeom>
        </p:spPr>
        <p:txBody>
          <a:bodyPr wrap="square">
            <a:spAutoFit/>
          </a:bodyPr>
          <a:lstStyle/>
          <a:p>
            <a:r>
              <a:rPr lang="en-US" dirty="0" smtClean="0"/>
              <a:t>The U.S. commonwealth of the Northern Mariana Islands—made up of 14 islands that span 183 square miles (475 square kilometers) in the North Pacific Ocean—was designated the U.S. Mariana Trench Marine National Monument in January 2009.</a:t>
            </a:r>
          </a:p>
          <a:p>
            <a:r>
              <a:rPr lang="en-US" dirty="0" smtClean="0"/>
              <a:t/>
            </a:r>
            <a:br>
              <a:rPr lang="en-US" dirty="0" smtClean="0"/>
            </a:br>
            <a:r>
              <a:rPr lang="en-US" dirty="0" smtClean="0"/>
              <a:t>Formed by underwater volcanoes, the southernmost of these islands have some of the oldest coral reefs along the island chain. The reef off of Saipan Island is the most diverse.</a:t>
            </a:r>
            <a:endParaRPr lang="en-US" dirty="0"/>
          </a:p>
        </p:txBody>
      </p:sp>
      <p:pic>
        <p:nvPicPr>
          <p:cNvPr id="17412" name="Picture 4" descr="http://www.ehow.co.uk/DM-Resize/photos.demandstudios.com/getty/article/88/3/78049488.jpg?w=600&amp;h=600&amp;keep_ratio=1"/>
          <p:cNvPicPr>
            <a:picLocks noChangeAspect="1" noChangeArrowheads="1"/>
          </p:cNvPicPr>
          <p:nvPr/>
        </p:nvPicPr>
        <p:blipFill>
          <a:blip r:embed="rId3"/>
          <a:srcRect/>
          <a:stretch>
            <a:fillRect/>
          </a:stretch>
        </p:blipFill>
        <p:spPr bwMode="auto">
          <a:xfrm>
            <a:off x="4648200" y="1752600"/>
            <a:ext cx="4229100" cy="2819400"/>
          </a:xfrm>
          <a:prstGeom prst="rect">
            <a:avLst/>
          </a:prstGeom>
          <a:noFill/>
        </p:spPr>
      </p:pic>
      <p:sp>
        <p:nvSpPr>
          <p:cNvPr id="8" name="Rectangle 7"/>
          <p:cNvSpPr/>
          <p:nvPr/>
        </p:nvSpPr>
        <p:spPr>
          <a:xfrm>
            <a:off x="4572000" y="1066800"/>
            <a:ext cx="4572000" cy="646331"/>
          </a:xfrm>
          <a:prstGeom prst="rect">
            <a:avLst/>
          </a:prstGeom>
        </p:spPr>
        <p:txBody>
          <a:bodyPr>
            <a:spAutoFit/>
          </a:bodyPr>
          <a:lstStyle/>
          <a:p>
            <a:r>
              <a:rPr lang="en-US" dirty="0" smtClean="0"/>
              <a:t>The Pacific Ocean houses the Marianas Trench, the lowest point on Earth.</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92162"/>
          </a:xfrm>
        </p:spPr>
        <p:txBody>
          <a:bodyPr/>
          <a:lstStyle/>
          <a:p>
            <a:r>
              <a:rPr lang="en-US" dirty="0" smtClean="0"/>
              <a:t>ISLAND ARCS</a:t>
            </a:r>
            <a:endParaRPr lang="en-US" dirty="0"/>
          </a:p>
        </p:txBody>
      </p:sp>
      <p:sp>
        <p:nvSpPr>
          <p:cNvPr id="4" name="Content Placeholder 3"/>
          <p:cNvSpPr>
            <a:spLocks noGrp="1"/>
          </p:cNvSpPr>
          <p:nvPr>
            <p:ph idx="1"/>
          </p:nvPr>
        </p:nvSpPr>
        <p:spPr>
          <a:xfrm>
            <a:off x="0" y="914400"/>
            <a:ext cx="4495800" cy="5943600"/>
          </a:xfrm>
        </p:spPr>
        <p:txBody>
          <a:bodyPr>
            <a:normAutofit fontScale="70000" lnSpcReduction="20000"/>
          </a:bodyPr>
          <a:lstStyle/>
          <a:p>
            <a:r>
              <a:rPr lang="en-US" dirty="0" smtClean="0">
                <a:solidFill>
                  <a:schemeClr val="tx2">
                    <a:lumMod val="60000"/>
                    <a:lumOff val="40000"/>
                  </a:schemeClr>
                </a:solidFill>
              </a:rPr>
              <a:t>like oceanic trenches</a:t>
            </a:r>
            <a:r>
              <a:rPr lang="en-US" dirty="0" smtClean="0"/>
              <a:t>, these tend to </a:t>
            </a:r>
            <a:r>
              <a:rPr lang="en-US" dirty="0" smtClean="0">
                <a:solidFill>
                  <a:schemeClr val="tx2">
                    <a:lumMod val="60000"/>
                    <a:lumOff val="40000"/>
                  </a:schemeClr>
                </a:solidFill>
              </a:rPr>
              <a:t>form a linear pattern</a:t>
            </a:r>
            <a:r>
              <a:rPr lang="en-US" dirty="0" smtClean="0"/>
              <a:t>, although one which is "arc-shaped";</a:t>
            </a:r>
          </a:p>
          <a:p>
            <a:r>
              <a:rPr lang="en-US" dirty="0" smtClean="0"/>
              <a:t>an island-arc </a:t>
            </a:r>
            <a:r>
              <a:rPr lang="en-US" dirty="0" smtClean="0">
                <a:solidFill>
                  <a:srgbClr val="00B0F0"/>
                </a:solidFill>
              </a:rPr>
              <a:t>is a chain of volcanic islands that form</a:t>
            </a:r>
            <a:r>
              <a:rPr lang="en-US" dirty="0" smtClean="0"/>
              <a:t> at a destructive boundary </a:t>
            </a:r>
            <a:r>
              <a:rPr lang="en-US" dirty="0" smtClean="0">
                <a:solidFill>
                  <a:srgbClr val="00B0F0"/>
                </a:solidFill>
              </a:rPr>
              <a:t>where there is the convergence of two oceanic plates;</a:t>
            </a:r>
          </a:p>
          <a:p>
            <a:r>
              <a:rPr lang="en-US" dirty="0" smtClean="0"/>
              <a:t>during </a:t>
            </a:r>
            <a:r>
              <a:rPr lang="en-US" dirty="0" err="1" smtClean="0"/>
              <a:t>subduction</a:t>
            </a:r>
            <a:r>
              <a:rPr lang="en-US" dirty="0" smtClean="0"/>
              <a:t>, the </a:t>
            </a:r>
            <a:r>
              <a:rPr lang="en-US" dirty="0" err="1" smtClean="0"/>
              <a:t>subducting</a:t>
            </a:r>
            <a:r>
              <a:rPr lang="en-US" dirty="0" smtClean="0"/>
              <a:t> plate is melted (due to interior heat, friction and pressure) and creates a magma source;</a:t>
            </a:r>
          </a:p>
          <a:p>
            <a:r>
              <a:rPr lang="en-US" dirty="0" smtClean="0">
                <a:solidFill>
                  <a:schemeClr val="tx2">
                    <a:lumMod val="60000"/>
                    <a:lumOff val="40000"/>
                  </a:schemeClr>
                </a:solidFill>
              </a:rPr>
              <a:t>the light, less dense magma rises to the surface and erupts to form sub-marine volcanoes</a:t>
            </a:r>
          </a:p>
          <a:p>
            <a:r>
              <a:rPr lang="en-US" dirty="0" smtClean="0">
                <a:solidFill>
                  <a:srgbClr val="00B0F0"/>
                </a:solidFill>
              </a:rPr>
              <a:t>eventually these volcanoes grow </a:t>
            </a:r>
            <a:r>
              <a:rPr lang="en-US" dirty="0" smtClean="0"/>
              <a:t>through successive eruptions to </a:t>
            </a:r>
            <a:r>
              <a:rPr lang="en-US" dirty="0" smtClean="0">
                <a:solidFill>
                  <a:srgbClr val="00B0F0"/>
                </a:solidFill>
              </a:rPr>
              <a:t>above the height of sea-level forming a chain of volcanic islands </a:t>
            </a:r>
            <a:r>
              <a:rPr lang="en-US" dirty="0" smtClean="0">
                <a:solidFill>
                  <a:srgbClr val="C00000"/>
                </a:solidFill>
              </a:rPr>
              <a:t>which is known as an island-arc.</a:t>
            </a:r>
          </a:p>
          <a:p>
            <a:endParaRPr lang="en-US" dirty="0"/>
          </a:p>
        </p:txBody>
      </p:sp>
      <p:pic>
        <p:nvPicPr>
          <p:cNvPr id="18436" name="Picture 4" descr="http://2.bp.blogspot.com/-HkWv1OjGCqg/TVMerw1piHI/AAAAAAAAAAY/rfIEVGZpIsY/s1600/projects_big.jpg"/>
          <p:cNvPicPr>
            <a:picLocks noChangeAspect="1" noChangeArrowheads="1"/>
          </p:cNvPicPr>
          <p:nvPr/>
        </p:nvPicPr>
        <p:blipFill>
          <a:blip r:embed="rId2"/>
          <a:srcRect/>
          <a:stretch>
            <a:fillRect/>
          </a:stretch>
        </p:blipFill>
        <p:spPr bwMode="auto">
          <a:xfrm>
            <a:off x="4572000" y="3810000"/>
            <a:ext cx="4362494" cy="2590800"/>
          </a:xfrm>
          <a:prstGeom prst="rect">
            <a:avLst/>
          </a:prstGeom>
          <a:noFill/>
        </p:spPr>
      </p:pic>
      <p:pic>
        <p:nvPicPr>
          <p:cNvPr id="18438" name="Picture 6" descr="http://revisionworld.co.uk/files/oceanocean.jpg"/>
          <p:cNvPicPr>
            <a:picLocks noChangeAspect="1" noChangeArrowheads="1"/>
          </p:cNvPicPr>
          <p:nvPr/>
        </p:nvPicPr>
        <p:blipFill>
          <a:blip r:embed="rId3"/>
          <a:srcRect/>
          <a:stretch>
            <a:fillRect/>
          </a:stretch>
        </p:blipFill>
        <p:spPr bwMode="auto">
          <a:xfrm>
            <a:off x="4648200" y="762001"/>
            <a:ext cx="4358278" cy="2743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38200"/>
          </a:xfrm>
        </p:spPr>
        <p:txBody>
          <a:bodyPr/>
          <a:lstStyle/>
          <a:p>
            <a:r>
              <a:rPr lang="en-US" dirty="0" smtClean="0"/>
              <a:t>Island Arcs</a:t>
            </a:r>
            <a:endParaRPr lang="en-US" dirty="0"/>
          </a:p>
        </p:txBody>
      </p:sp>
      <p:pic>
        <p:nvPicPr>
          <p:cNvPr id="19458" name="Picture 2" descr="http://0.tqn.com/d/geology/1/0/8/A/splittopmtn.jpg"/>
          <p:cNvPicPr>
            <a:picLocks noChangeAspect="1" noChangeArrowheads="1"/>
          </p:cNvPicPr>
          <p:nvPr/>
        </p:nvPicPr>
        <p:blipFill>
          <a:blip r:embed="rId2"/>
          <a:srcRect/>
          <a:stretch>
            <a:fillRect/>
          </a:stretch>
        </p:blipFill>
        <p:spPr bwMode="auto">
          <a:xfrm>
            <a:off x="457200" y="1600200"/>
            <a:ext cx="3810000" cy="2638426"/>
          </a:xfrm>
          <a:prstGeom prst="rect">
            <a:avLst/>
          </a:prstGeom>
          <a:noFill/>
        </p:spPr>
      </p:pic>
      <p:sp>
        <p:nvSpPr>
          <p:cNvPr id="6" name="Rectangle 5"/>
          <p:cNvSpPr/>
          <p:nvPr/>
        </p:nvSpPr>
        <p:spPr>
          <a:xfrm>
            <a:off x="228600" y="762000"/>
            <a:ext cx="4572000" cy="923330"/>
          </a:xfrm>
          <a:prstGeom prst="rect">
            <a:avLst/>
          </a:prstGeom>
        </p:spPr>
        <p:txBody>
          <a:bodyPr wrap="square">
            <a:spAutoFit/>
          </a:bodyPr>
          <a:lstStyle/>
          <a:p>
            <a:r>
              <a:rPr lang="en-US" dirty="0" smtClean="0"/>
              <a:t>The Aleutians are a volcanic island arc, built by magmas welling up from the </a:t>
            </a:r>
            <a:r>
              <a:rPr lang="en-US" dirty="0" err="1" smtClean="0"/>
              <a:t>subducted</a:t>
            </a:r>
            <a:r>
              <a:rPr lang="en-US" dirty="0" smtClean="0"/>
              <a:t> crust of the Pacific plate.</a:t>
            </a:r>
            <a:endParaRPr lang="en-US" dirty="0"/>
          </a:p>
        </p:txBody>
      </p:sp>
      <p:pic>
        <p:nvPicPr>
          <p:cNvPr id="19460" name="Picture 4" descr="http://www.ck12.org/ck12/images?id=309254"/>
          <p:cNvPicPr>
            <a:picLocks noChangeAspect="1" noChangeArrowheads="1"/>
          </p:cNvPicPr>
          <p:nvPr/>
        </p:nvPicPr>
        <p:blipFill>
          <a:blip r:embed="rId3" cstate="print"/>
          <a:srcRect/>
          <a:stretch>
            <a:fillRect/>
          </a:stretch>
        </p:blipFill>
        <p:spPr bwMode="auto">
          <a:xfrm>
            <a:off x="5029200" y="1676400"/>
            <a:ext cx="3830455" cy="2971800"/>
          </a:xfrm>
          <a:prstGeom prst="rect">
            <a:avLst/>
          </a:prstGeom>
          <a:noFill/>
        </p:spPr>
      </p:pic>
      <p:sp>
        <p:nvSpPr>
          <p:cNvPr id="8" name="Rectangle 7"/>
          <p:cNvSpPr/>
          <p:nvPr/>
        </p:nvSpPr>
        <p:spPr>
          <a:xfrm>
            <a:off x="5257800" y="676870"/>
            <a:ext cx="3886200" cy="923330"/>
          </a:xfrm>
          <a:prstGeom prst="rect">
            <a:avLst/>
          </a:prstGeom>
        </p:spPr>
        <p:txBody>
          <a:bodyPr wrap="square">
            <a:spAutoFit/>
          </a:bodyPr>
          <a:lstStyle/>
          <a:p>
            <a:r>
              <a:rPr lang="en-US" dirty="0" smtClean="0"/>
              <a:t>Japan is an arc-shaped island arc composed of volcanoes off the Asian mainland</a:t>
            </a:r>
            <a:endParaRPr lang="en-US" dirty="0"/>
          </a:p>
        </p:txBody>
      </p:sp>
      <p:pic>
        <p:nvPicPr>
          <p:cNvPr id="19462" name="Picture 6" descr="http://1.bp.blogspot.com/-fcao0UgyWME/Ti3X15PuqQI/AAAAAAAAAV4/tufYfVEGmXI/s400/CoverPhotoCleveland01.jpg"/>
          <p:cNvPicPr>
            <a:picLocks noChangeAspect="1" noChangeArrowheads="1"/>
          </p:cNvPicPr>
          <p:nvPr/>
        </p:nvPicPr>
        <p:blipFill>
          <a:blip r:embed="rId4"/>
          <a:srcRect/>
          <a:stretch>
            <a:fillRect/>
          </a:stretch>
        </p:blipFill>
        <p:spPr bwMode="auto">
          <a:xfrm>
            <a:off x="457200" y="4343400"/>
            <a:ext cx="3810000" cy="2514600"/>
          </a:xfrm>
          <a:prstGeom prst="rect">
            <a:avLst/>
          </a:prstGeom>
          <a:noFill/>
        </p:spPr>
      </p:pic>
      <p:sp>
        <p:nvSpPr>
          <p:cNvPr id="10" name="Rectangle 9"/>
          <p:cNvSpPr/>
          <p:nvPr/>
        </p:nvSpPr>
        <p:spPr>
          <a:xfrm>
            <a:off x="4419601" y="5373469"/>
            <a:ext cx="4038600" cy="646331"/>
          </a:xfrm>
          <a:prstGeom prst="rect">
            <a:avLst/>
          </a:prstGeom>
        </p:spPr>
        <p:txBody>
          <a:bodyPr wrap="square">
            <a:spAutoFit/>
          </a:bodyPr>
          <a:lstStyle/>
          <a:p>
            <a:r>
              <a:rPr lang="en-US" b="1" dirty="0" smtClean="0">
                <a:sym typeface="Wingdings" pitchFamily="2" charset="2"/>
              </a:rPr>
              <a:t></a:t>
            </a:r>
            <a:r>
              <a:rPr lang="en-US" b="1" dirty="0" smtClean="0"/>
              <a:t>Mount Cleveland - </a:t>
            </a:r>
            <a:r>
              <a:rPr lang="en-US" dirty="0" smtClean="0"/>
              <a:t>Cleveland Volcano in the Aleutian Islands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OCEAN RIDGES</a:t>
            </a:r>
            <a:endParaRPr lang="en-US" dirty="0"/>
          </a:p>
        </p:txBody>
      </p:sp>
      <p:sp>
        <p:nvSpPr>
          <p:cNvPr id="3" name="Content Placeholder 2"/>
          <p:cNvSpPr>
            <a:spLocks noGrp="1"/>
          </p:cNvSpPr>
          <p:nvPr>
            <p:ph idx="1"/>
          </p:nvPr>
        </p:nvSpPr>
        <p:spPr>
          <a:xfrm>
            <a:off x="0" y="838200"/>
            <a:ext cx="4724400" cy="6019800"/>
          </a:xfrm>
        </p:spPr>
        <p:txBody>
          <a:bodyPr>
            <a:normAutofit fontScale="62500" lnSpcReduction="20000"/>
          </a:bodyPr>
          <a:lstStyle/>
          <a:p>
            <a:r>
              <a:rPr lang="en-US" dirty="0" smtClean="0"/>
              <a:t>These are </a:t>
            </a:r>
            <a:r>
              <a:rPr lang="en-US" dirty="0" smtClean="0">
                <a:solidFill>
                  <a:schemeClr val="tx2">
                    <a:lumMod val="60000"/>
                    <a:lumOff val="40000"/>
                  </a:schemeClr>
                </a:solidFill>
              </a:rPr>
              <a:t>underwater mountain ranges which develop </a:t>
            </a:r>
            <a:r>
              <a:rPr lang="en-US" dirty="0" smtClean="0"/>
              <a:t>where divergence takes place (</a:t>
            </a:r>
            <a:r>
              <a:rPr lang="en-US" dirty="0" smtClean="0">
                <a:solidFill>
                  <a:schemeClr val="tx2">
                    <a:lumMod val="60000"/>
                    <a:lumOff val="40000"/>
                  </a:schemeClr>
                </a:solidFill>
              </a:rPr>
              <a:t>as two plates move apart</a:t>
            </a:r>
            <a:r>
              <a:rPr lang="en-US" dirty="0" smtClean="0"/>
              <a:t>)</a:t>
            </a:r>
          </a:p>
          <a:p>
            <a:r>
              <a:rPr lang="en-US" dirty="0" smtClean="0">
                <a:solidFill>
                  <a:srgbClr val="00B0F0"/>
                </a:solidFill>
              </a:rPr>
              <a:t>Ocean ridges, occur in a linear pattern</a:t>
            </a:r>
            <a:r>
              <a:rPr lang="en-US" dirty="0" smtClean="0"/>
              <a:t>, usually through the middle of oceans (e.g. the Mid-Atlantic Ridge)</a:t>
            </a:r>
          </a:p>
          <a:p>
            <a:r>
              <a:rPr lang="en-US" dirty="0" smtClean="0">
                <a:solidFill>
                  <a:srgbClr val="C00000"/>
                </a:solidFill>
              </a:rPr>
              <a:t>As magma rises at this point </a:t>
            </a:r>
            <a:r>
              <a:rPr lang="en-US" dirty="0" smtClean="0"/>
              <a:t>(the rising limb of a convection cell), the rising magma causes the lithosphere to dome up creating the ridge and where tensional forces, </a:t>
            </a:r>
            <a:r>
              <a:rPr lang="en-US" dirty="0" smtClean="0">
                <a:solidFill>
                  <a:srgbClr val="C00000"/>
                </a:solidFill>
              </a:rPr>
              <a:t>creates weaknesses in the crust, magma erupts forming volcanoes which further build up the ridge;</a:t>
            </a:r>
          </a:p>
          <a:p>
            <a:r>
              <a:rPr lang="en-US" dirty="0" smtClean="0"/>
              <a:t>The East-Pacific Ridge is an anomaly from the pattern of mid-ocean ridges - which can be explained by the fact that the rising limb of the convection cells in the </a:t>
            </a:r>
            <a:r>
              <a:rPr lang="en-US" dirty="0" err="1" smtClean="0"/>
              <a:t>asthenosphere</a:t>
            </a:r>
            <a:r>
              <a:rPr lang="en-US" dirty="0" smtClean="0"/>
              <a:t> is located in this position;</a:t>
            </a:r>
          </a:p>
          <a:p>
            <a:endParaRPr lang="en-US" dirty="0"/>
          </a:p>
        </p:txBody>
      </p:sp>
      <p:pic>
        <p:nvPicPr>
          <p:cNvPr id="20482" name="Picture 2" descr="http://www.physicalgeography.net/fundamentals/images/seafloor_spreading.gif"/>
          <p:cNvPicPr>
            <a:picLocks noChangeAspect="1" noChangeArrowheads="1"/>
          </p:cNvPicPr>
          <p:nvPr/>
        </p:nvPicPr>
        <p:blipFill>
          <a:blip r:embed="rId2"/>
          <a:srcRect/>
          <a:stretch>
            <a:fillRect/>
          </a:stretch>
        </p:blipFill>
        <p:spPr bwMode="auto">
          <a:xfrm>
            <a:off x="4876800" y="762000"/>
            <a:ext cx="4130466" cy="2209800"/>
          </a:xfrm>
          <a:prstGeom prst="rect">
            <a:avLst/>
          </a:prstGeom>
          <a:noFill/>
        </p:spPr>
      </p:pic>
      <p:pic>
        <p:nvPicPr>
          <p:cNvPr id="20484" name="Picture 4" descr="http://mrborden.files.wordpress.com/2012/01/sfsobj50-1.jpg"/>
          <p:cNvPicPr>
            <a:picLocks noChangeAspect="1" noChangeArrowheads="1"/>
          </p:cNvPicPr>
          <p:nvPr/>
        </p:nvPicPr>
        <p:blipFill>
          <a:blip r:embed="rId3"/>
          <a:srcRect/>
          <a:stretch>
            <a:fillRect/>
          </a:stretch>
        </p:blipFill>
        <p:spPr bwMode="auto">
          <a:xfrm>
            <a:off x="4543425" y="3810000"/>
            <a:ext cx="4600575" cy="28670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685</Words>
  <Application>Microsoft Office PowerPoint</Application>
  <PresentationFormat>On-screen Show (4:3)</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Landforms Change</vt:lpstr>
      <vt:lpstr>LANDFORMS ASSOCIATED WITH PLATE BOUNDARY ACTIVITY</vt:lpstr>
      <vt:lpstr>FOLD MOUNTAINS</vt:lpstr>
      <vt:lpstr>Fold Mountains</vt:lpstr>
      <vt:lpstr>OCEANIC TRENCHES</vt:lpstr>
      <vt:lpstr>Ocean Trenches</vt:lpstr>
      <vt:lpstr>ISLAND ARCS</vt:lpstr>
      <vt:lpstr>Island Arcs</vt:lpstr>
      <vt:lpstr>OCEAN RIDGES</vt:lpstr>
      <vt:lpstr>Ocean Ridges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LANDFORMS ASSOCIATED WITH PLATE BOUNDARY ACTIVITY</dc:title>
  <dc:creator>Julia</dc:creator>
  <cp:lastModifiedBy>Julia</cp:lastModifiedBy>
  <cp:revision>7</cp:revision>
  <dcterms:created xsi:type="dcterms:W3CDTF">2012-11-06T04:11:30Z</dcterms:created>
  <dcterms:modified xsi:type="dcterms:W3CDTF">2012-11-06T06:42:52Z</dcterms:modified>
</cp:coreProperties>
</file>