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handoutMasterIdLst>
    <p:handoutMasterId r:id="rId14"/>
  </p:handoutMasterIdLst>
  <p:sldIdLst>
    <p:sldId id="256" r:id="rId2"/>
    <p:sldId id="257" r:id="rId3"/>
    <p:sldId id="273" r:id="rId4"/>
    <p:sldId id="258" r:id="rId5"/>
    <p:sldId id="268" r:id="rId6"/>
    <p:sldId id="275" r:id="rId7"/>
    <p:sldId id="274" r:id="rId8"/>
    <p:sldId id="266" r:id="rId9"/>
    <p:sldId id="270" r:id="rId10"/>
    <p:sldId id="267" r:id="rId11"/>
    <p:sldId id="272"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20" autoAdjust="0"/>
  </p:normalViewPr>
  <p:slideViewPr>
    <p:cSldViewPr>
      <p:cViewPr varScale="1">
        <p:scale>
          <a:sx n="31" d="100"/>
          <a:sy n="31" d="100"/>
        </p:scale>
        <p:origin x="-102" y="-510"/>
      </p:cViewPr>
      <p:guideLst>
        <p:guide orient="horz" pos="2160"/>
        <p:guide pos="2880"/>
      </p:guideLst>
    </p:cSldViewPr>
  </p:slideViewPr>
  <p:outlineViewPr>
    <p:cViewPr>
      <p:scale>
        <a:sx n="33" d="100"/>
        <a:sy n="33" d="100"/>
      </p:scale>
      <p:origin x="0" y="5934"/>
    </p:cViewPr>
  </p:outlineViewPr>
  <p:notesTextViewPr>
    <p:cViewPr>
      <p:scale>
        <a:sx n="100" d="100"/>
        <a:sy n="100" d="100"/>
      </p:scale>
      <p:origin x="0" y="0"/>
    </p:cViewPr>
  </p:notesTextViewPr>
  <p:notesViewPr>
    <p:cSldViewPr>
      <p:cViewPr varScale="1">
        <p:scale>
          <a:sx n="54" d="100"/>
          <a:sy n="54" d="100"/>
        </p:scale>
        <p:origin x="-177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AB6C1E9-F937-4C29-AC29-76BE79B39250}" type="datetimeFigureOut">
              <a:rPr lang="en-US" smtClean="0"/>
              <a:pPr/>
              <a:t>3/8/2013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8BEEFCF-CB3A-4F74-BF47-B268B17F22EB}" type="slidenum">
              <a:rPr lang="en-US" smtClean="0"/>
              <a:pPr/>
              <a:t>‹#›</a:t>
            </a:fld>
            <a:endParaRPr lang="en-US"/>
          </a:p>
        </p:txBody>
      </p:sp>
    </p:spTree>
    <p:extLst>
      <p:ext uri="{BB962C8B-B14F-4D97-AF65-F5344CB8AC3E}">
        <p14:creationId xmlns:p14="http://schemas.microsoft.com/office/powerpoint/2010/main" val="116598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02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520" y="4560570"/>
            <a:ext cx="5852160" cy="4320540"/>
          </a:xfrm>
          <a:prstGeom prst="rect">
            <a:avLst/>
          </a:prstGeom>
        </p:spPr>
        <p:txBody>
          <a:bodyPr lIns="96661" tIns="48331" rIns="96661" bIns="48331">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fld id="{B47B9DEF-5EB1-4E83-B04A-3D8A9ED728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a:xfrm>
            <a:off x="731520" y="4560570"/>
            <a:ext cx="5852160" cy="4320540"/>
          </a:xfrm>
          <a:prstGeom prst="rect">
            <a:avLst/>
          </a:prstGeom>
        </p:spPr>
        <p:txBody>
          <a:bodyPr lIns="96661" tIns="48331" rIns="96661" bIns="48331">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a:xfrm>
            <a:off x="731838" y="4560888"/>
            <a:ext cx="5851525" cy="4319587"/>
          </a:xfrm>
          <a:prstGeom prst="rect">
            <a:avLst/>
          </a:prstGeom>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a:xfrm>
            <a:off x="731520" y="4560570"/>
            <a:ext cx="5852160" cy="4320540"/>
          </a:xfrm>
          <a:prstGeom prst="rect">
            <a:avLst/>
          </a:prstGeom>
        </p:spPr>
        <p:txBody>
          <a:bodyPr lIns="96661" tIns="48331" rIns="96661" bIns="48331">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a:xfrm>
            <a:off x="731520" y="4560570"/>
            <a:ext cx="5852160" cy="4320540"/>
          </a:xfrm>
          <a:prstGeom prst="rect">
            <a:avLst/>
          </a:prstGeom>
        </p:spPr>
        <p:txBody>
          <a:bodyPr lIns="96661" tIns="48331" rIns="96661" bIns="48331">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Fresh title.png"/>
          <p:cNvPicPr>
            <a:picLocks noChangeAspect="1"/>
          </p:cNvPicPr>
          <p:nvPr/>
        </p:nvPicPr>
        <p:blipFill>
          <a:blip r:embed="rId2"/>
          <a:srcRect b="39770"/>
          <a:stretch>
            <a:fillRect/>
          </a:stretch>
        </p:blipFill>
        <p:spPr>
          <a:xfrm>
            <a:off x="377" y="1566826"/>
            <a:ext cx="9143245" cy="2243174"/>
          </a:xfrm>
          <a:prstGeom prst="rect">
            <a:avLst/>
          </a:prstGeom>
        </p:spPr>
      </p:pic>
      <p:sp>
        <p:nvSpPr>
          <p:cNvPr id="2" name="Title 1"/>
          <p:cNvSpPr>
            <a:spLocks noGrp="1"/>
          </p:cNvSpPr>
          <p:nvPr>
            <p:ph type="ctrTitle"/>
          </p:nvPr>
        </p:nvSpPr>
        <p:spPr>
          <a:xfrm>
            <a:off x="685800" y="1134035"/>
            <a:ext cx="7772400" cy="1470025"/>
          </a:xfrm>
        </p:spPr>
        <p:txBody>
          <a:bodyPr anchor="b" anchorCtr="0">
            <a:no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685800" y="4114800"/>
            <a:ext cx="5257800" cy="1371600"/>
          </a:xfrm>
        </p:spPr>
        <p:txBody>
          <a:bodyPr anchor="t" anchorCtr="0">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324600" y="6288741"/>
            <a:ext cx="1981200" cy="365125"/>
          </a:xfrm>
        </p:spPr>
        <p:txBody>
          <a:bodyPr/>
          <a:lstStyle>
            <a:lvl1pPr algn="r">
              <a:defRPr/>
            </a:lvl1pPr>
          </a:lstStyle>
          <a:p>
            <a:fld id="{6C0A06F1-3D28-4385-9761-C1AA1CEC3763}" type="datetimeFigureOut">
              <a:rPr lang="en-US" smtClean="0"/>
              <a:pPr/>
              <a:t>3/8/2013</a:t>
            </a:fld>
            <a:endParaRPr lang="en-US"/>
          </a:p>
        </p:txBody>
      </p:sp>
      <p:sp>
        <p:nvSpPr>
          <p:cNvPr id="5" name="Footer Placeholder 4"/>
          <p:cNvSpPr>
            <a:spLocks noGrp="1"/>
          </p:cNvSpPr>
          <p:nvPr>
            <p:ph type="ftr" sz="quarter" idx="11"/>
          </p:nvPr>
        </p:nvSpPr>
        <p:spPr>
          <a:xfrm>
            <a:off x="685800" y="6288741"/>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a:xfrm>
            <a:off x="8382000" y="6288741"/>
            <a:ext cx="685800" cy="365125"/>
          </a:xfrm>
        </p:spPr>
        <p:txBody>
          <a:bodyPr/>
          <a:lstStyle>
            <a:lvl1pPr>
              <a:defRPr sz="1100" b="1" kern="1200">
                <a:solidFill>
                  <a:schemeClr val="tx1">
                    <a:tint val="75000"/>
                  </a:schemeClr>
                </a:solidFill>
                <a:latin typeface="+mn-lt"/>
                <a:ea typeface="+mn-ea"/>
                <a:cs typeface="+mn-cs"/>
              </a:defRPr>
            </a:lvl1pPr>
          </a:lstStyle>
          <a:p>
            <a:fld id="{8C997FF9-F2DB-4F79-BF68-A6E93DCE1F73}" type="slidenum">
              <a:rPr lang="en-US" smtClean="0"/>
              <a:pPr/>
              <a:t>‹#›</a:t>
            </a:fld>
            <a:endParaRPr lang="en-US"/>
          </a:p>
        </p:txBody>
      </p:sp>
      <p:pic>
        <p:nvPicPr>
          <p:cNvPr id="10" name="Picture 9" descr="Fresh title.png"/>
          <p:cNvPicPr>
            <a:picLocks noChangeAspect="1"/>
          </p:cNvPicPr>
          <p:nvPr/>
        </p:nvPicPr>
        <p:blipFill>
          <a:blip r:embed="rId2"/>
          <a:srcRect t="33632" b="59388"/>
          <a:stretch>
            <a:fillRect/>
          </a:stretch>
        </p:blipFill>
        <p:spPr>
          <a:xfrm>
            <a:off x="0" y="6598024"/>
            <a:ext cx="9143245" cy="2599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0A06F1-3D28-4385-9761-C1AA1CEC3763}"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97FF9-F2DB-4F79-BF68-A6E93DCE1F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0A06F1-3D28-4385-9761-C1AA1CEC3763}"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97FF9-F2DB-4F79-BF68-A6E93DCE1F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0A06F1-3D28-4385-9761-C1AA1CEC3763}"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97FF9-F2DB-4F79-BF68-A6E93DCE1F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Fresh section.png"/>
          <p:cNvPicPr>
            <a:picLocks noChangeAspect="1"/>
          </p:cNvPicPr>
          <p:nvPr/>
        </p:nvPicPr>
        <p:blipFill>
          <a:blip r:embed="rId2"/>
          <a:stretch>
            <a:fillRect/>
          </a:stretch>
        </p:blipFill>
        <p:spPr>
          <a:xfrm>
            <a:off x="755" y="3767583"/>
            <a:ext cx="9143245" cy="3090417"/>
          </a:xfrm>
          <a:prstGeom prst="rect">
            <a:avLst/>
          </a:prstGeom>
        </p:spPr>
      </p:pic>
      <p:sp>
        <p:nvSpPr>
          <p:cNvPr id="2" name="Title 1"/>
          <p:cNvSpPr>
            <a:spLocks noGrp="1"/>
          </p:cNvSpPr>
          <p:nvPr>
            <p:ph type="title"/>
          </p:nvPr>
        </p:nvSpPr>
        <p:spPr>
          <a:xfrm>
            <a:off x="672353" y="2819400"/>
            <a:ext cx="7772400" cy="1828800"/>
          </a:xfrm>
        </p:spPr>
        <p:txBody>
          <a:bodyPr vert="horz" lIns="91440" tIns="45720" rIns="91440" bIns="45720" rtlCol="0" anchor="b" anchorCtr="0">
            <a:noAutofit/>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72353" y="5257800"/>
            <a:ext cx="7772400" cy="685800"/>
          </a:xfrm>
        </p:spPr>
        <p:txBody>
          <a:bodyPr vert="horz" lIns="91440" tIns="45720" rIns="91440" bIns="45720" rtlCol="0" anchor="t" anchorCtr="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72353" y="6553200"/>
            <a:ext cx="1981200" cy="231013"/>
          </a:xfrm>
        </p:spPr>
        <p:txBody>
          <a:bodyPr/>
          <a:lstStyle/>
          <a:p>
            <a:fld id="{6C0A06F1-3D28-4385-9761-C1AA1CEC3763}" type="datetimeFigureOut">
              <a:rPr lang="en-US" smtClean="0"/>
              <a:pPr/>
              <a:t>3/8/2013</a:t>
            </a:fld>
            <a:endParaRPr lang="en-US"/>
          </a:p>
        </p:txBody>
      </p:sp>
      <p:sp>
        <p:nvSpPr>
          <p:cNvPr id="5" name="Footer Placeholder 4"/>
          <p:cNvSpPr>
            <a:spLocks noGrp="1"/>
          </p:cNvSpPr>
          <p:nvPr>
            <p:ph type="ftr" sz="quarter" idx="11"/>
          </p:nvPr>
        </p:nvSpPr>
        <p:spPr>
          <a:xfrm>
            <a:off x="3621024" y="6553200"/>
            <a:ext cx="2895600" cy="231013"/>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758953" y="6553200"/>
            <a:ext cx="685800" cy="231013"/>
          </a:xfrm>
        </p:spPr>
        <p:txBody>
          <a:bodyPr/>
          <a:lstStyle/>
          <a:p>
            <a:fld id="{8C997FF9-F2DB-4F79-BF68-A6E93DCE1F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C0A06F1-3D28-4385-9761-C1AA1CEC3763}"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97FF9-F2DB-4F79-BF68-A6E93DCE1F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4675094"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Text Placeholder 4"/>
          <p:cNvSpPr>
            <a:spLocks noGrp="1"/>
          </p:cNvSpPr>
          <p:nvPr>
            <p:ph type="body" sz="quarter" idx="3"/>
          </p:nvPr>
        </p:nvSpPr>
        <p:spPr>
          <a:xfrm>
            <a:off x="4715435"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Rectangle 9"/>
          <p:cNvSpPr/>
          <p:nvPr/>
        </p:nvSpPr>
        <p:spPr>
          <a:xfrm>
            <a:off x="990600"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17494"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0"/>
              </a:spcBef>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C0A06F1-3D28-4385-9761-C1AA1CEC3763}" type="datetimeFigureOut">
              <a:rPr lang="en-US" smtClean="0"/>
              <a:pPr/>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997FF9-F2DB-4F79-BF68-A6E93DCE1F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C0A06F1-3D28-4385-9761-C1AA1CEC3763}" type="datetimeFigureOut">
              <a:rPr lang="en-US" smtClean="0"/>
              <a:pPr/>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97FF9-F2DB-4F79-BF68-A6E93DCE1F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A06F1-3D28-4385-9761-C1AA1CEC3763}" type="datetimeFigureOut">
              <a:rPr lang="en-US" smtClean="0"/>
              <a:pPr/>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997FF9-F2DB-4F79-BF68-A6E93DCE1F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52500" y="5367528"/>
            <a:ext cx="7223760" cy="804672"/>
          </a:xfrm>
        </p:spPr>
        <p:txBody>
          <a:bodyPr vert="horz" lIns="91440" tIns="45720" rIns="91440" bIns="45720"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a:xfrm>
            <a:off x="952500" y="6553200"/>
            <a:ext cx="1828800" cy="228600"/>
          </a:xfrm>
        </p:spPr>
        <p:txBody>
          <a:bodyPr/>
          <a:lstStyle/>
          <a:p>
            <a:fld id="{6C0A06F1-3D28-4385-9761-C1AA1CEC3763}"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97FF9-F2DB-4F79-BF68-A6E93DCE1F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52500" y="6553200"/>
            <a:ext cx="1828800" cy="228600"/>
          </a:xfrm>
        </p:spPr>
        <p:txBody>
          <a:bodyPr/>
          <a:lstStyle/>
          <a:p>
            <a:fld id="{6C0A06F1-3D28-4385-9761-C1AA1CEC3763}"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97FF9-F2DB-4F79-BF68-A6E93DCE1F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Fresh Master.png"/>
          <p:cNvPicPr>
            <a:picLocks noChangeAspect="1"/>
          </p:cNvPicPr>
          <p:nvPr/>
        </p:nvPicPr>
        <p:blipFill>
          <a:blip r:embed="rId13"/>
          <a:stretch>
            <a:fillRect/>
          </a:stretch>
        </p:blipFill>
        <p:spPr>
          <a:xfrm>
            <a:off x="377" y="283"/>
            <a:ext cx="9143245" cy="6857434"/>
          </a:xfrm>
          <a:prstGeom prst="rect">
            <a:avLst/>
          </a:prstGeom>
        </p:spPr>
      </p:pic>
      <p:sp>
        <p:nvSpPr>
          <p:cNvPr id="2" name="Title Placeholder 1"/>
          <p:cNvSpPr>
            <a:spLocks noGrp="1"/>
          </p:cNvSpPr>
          <p:nvPr>
            <p:ph type="title"/>
          </p:nvPr>
        </p:nvSpPr>
        <p:spPr>
          <a:xfrm>
            <a:off x="672353" y="188259"/>
            <a:ext cx="7799294" cy="146124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952500" y="2057401"/>
            <a:ext cx="7239000" cy="3733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52500" y="6553200"/>
            <a:ext cx="18288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fld id="{6C0A06F1-3D28-4385-9761-C1AA1CEC3763}" type="datetimeFigureOut">
              <a:rPr lang="en-US" smtClean="0"/>
              <a:pPr/>
              <a:t>3/8/2013</a:t>
            </a:fld>
            <a:endParaRPr lang="en-US"/>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lIns="91440" tIns="45720" rIns="91440" bIns="45720" rtlCol="0" anchor="ctr"/>
          <a:lstStyle>
            <a:lvl1pPr algn="r">
              <a:defRPr sz="1100" b="1">
                <a:solidFill>
                  <a:schemeClr val="tx1">
                    <a:tint val="75000"/>
                  </a:schemeClr>
                </a:solidFill>
              </a:defRPr>
            </a:lvl1pPr>
          </a:lstStyle>
          <a:p>
            <a:fld id="{8C997FF9-F2DB-4F79-BF68-A6E93DCE1F7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b="1" kern="1200">
          <a:solidFill>
            <a:schemeClr val="tx1">
              <a:alpha val="90000"/>
            </a:schemeClr>
          </a:solidFill>
          <a:effectLst>
            <a:innerShdw blurRad="38100">
              <a:schemeClr val="tx1">
                <a:lumMod val="85000"/>
              </a:schemeClr>
            </a:innerShdw>
          </a:effectLst>
          <a:latin typeface="+mj-lt"/>
          <a:ea typeface="+mj-ea"/>
          <a:cs typeface="+mj-cs"/>
        </a:defRPr>
      </a:lvl1pPr>
    </p:titleStyle>
    <p:bodyStyle>
      <a:lvl1pPr marL="342900" indent="-342900" algn="l" defTabSz="914400" rtl="0" eaLnBrk="1" latinLnBrk="0" hangingPunct="1">
        <a:spcBef>
          <a:spcPts val="1800"/>
        </a:spcBef>
        <a:buFont typeface="Wingdings" pitchFamily="2" charset="2"/>
        <a:buChar char=""/>
        <a:defRPr sz="2000" b="0" kern="1200">
          <a:solidFill>
            <a:schemeClr val="tx1"/>
          </a:solidFill>
          <a:effectLst/>
          <a:latin typeface="+mn-lt"/>
          <a:ea typeface="+mn-ea"/>
          <a:cs typeface="+mn-cs"/>
        </a:defRPr>
      </a:lvl1pPr>
      <a:lvl2pPr marL="742950" indent="-285750" algn="l" defTabSz="914400" rtl="0" eaLnBrk="1" latinLnBrk="0" hangingPunct="1">
        <a:spcBef>
          <a:spcPts val="1800"/>
        </a:spcBef>
        <a:buFont typeface="Wingdings" pitchFamily="2" charset="2"/>
        <a:buChar char=""/>
        <a:defRPr sz="1800" b="0" kern="1200">
          <a:solidFill>
            <a:schemeClr val="tx1"/>
          </a:solidFill>
          <a:effectLst/>
          <a:latin typeface="+mn-lt"/>
          <a:ea typeface="+mn-ea"/>
          <a:cs typeface="+mn-cs"/>
        </a:defRPr>
      </a:lvl2pPr>
      <a:lvl3pPr marL="11430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3pPr>
      <a:lvl4pPr marL="16002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4pPr>
      <a:lvl5pPr marL="2057400" indent="-228600" algn="l" defTabSz="914400" rtl="0" eaLnBrk="1" latinLnBrk="0" hangingPunct="1">
        <a:spcBef>
          <a:spcPts val="1800"/>
        </a:spcBef>
        <a:buFont typeface="Wingdings" pitchFamily="2" charset="2"/>
        <a:buChar char="R"/>
        <a:defRPr sz="1600" b="0" kern="1200">
          <a:solidFill>
            <a:schemeClr val="tx1"/>
          </a:solidFill>
          <a:effectLst/>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upload.wikimedia.org/wikipedia/commons/f/fd/Irediparra_gallinacea1.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1066800"/>
          </a:xfrm>
        </p:spPr>
        <p:txBody>
          <a:bodyPr>
            <a:normAutofit fontScale="90000"/>
          </a:bodyPr>
          <a:lstStyle/>
          <a:p>
            <a:r>
              <a:rPr lang="en-US" sz="7200" dirty="0" smtClean="0"/>
              <a:t>Rainforest Habitats</a:t>
            </a:r>
            <a:endParaRPr lang="en-US" sz="7200" dirty="0"/>
          </a:p>
        </p:txBody>
      </p:sp>
      <p:sp>
        <p:nvSpPr>
          <p:cNvPr id="3" name="Subtitle 2"/>
          <p:cNvSpPr>
            <a:spLocks noGrp="1"/>
          </p:cNvSpPr>
          <p:nvPr>
            <p:ph type="subTitle" idx="1"/>
          </p:nvPr>
        </p:nvSpPr>
        <p:spPr/>
        <p:txBody>
          <a:bodyPr/>
          <a:lstStyle/>
          <a:p>
            <a:endParaRPr lang="en-US" dirty="0"/>
          </a:p>
        </p:txBody>
      </p:sp>
      <p:pic>
        <p:nvPicPr>
          <p:cNvPr id="19458" name="Picture 2" descr="http://www.kewlwallpapers.com/images/wmwallpapers/Boa-Constrictor-in-the-Rainforest-South-America-1.jpeg"/>
          <p:cNvPicPr>
            <a:picLocks noChangeAspect="1" noChangeArrowheads="1"/>
          </p:cNvPicPr>
          <p:nvPr/>
        </p:nvPicPr>
        <p:blipFill>
          <a:blip r:embed="rId3"/>
          <a:srcRect/>
          <a:stretch>
            <a:fillRect/>
          </a:stretch>
        </p:blipFill>
        <p:spPr bwMode="auto">
          <a:xfrm>
            <a:off x="990600" y="1371600"/>
            <a:ext cx="6781800" cy="50863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343400" y="0"/>
            <a:ext cx="4572000" cy="6629400"/>
          </a:xfrm>
        </p:spPr>
        <p:txBody>
          <a:bodyPr>
            <a:noAutofit/>
          </a:bodyPr>
          <a:lstStyle/>
          <a:p>
            <a:r>
              <a:rPr lang="en-US" sz="3200" dirty="0" smtClean="0">
                <a:solidFill>
                  <a:schemeClr val="bg1"/>
                </a:solidFill>
              </a:rPr>
              <a:t>Rainforest Omnivores</a:t>
            </a:r>
          </a:p>
          <a:p>
            <a:r>
              <a:rPr lang="en-US" sz="3200" dirty="0" smtClean="0">
                <a:solidFill>
                  <a:schemeClr val="bg1"/>
                </a:solidFill>
              </a:rPr>
              <a:t>Monkeys, marmosets, chimpanzees, bears, </a:t>
            </a:r>
            <a:r>
              <a:rPr lang="en-US" sz="3200" dirty="0" err="1" smtClean="0">
                <a:solidFill>
                  <a:schemeClr val="bg1"/>
                </a:solidFill>
              </a:rPr>
              <a:t>coatimundi</a:t>
            </a:r>
            <a:r>
              <a:rPr lang="en-US" sz="3200" dirty="0" smtClean="0">
                <a:solidFill>
                  <a:schemeClr val="bg1"/>
                </a:solidFill>
              </a:rPr>
              <a:t>, kinkajous, and lemurs</a:t>
            </a:r>
          </a:p>
        </p:txBody>
      </p:sp>
      <p:pic>
        <p:nvPicPr>
          <p:cNvPr id="5128" name="Picture 8" descr="http://upload.wikimedia.org/wikipedia/commons/9/9a/Coati.jpg"/>
          <p:cNvPicPr>
            <a:picLocks noChangeAspect="1" noChangeArrowheads="1"/>
          </p:cNvPicPr>
          <p:nvPr/>
        </p:nvPicPr>
        <p:blipFill>
          <a:blip r:embed="rId3"/>
          <a:srcRect/>
          <a:stretch>
            <a:fillRect/>
          </a:stretch>
        </p:blipFill>
        <p:spPr bwMode="auto">
          <a:xfrm>
            <a:off x="-304800" y="3200495"/>
            <a:ext cx="2603500" cy="1981009"/>
          </a:xfrm>
          <a:prstGeom prst="rect">
            <a:avLst/>
          </a:prstGeom>
          <a:noFill/>
        </p:spPr>
      </p:pic>
      <p:pic>
        <p:nvPicPr>
          <p:cNvPr id="5130" name="Picture 10" descr="http://www.dkimages.com/discover/previews/914/50491650.JPG"/>
          <p:cNvPicPr>
            <a:picLocks noChangeAspect="1" noChangeArrowheads="1"/>
          </p:cNvPicPr>
          <p:nvPr/>
        </p:nvPicPr>
        <p:blipFill>
          <a:blip r:embed="rId4"/>
          <a:srcRect/>
          <a:stretch>
            <a:fillRect/>
          </a:stretch>
        </p:blipFill>
        <p:spPr bwMode="auto">
          <a:xfrm>
            <a:off x="0" y="533400"/>
            <a:ext cx="3757448" cy="2270125"/>
          </a:xfrm>
          <a:prstGeom prst="rect">
            <a:avLst/>
          </a:prstGeom>
          <a:noFill/>
        </p:spPr>
      </p:pic>
      <p:pic>
        <p:nvPicPr>
          <p:cNvPr id="5132" name="Picture 12" descr="90104614, Rebecca Yale /Flickr"/>
          <p:cNvPicPr>
            <a:picLocks noChangeAspect="1" noChangeArrowheads="1"/>
          </p:cNvPicPr>
          <p:nvPr/>
        </p:nvPicPr>
        <p:blipFill>
          <a:blip r:embed="rId5"/>
          <a:srcRect/>
          <a:stretch>
            <a:fillRect/>
          </a:stretch>
        </p:blipFill>
        <p:spPr bwMode="auto">
          <a:xfrm>
            <a:off x="1939376" y="2247995"/>
            <a:ext cx="2583008" cy="3886009"/>
          </a:xfrm>
          <a:prstGeom prst="rect">
            <a:avLst/>
          </a:prstGeom>
          <a:noFill/>
        </p:spPr>
      </p:pic>
      <p:pic>
        <p:nvPicPr>
          <p:cNvPr id="5134" name="Picture 14" descr="http://resources.waza.org/files/images/w(415)h(252)c(1)q(90)/dbdbe7b84e1e304f1074a68278a1fa79.jpg"/>
          <p:cNvPicPr>
            <a:picLocks noChangeAspect="1" noChangeArrowheads="1"/>
          </p:cNvPicPr>
          <p:nvPr/>
        </p:nvPicPr>
        <p:blipFill>
          <a:blip r:embed="rId6"/>
          <a:srcRect/>
          <a:stretch>
            <a:fillRect/>
          </a:stretch>
        </p:blipFill>
        <p:spPr bwMode="auto">
          <a:xfrm>
            <a:off x="4648200" y="4457700"/>
            <a:ext cx="3952875" cy="24003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343400" y="0"/>
            <a:ext cx="4572000" cy="6629400"/>
          </a:xfrm>
        </p:spPr>
        <p:txBody>
          <a:bodyPr>
            <a:noAutofit/>
          </a:bodyPr>
          <a:lstStyle/>
          <a:p>
            <a:endParaRPr lang="en-US" sz="4000" dirty="0" smtClean="0">
              <a:solidFill>
                <a:schemeClr val="bg1"/>
              </a:solidFill>
            </a:endParaRPr>
          </a:p>
          <a:p>
            <a:r>
              <a:rPr lang="en-US" sz="4000" dirty="0" smtClean="0">
                <a:solidFill>
                  <a:schemeClr val="bg1"/>
                </a:solidFill>
              </a:rPr>
              <a:t>Scavengers:</a:t>
            </a:r>
          </a:p>
          <a:p>
            <a:r>
              <a:rPr lang="en-US" sz="3200" dirty="0" smtClean="0">
                <a:solidFill>
                  <a:schemeClr val="bg1"/>
                </a:solidFill>
              </a:rPr>
              <a:t>vultures, ants, millipedes</a:t>
            </a:r>
            <a:endParaRPr lang="en-US" sz="3600" dirty="0" smtClean="0">
              <a:solidFill>
                <a:schemeClr val="bg1"/>
              </a:solidFill>
            </a:endParaRPr>
          </a:p>
          <a:p>
            <a:endParaRPr lang="en-US" sz="4000" dirty="0" smtClean="0">
              <a:solidFill>
                <a:schemeClr val="bg1"/>
              </a:solidFill>
            </a:endParaRPr>
          </a:p>
          <a:p>
            <a:r>
              <a:rPr lang="en-US" sz="4000" dirty="0" smtClean="0">
                <a:solidFill>
                  <a:schemeClr val="bg1"/>
                </a:solidFill>
              </a:rPr>
              <a:t>Decomposers:</a:t>
            </a:r>
          </a:p>
          <a:p>
            <a:r>
              <a:rPr lang="en-US" sz="3200" dirty="0" smtClean="0">
                <a:solidFill>
                  <a:schemeClr val="bg1"/>
                </a:solidFill>
              </a:rPr>
              <a:t>Fungi, worms, bacteria, termites, cockroaches,</a:t>
            </a:r>
          </a:p>
          <a:p>
            <a:endParaRPr lang="en-US" dirty="0" smtClean="0">
              <a:solidFill>
                <a:schemeClr val="bg1"/>
              </a:solidFill>
            </a:endParaRPr>
          </a:p>
        </p:txBody>
      </p:sp>
      <p:pic>
        <p:nvPicPr>
          <p:cNvPr id="36874" name="Picture 10" descr="http://www.christianguitar.org/forums/attachments/91034d1254277206-madagascan.hissing.cockroach.750pix.jpg"/>
          <p:cNvPicPr>
            <a:picLocks noChangeAspect="1" noChangeArrowheads="1"/>
          </p:cNvPicPr>
          <p:nvPr/>
        </p:nvPicPr>
        <p:blipFill>
          <a:blip r:embed="rId3"/>
          <a:srcRect/>
          <a:stretch>
            <a:fillRect/>
          </a:stretch>
        </p:blipFill>
        <p:spPr bwMode="auto">
          <a:xfrm>
            <a:off x="183831" y="3200399"/>
            <a:ext cx="3930969" cy="3529311"/>
          </a:xfrm>
          <a:prstGeom prst="rect">
            <a:avLst/>
          </a:prstGeom>
          <a:noFill/>
        </p:spPr>
      </p:pic>
      <p:pic>
        <p:nvPicPr>
          <p:cNvPr id="36872" name="Picture 8" descr="http://www.callunafineflowers.com/memorial_middle_school/webquest/studentwebsites/28/pictures/kingvulture.jpg"/>
          <p:cNvPicPr>
            <a:picLocks noChangeAspect="1" noChangeArrowheads="1"/>
          </p:cNvPicPr>
          <p:nvPr/>
        </p:nvPicPr>
        <p:blipFill>
          <a:blip r:embed="rId4"/>
          <a:srcRect/>
          <a:stretch>
            <a:fillRect/>
          </a:stretch>
        </p:blipFill>
        <p:spPr bwMode="auto">
          <a:xfrm>
            <a:off x="533399" y="228600"/>
            <a:ext cx="3324225" cy="26098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99294" cy="1461247"/>
          </a:xfrm>
        </p:spPr>
        <p:txBody>
          <a:bodyPr/>
          <a:lstStyle/>
          <a:p>
            <a:r>
              <a:rPr lang="en-US" dirty="0" smtClean="0"/>
              <a:t>Description</a:t>
            </a:r>
            <a:endParaRPr lang="en-US" dirty="0"/>
          </a:p>
        </p:txBody>
      </p:sp>
      <p:sp>
        <p:nvSpPr>
          <p:cNvPr id="3" name="Content Placeholder 2"/>
          <p:cNvSpPr>
            <a:spLocks noGrp="1"/>
          </p:cNvSpPr>
          <p:nvPr>
            <p:ph idx="1"/>
          </p:nvPr>
        </p:nvSpPr>
        <p:spPr>
          <a:xfrm>
            <a:off x="381000" y="1295400"/>
            <a:ext cx="7772400" cy="5181600"/>
          </a:xfrm>
        </p:spPr>
        <p:txBody>
          <a:bodyPr>
            <a:normAutofit/>
          </a:bodyPr>
          <a:lstStyle/>
          <a:p>
            <a:r>
              <a:rPr lang="en-US" sz="2800" dirty="0" smtClean="0">
                <a:solidFill>
                  <a:schemeClr val="bg1"/>
                </a:solidFill>
              </a:rPr>
              <a:t>Tropical forests are characterized by the greatest diversity of species. They occur near the equator. Because the equator is evenly heated by the sun, the average temperatures of the three warmest and three coldest months do not differ by more than 5 degrees. </a:t>
            </a:r>
          </a:p>
          <a:p>
            <a:r>
              <a:rPr lang="en-US" sz="2800" dirty="0" smtClean="0">
                <a:solidFill>
                  <a:schemeClr val="bg1"/>
                </a:solidFill>
              </a:rPr>
              <a:t>The amount of rainfall is also about the same all year round. Average rainfall in the rainforest is around 70-80 inches.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99294" cy="1461247"/>
          </a:xfrm>
        </p:spPr>
        <p:txBody>
          <a:bodyPr/>
          <a:lstStyle/>
          <a:p>
            <a:r>
              <a:rPr lang="en-US" dirty="0" smtClean="0"/>
              <a:t>PLANTS</a:t>
            </a:r>
            <a:endParaRPr lang="en-US" dirty="0"/>
          </a:p>
        </p:txBody>
      </p:sp>
      <p:sp>
        <p:nvSpPr>
          <p:cNvPr id="3" name="Content Placeholder 2"/>
          <p:cNvSpPr>
            <a:spLocks noGrp="1"/>
          </p:cNvSpPr>
          <p:nvPr>
            <p:ph idx="1"/>
          </p:nvPr>
        </p:nvSpPr>
        <p:spPr>
          <a:xfrm>
            <a:off x="381000" y="1295400"/>
            <a:ext cx="7772400" cy="5181600"/>
          </a:xfrm>
        </p:spPr>
        <p:txBody>
          <a:bodyPr>
            <a:normAutofit/>
          </a:bodyPr>
          <a:lstStyle/>
          <a:p>
            <a:r>
              <a:rPr lang="en-US" sz="2800" dirty="0" smtClean="0">
                <a:solidFill>
                  <a:schemeClr val="bg1"/>
                </a:solidFill>
              </a:rPr>
              <a:t>More than half of all the world's plant and animal species live in tropical rain forests. Tropical rainforests produce 40% of Earth's oxygen.</a:t>
            </a:r>
          </a:p>
          <a:p>
            <a:r>
              <a:rPr lang="en-US" sz="2800" dirty="0" smtClean="0">
                <a:solidFill>
                  <a:schemeClr val="bg1"/>
                </a:solidFill>
              </a:rPr>
              <a:t>Seventy percent of the plants in the rainforest are trees.</a:t>
            </a:r>
          </a:p>
          <a:p>
            <a:r>
              <a:rPr lang="en-US" sz="2800" dirty="0" smtClean="0">
                <a:solidFill>
                  <a:schemeClr val="bg1"/>
                </a:solidFill>
              </a:rPr>
              <a:t>There are four main layers of plants in the rainforest. The top layer is called the canopy, it blocks most light from the rainforest floor.</a:t>
            </a:r>
          </a:p>
          <a:p>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838200"/>
          </a:xfrm>
        </p:spPr>
        <p:txBody>
          <a:bodyPr/>
          <a:lstStyle/>
          <a:p>
            <a:r>
              <a:rPr lang="en-US" dirty="0" smtClean="0"/>
              <a:t>Plant Adaptations</a:t>
            </a:r>
            <a:endParaRPr lang="en-US" dirty="0"/>
          </a:p>
        </p:txBody>
      </p:sp>
      <p:sp>
        <p:nvSpPr>
          <p:cNvPr id="3" name="Content Placeholder 2"/>
          <p:cNvSpPr>
            <a:spLocks noGrp="1"/>
          </p:cNvSpPr>
          <p:nvPr>
            <p:ph idx="1"/>
          </p:nvPr>
        </p:nvSpPr>
        <p:spPr>
          <a:xfrm>
            <a:off x="0" y="914400"/>
            <a:ext cx="4724400" cy="5943600"/>
          </a:xfrm>
        </p:spPr>
        <p:txBody>
          <a:bodyPr>
            <a:noAutofit/>
          </a:bodyPr>
          <a:lstStyle/>
          <a:p>
            <a:pPr>
              <a:buNone/>
            </a:pPr>
            <a:r>
              <a:rPr lang="en-US" sz="2200" dirty="0" smtClean="0">
                <a:solidFill>
                  <a:schemeClr val="accent1">
                    <a:lumMod val="75000"/>
                  </a:schemeClr>
                </a:solidFill>
              </a:rPr>
              <a:t>The tallest trees have no side branches because there is little light under the canopy.</a:t>
            </a:r>
          </a:p>
          <a:p>
            <a:pPr>
              <a:buNone/>
            </a:pPr>
            <a:r>
              <a:rPr lang="en-US" sz="2200" dirty="0" smtClean="0">
                <a:solidFill>
                  <a:schemeClr val="accent1">
                    <a:lumMod val="75000"/>
                  </a:schemeClr>
                </a:solidFill>
              </a:rPr>
              <a:t>Many plants have brightly colored flowers and strong, sweetly scented fruit to attract insects and animals.</a:t>
            </a:r>
          </a:p>
          <a:p>
            <a:pPr>
              <a:buNone/>
            </a:pPr>
            <a:r>
              <a:rPr lang="en-US" sz="2200" dirty="0" smtClean="0">
                <a:solidFill>
                  <a:schemeClr val="accent1">
                    <a:lumMod val="75000"/>
                  </a:schemeClr>
                </a:solidFill>
              </a:rPr>
              <a:t>The leaves of rainforest trees have adapted to cope with the large amount of rain. The leaves are big, thick and waxy, and have 'drip tips' to let the rain drain off quickly. </a:t>
            </a:r>
          </a:p>
          <a:p>
            <a:pPr>
              <a:buNone/>
            </a:pPr>
            <a:r>
              <a:rPr lang="en-US" sz="2200" dirty="0" smtClean="0">
                <a:solidFill>
                  <a:schemeClr val="accent1">
                    <a:lumMod val="75000"/>
                  </a:schemeClr>
                </a:solidFill>
              </a:rPr>
              <a:t>Some trees have roots in the air to catch moisture.</a:t>
            </a:r>
          </a:p>
        </p:txBody>
      </p:sp>
      <p:pic>
        <p:nvPicPr>
          <p:cNvPr id="6" name="Picture 3"/>
          <p:cNvPicPr>
            <a:picLocks noChangeAspect="1" noChangeArrowheads="1"/>
          </p:cNvPicPr>
          <p:nvPr/>
        </p:nvPicPr>
        <p:blipFill>
          <a:blip r:embed="rId3"/>
          <a:srcRect/>
          <a:stretch>
            <a:fillRect/>
          </a:stretch>
        </p:blipFill>
        <p:spPr bwMode="auto">
          <a:xfrm>
            <a:off x="4876800" y="914400"/>
            <a:ext cx="3962400" cy="5649362"/>
          </a:xfrm>
          <a:prstGeom prst="rect">
            <a:avLst/>
          </a:prstGeom>
          <a:noFill/>
          <a:ln w="9525">
            <a:noFill/>
            <a:miter lim="800000"/>
            <a:headEnd/>
            <a:tailEnd/>
          </a:ln>
          <a:effectLst/>
        </p:spPr>
      </p:pic>
      <p:sp>
        <p:nvSpPr>
          <p:cNvPr id="7" name="Content Placeholder 2"/>
          <p:cNvSpPr txBox="1">
            <a:spLocks/>
          </p:cNvSpPr>
          <p:nvPr/>
        </p:nvSpPr>
        <p:spPr>
          <a:xfrm>
            <a:off x="381000" y="990600"/>
            <a:ext cx="4419600" cy="5486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1800"/>
              </a:spcBef>
              <a:spcAft>
                <a:spcPts val="0"/>
              </a:spcAft>
              <a:buClrTx/>
              <a:buSzTx/>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5362" name="Picture 2" descr="http://www.stockpix.com/image/2907.jpg"/>
          <p:cNvPicPr>
            <a:picLocks noChangeAspect="1" noChangeArrowheads="1"/>
          </p:cNvPicPr>
          <p:nvPr/>
        </p:nvPicPr>
        <p:blipFill>
          <a:blip r:embed="rId4"/>
          <a:srcRect/>
          <a:stretch>
            <a:fillRect/>
          </a:stretch>
        </p:blipFill>
        <p:spPr bwMode="auto">
          <a:xfrm>
            <a:off x="4724400" y="3581400"/>
            <a:ext cx="1993900" cy="29908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4495800" cy="6096000"/>
          </a:xfrm>
        </p:spPr>
        <p:txBody>
          <a:bodyPr>
            <a:normAutofit fontScale="92500" lnSpcReduction="20000"/>
          </a:bodyPr>
          <a:lstStyle/>
          <a:p>
            <a:r>
              <a:rPr lang="en-US" sz="2800" dirty="0" smtClean="0">
                <a:solidFill>
                  <a:schemeClr val="accent1">
                    <a:lumMod val="50000"/>
                  </a:schemeClr>
                </a:solidFill>
              </a:rPr>
              <a:t>Some plants grow on the branches of the tall trees so that they are closer to the sunlight and to absorb the trees </a:t>
            </a:r>
            <a:r>
              <a:rPr lang="en-US" sz="2800" dirty="0" err="1" smtClean="0">
                <a:solidFill>
                  <a:schemeClr val="accent1">
                    <a:lumMod val="50000"/>
                  </a:schemeClr>
                </a:solidFill>
              </a:rPr>
              <a:t>nutritents</a:t>
            </a:r>
            <a:r>
              <a:rPr lang="en-US" sz="2800" dirty="0" smtClean="0">
                <a:solidFill>
                  <a:schemeClr val="accent1">
                    <a:lumMod val="50000"/>
                  </a:schemeClr>
                </a:solidFill>
              </a:rPr>
              <a:t>.</a:t>
            </a:r>
          </a:p>
          <a:p>
            <a:r>
              <a:rPr lang="en-US" sz="2800" dirty="0" smtClean="0">
                <a:solidFill>
                  <a:schemeClr val="accent1">
                    <a:lumMod val="50000"/>
                  </a:schemeClr>
                </a:solidFill>
              </a:rPr>
              <a:t>Most trees have smooth bark to keep other plants from climbing or living on them.</a:t>
            </a:r>
          </a:p>
          <a:p>
            <a:r>
              <a:rPr lang="en-US" sz="2800" dirty="0" smtClean="0">
                <a:solidFill>
                  <a:schemeClr val="accent1">
                    <a:lumMod val="50000"/>
                  </a:schemeClr>
                </a:solidFill>
              </a:rPr>
              <a:t>There are many carnivorous plants in the rainforest. </a:t>
            </a:r>
          </a:p>
          <a:p>
            <a:r>
              <a:rPr lang="en-US" sz="2800" dirty="0" smtClean="0">
                <a:solidFill>
                  <a:schemeClr val="accent1">
                    <a:lumMod val="50000"/>
                  </a:schemeClr>
                </a:solidFill>
              </a:rPr>
              <a:t>There are many types of plants that are climbing vines.</a:t>
            </a:r>
          </a:p>
          <a:p>
            <a:endParaRPr lang="en-US" dirty="0">
              <a:solidFill>
                <a:schemeClr val="accent1">
                  <a:lumMod val="50000"/>
                </a:schemeClr>
              </a:solidFill>
            </a:endParaRPr>
          </a:p>
        </p:txBody>
      </p:sp>
      <p:pic>
        <p:nvPicPr>
          <p:cNvPr id="13316" name="Picture 4" descr="Large bromeliad epiphyte in Costa Rica"/>
          <p:cNvPicPr>
            <a:picLocks noChangeAspect="1" noChangeArrowheads="1"/>
          </p:cNvPicPr>
          <p:nvPr/>
        </p:nvPicPr>
        <p:blipFill>
          <a:blip r:embed="rId3"/>
          <a:srcRect/>
          <a:stretch>
            <a:fillRect/>
          </a:stretch>
        </p:blipFill>
        <p:spPr bwMode="auto">
          <a:xfrm>
            <a:off x="5105400" y="152400"/>
            <a:ext cx="3334564" cy="2438400"/>
          </a:xfrm>
          <a:prstGeom prst="rect">
            <a:avLst/>
          </a:prstGeom>
          <a:noFill/>
        </p:spPr>
      </p:pic>
      <p:pic>
        <p:nvPicPr>
          <p:cNvPr id="13320" name="Picture 8" descr="http://farm1.static.flickr.com/89/238969155_23e76e17aa.jpg?v=0"/>
          <p:cNvPicPr>
            <a:picLocks noChangeAspect="1" noChangeArrowheads="1"/>
          </p:cNvPicPr>
          <p:nvPr/>
        </p:nvPicPr>
        <p:blipFill>
          <a:blip r:embed="rId4"/>
          <a:srcRect/>
          <a:stretch>
            <a:fillRect/>
          </a:stretch>
        </p:blipFill>
        <p:spPr bwMode="auto">
          <a:xfrm>
            <a:off x="4724400" y="3048000"/>
            <a:ext cx="2679700" cy="3572933"/>
          </a:xfrm>
          <a:prstGeom prst="rect">
            <a:avLst/>
          </a:prstGeom>
          <a:noFill/>
        </p:spPr>
      </p:pic>
      <p:pic>
        <p:nvPicPr>
          <p:cNvPr id="13318" name="Picture 6" descr="http://www.sciencedaily.com/images/2007/11/071120201931.jpg"/>
          <p:cNvPicPr>
            <a:picLocks noChangeAspect="1" noChangeArrowheads="1"/>
          </p:cNvPicPr>
          <p:nvPr/>
        </p:nvPicPr>
        <p:blipFill>
          <a:blip r:embed="rId5"/>
          <a:srcRect/>
          <a:stretch>
            <a:fillRect/>
          </a:stretch>
        </p:blipFill>
        <p:spPr bwMode="auto">
          <a:xfrm>
            <a:off x="6553200" y="2438400"/>
            <a:ext cx="2362200" cy="262204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allisonfarnum.files.wordpress.com/2008/04/two-toed-sloth.jpg"/>
          <p:cNvPicPr>
            <a:picLocks noChangeAspect="1" noChangeArrowheads="1"/>
          </p:cNvPicPr>
          <p:nvPr/>
        </p:nvPicPr>
        <p:blipFill>
          <a:blip r:embed="rId3"/>
          <a:srcRect/>
          <a:stretch>
            <a:fillRect/>
          </a:stretch>
        </p:blipFill>
        <p:spPr bwMode="auto">
          <a:xfrm>
            <a:off x="5029200" y="228600"/>
            <a:ext cx="3441700" cy="2372576"/>
          </a:xfrm>
          <a:prstGeom prst="rect">
            <a:avLst/>
          </a:prstGeom>
          <a:noFill/>
        </p:spPr>
      </p:pic>
      <p:sp>
        <p:nvSpPr>
          <p:cNvPr id="3" name="Content Placeholder 2"/>
          <p:cNvSpPr>
            <a:spLocks noGrp="1"/>
          </p:cNvSpPr>
          <p:nvPr>
            <p:ph idx="1"/>
          </p:nvPr>
        </p:nvSpPr>
        <p:spPr>
          <a:xfrm>
            <a:off x="228600" y="228600"/>
            <a:ext cx="4495800" cy="6096000"/>
          </a:xfrm>
        </p:spPr>
        <p:txBody>
          <a:bodyPr>
            <a:normAutofit fontScale="92500" lnSpcReduction="10000"/>
          </a:bodyPr>
          <a:lstStyle/>
          <a:p>
            <a:pPr>
              <a:buNone/>
            </a:pPr>
            <a:r>
              <a:rPr lang="en-US" sz="2800" dirty="0" smtClean="0">
                <a:solidFill>
                  <a:schemeClr val="bg1"/>
                </a:solidFill>
              </a:rPr>
              <a:t>ANIMAL ADAPTATIONS</a:t>
            </a:r>
          </a:p>
          <a:p>
            <a:pPr>
              <a:buNone/>
            </a:pPr>
            <a:r>
              <a:rPr lang="en-US" sz="2800" dirty="0" smtClean="0">
                <a:solidFill>
                  <a:schemeClr val="bg1"/>
                </a:solidFill>
              </a:rPr>
              <a:t>Many animals are adapted to be good at climbing since there are so many trees.</a:t>
            </a:r>
          </a:p>
          <a:p>
            <a:pPr>
              <a:buNone/>
            </a:pPr>
            <a:r>
              <a:rPr lang="en-US" sz="2800" dirty="0" smtClean="0">
                <a:solidFill>
                  <a:schemeClr val="bg1"/>
                </a:solidFill>
              </a:rPr>
              <a:t>Many rainforest animals use camouflage and mimicry to 'disappear' in the rainforest.</a:t>
            </a:r>
          </a:p>
          <a:p>
            <a:pPr>
              <a:buNone/>
            </a:pPr>
            <a:r>
              <a:rPr lang="en-US" sz="2800" dirty="0" smtClean="0">
                <a:solidFill>
                  <a:schemeClr val="bg1"/>
                </a:solidFill>
              </a:rPr>
              <a:t>Some animals are poisonous, and use bright colors to warn predators to leave them alone.</a:t>
            </a:r>
          </a:p>
          <a:p>
            <a:pPr>
              <a:buNone/>
            </a:pPr>
            <a:endParaRPr lang="en-US" sz="2800" dirty="0" smtClean="0">
              <a:solidFill>
                <a:schemeClr val="bg1"/>
              </a:solidFill>
            </a:endParaRPr>
          </a:p>
          <a:p>
            <a:pPr>
              <a:buNone/>
            </a:pPr>
            <a:endParaRPr lang="en-US" sz="2800" dirty="0" smtClean="0">
              <a:solidFill>
                <a:schemeClr val="bg1"/>
              </a:solidFill>
            </a:endParaRPr>
          </a:p>
        </p:txBody>
      </p:sp>
      <p:pic>
        <p:nvPicPr>
          <p:cNvPr id="53256" name="Picture 8" descr="Leaf mimic insect(Andasibe)"/>
          <p:cNvPicPr>
            <a:picLocks noChangeAspect="1" noChangeArrowheads="1"/>
          </p:cNvPicPr>
          <p:nvPr/>
        </p:nvPicPr>
        <p:blipFill>
          <a:blip r:embed="rId4"/>
          <a:srcRect/>
          <a:stretch>
            <a:fillRect/>
          </a:stretch>
        </p:blipFill>
        <p:spPr bwMode="auto">
          <a:xfrm>
            <a:off x="4800600" y="2438400"/>
            <a:ext cx="3715013" cy="2438400"/>
          </a:xfrm>
          <a:prstGeom prst="rect">
            <a:avLst/>
          </a:prstGeom>
          <a:noFill/>
        </p:spPr>
      </p:pic>
      <p:pic>
        <p:nvPicPr>
          <p:cNvPr id="10" name="Picture 9" descr="http://thundafunda.com/3993/images/animals/wild-animals-cute/blue-poison-dart-frog-pictures.jpg"/>
          <p:cNvPicPr>
            <a:picLocks noChangeAspect="1" noChangeArrowheads="1"/>
          </p:cNvPicPr>
          <p:nvPr/>
        </p:nvPicPr>
        <p:blipFill>
          <a:blip r:embed="rId5" cstate="print"/>
          <a:srcRect/>
          <a:stretch>
            <a:fillRect/>
          </a:stretch>
        </p:blipFill>
        <p:spPr bwMode="auto">
          <a:xfrm>
            <a:off x="5410200" y="4630189"/>
            <a:ext cx="2971800" cy="222781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876800" cy="6629400"/>
          </a:xfrm>
        </p:spPr>
        <p:txBody>
          <a:bodyPr>
            <a:noAutofit/>
          </a:bodyPr>
          <a:lstStyle/>
          <a:p>
            <a:pPr>
              <a:buNone/>
            </a:pPr>
            <a:r>
              <a:rPr lang="en-US" dirty="0" smtClean="0">
                <a:solidFill>
                  <a:schemeClr val="bg2">
                    <a:lumMod val="50000"/>
                  </a:schemeClr>
                </a:solidFill>
              </a:rPr>
              <a:t>Pretty Birds! Beaks, Feet, and Feathers with a special design…</a:t>
            </a:r>
          </a:p>
          <a:p>
            <a:pPr>
              <a:buNone/>
            </a:pPr>
            <a:r>
              <a:rPr lang="en-US" sz="2400" dirty="0" smtClean="0">
                <a:solidFill>
                  <a:schemeClr val="bg2">
                    <a:lumMod val="50000"/>
                  </a:schemeClr>
                </a:solidFill>
              </a:rPr>
              <a:t>Many birds eat nuts, and developed big strong beaks to crack open the tough shells. </a:t>
            </a:r>
          </a:p>
          <a:p>
            <a:pPr>
              <a:buNone/>
            </a:pPr>
            <a:r>
              <a:rPr lang="en-US" sz="2400" dirty="0" smtClean="0">
                <a:solidFill>
                  <a:schemeClr val="bg2">
                    <a:lumMod val="50000"/>
                  </a:schemeClr>
                </a:solidFill>
              </a:rPr>
              <a:t>Tree birds have long toes that can perch easily on branches.</a:t>
            </a:r>
          </a:p>
          <a:p>
            <a:pPr>
              <a:buNone/>
            </a:pPr>
            <a:r>
              <a:rPr lang="en-US" sz="2400" dirty="0" smtClean="0">
                <a:solidFill>
                  <a:schemeClr val="bg2">
                    <a:lumMod val="50000"/>
                  </a:schemeClr>
                </a:solidFill>
              </a:rPr>
              <a:t>The Jacana has extremely long toes so it can walk on lily pads without falling through.</a:t>
            </a:r>
          </a:p>
          <a:p>
            <a:pPr>
              <a:buNone/>
            </a:pPr>
            <a:r>
              <a:rPr lang="en-US" sz="2400" dirty="0" smtClean="0">
                <a:solidFill>
                  <a:schemeClr val="bg2">
                    <a:lumMod val="50000"/>
                  </a:schemeClr>
                </a:solidFill>
              </a:rPr>
              <a:t>The kingfisher has a long, spear like beak for catching fish.</a:t>
            </a:r>
          </a:p>
        </p:txBody>
      </p:sp>
      <p:pic>
        <p:nvPicPr>
          <p:cNvPr id="55298" name="Picture 2" descr="http://cache2.asset-cache.net/xc/3701-008642a.jpg?v=1&amp;c=IWSAsset&amp;k=2&amp;d=910C62E22B9F47AA4EA72C938027100C0F9ED29354AE4A56BDF605816E2DED64EC7C5022FB410D56"/>
          <p:cNvPicPr>
            <a:picLocks noChangeAspect="1" noChangeArrowheads="1"/>
          </p:cNvPicPr>
          <p:nvPr/>
        </p:nvPicPr>
        <p:blipFill>
          <a:blip r:embed="rId3"/>
          <a:srcRect/>
          <a:stretch>
            <a:fillRect/>
          </a:stretch>
        </p:blipFill>
        <p:spPr bwMode="auto">
          <a:xfrm>
            <a:off x="4572000" y="0"/>
            <a:ext cx="3347584" cy="2209800"/>
          </a:xfrm>
          <a:prstGeom prst="rect">
            <a:avLst/>
          </a:prstGeom>
          <a:noFill/>
        </p:spPr>
      </p:pic>
      <p:pic>
        <p:nvPicPr>
          <p:cNvPr id="55302" name="Picture 6" descr="File:Irediparra gallinacea1.jpg">
            <a:hlinkClick r:id="rId4"/>
          </p:cNvPr>
          <p:cNvPicPr>
            <a:picLocks noChangeAspect="1" noChangeArrowheads="1"/>
          </p:cNvPicPr>
          <p:nvPr/>
        </p:nvPicPr>
        <p:blipFill>
          <a:blip r:embed="rId5"/>
          <a:srcRect/>
          <a:stretch>
            <a:fillRect/>
          </a:stretch>
        </p:blipFill>
        <p:spPr bwMode="auto">
          <a:xfrm>
            <a:off x="5029200" y="1981200"/>
            <a:ext cx="3707764" cy="2590800"/>
          </a:xfrm>
          <a:prstGeom prst="rect">
            <a:avLst/>
          </a:prstGeom>
          <a:noFill/>
        </p:spPr>
      </p:pic>
      <p:pic>
        <p:nvPicPr>
          <p:cNvPr id="55304" name="Picture 8" descr="Malachite Kingfisher (Alcedo cristata)"/>
          <p:cNvPicPr>
            <a:picLocks noChangeAspect="1" noChangeArrowheads="1"/>
          </p:cNvPicPr>
          <p:nvPr/>
        </p:nvPicPr>
        <p:blipFill>
          <a:blip r:embed="rId6"/>
          <a:srcRect/>
          <a:stretch>
            <a:fillRect/>
          </a:stretch>
        </p:blipFill>
        <p:spPr bwMode="auto">
          <a:xfrm>
            <a:off x="5257800" y="4473575"/>
            <a:ext cx="3532481" cy="23844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0"/>
            <a:ext cx="4953000" cy="4648201"/>
          </a:xfrm>
        </p:spPr>
        <p:txBody>
          <a:bodyPr>
            <a:noAutofit/>
          </a:bodyPr>
          <a:lstStyle/>
          <a:p>
            <a:r>
              <a:rPr lang="en-US" sz="3600" dirty="0" smtClean="0">
                <a:solidFill>
                  <a:schemeClr val="bg2">
                    <a:lumMod val="50000"/>
                  </a:schemeClr>
                </a:solidFill>
              </a:rPr>
              <a:t>Rainforest Herbivores:</a:t>
            </a:r>
          </a:p>
          <a:p>
            <a:r>
              <a:rPr lang="en-US" sz="2800" dirty="0" smtClean="0">
                <a:solidFill>
                  <a:schemeClr val="bg2">
                    <a:lumMod val="50000"/>
                  </a:schemeClr>
                </a:solidFill>
              </a:rPr>
              <a:t>elephants, fruit bats, tapirs, gorillas, howler monkeys, iguanas, hummingbirds, tortoises, capybaras, leaf cutter ants, manatees, and hippopotami. </a:t>
            </a:r>
          </a:p>
          <a:p>
            <a:endParaRPr lang="en-US" sz="2800" dirty="0" smtClean="0">
              <a:solidFill>
                <a:schemeClr val="bg2">
                  <a:lumMod val="50000"/>
                </a:schemeClr>
              </a:solidFill>
            </a:endParaRPr>
          </a:p>
          <a:p>
            <a:endParaRPr lang="en-US" sz="2800" dirty="0" smtClean="0">
              <a:solidFill>
                <a:schemeClr val="bg2">
                  <a:lumMod val="50000"/>
                </a:schemeClr>
              </a:solidFill>
            </a:endParaRPr>
          </a:p>
          <a:p>
            <a:endParaRPr lang="en-US" sz="2800" dirty="0" smtClean="0">
              <a:solidFill>
                <a:schemeClr val="bg2">
                  <a:lumMod val="50000"/>
                </a:schemeClr>
              </a:solidFill>
            </a:endParaRPr>
          </a:p>
          <a:p>
            <a:endParaRPr lang="en-US" sz="2800" dirty="0" smtClean="0">
              <a:solidFill>
                <a:schemeClr val="bg2">
                  <a:lumMod val="50000"/>
                </a:schemeClr>
              </a:solidFill>
            </a:endParaRPr>
          </a:p>
        </p:txBody>
      </p:sp>
      <p:pic>
        <p:nvPicPr>
          <p:cNvPr id="6148" name="Picture 4" descr="http://z.about.com/d/boston/1/0/e/2/-/-/capybara.JPG"/>
          <p:cNvPicPr>
            <a:picLocks noChangeAspect="1" noChangeArrowheads="1"/>
          </p:cNvPicPr>
          <p:nvPr/>
        </p:nvPicPr>
        <p:blipFill>
          <a:blip r:embed="rId2" cstate="print"/>
          <a:srcRect/>
          <a:stretch>
            <a:fillRect/>
          </a:stretch>
        </p:blipFill>
        <p:spPr bwMode="auto">
          <a:xfrm>
            <a:off x="228600" y="1828800"/>
            <a:ext cx="3795813" cy="3032125"/>
          </a:xfrm>
          <a:prstGeom prst="rect">
            <a:avLst/>
          </a:prstGeom>
          <a:noFill/>
        </p:spPr>
      </p:pic>
      <p:pic>
        <p:nvPicPr>
          <p:cNvPr id="6146" name="Picture 2" descr="http://animals.nationalgeographic.com/staticfiles/NGS/Shared/StaticFiles/animals/images/primary/leaf-cutter-ant.jpg"/>
          <p:cNvPicPr>
            <a:picLocks noChangeAspect="1" noChangeArrowheads="1"/>
          </p:cNvPicPr>
          <p:nvPr/>
        </p:nvPicPr>
        <p:blipFill>
          <a:blip r:embed="rId3"/>
          <a:srcRect/>
          <a:stretch>
            <a:fillRect/>
          </a:stretch>
        </p:blipFill>
        <p:spPr bwMode="auto">
          <a:xfrm>
            <a:off x="1143000" y="4495800"/>
            <a:ext cx="3426648" cy="2362200"/>
          </a:xfrm>
          <a:prstGeom prst="rect">
            <a:avLst/>
          </a:prstGeom>
          <a:noFill/>
        </p:spPr>
      </p:pic>
      <p:pic>
        <p:nvPicPr>
          <p:cNvPr id="6150" name="Picture 6" descr="http://www.fs.fed.us/r8/caribbean/wildlife-facts/2005/wildlife-facts_images_2005/jamaican_fruit_bat.jpg"/>
          <p:cNvPicPr>
            <a:picLocks noChangeAspect="1" noChangeArrowheads="1"/>
          </p:cNvPicPr>
          <p:nvPr/>
        </p:nvPicPr>
        <p:blipFill>
          <a:blip r:embed="rId4"/>
          <a:srcRect/>
          <a:stretch>
            <a:fillRect/>
          </a:stretch>
        </p:blipFill>
        <p:spPr bwMode="auto">
          <a:xfrm>
            <a:off x="63501" y="-136524"/>
            <a:ext cx="2984500" cy="2067186"/>
          </a:xfrm>
          <a:prstGeom prst="rect">
            <a:avLst/>
          </a:prstGeom>
          <a:noFill/>
        </p:spPr>
      </p:pic>
      <p:pic>
        <p:nvPicPr>
          <p:cNvPr id="6152" name="Picture 8" descr="http://users.rowan.edu/~holbrook/tapir.jpg"/>
          <p:cNvPicPr>
            <a:picLocks noChangeAspect="1" noChangeArrowheads="1"/>
          </p:cNvPicPr>
          <p:nvPr/>
        </p:nvPicPr>
        <p:blipFill>
          <a:blip r:embed="rId5"/>
          <a:srcRect/>
          <a:stretch>
            <a:fillRect/>
          </a:stretch>
        </p:blipFill>
        <p:spPr bwMode="auto">
          <a:xfrm>
            <a:off x="5029200" y="4341512"/>
            <a:ext cx="3276600" cy="25164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0" y="457200"/>
            <a:ext cx="4114800" cy="6172200"/>
          </a:xfrm>
        </p:spPr>
        <p:txBody>
          <a:bodyPr>
            <a:noAutofit/>
          </a:bodyPr>
          <a:lstStyle/>
          <a:p>
            <a:r>
              <a:rPr lang="en-US" sz="2800" dirty="0" smtClean="0">
                <a:solidFill>
                  <a:schemeClr val="bg1"/>
                </a:solidFill>
              </a:rPr>
              <a:t>Rainforest Carnivore examples</a:t>
            </a:r>
          </a:p>
          <a:p>
            <a:r>
              <a:rPr lang="en-US" sz="2800" dirty="0" smtClean="0">
                <a:solidFill>
                  <a:schemeClr val="bg1"/>
                </a:solidFill>
              </a:rPr>
              <a:t>Mammals-Leopards, tigers and other big cats. </a:t>
            </a:r>
          </a:p>
          <a:p>
            <a:r>
              <a:rPr lang="en-US" sz="2800" dirty="0" smtClean="0">
                <a:solidFill>
                  <a:schemeClr val="bg1"/>
                </a:solidFill>
              </a:rPr>
              <a:t>Reptiles-Crocodiles and caimans, anacondas and other snakes</a:t>
            </a:r>
          </a:p>
          <a:p>
            <a:r>
              <a:rPr lang="en-US" sz="2800" dirty="0" smtClean="0">
                <a:solidFill>
                  <a:schemeClr val="bg1"/>
                </a:solidFill>
              </a:rPr>
              <a:t>Birds-harpy eagles</a:t>
            </a:r>
          </a:p>
        </p:txBody>
      </p:sp>
      <p:pic>
        <p:nvPicPr>
          <p:cNvPr id="2058" name="Picture 10" descr="http://www.herpfanatic.com/Johnston%27s%20Crocodile%20(Crocodylus%20johnstoni).jpg"/>
          <p:cNvPicPr>
            <a:picLocks noChangeAspect="1" noChangeArrowheads="1"/>
          </p:cNvPicPr>
          <p:nvPr/>
        </p:nvPicPr>
        <p:blipFill>
          <a:blip r:embed="rId3" cstate="print"/>
          <a:srcRect/>
          <a:stretch>
            <a:fillRect/>
          </a:stretch>
        </p:blipFill>
        <p:spPr bwMode="auto">
          <a:xfrm>
            <a:off x="0" y="2057400"/>
            <a:ext cx="3620353" cy="2590800"/>
          </a:xfrm>
          <a:prstGeom prst="rect">
            <a:avLst/>
          </a:prstGeom>
          <a:noFill/>
        </p:spPr>
      </p:pic>
      <p:pic>
        <p:nvPicPr>
          <p:cNvPr id="2056" name="Picture 8" descr="http://www.erikhenne.com/images/Belize%20-9-%20Belize%20Zoo%20harpy%20eagle%20worlds%20largest%20eagle.jpg"/>
          <p:cNvPicPr>
            <a:picLocks noChangeAspect="1" noChangeArrowheads="1"/>
          </p:cNvPicPr>
          <p:nvPr/>
        </p:nvPicPr>
        <p:blipFill>
          <a:blip r:embed="rId4"/>
          <a:srcRect/>
          <a:stretch>
            <a:fillRect/>
          </a:stretch>
        </p:blipFill>
        <p:spPr bwMode="auto">
          <a:xfrm>
            <a:off x="1828800" y="4451096"/>
            <a:ext cx="3213100" cy="2406904"/>
          </a:xfrm>
          <a:prstGeom prst="rect">
            <a:avLst/>
          </a:prstGeom>
          <a:noFill/>
        </p:spPr>
      </p:pic>
      <p:pic>
        <p:nvPicPr>
          <p:cNvPr id="2060" name="Picture 12" descr="http://www.wildlife-pictures-online.com/image-files/leopard_ep-1442.jpg"/>
          <p:cNvPicPr>
            <a:picLocks noChangeAspect="1" noChangeArrowheads="1"/>
          </p:cNvPicPr>
          <p:nvPr/>
        </p:nvPicPr>
        <p:blipFill>
          <a:blip r:embed="rId5"/>
          <a:srcRect/>
          <a:stretch>
            <a:fillRect/>
          </a:stretch>
        </p:blipFill>
        <p:spPr bwMode="auto">
          <a:xfrm>
            <a:off x="1905000" y="0"/>
            <a:ext cx="3213100" cy="261949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resh">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Fresh</Template>
  <TotalTime>1670</TotalTime>
  <Words>496</Words>
  <Application>Microsoft Office PowerPoint</Application>
  <PresentationFormat>On-screen Show (4:3)</PresentationFormat>
  <Paragraphs>43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Fresh</vt:lpstr>
      <vt:lpstr>Rainforest Habitats</vt:lpstr>
      <vt:lpstr>Description</vt:lpstr>
      <vt:lpstr>PLANTS</vt:lpstr>
      <vt:lpstr>Plant Adaptations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Denton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DESERT Habitats</dc:title>
  <dc:creator>Administrator</dc:creator>
  <cp:lastModifiedBy>repair</cp:lastModifiedBy>
  <cp:revision>144</cp:revision>
  <dcterms:created xsi:type="dcterms:W3CDTF">2010-02-22T14:45:06Z</dcterms:created>
  <dcterms:modified xsi:type="dcterms:W3CDTF">2013-03-08T17:29:24Z</dcterms:modified>
</cp:coreProperties>
</file>