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4" r:id="rId47"/>
    <p:sldId id="305" r:id="rId48"/>
    <p:sldId id="306" r:id="rId49"/>
    <p:sldId id="307" r:id="rId50"/>
    <p:sldId id="308" r:id="rId51"/>
    <p:sldId id="303" r:id="rId52"/>
    <p:sldId id="309" r:id="rId53"/>
    <p:sldId id="326" r:id="rId54"/>
    <p:sldId id="327" r:id="rId55"/>
    <p:sldId id="310" r:id="rId56"/>
    <p:sldId id="328" r:id="rId57"/>
    <p:sldId id="311" r:id="rId58"/>
    <p:sldId id="331" r:id="rId59"/>
    <p:sldId id="312" r:id="rId60"/>
    <p:sldId id="313" r:id="rId61"/>
    <p:sldId id="314" r:id="rId62"/>
    <p:sldId id="332" r:id="rId63"/>
    <p:sldId id="315" r:id="rId64"/>
    <p:sldId id="316" r:id="rId65"/>
    <p:sldId id="323" r:id="rId66"/>
    <p:sldId id="317" r:id="rId67"/>
    <p:sldId id="322" r:id="rId68"/>
    <p:sldId id="321" r:id="rId69"/>
    <p:sldId id="324" r:id="rId70"/>
    <p:sldId id="320" r:id="rId71"/>
    <p:sldId id="333" r:id="rId72"/>
    <p:sldId id="325" r:id="rId73"/>
    <p:sldId id="334" r:id="rId74"/>
    <p:sldId id="335" r:id="rId75"/>
    <p:sldId id="336" r:id="rId76"/>
    <p:sldId id="33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134AD-429F-477F-B8EE-2C8A4795CAB4}" type="datetimeFigureOut">
              <a:rPr lang="en-US" smtClean="0"/>
              <a:pPr/>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33EB58-E5AA-4708-AE81-F9941C1A078A}" type="slidenum">
              <a:rPr lang="en-US" smtClean="0"/>
              <a:pPr/>
              <a:t>‹#›</a:t>
            </a:fld>
            <a:endParaRPr lang="en-US"/>
          </a:p>
        </p:txBody>
      </p:sp>
    </p:spTree>
    <p:extLst>
      <p:ext uri="{BB962C8B-B14F-4D97-AF65-F5344CB8AC3E}">
        <p14:creationId xmlns:p14="http://schemas.microsoft.com/office/powerpoint/2010/main" val="81312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a:t>
            </a:r>
            <a:r>
              <a:rPr lang="en-US" baseline="0" dirty="0" smtClean="0"/>
              <a:t> OUT BINGO CARDS. </a:t>
            </a:r>
            <a:r>
              <a:rPr lang="en-US" dirty="0" smtClean="0"/>
              <a:t>TEACHER CALLS OUT MISSING BEGINNING WORDS, AND KIDS PENCIL THEM INTO THE BOXES</a:t>
            </a:r>
            <a:r>
              <a:rPr lang="en-US" baseline="0" dirty="0" smtClean="0"/>
              <a:t> THEY THINK THEY GO IN. </a:t>
            </a:r>
          </a:p>
          <a:p>
            <a:r>
              <a:rPr lang="en-US" baseline="0" smtClean="0"/>
              <a:t>ANSWERS (ORGINAL COPY, BITTER SWEET, BAGGY TIGHTS, POSITIVELY NEGATIVE, STILL MOVING, BANKRUPT MILLIONAIRE, CLEARLY MISUNDERSTOOD, JUMBO SHRIMP, RESTLESS SLEEP, DARK LIGHT, BIRD DOG, DULL ROAR, NEVER AGAIN, BURIED ALIVE, WALKING DEAD, SMALL CROWD, FRONT END, NOTHING MUCH, SINGLE PAIR, TOP FLOOR, CIVIL WAR, GOOD GRIEF, OLD NEWS, BONELESS RIBS, WHOLE PIECE)</a:t>
            </a:r>
            <a:endParaRPr lang="en-US" dirty="0"/>
          </a:p>
        </p:txBody>
      </p:sp>
      <p:sp>
        <p:nvSpPr>
          <p:cNvPr id="4" name="Slide Number Placeholder 3"/>
          <p:cNvSpPr>
            <a:spLocks noGrp="1"/>
          </p:cNvSpPr>
          <p:nvPr>
            <p:ph type="sldNum" sz="quarter" idx="10"/>
          </p:nvPr>
        </p:nvSpPr>
        <p:spPr/>
        <p:txBody>
          <a:bodyPr/>
          <a:lstStyle/>
          <a:p>
            <a:fld id="{A633EB58-E5AA-4708-AE81-F9941C1A078A}"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*play allusion card game after this last slide &amp; </a:t>
            </a:r>
            <a:r>
              <a:rPr lang="en-US" dirty="0" err="1" smtClean="0"/>
              <a:t>assing</a:t>
            </a:r>
            <a:r>
              <a:rPr lang="en-US" dirty="0" smtClean="0"/>
              <a:t> </a:t>
            </a:r>
            <a:r>
              <a:rPr lang="en-US" smtClean="0"/>
              <a:t>independent practice sheet</a:t>
            </a:r>
            <a:endParaRPr lang="en-US" dirty="0"/>
          </a:p>
        </p:txBody>
      </p:sp>
      <p:sp>
        <p:nvSpPr>
          <p:cNvPr id="4" name="Slide Number Placeholder 3"/>
          <p:cNvSpPr>
            <a:spLocks noGrp="1"/>
          </p:cNvSpPr>
          <p:nvPr>
            <p:ph type="sldNum" sz="quarter" idx="10"/>
          </p:nvPr>
        </p:nvSpPr>
        <p:spPr/>
        <p:txBody>
          <a:bodyPr/>
          <a:lstStyle/>
          <a:p>
            <a:fld id="{A633EB58-E5AA-4708-AE81-F9941C1A078A}"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3EB58-E5AA-4708-AE81-F9941C1A078A}"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33EB58-E5AA-4708-AE81-F9941C1A078A}"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3EB58-E5AA-4708-AE81-F9941C1A078A}" type="slidenum">
              <a:rPr lang="en-US" smtClean="0"/>
              <a:pPr/>
              <a:t>57</a:t>
            </a:fld>
            <a:endParaRPr lang="en-US"/>
          </a:p>
        </p:txBody>
      </p:sp>
    </p:spTree>
    <p:extLst>
      <p:ext uri="{BB962C8B-B14F-4D97-AF65-F5344CB8AC3E}">
        <p14:creationId xmlns:p14="http://schemas.microsoft.com/office/powerpoint/2010/main" val="10465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might</a:t>
            </a:r>
            <a:r>
              <a:rPr lang="en-US" baseline="0" dirty="0" smtClean="0"/>
              <a:t> have looked good at one time, but they don’t look good anymore. It’s like wearing someone else’s old and dirty clothes. You need to use your own words, not someone </a:t>
            </a:r>
            <a:r>
              <a:rPr lang="en-US" baseline="0" dirty="0" err="1" smtClean="0"/>
              <a:t>elses</a:t>
            </a:r>
            <a:r>
              <a:rPr lang="en-US" baseline="0" dirty="0" smtClean="0"/>
              <a:t>!! Be original! Take out the tired words and create new </a:t>
            </a:r>
            <a:r>
              <a:rPr lang="en-US" baseline="0" dirty="0" err="1" smtClean="0"/>
              <a:t>cliches</a:t>
            </a:r>
            <a:r>
              <a:rPr lang="en-US" baseline="0" dirty="0" smtClean="0"/>
              <a:t> of your own!</a:t>
            </a:r>
            <a:endParaRPr lang="en-US" dirty="0"/>
          </a:p>
        </p:txBody>
      </p:sp>
      <p:sp>
        <p:nvSpPr>
          <p:cNvPr id="4" name="Slide Number Placeholder 3"/>
          <p:cNvSpPr>
            <a:spLocks noGrp="1"/>
          </p:cNvSpPr>
          <p:nvPr>
            <p:ph type="sldNum" sz="quarter" idx="10"/>
          </p:nvPr>
        </p:nvSpPr>
        <p:spPr/>
        <p:txBody>
          <a:bodyPr/>
          <a:lstStyle/>
          <a:p>
            <a:fld id="{A633EB58-E5AA-4708-AE81-F9941C1A078A}" type="slidenum">
              <a:rPr lang="en-US" smtClean="0"/>
              <a:pPr/>
              <a:t>58</a:t>
            </a:fld>
            <a:endParaRPr lang="en-US"/>
          </a:p>
        </p:txBody>
      </p:sp>
    </p:spTree>
    <p:extLst>
      <p:ext uri="{BB962C8B-B14F-4D97-AF65-F5344CB8AC3E}">
        <p14:creationId xmlns:p14="http://schemas.microsoft.com/office/powerpoint/2010/main" val="378494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25726E9C-68B5-457F-84AF-C8AB7E7915F4}"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726E9C-68B5-457F-84AF-C8AB7E7915F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5726E9C-68B5-457F-84AF-C8AB7E7915F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726E9C-68B5-457F-84AF-C8AB7E7915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56799D2-7F3D-4E7A-A390-33494E8B54AC}" type="datetimeFigureOut">
              <a:rPr lang="en-US" smtClean="0"/>
              <a:pPr/>
              <a:t>4/1/2015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726E9C-68B5-457F-84AF-C8AB7E7915F4}"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56799D2-7F3D-4E7A-A390-33494E8B54AC}" type="datetimeFigureOut">
              <a:rPr lang="en-US" smtClean="0"/>
              <a:pPr/>
              <a:t>4/1/2015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5726E9C-68B5-457F-84AF-C8AB7E7915F4}"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8_QVhoLl_9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bing.com/videos/search?q=blue+man+group+euphemism&amp;qs=n&amp;form=QBVR&amp;pq=blue+man+group+euphemism&amp;sc=1-24&amp;sp=-1&amp;sk="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532j-186xE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M9kd7JXKHfM" TargetMode="External"/><Relationship Id="rId4" Type="http://schemas.openxmlformats.org/officeDocument/2006/relationships/hyperlink" Target="https://www.youtube.com/watch?v=bZTOV-55iv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E9DxGe94uoc"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bing.com/videos/search?q=ENGLISH+SLANG+VIDEO&amp;FORM=HDRSC3"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tvguide.com/news/greys-anatomy-stars-medical-jargon-quiz-kevin-mckidd-jessica-capshaw/?rss=tv-hotlist&amp;partnerid=spi&amp;profileid=0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hyperlink" Target="https://www.youtube.com/watch?v=fjlNFtmty3A" TargetMode="Externa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eJhH5EgpkPU"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hyperlink" Target="https://www.youtube.com/watch?v=WhijmmePlU8"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bing.com/videos/search?q=ASSONANCE&amp;FORM=HDRSC3" TargetMode="Externa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hyperlink" Target="http://www.bing.com/videos/search?q=ASSONANCE&amp;FORM=HDRSC3#view=detail&amp;mid=9C134158015BAB5C73029C134158015BAB5C7302"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bing.com/videos/search?q=ASSONANCE&amp;FORM=HDRSC3"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hyperlink" Target="https://www.youtube.com/watch?v=85PKusqduBY" TargetMode="External"/><Relationship Id="rId4" Type="http://schemas.openxmlformats.org/officeDocument/2006/relationships/hyperlink" Target="https://www.youtube.com/watch?v=ZUrxG8APyiI"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SMezcWFW8ss"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s://www.youtube.com/watch?v=-RP19fnff_c"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8062912" cy="6400800"/>
          </a:xfrm>
        </p:spPr>
        <p:txBody>
          <a:bodyPr>
            <a:noAutofit/>
          </a:bodyPr>
          <a:lstStyle/>
          <a:p>
            <a:pPr algn="ctr"/>
            <a:r>
              <a:rPr lang="en-US" sz="8000" b="1" dirty="0" smtClean="0">
                <a:latin typeface="Arial Black" pitchFamily="34" charset="0"/>
              </a:rPr>
              <a:t/>
            </a:r>
            <a:br>
              <a:rPr lang="en-US" sz="8000" b="1" dirty="0" smtClean="0">
                <a:latin typeface="Arial Black" pitchFamily="34" charset="0"/>
              </a:rPr>
            </a:br>
            <a:r>
              <a:rPr lang="en-US" sz="8000" b="1" dirty="0" smtClean="0">
                <a:latin typeface="Arial Black" pitchFamily="34" charset="0"/>
              </a:rPr>
              <a:t/>
            </a:r>
            <a:br>
              <a:rPr lang="en-US" sz="8000" b="1" dirty="0" smtClean="0">
                <a:latin typeface="Arial Black" pitchFamily="34" charset="0"/>
              </a:rPr>
            </a:br>
            <a:r>
              <a:rPr lang="en-US" sz="8000" b="1" dirty="0" smtClean="0">
                <a:latin typeface="Arial Black" pitchFamily="34" charset="0"/>
              </a:rPr>
              <a:t/>
            </a:r>
            <a:br>
              <a:rPr lang="en-US" sz="8000" b="1" dirty="0" smtClean="0">
                <a:latin typeface="Arial Black" pitchFamily="34" charset="0"/>
              </a:rPr>
            </a:br>
            <a:r>
              <a:rPr lang="en-US" sz="8000" b="1" dirty="0" smtClean="0">
                <a:latin typeface="Arial Black" pitchFamily="34" charset="0"/>
              </a:rPr>
              <a:t/>
            </a:r>
            <a:br>
              <a:rPr lang="en-US" sz="8000" b="1" dirty="0" smtClean="0">
                <a:latin typeface="Arial Black" pitchFamily="34" charset="0"/>
              </a:rPr>
            </a:br>
            <a:r>
              <a:rPr lang="en-US" sz="8000" b="1" dirty="0" smtClean="0">
                <a:latin typeface="Arial Black" pitchFamily="34" charset="0"/>
              </a:rPr>
              <a:t/>
            </a:r>
            <a:br>
              <a:rPr lang="en-US" sz="8000" b="1" dirty="0" smtClean="0">
                <a:latin typeface="Arial Black" pitchFamily="34" charset="0"/>
              </a:rPr>
            </a:br>
            <a:r>
              <a:rPr lang="en-US" sz="8000" b="1" dirty="0" smtClean="0">
                <a:latin typeface="Arial Black" pitchFamily="34" charset="0"/>
              </a:rPr>
              <a:t/>
            </a:r>
            <a:br>
              <a:rPr lang="en-US" sz="8000" b="1" dirty="0" smtClean="0">
                <a:latin typeface="Arial Black" pitchFamily="34" charset="0"/>
              </a:rPr>
            </a:br>
            <a:r>
              <a:rPr lang="en-US" sz="8000" b="1" dirty="0" smtClean="0">
                <a:latin typeface="Arial Black" pitchFamily="34" charset="0"/>
              </a:rPr>
              <a:t>FIGURATIVE LANGUAGE</a:t>
            </a:r>
            <a:br>
              <a:rPr lang="en-US" sz="8000" b="1" dirty="0" smtClean="0">
                <a:latin typeface="Arial Black" pitchFamily="34" charset="0"/>
              </a:rPr>
            </a:br>
            <a:r>
              <a:rPr lang="en-US" sz="8000" b="1" dirty="0" smtClean="0">
                <a:latin typeface="Arial Black" pitchFamily="34" charset="0"/>
              </a:rPr>
              <a:t>&amp;</a:t>
            </a:r>
            <a:br>
              <a:rPr lang="en-US" sz="8000" b="1" dirty="0" smtClean="0">
                <a:latin typeface="Arial Black" pitchFamily="34" charset="0"/>
              </a:rPr>
            </a:br>
            <a:r>
              <a:rPr lang="en-US" sz="8000" b="1" dirty="0" smtClean="0">
                <a:latin typeface="Arial Black" pitchFamily="34" charset="0"/>
              </a:rPr>
              <a:t>POETRY TERMS</a:t>
            </a:r>
            <a:endParaRPr lang="en-US" sz="8000" b="1" dirty="0">
              <a:latin typeface="Arial Black" pitchFamily="34" charset="0"/>
            </a:endParaRPr>
          </a:p>
        </p:txBody>
      </p:sp>
      <p:sp>
        <p:nvSpPr>
          <p:cNvPr id="3" name="Subtitle 2"/>
          <p:cNvSpPr>
            <a:spLocks noGrp="1"/>
          </p:cNvSpPr>
          <p:nvPr>
            <p:ph type="subTitle" idx="1"/>
          </p:nvPr>
        </p:nvSpPr>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https://www.youtube.com/watch?v=8_QVhoLl_9U</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0150" y="274638"/>
            <a:ext cx="7943850" cy="1143000"/>
          </a:xfrm>
        </p:spPr>
        <p:txBody>
          <a:bodyPr>
            <a:noAutofit/>
          </a:bodyPr>
          <a:lstStyle/>
          <a:p>
            <a:pPr algn="ctr"/>
            <a:r>
              <a:rPr lang="en-US" sz="8000" u="sng" dirty="0" smtClean="0">
                <a:latin typeface="Arial Black" pitchFamily="34" charset="0"/>
              </a:rPr>
              <a:t>ASSIGNMENT</a:t>
            </a:r>
            <a:endParaRPr lang="en-US" sz="8000" u="sng" dirty="0">
              <a:latin typeface="Arial Black" pitchFamily="34" charset="0"/>
            </a:endParaRPr>
          </a:p>
        </p:txBody>
      </p:sp>
      <p:sp>
        <p:nvSpPr>
          <p:cNvPr id="3" name="Content Placeholder 2"/>
          <p:cNvSpPr>
            <a:spLocks noGrp="1"/>
          </p:cNvSpPr>
          <p:nvPr>
            <p:ph idx="4294967295"/>
          </p:nvPr>
        </p:nvSpPr>
        <p:spPr>
          <a:xfrm>
            <a:off x="1123950" y="1447800"/>
            <a:ext cx="8020050" cy="5410200"/>
          </a:xfrm>
        </p:spPr>
        <p:txBody>
          <a:bodyPr>
            <a:normAutofit fontScale="70000" lnSpcReduction="20000"/>
          </a:bodyPr>
          <a:lstStyle/>
          <a:p>
            <a:pPr marL="596646" indent="-514350">
              <a:buNone/>
            </a:pPr>
            <a:endParaRPr lang="en-US" sz="4200" dirty="0" smtClean="0">
              <a:solidFill>
                <a:schemeClr val="tx2"/>
              </a:solidFill>
              <a:latin typeface="Arial Black" pitchFamily="34" charset="0"/>
            </a:endParaRPr>
          </a:p>
          <a:p>
            <a:pPr marL="596646" indent="-514350">
              <a:buNone/>
            </a:pPr>
            <a:r>
              <a:rPr lang="en-US" sz="4200" dirty="0" smtClean="0">
                <a:solidFill>
                  <a:schemeClr val="tx2"/>
                </a:solidFill>
                <a:latin typeface="Arial Black" pitchFamily="34" charset="0"/>
              </a:rPr>
              <a:t>*  LOOK AT THE LYRICS FOR EACH OF THE FOLLOWING SONGS</a:t>
            </a:r>
          </a:p>
          <a:p>
            <a:pPr marL="596646" indent="-514350">
              <a:buNone/>
            </a:pPr>
            <a:r>
              <a:rPr lang="en-US" sz="4200" dirty="0" smtClean="0">
                <a:latin typeface="Arial Black" pitchFamily="34" charset="0"/>
              </a:rPr>
              <a:t>*  COPY, PASTE, &amp; LABEL EXAMPLES FROM THE LYRICS OF EACH OF THE 8 FORMS OF FIGURATIVE LANGUAGE / POETIC DEVICES THAT YOU HAVE IN YOUR NOTES. </a:t>
            </a:r>
          </a:p>
          <a:p>
            <a:pPr marL="596646" indent="-514350">
              <a:buNone/>
            </a:pPr>
            <a:r>
              <a:rPr lang="en-US" sz="4200" dirty="0" smtClean="0">
                <a:solidFill>
                  <a:schemeClr val="tx2"/>
                </a:solidFill>
                <a:latin typeface="Arial Black" pitchFamily="34" charset="0"/>
              </a:rPr>
              <a:t>*  EACH SONG MAY ONLY BE USED ONCE</a:t>
            </a:r>
          </a:p>
          <a:p>
            <a:pPr marL="596646" indent="-514350">
              <a:buNone/>
            </a:pPr>
            <a:r>
              <a:rPr lang="en-US" sz="4200" dirty="0" smtClean="0">
                <a:latin typeface="Arial Black" pitchFamily="34" charset="0"/>
              </a:rPr>
              <a:t>*  EACH TERM MAY ONLY BE USED ONCE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991600" cy="6986528"/>
          </a:xfrm>
          <a:prstGeom prst="rect">
            <a:avLst/>
          </a:prstGeom>
          <a:noFill/>
        </p:spPr>
        <p:txBody>
          <a:bodyPr wrap="square" rtlCol="0">
            <a:spAutoFit/>
          </a:bodyPr>
          <a:lstStyle/>
          <a:p>
            <a:r>
              <a:rPr lang="en-US" sz="2800" dirty="0" smtClean="0">
                <a:latin typeface="Arial Black" pitchFamily="34" charset="0"/>
              </a:rPr>
              <a:t> “You Lie” 				</a:t>
            </a:r>
            <a:r>
              <a:rPr lang="en-US" sz="2800" dirty="0" smtClean="0">
                <a:solidFill>
                  <a:schemeClr val="tx2"/>
                </a:solidFill>
                <a:latin typeface="Arial Black" pitchFamily="34" charset="0"/>
              </a:rPr>
              <a:t>The Band Perry</a:t>
            </a:r>
            <a:r>
              <a:rPr lang="en-US" sz="2800" dirty="0" smtClean="0">
                <a:latin typeface="Arial Black" pitchFamily="34" charset="0"/>
              </a:rPr>
              <a:t>		</a:t>
            </a:r>
          </a:p>
          <a:p>
            <a:r>
              <a:rPr lang="en-US" sz="2800" dirty="0" smtClean="0">
                <a:latin typeface="Arial Black" pitchFamily="34" charset="0"/>
              </a:rPr>
              <a:t>“One Thing”				</a:t>
            </a:r>
            <a:r>
              <a:rPr lang="en-US" sz="2800" dirty="0" smtClean="0">
                <a:solidFill>
                  <a:schemeClr val="tx2"/>
                </a:solidFill>
                <a:latin typeface="Arial Black" pitchFamily="34" charset="0"/>
              </a:rPr>
              <a:t>One Direction</a:t>
            </a:r>
            <a:r>
              <a:rPr lang="en-US" sz="2800" dirty="0" smtClean="0">
                <a:latin typeface="Arial Black" pitchFamily="34" charset="0"/>
              </a:rPr>
              <a:t>	</a:t>
            </a:r>
          </a:p>
          <a:p>
            <a:endParaRPr lang="en-US" sz="2800" dirty="0" smtClean="0">
              <a:latin typeface="Arial Black" pitchFamily="34" charset="0"/>
            </a:endParaRPr>
          </a:p>
          <a:p>
            <a:r>
              <a:rPr lang="en-US" sz="2800" dirty="0" smtClean="0">
                <a:latin typeface="Arial Black" pitchFamily="34" charset="0"/>
              </a:rPr>
              <a:t>“Our Song” 				</a:t>
            </a:r>
            <a:r>
              <a:rPr lang="en-US" sz="2800" dirty="0" smtClean="0">
                <a:solidFill>
                  <a:schemeClr val="tx2"/>
                </a:solidFill>
                <a:latin typeface="Arial Black" pitchFamily="34" charset="0"/>
              </a:rPr>
              <a:t>Taylor Swift</a:t>
            </a:r>
            <a:r>
              <a:rPr lang="en-US" sz="2800" dirty="0" smtClean="0">
                <a:latin typeface="Arial Black" pitchFamily="34" charset="0"/>
              </a:rPr>
              <a:t>	</a:t>
            </a:r>
          </a:p>
          <a:p>
            <a:endParaRPr lang="en-US" sz="2800" dirty="0" smtClean="0">
              <a:latin typeface="Arial Black" pitchFamily="34" charset="0"/>
            </a:endParaRPr>
          </a:p>
          <a:p>
            <a:r>
              <a:rPr lang="en-US" sz="2800" dirty="0" smtClean="0">
                <a:latin typeface="Arial Black" pitchFamily="34" charset="0"/>
              </a:rPr>
              <a:t>“Just the Way You Are</a:t>
            </a:r>
            <a:r>
              <a:rPr lang="en-US" sz="2800" dirty="0" smtClean="0">
                <a:solidFill>
                  <a:schemeClr val="tx2"/>
                </a:solidFill>
                <a:latin typeface="Arial Black" pitchFamily="34" charset="0"/>
              </a:rPr>
              <a:t>”	 	Bruno Mars</a:t>
            </a:r>
            <a:endParaRPr lang="en-US" sz="2800" dirty="0" smtClean="0">
              <a:latin typeface="Arial Black" pitchFamily="34" charset="0"/>
            </a:endParaRPr>
          </a:p>
          <a:p>
            <a:endParaRPr lang="en-US" sz="2800" dirty="0" smtClean="0">
              <a:latin typeface="Arial Black" pitchFamily="34" charset="0"/>
            </a:endParaRPr>
          </a:p>
          <a:p>
            <a:r>
              <a:rPr lang="en-US" sz="2800" dirty="0" smtClean="0">
                <a:latin typeface="Arial Black" pitchFamily="34" charset="0"/>
              </a:rPr>
              <a:t>“The House that Built Me” 	</a:t>
            </a:r>
            <a:r>
              <a:rPr lang="en-US" sz="2800" dirty="0" smtClean="0">
                <a:solidFill>
                  <a:schemeClr val="tx2"/>
                </a:solidFill>
                <a:latin typeface="Arial Black" pitchFamily="34" charset="0"/>
              </a:rPr>
              <a:t>Miranda Lambert</a:t>
            </a:r>
            <a:endParaRPr lang="en-US" sz="2800" dirty="0" smtClean="0">
              <a:latin typeface="Arial Black" pitchFamily="34" charset="0"/>
            </a:endParaRPr>
          </a:p>
          <a:p>
            <a:endParaRPr lang="en-US" sz="2800" dirty="0" smtClean="0">
              <a:latin typeface="Arial Black" pitchFamily="34" charset="0"/>
            </a:endParaRPr>
          </a:p>
          <a:p>
            <a:r>
              <a:rPr lang="en-US" sz="2800" dirty="0" smtClean="0">
                <a:latin typeface="Arial Black" pitchFamily="34" charset="0"/>
              </a:rPr>
              <a:t>“Hoe Down Throw Down” 	</a:t>
            </a:r>
            <a:r>
              <a:rPr lang="en-US" sz="2800" dirty="0" err="1" smtClean="0">
                <a:solidFill>
                  <a:schemeClr val="tx2"/>
                </a:solidFill>
                <a:latin typeface="Arial Black" pitchFamily="34" charset="0"/>
              </a:rPr>
              <a:t>Miley</a:t>
            </a:r>
            <a:r>
              <a:rPr lang="en-US" sz="2800" dirty="0" smtClean="0">
                <a:solidFill>
                  <a:schemeClr val="tx2"/>
                </a:solidFill>
                <a:latin typeface="Arial Black" pitchFamily="34" charset="0"/>
              </a:rPr>
              <a:t> Cyrus</a:t>
            </a:r>
            <a:endParaRPr lang="en-US" sz="2800" dirty="0" smtClean="0">
              <a:latin typeface="Arial Black" pitchFamily="34" charset="0"/>
            </a:endParaRPr>
          </a:p>
          <a:p>
            <a:endParaRPr lang="en-US" sz="2800" dirty="0" smtClean="0">
              <a:latin typeface="Arial Black" pitchFamily="34" charset="0"/>
            </a:endParaRPr>
          </a:p>
          <a:p>
            <a:r>
              <a:rPr lang="en-US" sz="2800" dirty="0" smtClean="0">
                <a:latin typeface="Arial Black" pitchFamily="34" charset="0"/>
              </a:rPr>
              <a:t>“Fireflies” 				</a:t>
            </a:r>
            <a:r>
              <a:rPr lang="en-US" sz="2800" dirty="0" smtClean="0">
                <a:solidFill>
                  <a:schemeClr val="tx2"/>
                </a:solidFill>
                <a:latin typeface="Arial Black" pitchFamily="34" charset="0"/>
              </a:rPr>
              <a:t>Owl City</a:t>
            </a:r>
            <a:r>
              <a:rPr lang="en-US" sz="2800" dirty="0" smtClean="0">
                <a:latin typeface="Arial Black" pitchFamily="34" charset="0"/>
              </a:rPr>
              <a:t>		</a:t>
            </a:r>
          </a:p>
          <a:p>
            <a:r>
              <a:rPr lang="en-US" sz="2800" dirty="0" smtClean="0">
                <a:latin typeface="Arial Black" pitchFamily="34" charset="0"/>
              </a:rPr>
              <a:t>		</a:t>
            </a:r>
          </a:p>
          <a:p>
            <a:r>
              <a:rPr lang="en-US" sz="2800" dirty="0" smtClean="0">
                <a:latin typeface="Arial Black" pitchFamily="34" charset="0"/>
              </a:rPr>
              <a:t>“Bleeding Love” 			</a:t>
            </a:r>
            <a:r>
              <a:rPr lang="en-US" sz="2800" dirty="0" smtClean="0">
                <a:solidFill>
                  <a:schemeClr val="tx2"/>
                </a:solidFill>
                <a:latin typeface="Arial Black" pitchFamily="34" charset="0"/>
              </a:rPr>
              <a:t>Leona Lewis</a:t>
            </a:r>
            <a:r>
              <a:rPr lang="en-US" sz="2800" dirty="0" smtClean="0">
                <a:latin typeface="Arial Black"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8229600" cy="7109639"/>
          </a:xfrm>
          <a:prstGeom prst="rect">
            <a:avLst/>
          </a:prstGeom>
          <a:noFill/>
        </p:spPr>
        <p:txBody>
          <a:bodyPr wrap="square" rtlCol="0">
            <a:spAutoFit/>
          </a:bodyPr>
          <a:lstStyle/>
          <a:p>
            <a:pPr algn="ctr"/>
            <a:r>
              <a:rPr lang="en-US" sz="6000" b="1" u="sng" dirty="0" smtClean="0">
                <a:latin typeface="Arial Black" pitchFamily="34" charset="0"/>
              </a:rPr>
              <a:t>OXYMORON </a:t>
            </a:r>
          </a:p>
          <a:p>
            <a:pPr>
              <a:buFont typeface="Arial" charset="0"/>
              <a:buChar char="•"/>
            </a:pPr>
            <a:r>
              <a:rPr lang="en-US" sz="3600" b="1" dirty="0" smtClean="0">
                <a:latin typeface="Arial Black" pitchFamily="34" charset="0"/>
              </a:rPr>
              <a:t>A FIGURE OF SPEECH IN WHICH TWO CONTRADICTORY TERMS APPEAR IN CONJUNCTION WITH EACHOTHER </a:t>
            </a:r>
          </a:p>
          <a:p>
            <a:endParaRPr lang="en-US" sz="3600" b="1" dirty="0" smtClean="0">
              <a:latin typeface="Arial Black" pitchFamily="34" charset="0"/>
            </a:endParaRPr>
          </a:p>
          <a:p>
            <a:r>
              <a:rPr lang="en-US" sz="3600" b="1" dirty="0" smtClean="0">
                <a:latin typeface="Arial Black" pitchFamily="34" charset="0"/>
              </a:rPr>
              <a:t>EX.  	*NUMB SENSATION</a:t>
            </a:r>
          </a:p>
          <a:p>
            <a:r>
              <a:rPr lang="en-US" sz="3600" b="1" dirty="0" smtClean="0">
                <a:latin typeface="Arial Black" pitchFamily="34" charset="0"/>
              </a:rPr>
              <a:t>		*PLASTIC GLASSES</a:t>
            </a:r>
          </a:p>
          <a:p>
            <a:r>
              <a:rPr lang="en-US" sz="3600" b="1" dirty="0" smtClean="0">
                <a:latin typeface="Arial Black" pitchFamily="34" charset="0"/>
              </a:rPr>
              <a:t>		*STUDENT TEACHER</a:t>
            </a:r>
          </a:p>
          <a:p>
            <a:endParaRPr lang="en-US" sz="3600" b="1" dirty="0" smtClean="0">
              <a:latin typeface="Arial Black" pitchFamily="34" charset="0"/>
            </a:endParaRPr>
          </a:p>
          <a:p>
            <a:endParaRPr lang="en-US" sz="3600" b="1" dirty="0" smtClean="0">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12.jpg"/>
          <p:cNvPicPr>
            <a:picLocks noChangeAspect="1"/>
          </p:cNvPicPr>
          <p:nvPr/>
        </p:nvPicPr>
        <p:blipFill>
          <a:blip r:embed="rId2" cstate="print"/>
          <a:stretch>
            <a:fillRect/>
          </a:stretch>
        </p:blipFill>
        <p:spPr>
          <a:xfrm>
            <a:off x="1295400" y="762000"/>
            <a:ext cx="7391400" cy="5562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10.jpg"/>
          <p:cNvPicPr>
            <a:picLocks noChangeAspect="1"/>
          </p:cNvPicPr>
          <p:nvPr/>
        </p:nvPicPr>
        <p:blipFill>
          <a:blip r:embed="rId2" cstate="print"/>
          <a:stretch>
            <a:fillRect/>
          </a:stretch>
        </p:blipFill>
        <p:spPr>
          <a:xfrm>
            <a:off x="1066800" y="228600"/>
            <a:ext cx="7772400" cy="64007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11.jpg"/>
          <p:cNvPicPr>
            <a:picLocks noChangeAspect="1"/>
          </p:cNvPicPr>
          <p:nvPr/>
        </p:nvPicPr>
        <p:blipFill>
          <a:blip r:embed="rId2" cstate="print"/>
          <a:stretch>
            <a:fillRect/>
          </a:stretch>
        </p:blipFill>
        <p:spPr>
          <a:xfrm>
            <a:off x="1066800" y="228600"/>
            <a:ext cx="7772400" cy="64007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xymoron pic 2.jpg"/>
          <p:cNvPicPr>
            <a:picLocks noChangeAspect="1"/>
          </p:cNvPicPr>
          <p:nvPr/>
        </p:nvPicPr>
        <p:blipFill>
          <a:blip r:embed="rId2" cstate="print"/>
          <a:stretch>
            <a:fillRect/>
          </a:stretch>
        </p:blipFill>
        <p:spPr>
          <a:xfrm>
            <a:off x="1143000" y="228600"/>
            <a:ext cx="7772400" cy="6477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3.jpg"/>
          <p:cNvPicPr>
            <a:picLocks noChangeAspect="1"/>
          </p:cNvPicPr>
          <p:nvPr/>
        </p:nvPicPr>
        <p:blipFill>
          <a:blip r:embed="rId2" cstate="print"/>
          <a:stretch>
            <a:fillRect/>
          </a:stretch>
        </p:blipFill>
        <p:spPr>
          <a:xfrm>
            <a:off x="1066800" y="152400"/>
            <a:ext cx="7848600" cy="6553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4.jpg"/>
          <p:cNvPicPr>
            <a:picLocks noChangeAspect="1"/>
          </p:cNvPicPr>
          <p:nvPr/>
        </p:nvPicPr>
        <p:blipFill>
          <a:blip r:embed="rId2" cstate="print"/>
          <a:stretch>
            <a:fillRect/>
          </a:stretch>
        </p:blipFill>
        <p:spPr>
          <a:xfrm>
            <a:off x="1143000" y="228600"/>
            <a:ext cx="7772400" cy="6629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000" b="1" u="sng" dirty="0" smtClean="0">
                <a:latin typeface="Arial Black" pitchFamily="34" charset="0"/>
              </a:rPr>
              <a:t>SIMILES</a:t>
            </a:r>
            <a:endParaRPr lang="en-US" sz="8000" b="1" u="sng" dirty="0">
              <a:latin typeface="Arial Black" pitchFamily="34" charset="0"/>
            </a:endParaRPr>
          </a:p>
        </p:txBody>
      </p:sp>
      <p:sp>
        <p:nvSpPr>
          <p:cNvPr id="3" name="Content Placeholder 2"/>
          <p:cNvSpPr>
            <a:spLocks noGrp="1"/>
          </p:cNvSpPr>
          <p:nvPr>
            <p:ph idx="1"/>
          </p:nvPr>
        </p:nvSpPr>
        <p:spPr>
          <a:xfrm>
            <a:off x="457200" y="1524000"/>
            <a:ext cx="8229600" cy="5105400"/>
          </a:xfrm>
        </p:spPr>
        <p:txBody>
          <a:bodyPr>
            <a:normAutofit fontScale="55000" lnSpcReduction="20000"/>
          </a:bodyPr>
          <a:lstStyle/>
          <a:p>
            <a:pPr>
              <a:buNone/>
            </a:pPr>
            <a:r>
              <a:rPr lang="en-US" sz="3600" dirty="0" smtClean="0">
                <a:solidFill>
                  <a:schemeClr val="accent5">
                    <a:lumMod val="75000"/>
                  </a:schemeClr>
                </a:solidFill>
                <a:latin typeface="Arial Black" pitchFamily="34" charset="0"/>
              </a:rPr>
              <a:t>	     </a:t>
            </a:r>
            <a:r>
              <a:rPr lang="en-US" sz="6500" dirty="0" smtClean="0">
                <a:solidFill>
                  <a:schemeClr val="accent5">
                    <a:lumMod val="75000"/>
                  </a:schemeClr>
                </a:solidFill>
                <a:latin typeface="Arial Black" pitchFamily="34" charset="0"/>
              </a:rPr>
              <a:t>DIRECTLY COMPARES TWO     	UNRELATED NOUNS USING 	“LIKE” OR “AS” TO BRIDGE 	THE CONNECTION</a:t>
            </a:r>
          </a:p>
          <a:p>
            <a:pPr>
              <a:buNone/>
            </a:pPr>
            <a:r>
              <a:rPr lang="en-US" sz="6500" dirty="0" smtClean="0">
                <a:latin typeface="Arial Black" pitchFamily="34" charset="0"/>
              </a:rPr>
              <a:t>		EX. </a:t>
            </a:r>
          </a:p>
          <a:p>
            <a:pPr>
              <a:buNone/>
            </a:pPr>
            <a:r>
              <a:rPr lang="en-US" sz="6500" dirty="0" smtClean="0">
                <a:solidFill>
                  <a:schemeClr val="accent5">
                    <a:lumMod val="75000"/>
                  </a:schemeClr>
                </a:solidFill>
                <a:latin typeface="Arial Black" pitchFamily="34" charset="0"/>
              </a:rPr>
              <a:t>		* STUCK LIKE GLUE</a:t>
            </a:r>
          </a:p>
          <a:p>
            <a:pPr>
              <a:buNone/>
            </a:pPr>
            <a:r>
              <a:rPr lang="en-US" sz="6500" dirty="0" smtClean="0">
                <a:solidFill>
                  <a:schemeClr val="accent5">
                    <a:lumMod val="75000"/>
                  </a:schemeClr>
                </a:solidFill>
                <a:latin typeface="Arial Black" pitchFamily="34" charset="0"/>
              </a:rPr>
              <a:t>		*I’M GOING TO MISS YOU    </a:t>
            </a:r>
          </a:p>
          <a:p>
            <a:pPr>
              <a:buNone/>
            </a:pPr>
            <a:r>
              <a:rPr lang="en-US" sz="6500" dirty="0" smtClean="0">
                <a:solidFill>
                  <a:schemeClr val="accent5">
                    <a:lumMod val="75000"/>
                  </a:schemeClr>
                </a:solidFill>
                <a:latin typeface="Arial Black" pitchFamily="34" charset="0"/>
              </a:rPr>
              <a:t> 		  LIKE A CHILD MISSES	 	  THEIR BLANKET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5.jpg"/>
          <p:cNvPicPr>
            <a:picLocks noChangeAspect="1"/>
          </p:cNvPicPr>
          <p:nvPr/>
        </p:nvPicPr>
        <p:blipFill>
          <a:blip r:embed="rId2" cstate="print"/>
          <a:stretch>
            <a:fillRect/>
          </a:stretch>
        </p:blipFill>
        <p:spPr>
          <a:xfrm>
            <a:off x="1066800" y="0"/>
            <a:ext cx="7924800" cy="670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6.jpg"/>
          <p:cNvPicPr>
            <a:picLocks noChangeAspect="1"/>
          </p:cNvPicPr>
          <p:nvPr/>
        </p:nvPicPr>
        <p:blipFill>
          <a:blip r:embed="rId2" cstate="print"/>
          <a:stretch>
            <a:fillRect/>
          </a:stretch>
        </p:blipFill>
        <p:spPr>
          <a:xfrm>
            <a:off x="1143000" y="228600"/>
            <a:ext cx="7772400" cy="6400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7.jpg"/>
          <p:cNvPicPr>
            <a:picLocks noChangeAspect="1"/>
          </p:cNvPicPr>
          <p:nvPr/>
        </p:nvPicPr>
        <p:blipFill>
          <a:blip r:embed="rId2" cstate="print"/>
          <a:stretch>
            <a:fillRect/>
          </a:stretch>
        </p:blipFill>
        <p:spPr>
          <a:xfrm>
            <a:off x="1143000" y="152400"/>
            <a:ext cx="7772400" cy="6477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8.jpg"/>
          <p:cNvPicPr>
            <a:picLocks noChangeAspect="1"/>
          </p:cNvPicPr>
          <p:nvPr/>
        </p:nvPicPr>
        <p:blipFill>
          <a:blip r:embed="rId2" cstate="print"/>
          <a:stretch>
            <a:fillRect/>
          </a:stretch>
        </p:blipFill>
        <p:spPr>
          <a:xfrm>
            <a:off x="914400" y="152400"/>
            <a:ext cx="8001000" cy="65531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ymoron pic 9.jpg"/>
          <p:cNvPicPr>
            <a:picLocks noChangeAspect="1"/>
          </p:cNvPicPr>
          <p:nvPr/>
        </p:nvPicPr>
        <p:blipFill>
          <a:blip r:embed="rId2" cstate="print"/>
          <a:stretch>
            <a:fillRect/>
          </a:stretch>
        </p:blipFill>
        <p:spPr>
          <a:xfrm>
            <a:off x="1219200" y="228600"/>
            <a:ext cx="7696200" cy="6477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7171194"/>
          </a:xfrm>
          <a:prstGeom prst="rect">
            <a:avLst/>
          </a:prstGeom>
          <a:noFill/>
        </p:spPr>
        <p:txBody>
          <a:bodyPr wrap="square" rtlCol="0">
            <a:spAutoFit/>
          </a:bodyPr>
          <a:lstStyle/>
          <a:p>
            <a:pPr algn="ctr"/>
            <a:r>
              <a:rPr lang="en-US" sz="3600" b="1" u="sng" dirty="0" smtClean="0">
                <a:solidFill>
                  <a:srgbClr val="FF0000"/>
                </a:solidFill>
              </a:rPr>
              <a:t>USING INK </a:t>
            </a:r>
            <a:r>
              <a:rPr lang="en-US" sz="3600" b="1" dirty="0" smtClean="0">
                <a:solidFill>
                  <a:srgbClr val="FF0000"/>
                </a:solidFill>
              </a:rPr>
              <a:t>- ADD EACH WORD TO THE BOTTOM OF A BOX ON YOUR OXYMORON BINGO CARDS</a:t>
            </a:r>
          </a:p>
          <a:p>
            <a:endParaRPr lang="en-US" sz="3600" b="1" dirty="0" smtClean="0"/>
          </a:p>
          <a:p>
            <a:r>
              <a:rPr lang="en-US" sz="4000" b="1" dirty="0" smtClean="0">
                <a:solidFill>
                  <a:srgbClr val="FF0000"/>
                </a:solidFill>
              </a:rPr>
              <a:t>*</a:t>
            </a:r>
            <a:r>
              <a:rPr lang="en-US" sz="4000" b="1" dirty="0" smtClean="0"/>
              <a:t>COPY</a:t>
            </a:r>
            <a:r>
              <a:rPr lang="en-US" sz="4000" b="1" dirty="0" smtClean="0">
                <a:solidFill>
                  <a:srgbClr val="FF0000"/>
                </a:solidFill>
              </a:rPr>
              <a:t>*</a:t>
            </a:r>
            <a:r>
              <a:rPr lang="en-US" sz="4000" b="1" dirty="0" smtClean="0"/>
              <a:t>SWEET</a:t>
            </a:r>
            <a:r>
              <a:rPr lang="en-US" sz="4000" b="1" dirty="0" smtClean="0">
                <a:solidFill>
                  <a:srgbClr val="FF0000"/>
                </a:solidFill>
              </a:rPr>
              <a:t>*</a:t>
            </a:r>
            <a:r>
              <a:rPr lang="en-US" sz="4000" b="1" dirty="0" smtClean="0"/>
              <a:t>TIGHTS</a:t>
            </a:r>
            <a:r>
              <a:rPr lang="en-US" sz="4000" b="1" dirty="0" smtClean="0">
                <a:solidFill>
                  <a:srgbClr val="FF0000"/>
                </a:solidFill>
              </a:rPr>
              <a:t>*</a:t>
            </a:r>
            <a:r>
              <a:rPr lang="en-US" sz="4000" b="1" dirty="0" smtClean="0"/>
              <a:t>MOVING</a:t>
            </a:r>
            <a:r>
              <a:rPr lang="en-US" sz="4000" b="1" dirty="0" smtClean="0">
                <a:solidFill>
                  <a:srgbClr val="FF0000"/>
                </a:solidFill>
              </a:rPr>
              <a:t>*</a:t>
            </a:r>
          </a:p>
          <a:p>
            <a:r>
              <a:rPr lang="en-US" sz="4000" b="1" dirty="0" smtClean="0">
                <a:solidFill>
                  <a:srgbClr val="FF0000"/>
                </a:solidFill>
              </a:rPr>
              <a:t>*</a:t>
            </a:r>
            <a:r>
              <a:rPr lang="en-US" sz="4000" b="1" dirty="0" smtClean="0"/>
              <a:t>MILLIONAIRE</a:t>
            </a:r>
            <a:r>
              <a:rPr lang="en-US" sz="4000" b="1" dirty="0" smtClean="0">
                <a:solidFill>
                  <a:srgbClr val="FF0000"/>
                </a:solidFill>
              </a:rPr>
              <a:t>*</a:t>
            </a:r>
            <a:r>
              <a:rPr lang="en-US" sz="4000" b="1" dirty="0" smtClean="0"/>
              <a:t>NEGATIVE</a:t>
            </a:r>
            <a:r>
              <a:rPr lang="en-US" sz="4000" b="1" dirty="0" smtClean="0">
                <a:solidFill>
                  <a:srgbClr val="FF0000"/>
                </a:solidFill>
              </a:rPr>
              <a:t>*</a:t>
            </a:r>
            <a:r>
              <a:rPr lang="en-US" sz="4000" b="1" dirty="0" smtClean="0"/>
              <a:t>DOG</a:t>
            </a:r>
            <a:r>
              <a:rPr lang="en-US" sz="4000" b="1" dirty="0" smtClean="0">
                <a:solidFill>
                  <a:srgbClr val="FF0000"/>
                </a:solidFill>
              </a:rPr>
              <a:t>*</a:t>
            </a:r>
          </a:p>
          <a:p>
            <a:r>
              <a:rPr lang="en-US" sz="4000" b="1" dirty="0" smtClean="0">
                <a:solidFill>
                  <a:srgbClr val="FF0000"/>
                </a:solidFill>
              </a:rPr>
              <a:t>*</a:t>
            </a:r>
            <a:r>
              <a:rPr lang="en-US" sz="4000" b="1" dirty="0" smtClean="0"/>
              <a:t>MISUNDERSTOOD</a:t>
            </a:r>
            <a:r>
              <a:rPr lang="en-US" sz="4000" b="1" dirty="0" smtClean="0">
                <a:solidFill>
                  <a:srgbClr val="FF0000"/>
                </a:solidFill>
              </a:rPr>
              <a:t>*</a:t>
            </a:r>
            <a:r>
              <a:rPr lang="en-US" sz="4000" b="1" dirty="0" smtClean="0"/>
              <a:t>SHRIMP</a:t>
            </a:r>
            <a:r>
              <a:rPr lang="en-US" sz="4000" b="1" dirty="0" smtClean="0">
                <a:solidFill>
                  <a:srgbClr val="FF0000"/>
                </a:solidFill>
              </a:rPr>
              <a:t>*</a:t>
            </a:r>
            <a:r>
              <a:rPr lang="en-US" sz="4000" b="1" dirty="0" smtClean="0"/>
              <a:t>END</a:t>
            </a:r>
            <a:r>
              <a:rPr lang="en-US" sz="4000" b="1" dirty="0" smtClean="0">
                <a:solidFill>
                  <a:srgbClr val="FF0000"/>
                </a:solidFill>
              </a:rPr>
              <a:t>*</a:t>
            </a:r>
          </a:p>
          <a:p>
            <a:r>
              <a:rPr lang="en-US" sz="4000" b="1" dirty="0" smtClean="0">
                <a:solidFill>
                  <a:srgbClr val="FF0000"/>
                </a:solidFill>
              </a:rPr>
              <a:t>*</a:t>
            </a:r>
            <a:r>
              <a:rPr lang="en-US" sz="4000" b="1" dirty="0" smtClean="0"/>
              <a:t>PIECE</a:t>
            </a:r>
            <a:r>
              <a:rPr lang="en-US" sz="4000" b="1" dirty="0" smtClean="0">
                <a:solidFill>
                  <a:srgbClr val="FF0000"/>
                </a:solidFill>
              </a:rPr>
              <a:t>*</a:t>
            </a:r>
            <a:r>
              <a:rPr lang="en-US" sz="4000" b="1" dirty="0" smtClean="0"/>
              <a:t>RIBS</a:t>
            </a:r>
            <a:r>
              <a:rPr lang="en-US" sz="4000" b="1" dirty="0" smtClean="0">
                <a:solidFill>
                  <a:srgbClr val="FF0000"/>
                </a:solidFill>
              </a:rPr>
              <a:t>*</a:t>
            </a:r>
            <a:r>
              <a:rPr lang="en-US" sz="4000" b="1" dirty="0" smtClean="0"/>
              <a:t>NEWS</a:t>
            </a:r>
            <a:r>
              <a:rPr lang="en-US" sz="4000" b="1" dirty="0" smtClean="0">
                <a:solidFill>
                  <a:srgbClr val="FF0000"/>
                </a:solidFill>
              </a:rPr>
              <a:t>*</a:t>
            </a:r>
            <a:r>
              <a:rPr lang="en-US" sz="4000" b="1" dirty="0" smtClean="0"/>
              <a:t>GRIEF</a:t>
            </a:r>
            <a:r>
              <a:rPr lang="en-US" sz="4000" b="1" dirty="0" smtClean="0">
                <a:solidFill>
                  <a:srgbClr val="FF0000"/>
                </a:solidFill>
              </a:rPr>
              <a:t>*</a:t>
            </a:r>
            <a:r>
              <a:rPr lang="en-US" sz="4000" b="1" dirty="0" smtClean="0"/>
              <a:t>WAR</a:t>
            </a:r>
            <a:r>
              <a:rPr lang="en-US" sz="4000" b="1" dirty="0" smtClean="0">
                <a:solidFill>
                  <a:srgbClr val="FF0000"/>
                </a:solidFill>
              </a:rPr>
              <a:t>*</a:t>
            </a:r>
          </a:p>
          <a:p>
            <a:r>
              <a:rPr lang="en-US" sz="4000" b="1" dirty="0" smtClean="0">
                <a:solidFill>
                  <a:srgbClr val="FF0000"/>
                </a:solidFill>
              </a:rPr>
              <a:t>*</a:t>
            </a:r>
            <a:r>
              <a:rPr lang="en-US" sz="4000" b="1" dirty="0" smtClean="0"/>
              <a:t>CROWD</a:t>
            </a:r>
            <a:r>
              <a:rPr lang="en-US" sz="4000" b="1" dirty="0" smtClean="0">
                <a:solidFill>
                  <a:srgbClr val="FF0000"/>
                </a:solidFill>
              </a:rPr>
              <a:t>*</a:t>
            </a:r>
            <a:r>
              <a:rPr lang="en-US" sz="4000" b="1" dirty="0" smtClean="0"/>
              <a:t>ROAR</a:t>
            </a:r>
            <a:r>
              <a:rPr lang="en-US" sz="4000" b="1" dirty="0" smtClean="0">
                <a:solidFill>
                  <a:srgbClr val="FF0000"/>
                </a:solidFill>
              </a:rPr>
              <a:t>*</a:t>
            </a:r>
            <a:r>
              <a:rPr lang="en-US" sz="4000" b="1" dirty="0" smtClean="0"/>
              <a:t>AGAIN</a:t>
            </a:r>
            <a:r>
              <a:rPr lang="en-US" sz="4000" b="1" dirty="0" smtClean="0">
                <a:solidFill>
                  <a:srgbClr val="FF0000"/>
                </a:solidFill>
              </a:rPr>
              <a:t>*</a:t>
            </a:r>
            <a:r>
              <a:rPr lang="en-US" sz="4000" b="1" dirty="0" smtClean="0"/>
              <a:t>DEAD</a:t>
            </a:r>
            <a:r>
              <a:rPr lang="en-US" sz="4000" b="1" dirty="0" smtClean="0">
                <a:solidFill>
                  <a:srgbClr val="FF0000"/>
                </a:solidFill>
              </a:rPr>
              <a:t>*</a:t>
            </a:r>
            <a:r>
              <a:rPr lang="en-US" sz="4000" b="1" dirty="0" smtClean="0"/>
              <a:t> </a:t>
            </a:r>
          </a:p>
          <a:p>
            <a:r>
              <a:rPr lang="en-US" sz="4000" b="1" dirty="0" smtClean="0">
                <a:solidFill>
                  <a:srgbClr val="FF0000"/>
                </a:solidFill>
              </a:rPr>
              <a:t>*</a:t>
            </a:r>
            <a:r>
              <a:rPr lang="en-US" sz="4000" b="1" dirty="0" smtClean="0"/>
              <a:t>ALIVE</a:t>
            </a:r>
            <a:r>
              <a:rPr lang="en-US" sz="4000" b="1" dirty="0" smtClean="0">
                <a:solidFill>
                  <a:srgbClr val="FF0000"/>
                </a:solidFill>
              </a:rPr>
              <a:t>*</a:t>
            </a:r>
            <a:r>
              <a:rPr lang="en-US" sz="4000" b="1" dirty="0" smtClean="0"/>
              <a:t>SLEEP</a:t>
            </a:r>
            <a:r>
              <a:rPr lang="en-US" sz="4000" b="1" dirty="0" smtClean="0">
                <a:solidFill>
                  <a:srgbClr val="FF0000"/>
                </a:solidFill>
              </a:rPr>
              <a:t>*</a:t>
            </a:r>
            <a:r>
              <a:rPr lang="en-US" sz="4000" b="1" dirty="0" smtClean="0"/>
              <a:t>LIGHT</a:t>
            </a:r>
            <a:r>
              <a:rPr lang="en-US" sz="4000" b="1" dirty="0" smtClean="0">
                <a:solidFill>
                  <a:srgbClr val="FF0000"/>
                </a:solidFill>
              </a:rPr>
              <a:t>*</a:t>
            </a:r>
            <a:r>
              <a:rPr lang="en-US" sz="4000" b="1" dirty="0" smtClean="0"/>
              <a:t>MUCH</a:t>
            </a:r>
            <a:r>
              <a:rPr lang="en-US" sz="4000" b="1" dirty="0" smtClean="0">
                <a:solidFill>
                  <a:srgbClr val="FF0000"/>
                </a:solidFill>
              </a:rPr>
              <a:t>*</a:t>
            </a:r>
            <a:r>
              <a:rPr lang="en-US" sz="4000" b="1" dirty="0" smtClean="0"/>
              <a:t>PAIR</a:t>
            </a:r>
            <a:r>
              <a:rPr lang="en-US" sz="4000" b="1" dirty="0" smtClean="0">
                <a:solidFill>
                  <a:srgbClr val="FF0000"/>
                </a:solidFill>
              </a:rPr>
              <a:t>*</a:t>
            </a:r>
            <a:r>
              <a:rPr lang="en-US" sz="4000" b="1" dirty="0" smtClean="0"/>
              <a:t>FLOOR</a:t>
            </a:r>
          </a:p>
          <a:p>
            <a:endParaRPr lang="en-US"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0"/>
            <a:ext cx="8153400" cy="7109639"/>
          </a:xfrm>
          <a:prstGeom prst="rect">
            <a:avLst/>
          </a:prstGeom>
          <a:noFill/>
        </p:spPr>
        <p:txBody>
          <a:bodyPr wrap="square" rtlCol="0">
            <a:spAutoFit/>
          </a:bodyPr>
          <a:lstStyle/>
          <a:p>
            <a:pPr algn="ctr"/>
            <a:r>
              <a:rPr lang="en-US" sz="6000" b="1" u="sng" dirty="0" smtClean="0">
                <a:latin typeface="Arial Black" pitchFamily="34" charset="0"/>
              </a:rPr>
              <a:t>EUPHEMISM</a:t>
            </a:r>
          </a:p>
          <a:p>
            <a:endParaRPr lang="en-US" sz="3600" b="1" dirty="0" smtClean="0">
              <a:latin typeface="Arial Black" pitchFamily="34" charset="0"/>
            </a:endParaRPr>
          </a:p>
          <a:p>
            <a:pPr algn="ctr"/>
            <a:r>
              <a:rPr lang="en-US" sz="3600" b="1" dirty="0" smtClean="0">
                <a:latin typeface="Arial Black" pitchFamily="34" charset="0"/>
              </a:rPr>
              <a:t>A WORD OR SERIES OF WORDS WHICH REPLACES SAD, UNPLEASANT, OR SHOCKING IDEAS WITH SOFTER AND NICER EXPRESSIONS</a:t>
            </a:r>
          </a:p>
          <a:p>
            <a:pPr algn="ctr"/>
            <a:endParaRPr lang="en-US" sz="3600" b="1" dirty="0" smtClean="0">
              <a:latin typeface="Arial Black" pitchFamily="34" charset="0"/>
            </a:endParaRPr>
          </a:p>
          <a:p>
            <a:r>
              <a:rPr lang="en-US" sz="3600" b="1" dirty="0" smtClean="0">
                <a:solidFill>
                  <a:srgbClr val="FF0000"/>
                </a:solidFill>
                <a:latin typeface="Arial Black" pitchFamily="34" charset="0"/>
              </a:rPr>
              <a:t>EX. 	*A FEW SANDWICHES 		  SHORT OF A PICNIC</a:t>
            </a:r>
          </a:p>
          <a:p>
            <a:r>
              <a:rPr lang="en-US" sz="3600" b="1" dirty="0" smtClean="0">
                <a:solidFill>
                  <a:srgbClr val="FF0000"/>
                </a:solidFill>
                <a:latin typeface="Arial Black" pitchFamily="34" charset="0"/>
              </a:rPr>
              <a:t>		*NATURE CALLS</a:t>
            </a:r>
          </a:p>
          <a:p>
            <a:endParaRPr lang="en-US" sz="3600" b="1" dirty="0">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1.jpg"/>
          <p:cNvPicPr>
            <a:picLocks noChangeAspect="1"/>
          </p:cNvPicPr>
          <p:nvPr/>
        </p:nvPicPr>
        <p:blipFill>
          <a:blip r:embed="rId2" cstate="print"/>
          <a:stretch>
            <a:fillRect/>
          </a:stretch>
        </p:blipFill>
        <p:spPr>
          <a:xfrm>
            <a:off x="990600" y="304800"/>
            <a:ext cx="7848600" cy="6553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2.jpg"/>
          <p:cNvPicPr>
            <a:picLocks noChangeAspect="1"/>
          </p:cNvPicPr>
          <p:nvPr/>
        </p:nvPicPr>
        <p:blipFill>
          <a:blip r:embed="rId2" cstate="print"/>
          <a:stretch>
            <a:fillRect/>
          </a:stretch>
        </p:blipFill>
        <p:spPr>
          <a:xfrm>
            <a:off x="914400" y="0"/>
            <a:ext cx="8229600" cy="685799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3.jpg"/>
          <p:cNvPicPr>
            <a:picLocks noChangeAspect="1"/>
          </p:cNvPicPr>
          <p:nvPr/>
        </p:nvPicPr>
        <p:blipFill>
          <a:blip r:embed="rId2" cstate="print"/>
          <a:stretch>
            <a:fillRect/>
          </a:stretch>
        </p:blipFill>
        <p:spPr>
          <a:xfrm>
            <a:off x="1066800" y="304800"/>
            <a:ext cx="7772400" cy="655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000" b="1" u="sng" dirty="0" smtClean="0">
                <a:latin typeface="Arial Black" pitchFamily="34" charset="0"/>
              </a:rPr>
              <a:t>METAPHORS</a:t>
            </a:r>
            <a:endParaRPr lang="en-US" sz="8000" b="1" u="sng" dirty="0">
              <a:latin typeface="Arial Black" pitchFamily="34" charset="0"/>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a:buNone/>
            </a:pPr>
            <a:r>
              <a:rPr lang="en-US" b="1" dirty="0" smtClean="0">
                <a:solidFill>
                  <a:schemeClr val="accent5">
                    <a:lumMod val="75000"/>
                  </a:schemeClr>
                </a:solidFill>
                <a:latin typeface="Arial Black" pitchFamily="34" charset="0"/>
              </a:rPr>
              <a:t>		</a:t>
            </a:r>
            <a:r>
              <a:rPr lang="en-US" sz="3900" b="1" dirty="0" smtClean="0">
                <a:solidFill>
                  <a:schemeClr val="accent5">
                    <a:lumMod val="75000"/>
                  </a:schemeClr>
                </a:solidFill>
                <a:latin typeface="Arial Black" pitchFamily="34" charset="0"/>
              </a:rPr>
              <a:t>THE COMPARISON 	BETWEEN TWO UNRELATED 	NOUNS SAYING ONE THING 	“IS” ANOTHER THING</a:t>
            </a:r>
          </a:p>
          <a:p>
            <a:pPr>
              <a:buNone/>
            </a:pPr>
            <a:r>
              <a:rPr lang="en-US" sz="3900" b="1" dirty="0" smtClean="0">
                <a:latin typeface="Arial Black" pitchFamily="34" charset="0"/>
              </a:rPr>
              <a:t>		EX. </a:t>
            </a:r>
          </a:p>
          <a:p>
            <a:pPr>
              <a:buNone/>
            </a:pPr>
            <a:r>
              <a:rPr lang="en-US" sz="3900" b="1" dirty="0" smtClean="0">
                <a:solidFill>
                  <a:schemeClr val="accent5">
                    <a:lumMod val="75000"/>
                  </a:schemeClr>
                </a:solidFill>
                <a:latin typeface="Arial Black" pitchFamily="34" charset="0"/>
              </a:rPr>
              <a:t>	*BABY, YOU’RE A FIREWORK</a:t>
            </a:r>
          </a:p>
          <a:p>
            <a:pPr>
              <a:buNone/>
            </a:pPr>
            <a:r>
              <a:rPr lang="en-US" sz="3900" b="1" dirty="0" smtClean="0">
                <a:solidFill>
                  <a:schemeClr val="accent5">
                    <a:lumMod val="75000"/>
                  </a:schemeClr>
                </a:solidFill>
                <a:latin typeface="Arial Black" pitchFamily="34" charset="0"/>
              </a:rPr>
              <a:t>	*YOU WERE ROMEO</a:t>
            </a:r>
          </a:p>
          <a:p>
            <a:pPr>
              <a:buNone/>
            </a:pPr>
            <a:r>
              <a:rPr lang="en-US" sz="3900" b="1" dirty="0" smtClean="0">
                <a:solidFill>
                  <a:schemeClr val="accent5">
                    <a:lumMod val="75000"/>
                  </a:schemeClr>
                </a:solidFill>
                <a:latin typeface="Arial Black" pitchFamily="34" charset="0"/>
              </a:rPr>
              <a:t>	*I WAS A SCARLET LETTER</a:t>
            </a:r>
            <a:r>
              <a:rPr lang="en-US" b="1" dirty="0" smtClean="0">
                <a:solidFill>
                  <a:schemeClr val="accent5">
                    <a:lumMod val="75000"/>
                  </a:schemeClr>
                </a:solidFill>
              </a:rPr>
              <a:t>	</a:t>
            </a:r>
            <a:endParaRPr lang="en-US"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4.jpg"/>
          <p:cNvPicPr>
            <a:picLocks noChangeAspect="1"/>
          </p:cNvPicPr>
          <p:nvPr/>
        </p:nvPicPr>
        <p:blipFill>
          <a:blip r:embed="rId2" cstate="print"/>
          <a:stretch>
            <a:fillRect/>
          </a:stretch>
        </p:blipFill>
        <p:spPr>
          <a:xfrm>
            <a:off x="990600" y="0"/>
            <a:ext cx="7620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5.jpg"/>
          <p:cNvPicPr>
            <a:picLocks noChangeAspect="1"/>
          </p:cNvPicPr>
          <p:nvPr/>
        </p:nvPicPr>
        <p:blipFill>
          <a:blip r:embed="rId2" cstate="print"/>
          <a:stretch>
            <a:fillRect/>
          </a:stretch>
        </p:blipFill>
        <p:spPr>
          <a:xfrm>
            <a:off x="1295401" y="0"/>
            <a:ext cx="7239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6.jpg"/>
          <p:cNvPicPr>
            <a:picLocks noChangeAspect="1"/>
          </p:cNvPicPr>
          <p:nvPr/>
        </p:nvPicPr>
        <p:blipFill>
          <a:blip r:embed="rId2" cstate="print"/>
          <a:stretch>
            <a:fillRect/>
          </a:stretch>
        </p:blipFill>
        <p:spPr>
          <a:xfrm>
            <a:off x="1143000" y="0"/>
            <a:ext cx="7696200" cy="6553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7.jpg"/>
          <p:cNvPicPr>
            <a:picLocks noChangeAspect="1"/>
          </p:cNvPicPr>
          <p:nvPr/>
        </p:nvPicPr>
        <p:blipFill>
          <a:blip r:embed="rId2" cstate="print"/>
          <a:stretch>
            <a:fillRect/>
          </a:stretch>
        </p:blipFill>
        <p:spPr>
          <a:xfrm>
            <a:off x="1371600" y="381000"/>
            <a:ext cx="7391399" cy="6172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9.jpg"/>
          <p:cNvPicPr>
            <a:picLocks noChangeAspect="1"/>
          </p:cNvPicPr>
          <p:nvPr/>
        </p:nvPicPr>
        <p:blipFill>
          <a:blip r:embed="rId2" cstate="print"/>
          <a:stretch>
            <a:fillRect/>
          </a:stretch>
        </p:blipFill>
        <p:spPr>
          <a:xfrm>
            <a:off x="1143000" y="0"/>
            <a:ext cx="7696199"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12.jpg"/>
          <p:cNvPicPr>
            <a:picLocks noChangeAspect="1"/>
          </p:cNvPicPr>
          <p:nvPr/>
        </p:nvPicPr>
        <p:blipFill>
          <a:blip r:embed="rId2" cstate="print"/>
          <a:stretch>
            <a:fillRect/>
          </a:stretch>
        </p:blipFill>
        <p:spPr>
          <a:xfrm>
            <a:off x="914400" y="-381000"/>
            <a:ext cx="8229600" cy="3505200"/>
          </a:xfrm>
          <a:prstGeom prst="rect">
            <a:avLst/>
          </a:prstGeom>
        </p:spPr>
      </p:pic>
      <p:pic>
        <p:nvPicPr>
          <p:cNvPr id="3" name="Picture 2" descr="euphemism 11.jpg"/>
          <p:cNvPicPr>
            <a:picLocks noChangeAspect="1"/>
          </p:cNvPicPr>
          <p:nvPr/>
        </p:nvPicPr>
        <p:blipFill>
          <a:blip r:embed="rId3" cstate="print"/>
          <a:stretch>
            <a:fillRect/>
          </a:stretch>
        </p:blipFill>
        <p:spPr>
          <a:xfrm>
            <a:off x="838200" y="3048000"/>
            <a:ext cx="8305800" cy="4572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phemism 10.jpg"/>
          <p:cNvPicPr>
            <a:picLocks noChangeAspect="1"/>
          </p:cNvPicPr>
          <p:nvPr/>
        </p:nvPicPr>
        <p:blipFill>
          <a:blip r:embed="rId2" cstate="print"/>
          <a:stretch>
            <a:fillRect/>
          </a:stretch>
        </p:blipFill>
        <p:spPr>
          <a:xfrm>
            <a:off x="914400" y="0"/>
            <a:ext cx="8229600"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5334000"/>
            <a:ext cx="6629400" cy="1754326"/>
          </a:xfrm>
          <a:prstGeom prst="rect">
            <a:avLst/>
          </a:prstGeom>
        </p:spPr>
        <p:txBody>
          <a:bodyPr wrap="square">
            <a:spAutoFit/>
          </a:bodyPr>
          <a:lstStyle/>
          <a:p>
            <a:r>
              <a:rPr lang="en-US" dirty="0" smtClean="0">
                <a:hlinkClick r:id="rId2"/>
              </a:rPr>
              <a:t>http://www.bing.com/videos/search?q=blue+man+group+euphemism&amp;qs=n&amp;form=QBVR&amp;pq=blue+man+group+euphemism&amp;sc=1-24&amp;sp=-1&amp;sk=#view=detail&amp;mid=07809AE948BA5805637607809AE948BA58056376</a:t>
            </a:r>
            <a:endParaRPr lang="en-US" dirty="0" smtClean="0"/>
          </a:p>
          <a:p>
            <a:endParaRPr lang="en-US" dirty="0"/>
          </a:p>
        </p:txBody>
      </p:sp>
      <p:pic>
        <p:nvPicPr>
          <p:cNvPr id="3" name="Picture 2" descr="blue man.jpg"/>
          <p:cNvPicPr>
            <a:picLocks noChangeAspect="1"/>
          </p:cNvPicPr>
          <p:nvPr/>
        </p:nvPicPr>
        <p:blipFill>
          <a:blip r:embed="rId3" cstate="print"/>
          <a:stretch>
            <a:fillRect/>
          </a:stretch>
        </p:blipFill>
        <p:spPr>
          <a:xfrm>
            <a:off x="1219200" y="1752600"/>
            <a:ext cx="7467600" cy="3452813"/>
          </a:xfrm>
          <a:prstGeom prst="rect">
            <a:avLst/>
          </a:prstGeom>
        </p:spPr>
      </p:pic>
      <p:sp>
        <p:nvSpPr>
          <p:cNvPr id="6" name="TextBox 5"/>
          <p:cNvSpPr txBox="1"/>
          <p:nvPr/>
        </p:nvSpPr>
        <p:spPr>
          <a:xfrm>
            <a:off x="762000" y="533400"/>
            <a:ext cx="8382000" cy="830997"/>
          </a:xfrm>
          <a:prstGeom prst="rect">
            <a:avLst/>
          </a:prstGeom>
          <a:noFill/>
        </p:spPr>
        <p:txBody>
          <a:bodyPr wrap="square" rtlCol="0">
            <a:spAutoFit/>
          </a:bodyPr>
          <a:lstStyle/>
          <a:p>
            <a:r>
              <a:rPr lang="en-US" sz="4800" dirty="0" smtClean="0">
                <a:latin typeface="Arial Black" pitchFamily="34" charset="0"/>
              </a:rPr>
              <a:t>THE EUPHEMISM SONG</a:t>
            </a:r>
            <a:endParaRPr lang="en-US" sz="4800" dirty="0">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71030"/>
          </a:xfrm>
          <a:prstGeom prst="rect">
            <a:avLst/>
          </a:prstGeom>
          <a:noFill/>
        </p:spPr>
        <p:txBody>
          <a:bodyPr wrap="square" rtlCol="0">
            <a:spAutoFit/>
          </a:bodyPr>
          <a:lstStyle/>
          <a:p>
            <a:pPr algn="ctr"/>
            <a:r>
              <a:rPr lang="en-US" sz="5800" b="1" u="sng" dirty="0" smtClean="0">
                <a:latin typeface="Arial Black" pitchFamily="34" charset="0"/>
              </a:rPr>
              <a:t>ALLUSION</a:t>
            </a:r>
          </a:p>
          <a:p>
            <a:r>
              <a:rPr lang="en-US" sz="3300" b="1" dirty="0" smtClean="0">
                <a:latin typeface="Arial Black" pitchFamily="34" charset="0"/>
              </a:rPr>
              <a:t>A BRIEF &amp; INDIRECT REFERENCE TO A PERSON, PLACE, OR THING, IN HISTORY, RELIGION, LITERATURE, POP CULTURE, OR THE ARTS</a:t>
            </a:r>
            <a:r>
              <a:rPr lang="en-US" sz="3300" b="1" dirty="0" smtClean="0">
                <a:solidFill>
                  <a:schemeClr val="tx2"/>
                </a:solidFill>
                <a:latin typeface="Arial Black" pitchFamily="34" charset="0"/>
              </a:rPr>
              <a:t>.  IT DOES NOT DESCRIBE IN DETAIL THE PERSON OR THING TO WHICH IT REFERS.</a:t>
            </a:r>
            <a:r>
              <a:rPr lang="en-US" sz="3300" b="1" dirty="0" smtClean="0">
                <a:latin typeface="Arial Black" pitchFamily="34" charset="0"/>
              </a:rPr>
              <a:t> IT IS JUST A PASSING COMMENT, &amp; THE WRITER EXPECTS THE READER TO POSSESS ENOUGH KNOWLEDGE TO SPOT THE ALLUSION &amp; GRASP ITS IMPORTANCE IN A TEXT. </a:t>
            </a:r>
            <a:endParaRPr lang="en-US" sz="3300" b="1" dirty="0">
              <a:latin typeface="Arial Blac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309420"/>
          </a:xfrm>
          <a:prstGeom prst="rect">
            <a:avLst/>
          </a:prstGeom>
          <a:noFill/>
        </p:spPr>
        <p:txBody>
          <a:bodyPr wrap="square" rtlCol="0">
            <a:spAutoFit/>
          </a:bodyPr>
          <a:lstStyle/>
          <a:p>
            <a:pPr algn="ctr"/>
            <a:r>
              <a:rPr lang="en-US" sz="4400" b="1" u="sng" dirty="0" smtClean="0">
                <a:latin typeface="Arial Black" pitchFamily="34" charset="0"/>
              </a:rPr>
              <a:t>EXAMPLES OF ALLUSION</a:t>
            </a:r>
          </a:p>
          <a:p>
            <a:pPr algn="ctr"/>
            <a:r>
              <a:rPr lang="en-US" sz="4000" b="1" dirty="0" smtClean="0">
                <a:solidFill>
                  <a:schemeClr val="tx2"/>
                </a:solidFill>
                <a:latin typeface="Arial Black" pitchFamily="34" charset="0"/>
              </a:rPr>
              <a:t>I WAS SURPRISED  HIS NOSE WAS NOT GROWING LIKE PINOCCCHIO’S.</a:t>
            </a:r>
          </a:p>
          <a:p>
            <a:r>
              <a:rPr lang="en-US" sz="4000" b="1" dirty="0" smtClean="0">
                <a:latin typeface="Arial Black" pitchFamily="34" charset="0"/>
              </a:rPr>
              <a:t>(REFERS TO A PUPPET NAMED PINOCCHIO WHOSE NOSE WOULD GROW EVERY TIME HE TOLD A LIE - FROM </a:t>
            </a:r>
            <a:r>
              <a:rPr lang="en-US" sz="4000" b="1" i="1" dirty="0" smtClean="0">
                <a:latin typeface="Arial Black" pitchFamily="34" charset="0"/>
              </a:rPr>
              <a:t>THE ADVENTURES OF PINNOCHIO </a:t>
            </a:r>
            <a:r>
              <a:rPr lang="en-US" sz="4000" b="1" dirty="0" smtClean="0">
                <a:latin typeface="Arial Black" pitchFamily="34" charset="0"/>
              </a:rPr>
              <a:t>BY CARLO COLLODI)</a:t>
            </a:r>
            <a:endParaRPr lang="en-US" sz="4000" b="1"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Autofit/>
          </a:bodyPr>
          <a:lstStyle/>
          <a:p>
            <a:r>
              <a:rPr lang="en-US" sz="7300" u="sng" dirty="0" smtClean="0">
                <a:latin typeface="Arial Black" pitchFamily="34" charset="0"/>
              </a:rPr>
              <a:t>ONOMATOPOEIA</a:t>
            </a:r>
            <a:endParaRPr lang="en-US" sz="7300" u="sng" dirty="0">
              <a:latin typeface="Arial Black" pitchFamily="34" charset="0"/>
            </a:endParaRPr>
          </a:p>
        </p:txBody>
      </p:sp>
      <p:sp>
        <p:nvSpPr>
          <p:cNvPr id="3" name="Content Placeholder 2"/>
          <p:cNvSpPr>
            <a:spLocks noGrp="1"/>
          </p:cNvSpPr>
          <p:nvPr>
            <p:ph idx="1"/>
          </p:nvPr>
        </p:nvSpPr>
        <p:spPr/>
        <p:txBody>
          <a:bodyPr/>
          <a:lstStyle/>
          <a:p>
            <a:pPr>
              <a:buNone/>
            </a:pPr>
            <a:r>
              <a:rPr lang="en-US" dirty="0" smtClean="0">
                <a:solidFill>
                  <a:schemeClr val="accent5">
                    <a:lumMod val="75000"/>
                  </a:schemeClr>
                </a:solidFill>
                <a:latin typeface="Arial Black" pitchFamily="34" charset="0"/>
              </a:rPr>
              <a:t>	</a:t>
            </a:r>
            <a:r>
              <a:rPr lang="en-US" sz="3600" dirty="0" smtClean="0">
                <a:solidFill>
                  <a:schemeClr val="accent5">
                    <a:lumMod val="75000"/>
                  </a:schemeClr>
                </a:solidFill>
                <a:latin typeface="Arial Black" pitchFamily="34" charset="0"/>
              </a:rPr>
              <a:t>THE FORMATION OF WORDS THAT SOUND LIKE OR SUGGEST THE OBJECTS OR ACTIONS BEING NAMED</a:t>
            </a:r>
          </a:p>
          <a:p>
            <a:pPr>
              <a:buNone/>
            </a:pPr>
            <a:r>
              <a:rPr lang="en-US" sz="3600" dirty="0" smtClean="0">
                <a:latin typeface="Arial Black" pitchFamily="34" charset="0"/>
              </a:rPr>
              <a:t>EX.  </a:t>
            </a:r>
            <a:r>
              <a:rPr lang="en-US" sz="3600" dirty="0" smtClean="0">
                <a:solidFill>
                  <a:schemeClr val="accent5">
                    <a:lumMod val="75000"/>
                  </a:schemeClr>
                </a:solidFill>
                <a:latin typeface="Arial Black" pitchFamily="34" charset="0"/>
              </a:rPr>
              <a:t>	</a:t>
            </a:r>
          </a:p>
          <a:p>
            <a:pPr>
              <a:buNone/>
            </a:pPr>
            <a:r>
              <a:rPr lang="en-US" sz="3600" dirty="0" smtClean="0">
                <a:solidFill>
                  <a:schemeClr val="accent5">
                    <a:lumMod val="75000"/>
                  </a:schemeClr>
                </a:solidFill>
                <a:latin typeface="Arial Black" pitchFamily="34" charset="0"/>
              </a:rPr>
              <a:t>*TICK TOCK</a:t>
            </a:r>
          </a:p>
          <a:p>
            <a:pPr>
              <a:buNone/>
            </a:pPr>
            <a:r>
              <a:rPr lang="en-US" sz="3600" dirty="0" smtClean="0">
                <a:solidFill>
                  <a:schemeClr val="accent5">
                    <a:lumMod val="75000"/>
                  </a:schemeClr>
                </a:solidFill>
                <a:latin typeface="Arial Black" pitchFamily="34" charset="0"/>
              </a:rPr>
              <a:t>*BANG, BANG, BANG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pPr algn="ctr"/>
            <a:r>
              <a:rPr lang="en-US" sz="4400" b="1" dirty="0" smtClean="0">
                <a:solidFill>
                  <a:schemeClr val="tx2"/>
                </a:solidFill>
                <a:latin typeface="Arial Black" pitchFamily="34" charset="0"/>
              </a:rPr>
              <a:t>WHEN SHE LOST HER JOB SHE ACTED LIKE A SCROOGE.</a:t>
            </a:r>
          </a:p>
          <a:p>
            <a:pPr algn="ctr"/>
            <a:endParaRPr lang="en-US" sz="4400" b="1" dirty="0" smtClean="0">
              <a:solidFill>
                <a:schemeClr val="tx2"/>
              </a:solidFill>
              <a:latin typeface="Arial Black" pitchFamily="34" charset="0"/>
            </a:endParaRPr>
          </a:p>
          <a:p>
            <a:r>
              <a:rPr lang="en-US" sz="4400" b="1" dirty="0" smtClean="0">
                <a:latin typeface="Arial Black" pitchFamily="34" charset="0"/>
              </a:rPr>
              <a:t>(REFERS TO THE SCROOGE IN CHARLES DICKENS’ BOOK, </a:t>
            </a:r>
            <a:r>
              <a:rPr lang="en-US" sz="4400" b="1" i="1" dirty="0" smtClean="0">
                <a:latin typeface="Arial Black" pitchFamily="34" charset="0"/>
              </a:rPr>
              <a:t>A CHRISTMAS CAROL. </a:t>
            </a:r>
            <a:r>
              <a:rPr lang="en-US" sz="4400" b="1" dirty="0" smtClean="0">
                <a:latin typeface="Arial Black" pitchFamily="34" charset="0"/>
              </a:rPr>
              <a:t>THE SCROOGE WAS AN EXTREMELY STINGY CHARACTER.)</a:t>
            </a:r>
            <a:endParaRPr lang="en-US" sz="4400" b="1" dirty="0">
              <a:latin typeface="Arial Black"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6309420"/>
          </a:xfrm>
          <a:prstGeom prst="rect">
            <a:avLst/>
          </a:prstGeom>
          <a:noFill/>
        </p:spPr>
        <p:txBody>
          <a:bodyPr wrap="square" rtlCol="0">
            <a:spAutoFit/>
          </a:bodyPr>
          <a:lstStyle/>
          <a:p>
            <a:pPr algn="ctr"/>
            <a:r>
              <a:rPr lang="en-US" sz="4800" dirty="0" smtClean="0">
                <a:solidFill>
                  <a:schemeClr val="tx2"/>
                </a:solidFill>
                <a:latin typeface="Arial Black" pitchFamily="34" charset="0"/>
              </a:rPr>
              <a:t>HE WAS A REAL ROMEO WITH THE LADIES.</a:t>
            </a:r>
          </a:p>
          <a:p>
            <a:pPr algn="ctr"/>
            <a:endParaRPr lang="en-US" sz="3600" dirty="0" smtClean="0">
              <a:solidFill>
                <a:schemeClr val="tx2"/>
              </a:solidFill>
              <a:latin typeface="Arial Black" pitchFamily="34" charset="0"/>
            </a:endParaRPr>
          </a:p>
          <a:p>
            <a:r>
              <a:rPr lang="en-US" sz="4000" dirty="0" smtClean="0">
                <a:latin typeface="Arial Black" pitchFamily="34" charset="0"/>
              </a:rPr>
              <a:t>(REFERS TO A CHARACTER IN SHAKESPEARE’S PLAY, </a:t>
            </a:r>
            <a:r>
              <a:rPr lang="en-US" sz="4000" i="1" dirty="0" smtClean="0">
                <a:latin typeface="Arial Black" pitchFamily="34" charset="0"/>
              </a:rPr>
              <a:t>ROMEO AND JULIET</a:t>
            </a:r>
            <a:r>
              <a:rPr lang="en-US" sz="4000" dirty="0" smtClean="0">
                <a:latin typeface="Arial Black" pitchFamily="34" charset="0"/>
              </a:rPr>
              <a:t>. HE WAS VERY ROMANTIC IN EXPRESSING HIS LOVE FOR JULIET.)</a:t>
            </a:r>
          </a:p>
          <a:p>
            <a:pPr algn="ctr"/>
            <a:endParaRPr lang="en-US" sz="3600" dirty="0" smtClean="0">
              <a:solidFill>
                <a:schemeClr val="tx2"/>
              </a:solidFill>
              <a:latin typeface="Arial Black" pitchFamily="34" charset="0"/>
            </a:endParaRPr>
          </a:p>
          <a:p>
            <a:pPr algn="ctr"/>
            <a:endParaRPr lang="en-US" sz="3600" dirty="0">
              <a:solidFill>
                <a:schemeClr val="tx2"/>
              </a:solidFill>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124200"/>
            <a:ext cx="7848600" cy="3416320"/>
          </a:xfrm>
          <a:prstGeom prst="rect">
            <a:avLst/>
          </a:prstGeom>
        </p:spPr>
        <p:txBody>
          <a:bodyPr wrap="square">
            <a:spAutoFit/>
          </a:bodyPr>
          <a:lstStyle/>
          <a:p>
            <a:r>
              <a:rPr lang="en-US" u="sng" dirty="0" smtClean="0">
                <a:hlinkClick r:id="rId3"/>
              </a:rPr>
              <a:t>            </a:t>
            </a:r>
            <a:r>
              <a:rPr lang="en-US" sz="2400" dirty="0" smtClean="0">
                <a:hlinkClick r:id="rId3"/>
              </a:rPr>
              <a:t>https://www.youtube.com/watch?v=532j-186xEQ</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
        <p:nvSpPr>
          <p:cNvPr id="5" name="TextBox 4"/>
          <p:cNvSpPr txBox="1"/>
          <p:nvPr/>
        </p:nvSpPr>
        <p:spPr>
          <a:xfrm>
            <a:off x="1524000" y="4038600"/>
            <a:ext cx="7620000" cy="1292662"/>
          </a:xfrm>
          <a:prstGeom prst="rect">
            <a:avLst/>
          </a:prstGeom>
          <a:noFill/>
        </p:spPr>
        <p:txBody>
          <a:bodyPr wrap="square" rtlCol="0">
            <a:spAutoFit/>
          </a:bodyPr>
          <a:lstStyle/>
          <a:p>
            <a:r>
              <a:rPr lang="en-US" sz="2400" dirty="0" smtClean="0">
                <a:hlinkClick r:id="rId4"/>
              </a:rPr>
              <a:t>https://www.youtube.com/watch?v=bZTOV-55ivM</a:t>
            </a:r>
            <a:endParaRPr lang="en-US" sz="2400" dirty="0" smtClean="0"/>
          </a:p>
          <a:p>
            <a:endParaRPr lang="en-US" dirty="0" smtClean="0"/>
          </a:p>
          <a:p>
            <a:endParaRPr lang="en-US" dirty="0" smtClean="0"/>
          </a:p>
          <a:p>
            <a:r>
              <a:rPr lang="en-US" dirty="0" smtClean="0"/>
              <a:t>   </a:t>
            </a:r>
            <a:endParaRPr lang="en-US" dirty="0"/>
          </a:p>
        </p:txBody>
      </p:sp>
      <p:sp>
        <p:nvSpPr>
          <p:cNvPr id="6" name="TextBox 5"/>
          <p:cNvSpPr txBox="1"/>
          <p:nvPr/>
        </p:nvSpPr>
        <p:spPr>
          <a:xfrm>
            <a:off x="1295400" y="4648200"/>
            <a:ext cx="6705600" cy="1200329"/>
          </a:xfrm>
          <a:prstGeom prst="rect">
            <a:avLst/>
          </a:prstGeom>
          <a:noFill/>
        </p:spPr>
        <p:txBody>
          <a:bodyPr wrap="square" rtlCol="0">
            <a:spAutoFit/>
          </a:bodyPr>
          <a:lstStyle/>
          <a:p>
            <a:r>
              <a:rPr lang="en-US" sz="2400" dirty="0" smtClean="0">
                <a:hlinkClick r:id="rId5"/>
              </a:rPr>
              <a:t>       https://www.youtube.com/watch?v=M9kd7JXKHfM</a:t>
            </a:r>
            <a:endParaRPr lang="en-US" sz="2400" dirty="0" smtClean="0"/>
          </a:p>
          <a:p>
            <a:endParaRPr lang="en-US" sz="2400" dirty="0"/>
          </a:p>
        </p:txBody>
      </p:sp>
      <p:sp>
        <p:nvSpPr>
          <p:cNvPr id="7" name="TextBox 6"/>
          <p:cNvSpPr txBox="1"/>
          <p:nvPr/>
        </p:nvSpPr>
        <p:spPr>
          <a:xfrm>
            <a:off x="0" y="0"/>
            <a:ext cx="9144000" cy="3046988"/>
          </a:xfrm>
          <a:prstGeom prst="rect">
            <a:avLst/>
          </a:prstGeom>
          <a:noFill/>
        </p:spPr>
        <p:txBody>
          <a:bodyPr wrap="square" rtlCol="0">
            <a:spAutoFit/>
          </a:bodyPr>
          <a:lstStyle/>
          <a:p>
            <a:pPr algn="ctr"/>
            <a:r>
              <a:rPr lang="en-US" sz="3200" b="1" u="sng" dirty="0" smtClean="0">
                <a:latin typeface="Arial Black" pitchFamily="34" charset="0"/>
              </a:rPr>
              <a:t>Building Background</a:t>
            </a:r>
          </a:p>
          <a:p>
            <a:r>
              <a:rPr lang="en-US" sz="3200" b="1" dirty="0" smtClean="0">
                <a:latin typeface="Arial Black" pitchFamily="34" charset="0"/>
              </a:rPr>
              <a:t>For an allusion to be effective, it must refer to an event that the audience is familiar </a:t>
            </a:r>
            <a:r>
              <a:rPr lang="en-US" sz="3200" b="1" err="1" smtClean="0">
                <a:latin typeface="Arial Black" pitchFamily="34" charset="0"/>
              </a:rPr>
              <a:t>with</a:t>
            </a:r>
            <a:r>
              <a:rPr lang="en-US" sz="3200" b="1" smtClean="0">
                <a:latin typeface="Arial Black" pitchFamily="34" charset="0"/>
              </a:rPr>
              <a:t>. Watch </a:t>
            </a:r>
            <a:r>
              <a:rPr lang="en-US" sz="3200" b="1" dirty="0" smtClean="0">
                <a:latin typeface="Arial Black" pitchFamily="34" charset="0"/>
              </a:rPr>
              <a:t>this video to see a popular sequence in a film that is often alluded to in other films.</a:t>
            </a:r>
            <a:endParaRPr lang="en-US" sz="3200" b="1" dirty="0">
              <a:latin typeface="Arial Black"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8915400" cy="7078861"/>
          </a:xfrm>
          <a:prstGeom prst="rect">
            <a:avLst/>
          </a:prstGeom>
          <a:noFill/>
        </p:spPr>
        <p:txBody>
          <a:bodyPr wrap="square" rtlCol="0">
            <a:spAutoFit/>
          </a:bodyPr>
          <a:lstStyle/>
          <a:p>
            <a:pPr algn="ctr"/>
            <a:r>
              <a:rPr lang="en-US" sz="5400" u="sng" dirty="0" smtClean="0">
                <a:latin typeface="Arial Black" pitchFamily="34" charset="0"/>
              </a:rPr>
              <a:t>COLLOQUIALISMS</a:t>
            </a:r>
          </a:p>
          <a:p>
            <a:pPr algn="ctr"/>
            <a:r>
              <a:rPr lang="en-US" sz="3600" dirty="0" smtClean="0">
                <a:latin typeface="Arial Black" pitchFamily="34" charset="0"/>
              </a:rPr>
              <a:t>WORD, PHRASE, OR OTHER FORM USED IN EVERYDAY </a:t>
            </a:r>
          </a:p>
          <a:p>
            <a:pPr algn="ctr"/>
            <a:r>
              <a:rPr lang="en-US" sz="3600" dirty="0" smtClean="0">
                <a:solidFill>
                  <a:srgbClr val="FF0000"/>
                </a:solidFill>
                <a:latin typeface="Arial Black" pitchFamily="34" charset="0"/>
              </a:rPr>
              <a:t>INFORMAL LANGUAGE</a:t>
            </a:r>
          </a:p>
          <a:p>
            <a:r>
              <a:rPr lang="en-US" sz="3600" dirty="0" smtClean="0">
                <a:latin typeface="Arial Black" pitchFamily="34" charset="0"/>
              </a:rPr>
              <a:t>*INCORPORATES CONTRACTIONS SUCH AS I’LL, HAVEN’T, AND DOESN’T</a:t>
            </a:r>
          </a:p>
          <a:p>
            <a:r>
              <a:rPr lang="en-US" sz="3600" dirty="0" smtClean="0">
                <a:latin typeface="Arial Black" pitchFamily="34" charset="0"/>
              </a:rPr>
              <a:t>*INCORPORATES ABBREVIATIONS SUCH AS FRIDGE, TV, AND HOOD</a:t>
            </a:r>
          </a:p>
          <a:p>
            <a:r>
              <a:rPr lang="en-US" sz="3600" dirty="0" smtClean="0">
                <a:latin typeface="Arial Black" pitchFamily="34" charset="0"/>
              </a:rPr>
              <a:t>*A MAJOR ASPECT IS THE USE OF IDIOMS AND SLANG</a:t>
            </a:r>
          </a:p>
          <a:p>
            <a:endParaRPr lang="en-US" sz="4000" dirty="0" smtClean="0">
              <a:latin typeface="Arial Blac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63000" cy="7478970"/>
          </a:xfrm>
          <a:prstGeom prst="rect">
            <a:avLst/>
          </a:prstGeom>
          <a:noFill/>
        </p:spPr>
        <p:txBody>
          <a:bodyPr wrap="square" rtlCol="0">
            <a:spAutoFit/>
          </a:bodyPr>
          <a:lstStyle/>
          <a:p>
            <a:pPr algn="ctr"/>
            <a:r>
              <a:rPr lang="en-US" sz="6000" b="1" u="sng" dirty="0" smtClean="0">
                <a:latin typeface="Arial Black" pitchFamily="34" charset="0"/>
              </a:rPr>
              <a:t>IDIOMS</a:t>
            </a:r>
          </a:p>
          <a:p>
            <a:pPr algn="ctr"/>
            <a:r>
              <a:rPr lang="en-US" sz="3600" b="1" dirty="0" smtClean="0">
                <a:latin typeface="Arial Black" pitchFamily="34" charset="0"/>
              </a:rPr>
              <a:t>PHRASE OF FIXED EXPRESSION THAT HAS A FIGURATIVE, OR SOMETIMES LITERAL, MEANING.</a:t>
            </a:r>
          </a:p>
          <a:p>
            <a:r>
              <a:rPr lang="en-US" sz="3600" b="1" dirty="0" smtClean="0">
                <a:latin typeface="Arial Black" pitchFamily="34" charset="0"/>
              </a:rPr>
              <a:t>___________________________________</a:t>
            </a:r>
          </a:p>
          <a:p>
            <a:r>
              <a:rPr lang="en-US" sz="3600" b="1" dirty="0" smtClean="0">
                <a:latin typeface="Arial Black" pitchFamily="34" charset="0"/>
              </a:rPr>
              <a:t>AN IDIOMS FIGURATIVE MEANING IS DIFFERENT FROM THE LITERAL MEANING.</a:t>
            </a:r>
          </a:p>
          <a:p>
            <a:r>
              <a:rPr lang="en-US" sz="3600" b="1" dirty="0" smtClean="0">
                <a:solidFill>
                  <a:srgbClr val="FF0000"/>
                </a:solidFill>
                <a:latin typeface="Arial Black" pitchFamily="34" charset="0"/>
              </a:rPr>
              <a:t>EX.	*RAINING CATS AND DOGS</a:t>
            </a:r>
          </a:p>
          <a:p>
            <a:r>
              <a:rPr lang="en-US" sz="3600" b="1" dirty="0" smtClean="0">
                <a:solidFill>
                  <a:srgbClr val="FF0000"/>
                </a:solidFill>
                <a:latin typeface="Arial Black" pitchFamily="34" charset="0"/>
              </a:rPr>
              <a:t>	* WHEN THE FAT LADY SINGS</a:t>
            </a:r>
          </a:p>
          <a:p>
            <a:r>
              <a:rPr lang="en-US" sz="2400" b="1" dirty="0" smtClean="0">
                <a:latin typeface="Arial Black" pitchFamily="34" charset="0"/>
                <a:hlinkClick r:id="rId2"/>
              </a:rPr>
              <a:t>https://www.youtube.com/watch?v=E9DxGe94uoc</a:t>
            </a:r>
            <a:endParaRPr lang="en-US" sz="2400" b="1" dirty="0" smtClean="0">
              <a:latin typeface="Arial Black" pitchFamily="34" charset="0"/>
            </a:endParaRPr>
          </a:p>
          <a:p>
            <a:endParaRPr lang="en-US" sz="3600" b="1" dirty="0" smtClean="0">
              <a:latin typeface="Arial Black" pitchFamily="34" charset="0"/>
            </a:endParaRPr>
          </a:p>
          <a:p>
            <a:endParaRPr lang="en-US" sz="3600" b="1" dirty="0">
              <a:latin typeface="Arial Black"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915400" cy="5786199"/>
          </a:xfrm>
          <a:prstGeom prst="rect">
            <a:avLst/>
          </a:prstGeom>
          <a:noFill/>
        </p:spPr>
        <p:txBody>
          <a:bodyPr wrap="square" rtlCol="0">
            <a:spAutoFit/>
          </a:bodyPr>
          <a:lstStyle/>
          <a:p>
            <a:pPr algn="ctr"/>
            <a:r>
              <a:rPr lang="en-US" sz="5000" b="1" u="sng" dirty="0" smtClean="0">
                <a:latin typeface="Arial Black" pitchFamily="34" charset="0"/>
              </a:rPr>
              <a:t>SLANG</a:t>
            </a:r>
          </a:p>
          <a:p>
            <a:r>
              <a:rPr lang="en-US" sz="4000" b="1" dirty="0" smtClean="0">
                <a:latin typeface="Arial Black" pitchFamily="34" charset="0"/>
              </a:rPr>
              <a:t>*VERY INFORMAL WORDS OR PHRASES THAT ARE USUALLY RESTRICTED TO A CERTAIN GROUP OF PEOPLE</a:t>
            </a:r>
          </a:p>
          <a:p>
            <a:r>
              <a:rPr lang="en-US" sz="4000" b="1" dirty="0" smtClean="0">
                <a:latin typeface="Arial Black" pitchFamily="34" charset="0"/>
              </a:rPr>
              <a:t>*SOME CONVEY NEGATIVE CONNOTATIONS &amp; CAN BE OFFENSIVE</a:t>
            </a:r>
          </a:p>
          <a:p>
            <a:r>
              <a:rPr lang="en-US" sz="4000" b="1" dirty="0" smtClean="0">
                <a:solidFill>
                  <a:srgbClr val="FF0000"/>
                </a:solidFill>
                <a:latin typeface="Arial Black" pitchFamily="34" charset="0"/>
              </a:rPr>
              <a:t>EX. DUDE, PEEPS, BAE, FLEEK</a:t>
            </a:r>
            <a:endParaRPr lang="en-US" sz="4000" b="1"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NG 2.jpg"/>
          <p:cNvPicPr>
            <a:picLocks noChangeAspect="1"/>
          </p:cNvPicPr>
          <p:nvPr/>
        </p:nvPicPr>
        <p:blipFill>
          <a:blip r:embed="rId2" cstate="print"/>
          <a:stretch>
            <a:fillRect/>
          </a:stretch>
        </p:blipFill>
        <p:spPr>
          <a:xfrm>
            <a:off x="2442186" y="0"/>
            <a:ext cx="4259627" cy="685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NG 3.jpg"/>
          <p:cNvPicPr>
            <a:picLocks noChangeAspect="1"/>
          </p:cNvPicPr>
          <p:nvPr/>
        </p:nvPicPr>
        <p:blipFill>
          <a:blip r:embed="rId2" cstate="print"/>
          <a:stretch>
            <a:fillRect/>
          </a:stretch>
        </p:blipFill>
        <p:spPr>
          <a:xfrm>
            <a:off x="1752600" y="304800"/>
            <a:ext cx="5359400" cy="6172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NG 4.jpg"/>
          <p:cNvPicPr>
            <a:picLocks noChangeAspect="1"/>
          </p:cNvPicPr>
          <p:nvPr/>
        </p:nvPicPr>
        <p:blipFill>
          <a:blip r:embed="rId2" cstate="print"/>
          <a:stretch>
            <a:fillRect/>
          </a:stretch>
        </p:blipFill>
        <p:spPr>
          <a:xfrm>
            <a:off x="2032000" y="603250"/>
            <a:ext cx="5080000" cy="564515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NG 6.jpg"/>
          <p:cNvPicPr>
            <a:picLocks noChangeAspect="1"/>
          </p:cNvPicPr>
          <p:nvPr/>
        </p:nvPicPr>
        <p:blipFill>
          <a:blip r:embed="rId2" cstate="print"/>
          <a:stretch>
            <a:fillRect/>
          </a:stretch>
        </p:blipFill>
        <p:spPr>
          <a:xfrm>
            <a:off x="1143000" y="304800"/>
            <a:ext cx="7315200" cy="6096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67494"/>
            <a:ext cx="9144000" cy="1399032"/>
          </a:xfrm>
        </p:spPr>
        <p:txBody>
          <a:bodyPr>
            <a:normAutofit/>
          </a:bodyPr>
          <a:lstStyle/>
          <a:p>
            <a:r>
              <a:rPr lang="en-US" sz="8000" b="1" u="sng" dirty="0" smtClean="0">
                <a:latin typeface="Arial Black" pitchFamily="34" charset="0"/>
              </a:rPr>
              <a:t>ALLITERATION</a:t>
            </a:r>
            <a:endParaRPr lang="en-US" sz="8000" b="1" u="sng" dirty="0">
              <a:latin typeface="Arial Black" pitchFamily="34" charset="0"/>
            </a:endParaRPr>
          </a:p>
        </p:txBody>
      </p:sp>
      <p:sp>
        <p:nvSpPr>
          <p:cNvPr id="9" name="Content Placeholder 8"/>
          <p:cNvSpPr>
            <a:spLocks noGrp="1"/>
          </p:cNvSpPr>
          <p:nvPr>
            <p:ph idx="1"/>
          </p:nvPr>
        </p:nvSpPr>
        <p:spPr>
          <a:xfrm>
            <a:off x="838200" y="1600200"/>
            <a:ext cx="7848600" cy="5257800"/>
          </a:xfrm>
        </p:spPr>
        <p:txBody>
          <a:bodyPr>
            <a:normAutofit lnSpcReduction="10000"/>
          </a:bodyPr>
          <a:lstStyle/>
          <a:p>
            <a:pPr>
              <a:buNone/>
            </a:pPr>
            <a:r>
              <a:rPr lang="en-US" sz="3600" b="1" dirty="0" smtClean="0">
                <a:solidFill>
                  <a:schemeClr val="accent5">
                    <a:lumMod val="75000"/>
                  </a:schemeClr>
                </a:solidFill>
              </a:rPr>
              <a:t>	</a:t>
            </a:r>
            <a:r>
              <a:rPr lang="en-US" sz="3600" b="1" dirty="0" smtClean="0">
                <a:solidFill>
                  <a:schemeClr val="accent5">
                    <a:lumMod val="75000"/>
                  </a:schemeClr>
                </a:solidFill>
                <a:latin typeface="Arial Black" pitchFamily="34" charset="0"/>
              </a:rPr>
              <a:t>THE SAME, BEGINNING SOUND IN TWO OR MORE WORDS CLOSE TOGETHER</a:t>
            </a:r>
          </a:p>
          <a:p>
            <a:pPr>
              <a:buNone/>
            </a:pPr>
            <a:r>
              <a:rPr lang="en-US" sz="3600" b="1" dirty="0" smtClean="0">
                <a:latin typeface="Arial Black" pitchFamily="34" charset="0"/>
              </a:rPr>
              <a:t>	EX.</a:t>
            </a:r>
          </a:p>
          <a:p>
            <a:pPr>
              <a:buNone/>
            </a:pPr>
            <a:r>
              <a:rPr lang="en-US" sz="3600" b="1" dirty="0" smtClean="0">
                <a:solidFill>
                  <a:schemeClr val="accent5">
                    <a:lumMod val="75000"/>
                  </a:schemeClr>
                </a:solidFill>
                <a:latin typeface="Arial Black" pitchFamily="34" charset="0"/>
              </a:rPr>
              <a:t>*</a:t>
            </a:r>
            <a:r>
              <a:rPr lang="en-US" sz="3600" b="1" u="sng" dirty="0" smtClean="0">
                <a:solidFill>
                  <a:schemeClr val="accent5">
                    <a:lumMod val="75000"/>
                  </a:schemeClr>
                </a:solidFill>
                <a:latin typeface="Arial Black" pitchFamily="34" charset="0"/>
              </a:rPr>
              <a:t>S</a:t>
            </a:r>
            <a:r>
              <a:rPr lang="en-US" sz="3600" b="1" dirty="0" smtClean="0">
                <a:solidFill>
                  <a:schemeClr val="accent5">
                    <a:lumMod val="75000"/>
                  </a:schemeClr>
                </a:solidFill>
                <a:latin typeface="Arial Black" pitchFamily="34" charset="0"/>
              </a:rPr>
              <a:t>AD, </a:t>
            </a:r>
            <a:r>
              <a:rPr lang="en-US" sz="3600" b="1" u="sng" dirty="0" smtClean="0">
                <a:solidFill>
                  <a:schemeClr val="accent5">
                    <a:lumMod val="75000"/>
                  </a:schemeClr>
                </a:solidFill>
                <a:latin typeface="Arial Black" pitchFamily="34" charset="0"/>
              </a:rPr>
              <a:t>S</a:t>
            </a:r>
            <a:r>
              <a:rPr lang="en-US" sz="3600" b="1" dirty="0" smtClean="0">
                <a:solidFill>
                  <a:schemeClr val="accent5">
                    <a:lumMod val="75000"/>
                  </a:schemeClr>
                </a:solidFill>
                <a:latin typeface="Arial Black" pitchFamily="34" charset="0"/>
              </a:rPr>
              <a:t>ONGS, </a:t>
            </a:r>
            <a:r>
              <a:rPr lang="en-US" sz="3600" b="1" u="sng" dirty="0" smtClean="0">
                <a:solidFill>
                  <a:schemeClr val="accent5">
                    <a:lumMod val="75000"/>
                  </a:schemeClr>
                </a:solidFill>
                <a:latin typeface="Arial Black" pitchFamily="34" charset="0"/>
              </a:rPr>
              <a:t>S</a:t>
            </a:r>
            <a:r>
              <a:rPr lang="en-US" sz="3600" b="1" dirty="0" smtClean="0">
                <a:solidFill>
                  <a:schemeClr val="accent5">
                    <a:lumMod val="75000"/>
                  </a:schemeClr>
                </a:solidFill>
                <a:latin typeface="Arial Black" pitchFamily="34" charset="0"/>
              </a:rPr>
              <a:t>AY, </a:t>
            </a:r>
            <a:r>
              <a:rPr lang="en-US" sz="3600" b="1" u="sng" dirty="0" smtClean="0">
                <a:solidFill>
                  <a:schemeClr val="accent5">
                    <a:lumMod val="75000"/>
                  </a:schemeClr>
                </a:solidFill>
                <a:latin typeface="Arial Black" pitchFamily="34" charset="0"/>
              </a:rPr>
              <a:t>S</a:t>
            </a:r>
            <a:r>
              <a:rPr lang="en-US" sz="3600" b="1" dirty="0" smtClean="0">
                <a:solidFill>
                  <a:schemeClr val="accent5">
                    <a:lumMod val="75000"/>
                  </a:schemeClr>
                </a:solidFill>
                <a:latin typeface="Arial Black" pitchFamily="34" charset="0"/>
              </a:rPr>
              <a:t>O MUCH</a:t>
            </a:r>
          </a:p>
          <a:p>
            <a:pPr>
              <a:buNone/>
            </a:pPr>
            <a:r>
              <a:rPr lang="en-US" sz="3600" b="1" dirty="0" smtClean="0">
                <a:solidFill>
                  <a:schemeClr val="accent5">
                    <a:lumMod val="75000"/>
                  </a:schemeClr>
                </a:solidFill>
                <a:latin typeface="Arial Black" pitchFamily="34" charset="0"/>
              </a:rPr>
              <a:t>*</a:t>
            </a:r>
            <a:r>
              <a:rPr lang="en-US" sz="3600" b="1" u="sng" dirty="0" smtClean="0">
                <a:solidFill>
                  <a:schemeClr val="accent5">
                    <a:lumMod val="75000"/>
                  </a:schemeClr>
                </a:solidFill>
                <a:latin typeface="Arial Black" pitchFamily="34" charset="0"/>
              </a:rPr>
              <a:t>R</a:t>
            </a:r>
            <a:r>
              <a:rPr lang="en-US" sz="3600" b="1" dirty="0" smtClean="0">
                <a:solidFill>
                  <a:schemeClr val="accent5">
                    <a:lumMod val="75000"/>
                  </a:schemeClr>
                </a:solidFill>
                <a:latin typeface="Arial Black" pitchFamily="34" charset="0"/>
              </a:rPr>
              <a:t>UDOLPH THE </a:t>
            </a:r>
            <a:r>
              <a:rPr lang="en-US" sz="3600" b="1" u="sng" dirty="0" smtClean="0">
                <a:solidFill>
                  <a:schemeClr val="accent5">
                    <a:lumMod val="75000"/>
                  </a:schemeClr>
                </a:solidFill>
                <a:latin typeface="Arial Black" pitchFamily="34" charset="0"/>
              </a:rPr>
              <a:t>R</a:t>
            </a:r>
            <a:r>
              <a:rPr lang="en-US" sz="3600" b="1" dirty="0" smtClean="0">
                <a:solidFill>
                  <a:schemeClr val="accent5">
                    <a:lumMod val="75000"/>
                  </a:schemeClr>
                </a:solidFill>
                <a:latin typeface="Arial Black" pitchFamily="34" charset="0"/>
              </a:rPr>
              <a:t>ED NOSED </a:t>
            </a:r>
            <a:r>
              <a:rPr lang="en-US" sz="3600" b="1" u="sng" dirty="0" smtClean="0">
                <a:solidFill>
                  <a:schemeClr val="accent5">
                    <a:lumMod val="75000"/>
                  </a:schemeClr>
                </a:solidFill>
                <a:latin typeface="Arial Black" pitchFamily="34" charset="0"/>
              </a:rPr>
              <a:t>R</a:t>
            </a:r>
            <a:r>
              <a:rPr lang="en-US" sz="3600" b="1" dirty="0" smtClean="0">
                <a:solidFill>
                  <a:schemeClr val="accent5">
                    <a:lumMod val="75000"/>
                  </a:schemeClr>
                </a:solidFill>
                <a:latin typeface="Arial Black" pitchFamily="34" charset="0"/>
              </a:rPr>
              <a:t>EINDEER</a:t>
            </a:r>
          </a:p>
          <a:p>
            <a:pPr>
              <a:buNone/>
            </a:pPr>
            <a:r>
              <a:rPr lang="en-US" sz="3600" b="1" dirty="0" smtClean="0">
                <a:solidFill>
                  <a:schemeClr val="accent5">
                    <a:lumMod val="75000"/>
                  </a:schemeClr>
                </a:solidFill>
                <a:latin typeface="Arial Black" pitchFamily="34" charset="0"/>
              </a:rPr>
              <a:t>*</a:t>
            </a:r>
            <a:r>
              <a:rPr lang="en-US" sz="3600" b="1" u="sng" dirty="0" smtClean="0">
                <a:solidFill>
                  <a:schemeClr val="accent5">
                    <a:lumMod val="75000"/>
                  </a:schemeClr>
                </a:solidFill>
                <a:latin typeface="Arial Black" pitchFamily="34" charset="0"/>
              </a:rPr>
              <a:t>W</a:t>
            </a:r>
            <a:r>
              <a:rPr lang="en-US" sz="3600" b="1" dirty="0" smtClean="0">
                <a:solidFill>
                  <a:schemeClr val="accent5">
                    <a:lumMod val="75000"/>
                  </a:schemeClr>
                </a:solidFill>
                <a:latin typeface="Arial Black" pitchFamily="34" charset="0"/>
              </a:rPr>
              <a:t>HAT A </a:t>
            </a:r>
            <a:r>
              <a:rPr lang="en-US" sz="3600" b="1" u="sng" dirty="0" smtClean="0">
                <a:solidFill>
                  <a:schemeClr val="accent5">
                    <a:lumMod val="75000"/>
                  </a:schemeClr>
                </a:solidFill>
                <a:latin typeface="Arial Black" pitchFamily="34" charset="0"/>
              </a:rPr>
              <a:t>W</a:t>
            </a:r>
            <a:r>
              <a:rPr lang="en-US" sz="3600" b="1" dirty="0" smtClean="0">
                <a:solidFill>
                  <a:schemeClr val="accent5">
                    <a:lumMod val="75000"/>
                  </a:schemeClr>
                </a:solidFill>
                <a:latin typeface="Arial Black" pitchFamily="34" charset="0"/>
              </a:rPr>
              <a:t>ONDERFUL </a:t>
            </a:r>
            <a:r>
              <a:rPr lang="en-US" sz="3600" b="1" u="sng" dirty="0" smtClean="0">
                <a:solidFill>
                  <a:schemeClr val="accent5">
                    <a:lumMod val="75000"/>
                  </a:schemeClr>
                </a:solidFill>
                <a:latin typeface="Arial Black" pitchFamily="34" charset="0"/>
              </a:rPr>
              <a:t>W</a:t>
            </a:r>
            <a:r>
              <a:rPr lang="en-US" sz="3600" b="1" dirty="0" smtClean="0">
                <a:solidFill>
                  <a:schemeClr val="accent5">
                    <a:lumMod val="75000"/>
                  </a:schemeClr>
                </a:solidFill>
                <a:latin typeface="Arial Black" pitchFamily="34" charset="0"/>
              </a:rPr>
              <a:t>ORLD</a:t>
            </a:r>
            <a:endParaRPr lang="en-US" sz="3600" b="1" dirty="0">
              <a:solidFill>
                <a:schemeClr val="accent5">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NG 5.jpg"/>
          <p:cNvPicPr>
            <a:picLocks noChangeAspect="1"/>
          </p:cNvPicPr>
          <p:nvPr/>
        </p:nvPicPr>
        <p:blipFill>
          <a:blip r:embed="rId3" cstate="print"/>
          <a:stretch>
            <a:fillRect/>
          </a:stretch>
        </p:blipFill>
        <p:spPr>
          <a:xfrm>
            <a:off x="838200" y="0"/>
            <a:ext cx="7239000" cy="5486400"/>
          </a:xfrm>
          <a:prstGeom prst="rect">
            <a:avLst/>
          </a:prstGeom>
        </p:spPr>
      </p:pic>
      <p:sp>
        <p:nvSpPr>
          <p:cNvPr id="5" name="TextBox 4"/>
          <p:cNvSpPr txBox="1"/>
          <p:nvPr/>
        </p:nvSpPr>
        <p:spPr>
          <a:xfrm>
            <a:off x="0" y="5715000"/>
            <a:ext cx="9144000" cy="1231106"/>
          </a:xfrm>
          <a:prstGeom prst="rect">
            <a:avLst/>
          </a:prstGeom>
          <a:noFill/>
        </p:spPr>
        <p:txBody>
          <a:bodyPr wrap="square" rtlCol="0">
            <a:spAutoFit/>
          </a:bodyPr>
          <a:lstStyle/>
          <a:p>
            <a:r>
              <a:rPr lang="en-US" b="1" dirty="0" smtClean="0">
                <a:solidFill>
                  <a:srgbClr val="FF0000"/>
                </a:solidFill>
                <a:latin typeface="Arial Black" pitchFamily="34" charset="0"/>
              </a:rPr>
              <a:t> </a:t>
            </a:r>
          </a:p>
          <a:p>
            <a:endParaRPr lang="en-US" sz="2000" b="1" dirty="0" smtClean="0">
              <a:solidFill>
                <a:srgbClr val="FF0000"/>
              </a:solidFill>
              <a:latin typeface="Arial Black" pitchFamily="34" charset="0"/>
            </a:endParaRPr>
          </a:p>
          <a:p>
            <a:endParaRPr lang="en-US" sz="3600" b="1" dirty="0">
              <a:solidFill>
                <a:srgbClr val="FF0000"/>
              </a:solidFill>
              <a:latin typeface="Arial Black" pitchFamily="34" charset="0"/>
            </a:endParaRPr>
          </a:p>
        </p:txBody>
      </p:sp>
      <p:sp>
        <p:nvSpPr>
          <p:cNvPr id="7" name="TextBox 6"/>
          <p:cNvSpPr txBox="1"/>
          <p:nvPr/>
        </p:nvSpPr>
        <p:spPr>
          <a:xfrm>
            <a:off x="0" y="5943600"/>
            <a:ext cx="9144000" cy="923330"/>
          </a:xfrm>
          <a:prstGeom prst="rect">
            <a:avLst/>
          </a:prstGeom>
          <a:noFill/>
        </p:spPr>
        <p:txBody>
          <a:bodyPr wrap="square" rtlCol="0">
            <a:spAutoFit/>
          </a:bodyPr>
          <a:lstStyle/>
          <a:p>
            <a:r>
              <a:rPr lang="en-US" dirty="0" smtClean="0">
                <a:hlinkClick r:id="rId4"/>
              </a:rPr>
              <a:t>http</a:t>
            </a:r>
            <a:r>
              <a:rPr lang="en-US" smtClean="0">
                <a:hlinkClick r:id="rId4"/>
              </a:rPr>
              <a:t>://www.bing.com/videos/search?q=ENGLISH+SLANG+VIDEO&amp;FORM=HDRSC3#view=detail&amp;mid=4D5047DFEC6884659BB04D5047DFEC6884659BB0</a:t>
            </a:r>
            <a:endParaRPr lang="en-US"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479518"/>
          </a:xfrm>
          <a:prstGeom prst="rect">
            <a:avLst/>
          </a:prstGeom>
          <a:noFill/>
        </p:spPr>
        <p:txBody>
          <a:bodyPr wrap="square" rtlCol="0">
            <a:spAutoFit/>
          </a:bodyPr>
          <a:lstStyle/>
          <a:p>
            <a:pPr algn="ctr"/>
            <a:r>
              <a:rPr lang="en-US" sz="6000" b="1" u="sng" dirty="0" smtClean="0">
                <a:latin typeface="Arial Black" pitchFamily="34" charset="0"/>
              </a:rPr>
              <a:t>JARGON</a:t>
            </a:r>
          </a:p>
          <a:p>
            <a:pPr algn="ctr"/>
            <a:r>
              <a:rPr lang="en-US" sz="4000" b="1" dirty="0" smtClean="0">
                <a:latin typeface="Arial Black" pitchFamily="34" charset="0"/>
              </a:rPr>
              <a:t>SPECIALIZED LANGUAGE AND TERMINOLOGOY ASSOCIATED WITH A PARTICULAR OCCUPATION</a:t>
            </a:r>
          </a:p>
          <a:p>
            <a:r>
              <a:rPr lang="en-US" sz="3800" b="1" dirty="0" smtClean="0">
                <a:solidFill>
                  <a:srgbClr val="FF0000"/>
                </a:solidFill>
                <a:latin typeface="Arial Black" pitchFamily="34" charset="0"/>
              </a:rPr>
              <a:t>EX. JARGON FROM COMPUTER-RELATED FIELDS WOULD BE WORDS SUCH AS INTERFACE, BLOG, &amp; USER-FRIENDLY </a:t>
            </a:r>
            <a:r>
              <a:rPr lang="en-US" sz="2400" b="1" dirty="0" smtClean="0">
                <a:solidFill>
                  <a:srgbClr val="FF0000"/>
                </a:solidFill>
                <a:latin typeface="Arial Black" pitchFamily="34" charset="0"/>
                <a:hlinkClick r:id="rId3"/>
              </a:rPr>
              <a:t>http://www.tvguide.com/news/greys-anatomy-stars-medical-jargon-quiz-kevin-mckidd-jessica-capshaw/?rss=tv-hotlist&amp;partnerid=spi&amp;profileid=09</a:t>
            </a:r>
            <a:endParaRPr lang="en-US" sz="2400" b="1" dirty="0" smtClean="0">
              <a:solidFill>
                <a:srgbClr val="FF0000"/>
              </a:solidFill>
              <a:latin typeface="Arial Black" pitchFamily="34" charset="0"/>
            </a:endParaRPr>
          </a:p>
          <a:p>
            <a:endParaRPr lang="en-US" sz="2400" b="1" dirty="0" smtClean="0">
              <a:solidFill>
                <a:srgbClr val="FF0000"/>
              </a:solidFill>
              <a:latin typeface="Arial Black" pitchFamily="34" charset="0"/>
            </a:endParaRPr>
          </a:p>
          <a:p>
            <a:r>
              <a:rPr lang="en-US" sz="4000" b="1" dirty="0" smtClean="0">
                <a:solidFill>
                  <a:srgbClr val="FF0000"/>
                </a:solidFill>
                <a:latin typeface="Arial Black" pitchFamily="34" charset="0"/>
              </a:rPr>
              <a:t> </a:t>
            </a:r>
          </a:p>
          <a:p>
            <a:endParaRPr lang="en-US" sz="4000" b="1" dirty="0" smtClean="0">
              <a:solidFill>
                <a:srgbClr val="FF0000"/>
              </a:solidFill>
              <a:latin typeface="Arial Black" pitchFamily="34" charset="0"/>
            </a:endParaRPr>
          </a:p>
          <a:p>
            <a:pPr algn="ctr"/>
            <a:endParaRPr lang="en-US" sz="5400" b="1" dirty="0">
              <a:latin typeface="Arial Blac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848600" cy="3416320"/>
          </a:xfrm>
          <a:prstGeom prst="rect">
            <a:avLst/>
          </a:prstGeom>
          <a:noFill/>
        </p:spPr>
        <p:txBody>
          <a:bodyPr wrap="square" rtlCol="0">
            <a:spAutoFit/>
          </a:bodyPr>
          <a:lstStyle/>
          <a:p>
            <a:pPr algn="ctr"/>
            <a:r>
              <a:rPr lang="en-US" sz="5400" b="1" dirty="0" smtClean="0">
                <a:latin typeface="Arial Black" pitchFamily="34" charset="0"/>
              </a:rPr>
              <a:t>Students take Major assessment over first 16 terms  and  examples of each.</a:t>
            </a:r>
            <a:endParaRPr lang="en-US" sz="5400" b="1" dirty="0">
              <a:latin typeface="Arial Black"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7232749"/>
          </a:xfrm>
          <a:prstGeom prst="rect">
            <a:avLst/>
          </a:prstGeom>
          <a:noFill/>
        </p:spPr>
        <p:txBody>
          <a:bodyPr wrap="square" rtlCol="0">
            <a:spAutoFit/>
          </a:bodyPr>
          <a:lstStyle/>
          <a:p>
            <a:pPr algn="ctr"/>
            <a:r>
              <a:rPr lang="en-US" sz="4000" b="1" u="sng" dirty="0" smtClean="0">
                <a:latin typeface="Arial Black" panose="020B0A04020102020204" pitchFamily="34" charset="0"/>
              </a:rPr>
              <a:t>S.S.W.</a:t>
            </a:r>
          </a:p>
          <a:p>
            <a:pPr algn="ctr"/>
            <a:r>
              <a:rPr lang="en-US" sz="4000" b="1" dirty="0" smtClean="0">
                <a:solidFill>
                  <a:srgbClr val="FF0000"/>
                </a:solidFill>
                <a:latin typeface="Arial Black" panose="020B0A04020102020204" pitchFamily="34" charset="0"/>
              </a:rPr>
              <a:t>(SUSTAINED SILENT WRITING)</a:t>
            </a:r>
          </a:p>
          <a:p>
            <a:r>
              <a:rPr lang="en-US" sz="2400" b="1" dirty="0" smtClean="0">
                <a:latin typeface="Arial Black" panose="020B0A04020102020204" pitchFamily="34" charset="0"/>
              </a:rPr>
              <a:t>1. YOUR STORY MUST CONTAIN AN EXAMPLE OF </a:t>
            </a:r>
            <a:r>
              <a:rPr lang="en-US" sz="2400" b="1" dirty="0" smtClean="0">
                <a:solidFill>
                  <a:srgbClr val="FF0000"/>
                </a:solidFill>
                <a:latin typeface="Arial Black" panose="020B0A04020102020204" pitchFamily="34" charset="0"/>
              </a:rPr>
              <a:t>10</a:t>
            </a:r>
            <a:r>
              <a:rPr lang="en-US" sz="2400" b="1" dirty="0" smtClean="0">
                <a:latin typeface="Arial Black" panose="020B0A04020102020204" pitchFamily="34" charset="0"/>
              </a:rPr>
              <a:t> OF THE </a:t>
            </a:r>
            <a:r>
              <a:rPr lang="en-US" sz="2400" b="1" dirty="0" smtClean="0">
                <a:solidFill>
                  <a:srgbClr val="FF0000"/>
                </a:solidFill>
                <a:latin typeface="Arial Black" panose="020B0A04020102020204" pitchFamily="34" charset="0"/>
              </a:rPr>
              <a:t>16</a:t>
            </a:r>
            <a:r>
              <a:rPr lang="en-US" sz="2400" b="1" dirty="0" smtClean="0">
                <a:latin typeface="Arial Black" panose="020B0A04020102020204" pitchFamily="34" charset="0"/>
              </a:rPr>
              <a:t> FIGURATIVE LANGUAGE / POETIC DEVICES THAT WE HAVE COVERED.</a:t>
            </a:r>
          </a:p>
          <a:p>
            <a:r>
              <a:rPr lang="en-US" sz="2400" b="1" dirty="0" smtClean="0">
                <a:latin typeface="Arial Black" panose="020B0A04020102020204" pitchFamily="34" charset="0"/>
              </a:rPr>
              <a:t>2. THE 10 EXAMPLES THAT YOU USE,  </a:t>
            </a:r>
            <a:r>
              <a:rPr lang="en-US" sz="2400" b="1" dirty="0" smtClean="0">
                <a:solidFill>
                  <a:srgbClr val="FF0000"/>
                </a:solidFill>
                <a:latin typeface="Arial Black" panose="020B0A04020102020204" pitchFamily="34" charset="0"/>
              </a:rPr>
              <a:t>CANNOT</a:t>
            </a:r>
            <a:r>
              <a:rPr lang="en-US" sz="2400" b="1" dirty="0" smtClean="0">
                <a:latin typeface="Arial Black" panose="020B0A04020102020204" pitchFamily="34" charset="0"/>
              </a:rPr>
              <a:t> BE THE EXAMPLES I GAVE YOU IN YOUR NOTES.</a:t>
            </a:r>
          </a:p>
          <a:p>
            <a:r>
              <a:rPr lang="en-US" sz="2400" b="1" dirty="0" smtClean="0">
                <a:latin typeface="Arial Black" panose="020B0A04020102020204" pitchFamily="34" charset="0"/>
              </a:rPr>
              <a:t>3. YOU NEED TO </a:t>
            </a:r>
            <a:r>
              <a:rPr lang="en-US" sz="2400" b="1" dirty="0" smtClean="0">
                <a:solidFill>
                  <a:srgbClr val="FF0000"/>
                </a:solidFill>
                <a:latin typeface="Arial Black" panose="020B0A04020102020204" pitchFamily="34" charset="0"/>
              </a:rPr>
              <a:t>UNDERLINE</a:t>
            </a:r>
            <a:r>
              <a:rPr lang="en-US" sz="2400" b="1" dirty="0" smtClean="0">
                <a:latin typeface="Arial Black" panose="020B0A04020102020204" pitchFamily="34" charset="0"/>
              </a:rPr>
              <a:t> &amp; </a:t>
            </a:r>
            <a:r>
              <a:rPr lang="en-US" sz="2400" b="1" dirty="0" smtClean="0">
                <a:solidFill>
                  <a:srgbClr val="FF0000"/>
                </a:solidFill>
                <a:latin typeface="Arial Black" panose="020B0A04020102020204" pitchFamily="34" charset="0"/>
              </a:rPr>
              <a:t>LABEL</a:t>
            </a:r>
            <a:r>
              <a:rPr lang="en-US" sz="2400" b="1" dirty="0" smtClean="0">
                <a:latin typeface="Arial Black" panose="020B0A04020102020204" pitchFamily="34" charset="0"/>
              </a:rPr>
              <a:t> THE EXAMPLES IN YOUR STORY.</a:t>
            </a:r>
          </a:p>
          <a:p>
            <a:r>
              <a:rPr lang="en-US" sz="2400" b="1" dirty="0" smtClean="0">
                <a:latin typeface="Arial Black" panose="020B0A04020102020204" pitchFamily="34" charset="0"/>
              </a:rPr>
              <a:t>4. THE EXAMPLES YOU USE NEED TO FIT COMFORTABLY INTO YOUR STORY.</a:t>
            </a:r>
          </a:p>
          <a:p>
            <a:endParaRPr lang="en-US" sz="2400" b="1" dirty="0" smtClean="0">
              <a:latin typeface="Arial Black" panose="020B0A04020102020204" pitchFamily="34" charset="0"/>
            </a:endParaRPr>
          </a:p>
          <a:p>
            <a:r>
              <a:rPr lang="en-US" sz="2400" b="1" dirty="0" smtClean="0">
                <a:latin typeface="Arial Black" panose="020B0A04020102020204" pitchFamily="34" charset="0"/>
              </a:rPr>
              <a:t>HYPERBOLE		ALLITERATION	 EUPHEMISM</a:t>
            </a:r>
          </a:p>
          <a:p>
            <a:r>
              <a:rPr lang="en-US" sz="2400" b="1" dirty="0" smtClean="0">
                <a:latin typeface="Arial Black" panose="020B0A04020102020204" pitchFamily="34" charset="0"/>
              </a:rPr>
              <a:t>COLLOQUIALISM	 METAPHOR	 IMAGERY, ONOMATOPOEIA	 ALLUSION	JARGON </a:t>
            </a:r>
          </a:p>
          <a:p>
            <a:r>
              <a:rPr lang="en-US" sz="2400" b="1" dirty="0" smtClean="0">
                <a:latin typeface="Arial Black" panose="020B0A04020102020204" pitchFamily="34" charset="0"/>
              </a:rPr>
              <a:t>OXYMORON		 IDOIOM		SLANG</a:t>
            </a:r>
          </a:p>
          <a:p>
            <a:r>
              <a:rPr lang="en-US" sz="2400" b="1" dirty="0" smtClean="0">
                <a:latin typeface="Arial Black" panose="020B0A04020102020204" pitchFamily="34" charset="0"/>
              </a:rPr>
              <a:t>PERSONIFICATION	</a:t>
            </a:r>
            <a:r>
              <a:rPr lang="en-US" sz="2400" b="1" smtClean="0">
                <a:latin typeface="Arial Black" panose="020B0A04020102020204" pitchFamily="34" charset="0"/>
              </a:rPr>
              <a:t> REPETITION	SIMILE      PUN</a:t>
            </a:r>
            <a:r>
              <a:rPr lang="en-US" sz="2400" b="1" dirty="0" smtClean="0">
                <a:latin typeface="Arial Black" panose="020B0A04020102020204" pitchFamily="34" charset="0"/>
              </a:rPr>
              <a:t>	</a:t>
            </a:r>
          </a:p>
        </p:txBody>
      </p:sp>
    </p:spTree>
    <p:extLst>
      <p:ext uri="{BB962C8B-B14F-4D97-AF65-F5344CB8AC3E}">
        <p14:creationId xmlns:p14="http://schemas.microsoft.com/office/powerpoint/2010/main" val="1128217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93040"/>
            <a:ext cx="2705100"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495040"/>
            <a:ext cx="2674620" cy="3352800"/>
          </a:xfrm>
          <a:prstGeom prst="rect">
            <a:avLst/>
          </a:prstGeom>
        </p:spPr>
      </p:pic>
      <p:sp>
        <p:nvSpPr>
          <p:cNvPr id="4" name="TextBox 3"/>
          <p:cNvSpPr txBox="1"/>
          <p:nvPr/>
        </p:nvSpPr>
        <p:spPr>
          <a:xfrm>
            <a:off x="76200" y="3810000"/>
            <a:ext cx="9017000" cy="3139321"/>
          </a:xfrm>
          <a:prstGeom prst="rect">
            <a:avLst/>
          </a:prstGeom>
          <a:noFill/>
        </p:spPr>
        <p:txBody>
          <a:bodyPr wrap="square" rtlCol="0">
            <a:spAutoFit/>
          </a:bodyPr>
          <a:lstStyle/>
          <a:p>
            <a:r>
              <a:rPr lang="en-US" dirty="0" smtClean="0"/>
              <a:t>Your classmates have tied up the substitute and taken her hostage.</a:t>
            </a:r>
          </a:p>
          <a:p>
            <a:r>
              <a:rPr lang="en-US" smtClean="0"/>
              <a:t>An fisherman </a:t>
            </a:r>
            <a:r>
              <a:rPr lang="en-US" dirty="0"/>
              <a:t>is lost at sea after a storm.</a:t>
            </a:r>
          </a:p>
          <a:p>
            <a:r>
              <a:rPr lang="en-US" dirty="0"/>
              <a:t>A bank robber is trapped in the vault he had been trying to rob.</a:t>
            </a:r>
          </a:p>
          <a:p>
            <a:r>
              <a:rPr lang="en-US" dirty="0"/>
              <a:t>A rich man’s daughter is held captive by kidnappers.</a:t>
            </a:r>
          </a:p>
          <a:p>
            <a:r>
              <a:rPr lang="en-US" dirty="0"/>
              <a:t>A lone mountain climber hangs off a cliff by his fingertips.</a:t>
            </a:r>
          </a:p>
          <a:p>
            <a:r>
              <a:rPr lang="en-US" dirty="0"/>
              <a:t>A soldier in a bunker is surrounded by the enemy.</a:t>
            </a:r>
          </a:p>
          <a:p>
            <a:r>
              <a:rPr lang="en-US" dirty="0"/>
              <a:t>A hamster is in a pet store cage.</a:t>
            </a:r>
          </a:p>
          <a:p>
            <a:r>
              <a:rPr lang="en-US" dirty="0"/>
              <a:t>A vacationing family has run out of gas in the desert.</a:t>
            </a:r>
          </a:p>
          <a:p>
            <a:r>
              <a:rPr lang="en-US" dirty="0"/>
              <a:t>A skier is buried under an avalanche.</a:t>
            </a:r>
          </a:p>
          <a:p>
            <a:r>
              <a:rPr lang="en-US" dirty="0"/>
              <a:t>An astronaut’s tether has broken during a spacewalk</a:t>
            </a:r>
            <a:r>
              <a:rPr lang="en-US" dirty="0" smtClean="0"/>
              <a:t>.</a:t>
            </a:r>
          </a:p>
          <a:p>
            <a:r>
              <a:rPr lang="en-US" dirty="0" smtClean="0"/>
              <a:t>Etc…………..</a:t>
            </a:r>
            <a:endParaRPr lang="en-US" dirty="0"/>
          </a:p>
        </p:txBody>
      </p:sp>
      <p:sp>
        <p:nvSpPr>
          <p:cNvPr id="5" name="TextBox 4"/>
          <p:cNvSpPr txBox="1"/>
          <p:nvPr/>
        </p:nvSpPr>
        <p:spPr>
          <a:xfrm>
            <a:off x="4038600" y="304800"/>
            <a:ext cx="4960620" cy="3139321"/>
          </a:xfrm>
          <a:prstGeom prst="rect">
            <a:avLst/>
          </a:prstGeom>
          <a:noFill/>
        </p:spPr>
        <p:txBody>
          <a:bodyPr wrap="square" rtlCol="0">
            <a:spAutoFit/>
          </a:bodyPr>
          <a:lstStyle/>
          <a:p>
            <a:pPr algn="ctr"/>
            <a:r>
              <a:rPr lang="en-US" b="1" dirty="0">
                <a:latin typeface="Arial Black" panose="020B0A04020102020204" pitchFamily="34" charset="0"/>
              </a:rPr>
              <a:t>This assignment is narrative .</a:t>
            </a:r>
            <a:r>
              <a:rPr lang="en-US" b="1" dirty="0" smtClean="0">
                <a:latin typeface="Arial Black" panose="020B0A04020102020204" pitchFamily="34" charset="0"/>
              </a:rPr>
              <a:t>This </a:t>
            </a:r>
            <a:r>
              <a:rPr lang="en-US" b="1" dirty="0">
                <a:latin typeface="Arial Black" panose="020B0A04020102020204" pitchFamily="34" charset="0"/>
              </a:rPr>
              <a:t>story is to be a “rescue story</a:t>
            </a:r>
            <a:r>
              <a:rPr lang="en-US" b="1" dirty="0" smtClean="0">
                <a:latin typeface="Arial Black" panose="020B0A04020102020204" pitchFamily="34" charset="0"/>
              </a:rPr>
              <a:t>.”</a:t>
            </a:r>
          </a:p>
          <a:p>
            <a:pPr algn="ctr"/>
            <a:r>
              <a:rPr lang="en-US" b="1" dirty="0" smtClean="0">
                <a:latin typeface="Arial Black" panose="020B0A04020102020204" pitchFamily="34" charset="0"/>
              </a:rPr>
              <a:t>It </a:t>
            </a:r>
            <a:r>
              <a:rPr lang="en-US" b="1" dirty="0">
                <a:latin typeface="Arial Black" panose="020B0A04020102020204" pitchFamily="34" charset="0"/>
              </a:rPr>
              <a:t>will involve at least these two </a:t>
            </a:r>
            <a:r>
              <a:rPr lang="en-US" b="1" dirty="0" smtClean="0">
                <a:latin typeface="Arial Black" panose="020B0A04020102020204" pitchFamily="34" charset="0"/>
              </a:rPr>
              <a:t>characters:</a:t>
            </a:r>
          </a:p>
          <a:p>
            <a:pPr marL="285750" indent="-285750">
              <a:buFont typeface="Arial" charset="0"/>
              <a:buChar char="•"/>
            </a:pPr>
            <a:r>
              <a:rPr lang="en-US" b="1" dirty="0" smtClean="0">
                <a:solidFill>
                  <a:srgbClr val="FF0000"/>
                </a:solidFill>
                <a:latin typeface="Arial Black" panose="020B0A04020102020204" pitchFamily="34" charset="0"/>
              </a:rPr>
              <a:t>Someone </a:t>
            </a:r>
            <a:r>
              <a:rPr lang="en-US" b="1" dirty="0">
                <a:solidFill>
                  <a:srgbClr val="FF0000"/>
                </a:solidFill>
                <a:latin typeface="Arial Black" panose="020B0A04020102020204" pitchFamily="34" charset="0"/>
              </a:rPr>
              <a:t>in </a:t>
            </a:r>
            <a:r>
              <a:rPr lang="en-US" b="1" dirty="0" smtClean="0">
                <a:solidFill>
                  <a:srgbClr val="FF0000"/>
                </a:solidFill>
                <a:latin typeface="Arial Black" panose="020B0A04020102020204" pitchFamily="34" charset="0"/>
              </a:rPr>
              <a:t>danger- </a:t>
            </a:r>
            <a:r>
              <a:rPr lang="en-US" b="1" dirty="0">
                <a:latin typeface="Arial Black" panose="020B0A04020102020204" pitchFamily="34" charset="0"/>
              </a:rPr>
              <a:t>needing </a:t>
            </a:r>
            <a:r>
              <a:rPr lang="en-US" b="1" dirty="0" smtClean="0">
                <a:latin typeface="Arial Black" panose="020B0A04020102020204" pitchFamily="34" charset="0"/>
              </a:rPr>
              <a:t>rescue.</a:t>
            </a:r>
          </a:p>
          <a:p>
            <a:pPr marL="285750" indent="-285750">
              <a:buFont typeface="Arial" charset="0"/>
              <a:buChar char="•"/>
            </a:pPr>
            <a:r>
              <a:rPr lang="en-US" b="1" dirty="0" smtClean="0">
                <a:solidFill>
                  <a:srgbClr val="FF0000"/>
                </a:solidFill>
                <a:latin typeface="Arial Black" panose="020B0A04020102020204" pitchFamily="34" charset="0"/>
              </a:rPr>
              <a:t>A </a:t>
            </a:r>
            <a:r>
              <a:rPr lang="en-US" b="1" dirty="0">
                <a:solidFill>
                  <a:srgbClr val="FF0000"/>
                </a:solidFill>
                <a:latin typeface="Arial Black" panose="020B0A04020102020204" pitchFamily="34" charset="0"/>
              </a:rPr>
              <a:t>rescuer </a:t>
            </a:r>
            <a:r>
              <a:rPr lang="en-US" b="1" dirty="0" smtClean="0">
                <a:latin typeface="Arial Black" panose="020B0A04020102020204" pitchFamily="34" charset="0"/>
              </a:rPr>
              <a:t>- the </a:t>
            </a:r>
            <a:r>
              <a:rPr lang="en-US" b="1" dirty="0">
                <a:latin typeface="Arial Black" panose="020B0A04020102020204" pitchFamily="34" charset="0"/>
              </a:rPr>
              <a:t>hero who tries to save the day</a:t>
            </a:r>
            <a:r>
              <a:rPr lang="en-US" b="1" dirty="0" smtClean="0">
                <a:latin typeface="Arial Black" panose="020B0A04020102020204" pitchFamily="34" charset="0"/>
              </a:rPr>
              <a:t>.</a:t>
            </a:r>
          </a:p>
          <a:p>
            <a:pPr marL="285750" indent="-285750">
              <a:buFont typeface="Arial" charset="0"/>
              <a:buChar char="•"/>
            </a:pPr>
            <a:endParaRPr lang="en-US" b="1" dirty="0" smtClean="0">
              <a:latin typeface="Arial Black" panose="020B0A04020102020204" pitchFamily="34" charset="0"/>
            </a:endParaRPr>
          </a:p>
          <a:p>
            <a:pPr algn="ctr"/>
            <a:r>
              <a:rPr lang="en-US" b="1" dirty="0" smtClean="0">
                <a:latin typeface="Arial Black" panose="020B0A04020102020204" pitchFamily="34" charset="0"/>
              </a:rPr>
              <a:t>Do your best to capture the reader’s attention and create suspense.</a:t>
            </a:r>
            <a:endParaRPr lang="en-US" b="1" dirty="0">
              <a:latin typeface="Arial Black" panose="020B0A04020102020204" pitchFamily="34" charset="0"/>
            </a:endParaRPr>
          </a:p>
        </p:txBody>
      </p:sp>
    </p:spTree>
    <p:extLst>
      <p:ext uri="{BB962C8B-B14F-4D97-AF65-F5344CB8AC3E}">
        <p14:creationId xmlns:p14="http://schemas.microsoft.com/office/powerpoint/2010/main" val="1058590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6401753"/>
          </a:xfrm>
          <a:prstGeom prst="rect">
            <a:avLst/>
          </a:prstGeom>
          <a:noFill/>
        </p:spPr>
        <p:txBody>
          <a:bodyPr wrap="square" rtlCol="0">
            <a:spAutoFit/>
          </a:bodyPr>
          <a:lstStyle/>
          <a:p>
            <a:pPr algn="ctr"/>
            <a:r>
              <a:rPr lang="en-US" sz="4800" b="1" u="sng" dirty="0" smtClean="0">
                <a:latin typeface="Arial Black" pitchFamily="34" charset="0"/>
              </a:rPr>
              <a:t>APHORISM</a:t>
            </a:r>
            <a:r>
              <a:rPr lang="en-US" sz="5400" b="1" u="sng" dirty="0" smtClean="0">
                <a:latin typeface="Arial Black" pitchFamily="34" charset="0"/>
              </a:rPr>
              <a:t> </a:t>
            </a:r>
          </a:p>
          <a:p>
            <a:pPr algn="ctr"/>
            <a:r>
              <a:rPr lang="en-US" sz="3200" b="1" dirty="0" smtClean="0">
                <a:latin typeface="Arial Black" pitchFamily="34" charset="0"/>
              </a:rPr>
              <a:t>A STATEMENT OF TRUTH OR OPINION EXPRESSED IN A CONCISE AND WITTY MANNER </a:t>
            </a:r>
          </a:p>
          <a:p>
            <a:endParaRPr lang="en-US" sz="3200" b="1" dirty="0" smtClean="0">
              <a:latin typeface="Arial Black" pitchFamily="34" charset="0"/>
            </a:endParaRPr>
          </a:p>
          <a:p>
            <a:r>
              <a:rPr lang="en-US" sz="2800" b="1" dirty="0" smtClean="0">
                <a:latin typeface="Arial Black" panose="020B0A04020102020204" pitchFamily="34" charset="0"/>
              </a:rPr>
              <a:t>AN </a:t>
            </a:r>
            <a:r>
              <a:rPr lang="en-US" sz="2800" b="1" u="sng" dirty="0" smtClean="0">
                <a:solidFill>
                  <a:srgbClr val="FF0000"/>
                </a:solidFill>
                <a:latin typeface="Arial Black" panose="020B0A04020102020204" pitchFamily="34" charset="0"/>
              </a:rPr>
              <a:t>ADAGE</a:t>
            </a:r>
            <a:r>
              <a:rPr lang="en-US" sz="2800" b="1" dirty="0" smtClean="0">
                <a:latin typeface="Arial Black" panose="020B0A04020102020204" pitchFamily="34" charset="0"/>
              </a:rPr>
              <a:t> IS JUST AN APHORISM THAT GETS PASSED THROUGH HISTORY AS A REGULAR PART OF THE</a:t>
            </a:r>
            <a:endParaRPr lang="en-US" sz="3200" b="1" dirty="0" smtClean="0">
              <a:latin typeface="Arial Black" pitchFamily="34" charset="0"/>
            </a:endParaRPr>
          </a:p>
          <a:p>
            <a:r>
              <a:rPr lang="en-US" sz="3200" b="1" dirty="0" smtClean="0">
                <a:solidFill>
                  <a:srgbClr val="FF0000"/>
                </a:solidFill>
                <a:latin typeface="Arial Black" pitchFamily="34" charset="0"/>
              </a:rPr>
              <a:t>EX. </a:t>
            </a:r>
          </a:p>
          <a:p>
            <a:r>
              <a:rPr lang="en-US" sz="2800" b="1" dirty="0" smtClean="0">
                <a:latin typeface="Arial Black" pitchFamily="34" charset="0"/>
              </a:rPr>
              <a:t>*YOU DON’T GET SOMETHING FOR NOTHING.</a:t>
            </a:r>
          </a:p>
          <a:p>
            <a:r>
              <a:rPr lang="en-US" sz="2800" b="1" dirty="0" smtClean="0">
                <a:latin typeface="Arial Black" pitchFamily="34" charset="0"/>
              </a:rPr>
              <a:t>*WHERE THERE’S A WILL, THERE’S A WAY.</a:t>
            </a:r>
          </a:p>
          <a:p>
            <a:r>
              <a:rPr lang="en-US" sz="2800" b="1" dirty="0" smtClean="0">
                <a:latin typeface="Arial Black" pitchFamily="34" charset="0"/>
              </a:rPr>
              <a:t>*YOU CAN’T TEACH AN OLD DOG NEW   TRICKS.</a:t>
            </a:r>
            <a:endParaRPr lang="en-US" sz="2800" b="1" dirty="0">
              <a:latin typeface="Arial Black"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6200"/>
            <a:ext cx="3962400" cy="3200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76200"/>
            <a:ext cx="3886200" cy="4114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581400"/>
            <a:ext cx="4724400" cy="3124200"/>
          </a:xfrm>
          <a:prstGeom prst="rect">
            <a:avLst/>
          </a:prstGeom>
        </p:spPr>
      </p:pic>
      <p:sp>
        <p:nvSpPr>
          <p:cNvPr id="5" name="TextBox 4"/>
          <p:cNvSpPr txBox="1"/>
          <p:nvPr/>
        </p:nvSpPr>
        <p:spPr>
          <a:xfrm>
            <a:off x="5105400" y="5334000"/>
            <a:ext cx="3810000" cy="923330"/>
          </a:xfrm>
          <a:prstGeom prst="rect">
            <a:avLst/>
          </a:prstGeom>
          <a:noFill/>
        </p:spPr>
        <p:txBody>
          <a:bodyPr wrap="square" rtlCol="0">
            <a:spAutoFit/>
          </a:bodyPr>
          <a:lstStyle/>
          <a:p>
            <a:pPr algn="ctr"/>
            <a:r>
              <a:rPr lang="en-US" dirty="0">
                <a:hlinkClick r:id="rId5"/>
              </a:rPr>
              <a:t>https://www.youtube.com/watch?v=fjlNFtmty3A</a:t>
            </a:r>
            <a:endParaRPr lang="en-US" dirty="0"/>
          </a:p>
          <a:p>
            <a:endParaRPr lang="en-US" dirty="0"/>
          </a:p>
        </p:txBody>
      </p:sp>
    </p:spTree>
    <p:extLst>
      <p:ext uri="{BB962C8B-B14F-4D97-AF65-F5344CB8AC3E}">
        <p14:creationId xmlns:p14="http://schemas.microsoft.com/office/powerpoint/2010/main" val="2828328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6986528"/>
          </a:xfrm>
          <a:prstGeom prst="rect">
            <a:avLst/>
          </a:prstGeom>
          <a:noFill/>
        </p:spPr>
        <p:txBody>
          <a:bodyPr wrap="square" rtlCol="0">
            <a:spAutoFit/>
          </a:bodyPr>
          <a:lstStyle/>
          <a:p>
            <a:pPr algn="ctr"/>
            <a:r>
              <a:rPr lang="en-US" sz="3200" b="1" u="sng" dirty="0" smtClean="0">
                <a:latin typeface="Arial Black" pitchFamily="34" charset="0"/>
              </a:rPr>
              <a:t>CLICHÉ</a:t>
            </a:r>
          </a:p>
          <a:p>
            <a:r>
              <a:rPr lang="en-US" sz="3200" b="1" dirty="0" smtClean="0">
                <a:latin typeface="Arial Black" pitchFamily="34" charset="0"/>
              </a:rPr>
              <a:t>EXPRESSION, IDEA, OR ELEMENT OF AN ARTISTIC WORK WHICH HAS BECOME </a:t>
            </a:r>
            <a:r>
              <a:rPr lang="en-US" sz="3200" b="1" dirty="0" smtClean="0">
                <a:solidFill>
                  <a:srgbClr val="FF0000"/>
                </a:solidFill>
                <a:latin typeface="Arial Black" pitchFamily="34" charset="0"/>
              </a:rPr>
              <a:t>OVERUSED </a:t>
            </a:r>
            <a:r>
              <a:rPr lang="en-US" sz="3200" b="1" dirty="0" smtClean="0">
                <a:latin typeface="Arial Black" pitchFamily="34" charset="0"/>
              </a:rPr>
              <a:t>TO THE POINT OF LOSING ITS ORIGINAL MEANING OR EFFECT, EVEN TO THE POINT OF BEING IRRITATING</a:t>
            </a:r>
          </a:p>
          <a:p>
            <a:endParaRPr lang="en-US" sz="3200" b="1" dirty="0" smtClean="0">
              <a:latin typeface="Arial Black" pitchFamily="34" charset="0"/>
            </a:endParaRPr>
          </a:p>
          <a:p>
            <a:r>
              <a:rPr lang="en-US" sz="3200" b="1" dirty="0" smtClean="0">
                <a:latin typeface="Arial Black" pitchFamily="34" charset="0"/>
              </a:rPr>
              <a:t>EX. 		*THE ACORN DOESN’T FALL 			  FAR FROM THE TREE</a:t>
            </a:r>
          </a:p>
          <a:p>
            <a:r>
              <a:rPr lang="en-US" sz="3200" b="1" dirty="0" smtClean="0">
                <a:latin typeface="Arial Black" pitchFamily="34" charset="0"/>
              </a:rPr>
              <a:t>		*AN APPLE A DAY KEEPS THE</a:t>
            </a:r>
          </a:p>
          <a:p>
            <a:r>
              <a:rPr lang="en-US" sz="3200" b="1" dirty="0" smtClean="0">
                <a:latin typeface="Arial Black" pitchFamily="34" charset="0"/>
              </a:rPr>
              <a:t>		  DOCTOR AWAY</a:t>
            </a:r>
          </a:p>
          <a:p>
            <a:r>
              <a:rPr lang="en-US" sz="3200" b="1" dirty="0" smtClean="0">
                <a:latin typeface="Arial Black" pitchFamily="34" charset="0"/>
              </a:rPr>
              <a:t>		*AT THE CRACK OF DAWN</a:t>
            </a:r>
          </a:p>
          <a:p>
            <a:endParaRPr lang="en-US" sz="3200" b="1" dirty="0">
              <a:latin typeface="Arial Black"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8077200" cy="2800767"/>
          </a:xfrm>
          <a:prstGeom prst="rect">
            <a:avLst/>
          </a:prstGeom>
          <a:noFill/>
        </p:spPr>
        <p:txBody>
          <a:bodyPr wrap="square" rtlCol="0">
            <a:spAutoFit/>
          </a:bodyPr>
          <a:lstStyle/>
          <a:p>
            <a:pPr algn="ctr"/>
            <a:r>
              <a:rPr lang="en-US" sz="4400" dirty="0" smtClean="0">
                <a:latin typeface="Arial Black" panose="020B0A04020102020204" pitchFamily="34" charset="0"/>
              </a:rPr>
              <a:t>YOU SHOULD AVOID CLICHES LIKE THE PLAGUE!!!!!</a:t>
            </a:r>
          </a:p>
          <a:p>
            <a:pPr algn="ctr"/>
            <a:endParaRPr lang="en-US" sz="4400" dirty="0">
              <a:latin typeface="Arial Black" panose="020B0A040201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33637"/>
            <a:ext cx="7772399" cy="4271963"/>
          </a:xfrm>
          <a:prstGeom prst="rect">
            <a:avLst/>
          </a:prstGeom>
        </p:spPr>
      </p:pic>
    </p:spTree>
    <p:extLst>
      <p:ext uri="{BB962C8B-B14F-4D97-AF65-F5344CB8AC3E}">
        <p14:creationId xmlns:p14="http://schemas.microsoft.com/office/powerpoint/2010/main" val="1839025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CHE PIC 1.jpg"/>
          <p:cNvPicPr>
            <a:picLocks noChangeAspect="1"/>
          </p:cNvPicPr>
          <p:nvPr/>
        </p:nvPicPr>
        <p:blipFill>
          <a:blip r:embed="rId2" cstate="print"/>
          <a:stretch>
            <a:fillRect/>
          </a:stretch>
        </p:blipFill>
        <p:spPr>
          <a:xfrm>
            <a:off x="1143000" y="0"/>
            <a:ext cx="75438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pPr algn="ctr"/>
            <a:r>
              <a:rPr lang="en-US" sz="8000" b="1" u="sng" dirty="0" smtClean="0">
                <a:latin typeface="Arial Black" pitchFamily="34" charset="0"/>
              </a:rPr>
              <a:t>REPETITION</a:t>
            </a:r>
            <a:endParaRPr lang="en-US" sz="8000" b="1" u="sng" dirty="0">
              <a:latin typeface="Arial Black" pitchFamily="34" charset="0"/>
            </a:endParaRPr>
          </a:p>
        </p:txBody>
      </p:sp>
      <p:sp>
        <p:nvSpPr>
          <p:cNvPr id="3" name="Content Placeholder 2"/>
          <p:cNvSpPr>
            <a:spLocks noGrp="1"/>
          </p:cNvSpPr>
          <p:nvPr>
            <p:ph idx="1"/>
          </p:nvPr>
        </p:nvSpPr>
        <p:spPr>
          <a:xfrm>
            <a:off x="914400" y="1905000"/>
            <a:ext cx="8229600" cy="4953000"/>
          </a:xfrm>
        </p:spPr>
        <p:txBody>
          <a:bodyPr/>
          <a:lstStyle/>
          <a:p>
            <a:pPr>
              <a:buNone/>
            </a:pPr>
            <a:r>
              <a:rPr lang="en-US" sz="3600" b="1" dirty="0" smtClean="0">
                <a:solidFill>
                  <a:schemeClr val="accent5">
                    <a:lumMod val="75000"/>
                  </a:schemeClr>
                </a:solidFill>
                <a:latin typeface="Arial Black" pitchFamily="34" charset="0"/>
              </a:rPr>
              <a:t>	REPEATING THE SAME WORDS OR PHRASES THROUGH A SONG OR POEM TO CREATE A RHYTHM OR SET A MOOD</a:t>
            </a:r>
          </a:p>
          <a:p>
            <a:pPr>
              <a:buNone/>
            </a:pPr>
            <a:r>
              <a:rPr lang="en-US" sz="3600" b="1" dirty="0" smtClean="0">
                <a:latin typeface="Arial Black" pitchFamily="34" charset="0"/>
              </a:rPr>
              <a:t>EX.</a:t>
            </a:r>
          </a:p>
          <a:p>
            <a:pPr>
              <a:buNone/>
            </a:pPr>
            <a:r>
              <a:rPr lang="en-US" sz="3600" b="1" dirty="0" smtClean="0">
                <a:solidFill>
                  <a:schemeClr val="accent5">
                    <a:lumMod val="75000"/>
                  </a:schemeClr>
                </a:solidFill>
                <a:latin typeface="Arial Black" pitchFamily="34" charset="0"/>
              </a:rPr>
              <a:t>*WE TALK ABOUT….</a:t>
            </a:r>
          </a:p>
          <a:p>
            <a:pPr>
              <a:buNone/>
            </a:pPr>
            <a:r>
              <a:rPr lang="en-US" sz="3600" b="1" dirty="0" smtClean="0">
                <a:solidFill>
                  <a:schemeClr val="accent5">
                    <a:lumMod val="75000"/>
                  </a:schemeClr>
                </a:solidFill>
                <a:latin typeface="Arial Black" pitchFamily="34" charset="0"/>
              </a:rPr>
              <a:t>*LIKE A BOSS….</a:t>
            </a:r>
            <a:endParaRPr lang="en-US" sz="3600" b="1" dirty="0">
              <a:solidFill>
                <a:schemeClr val="accent5">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CHE PIC 2.jpg"/>
          <p:cNvPicPr>
            <a:picLocks noChangeAspect="1"/>
          </p:cNvPicPr>
          <p:nvPr/>
        </p:nvPicPr>
        <p:blipFill>
          <a:blip r:embed="rId2" cstate="print"/>
          <a:stretch>
            <a:fillRect/>
          </a:stretch>
        </p:blipFill>
        <p:spPr>
          <a:xfrm>
            <a:off x="914400" y="0"/>
            <a:ext cx="7924800" cy="6858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CHE PIC 3.jpg"/>
          <p:cNvPicPr>
            <a:picLocks noChangeAspect="1"/>
          </p:cNvPicPr>
          <p:nvPr/>
        </p:nvPicPr>
        <p:blipFill>
          <a:blip r:embed="rId2" cstate="print"/>
          <a:stretch>
            <a:fillRect/>
          </a:stretch>
        </p:blipFill>
        <p:spPr>
          <a:xfrm>
            <a:off x="0" y="-381000"/>
            <a:ext cx="9144000" cy="5791200"/>
          </a:xfrm>
          <a:prstGeom prst="rect">
            <a:avLst/>
          </a:prstGeom>
        </p:spPr>
      </p:pic>
      <p:sp>
        <p:nvSpPr>
          <p:cNvPr id="3" name="Rectangle 2"/>
          <p:cNvSpPr/>
          <p:nvPr/>
        </p:nvSpPr>
        <p:spPr>
          <a:xfrm>
            <a:off x="1371600" y="5867400"/>
            <a:ext cx="6477000" cy="369332"/>
          </a:xfrm>
          <a:prstGeom prst="rect">
            <a:avLst/>
          </a:prstGeom>
        </p:spPr>
        <p:txBody>
          <a:bodyPr wrap="square">
            <a:spAutoFit/>
          </a:bodyPr>
          <a:lstStyle/>
          <a:p>
            <a:r>
              <a:rPr lang="en-US" u="sng" dirty="0" smtClean="0">
                <a:hlinkClick r:id="rId3"/>
              </a:rPr>
              <a:t>https://www.youtube.com/watch?v=eJhH5EgpkPU</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6924973"/>
          </a:xfrm>
          <a:prstGeom prst="rect">
            <a:avLst/>
          </a:prstGeom>
          <a:noFill/>
        </p:spPr>
        <p:txBody>
          <a:bodyPr wrap="square" rtlCol="0">
            <a:spAutoFit/>
          </a:bodyPr>
          <a:lstStyle/>
          <a:p>
            <a:pPr algn="ctr"/>
            <a:r>
              <a:rPr lang="en-US" sz="4800" b="1" u="sng" dirty="0" smtClean="0">
                <a:solidFill>
                  <a:srgbClr val="FF0000"/>
                </a:solidFill>
                <a:latin typeface="Arial Black" panose="020B0A04020102020204" pitchFamily="34" charset="0"/>
              </a:rPr>
              <a:t>RECOGNIZE THESE ?</a:t>
            </a:r>
          </a:p>
          <a:p>
            <a:r>
              <a:rPr lang="en-US" sz="3600" b="1" dirty="0" smtClean="0">
                <a:latin typeface="Arial Black" panose="020B0A04020102020204" pitchFamily="34" charset="0"/>
              </a:rPr>
              <a:t>*THE DREAM</a:t>
            </a:r>
          </a:p>
          <a:p>
            <a:r>
              <a:rPr lang="en-US" sz="3600" b="1" dirty="0" smtClean="0">
                <a:latin typeface="Arial Black" panose="020B0A04020102020204" pitchFamily="34" charset="0"/>
              </a:rPr>
              <a:t>*THE HAPPILY EVER AFTER</a:t>
            </a:r>
          </a:p>
          <a:p>
            <a:r>
              <a:rPr lang="en-US" sz="3600" b="1" dirty="0" smtClean="0">
                <a:latin typeface="Arial Black" panose="020B0A04020102020204" pitchFamily="34" charset="0"/>
              </a:rPr>
              <a:t>*THE HELPLESS PRINCESS</a:t>
            </a:r>
          </a:p>
          <a:p>
            <a:r>
              <a:rPr lang="en-US" sz="3600" b="1" dirty="0" smtClean="0">
                <a:latin typeface="Arial Black" panose="020B0A04020102020204" pitchFamily="34" charset="0"/>
              </a:rPr>
              <a:t>*THE CAR NEVER STARTS</a:t>
            </a:r>
          </a:p>
          <a:p>
            <a:r>
              <a:rPr lang="en-US" sz="3600" b="1" dirty="0" smtClean="0">
                <a:latin typeface="Arial Black" panose="020B0A04020102020204" pitchFamily="34" charset="0"/>
              </a:rPr>
              <a:t>*NO RECEPTION ON THE CELL PHONE</a:t>
            </a:r>
          </a:p>
          <a:p>
            <a:r>
              <a:rPr lang="en-US" sz="3600" b="1" dirty="0" smtClean="0">
                <a:latin typeface="Arial Black" panose="020B0A04020102020204" pitchFamily="34" charset="0"/>
              </a:rPr>
              <a:t>*CAN’T RUN AWAY WITHOUT FALLING DOWN</a:t>
            </a:r>
          </a:p>
          <a:p>
            <a:r>
              <a:rPr lang="en-US" sz="3600" b="1" dirty="0" smtClean="0">
                <a:latin typeface="Arial Black" panose="020B0A04020102020204" pitchFamily="34" charset="0"/>
              </a:rPr>
              <a:t>*THE BAD GUY NEVER DIES</a:t>
            </a:r>
          </a:p>
          <a:p>
            <a:r>
              <a:rPr lang="en-US" sz="3600" b="1" dirty="0" smtClean="0">
                <a:latin typeface="Arial Black" panose="020B0A04020102020204" pitchFamily="34" charset="0"/>
              </a:rPr>
              <a:t>*ETC…..</a:t>
            </a:r>
          </a:p>
          <a:p>
            <a:endParaRPr lang="en-US" sz="3600" b="1" dirty="0">
              <a:latin typeface="Arial Black" panose="020B0A04020102020204" pitchFamily="34" charset="0"/>
            </a:endParaRPr>
          </a:p>
        </p:txBody>
      </p:sp>
    </p:spTree>
    <p:extLst>
      <p:ext uri="{BB962C8B-B14F-4D97-AF65-F5344CB8AC3E}">
        <p14:creationId xmlns:p14="http://schemas.microsoft.com/office/powerpoint/2010/main" val="471448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991600" cy="7571303"/>
          </a:xfrm>
          <a:prstGeom prst="rect">
            <a:avLst/>
          </a:prstGeom>
          <a:noFill/>
        </p:spPr>
        <p:txBody>
          <a:bodyPr wrap="square" rtlCol="0">
            <a:spAutoFit/>
          </a:bodyPr>
          <a:lstStyle/>
          <a:p>
            <a:pPr algn="ctr"/>
            <a:r>
              <a:rPr lang="en-US" sz="5400" b="1" u="sng" dirty="0" smtClean="0">
                <a:latin typeface="Arial Black" pitchFamily="34" charset="0"/>
              </a:rPr>
              <a:t>SYMBOLISM</a:t>
            </a:r>
            <a:r>
              <a:rPr lang="en-US" sz="2800" b="1" dirty="0" smtClean="0">
                <a:latin typeface="Arial Black" pitchFamily="34" charset="0"/>
              </a:rPr>
              <a:t> </a:t>
            </a:r>
          </a:p>
          <a:p>
            <a:r>
              <a:rPr lang="en-US" sz="3600" b="1" dirty="0" smtClean="0">
                <a:latin typeface="Arial Black" pitchFamily="34" charset="0"/>
              </a:rPr>
              <a:t>A FIGURE OF SPEECH WHERE AN OBJECT, PERSON, OR SITUATION HAS ANOTHER MEANING OTHER THAN THE LITERAL MEANING</a:t>
            </a:r>
          </a:p>
          <a:p>
            <a:r>
              <a:rPr lang="en-US" sz="3600" b="1" dirty="0" smtClean="0">
                <a:solidFill>
                  <a:srgbClr val="FF0000"/>
                </a:solidFill>
                <a:latin typeface="Arial Black" pitchFamily="34" charset="0"/>
              </a:rPr>
              <a:t>EX. </a:t>
            </a:r>
          </a:p>
          <a:p>
            <a:r>
              <a:rPr lang="en-US" sz="3600" b="1" dirty="0" smtClean="0">
                <a:latin typeface="Arial Black" pitchFamily="34" charset="0"/>
              </a:rPr>
              <a:t>    *WITH THIS </a:t>
            </a:r>
            <a:r>
              <a:rPr lang="en-US" sz="3600" b="1" u="sng" dirty="0" smtClean="0">
                <a:latin typeface="Arial Black" pitchFamily="34" charset="0"/>
              </a:rPr>
              <a:t>RING,</a:t>
            </a:r>
            <a:r>
              <a:rPr lang="en-US" sz="3600" b="1" dirty="0" smtClean="0">
                <a:latin typeface="Arial Black" pitchFamily="34" charset="0"/>
              </a:rPr>
              <a:t> I THEE WED..</a:t>
            </a:r>
          </a:p>
          <a:p>
            <a:r>
              <a:rPr lang="en-US" sz="3600" b="1" dirty="0" smtClean="0">
                <a:latin typeface="Arial Black" pitchFamily="34" charset="0"/>
              </a:rPr>
              <a:t>    *SUPERMAN IS THE ICONIC </a:t>
            </a:r>
          </a:p>
          <a:p>
            <a:r>
              <a:rPr lang="en-US" sz="3600" b="1" dirty="0" smtClean="0">
                <a:latin typeface="Arial Black" pitchFamily="34" charset="0"/>
              </a:rPr>
              <a:t>	  “MAN OF </a:t>
            </a:r>
            <a:r>
              <a:rPr lang="en-US" sz="3600" b="1" u="sng" dirty="0" smtClean="0">
                <a:latin typeface="Arial Black" pitchFamily="34" charset="0"/>
              </a:rPr>
              <a:t>STEEL</a:t>
            </a:r>
            <a:r>
              <a:rPr lang="en-US" sz="3600" b="1" dirty="0" smtClean="0">
                <a:latin typeface="Arial Black" pitchFamily="34" charset="0"/>
              </a:rPr>
              <a:t>”.</a:t>
            </a:r>
          </a:p>
          <a:p>
            <a:r>
              <a:rPr lang="en-US" sz="3600" b="1" dirty="0" smtClean="0">
                <a:latin typeface="Arial Black" pitchFamily="34" charset="0"/>
              </a:rPr>
              <a:t>    *PRINCE CHARLES WAS BORN  	TO  THE </a:t>
            </a:r>
            <a:r>
              <a:rPr lang="en-US" sz="3600" b="1" u="sng" dirty="0" smtClean="0">
                <a:latin typeface="Arial Black" pitchFamily="34" charset="0"/>
              </a:rPr>
              <a:t>PURPLE</a:t>
            </a:r>
            <a:r>
              <a:rPr lang="en-US" sz="3600" b="1" dirty="0" smtClean="0">
                <a:latin typeface="Arial Black" pitchFamily="34" charset="0"/>
              </a:rPr>
              <a:t>.</a:t>
            </a:r>
          </a:p>
          <a:p>
            <a:endParaRPr lang="en-US" sz="3600" b="1" dirty="0" smtClean="0">
              <a:latin typeface="Arial Black" pitchFamily="34" charset="0"/>
            </a:endParaRPr>
          </a:p>
          <a:p>
            <a:r>
              <a:rPr lang="en-US" sz="3600" b="1" dirty="0" smtClean="0">
                <a:latin typeface="Arial Black" pitchFamily="34" charset="0"/>
              </a:rPr>
              <a:t>	</a:t>
            </a:r>
            <a:endParaRPr lang="en-US" sz="3600" b="1" dirty="0">
              <a:latin typeface="Arial Black"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BOLISM PIC 1.jpg"/>
          <p:cNvPicPr>
            <a:picLocks noChangeAspect="1"/>
          </p:cNvPicPr>
          <p:nvPr/>
        </p:nvPicPr>
        <p:blipFill>
          <a:blip r:embed="rId2" cstate="print"/>
          <a:stretch>
            <a:fillRect/>
          </a:stretch>
        </p:blipFill>
        <p:spPr>
          <a:xfrm>
            <a:off x="1143000" y="152400"/>
            <a:ext cx="3505200" cy="2971800"/>
          </a:xfrm>
          <a:prstGeom prst="rect">
            <a:avLst/>
          </a:prstGeom>
        </p:spPr>
      </p:pic>
      <p:pic>
        <p:nvPicPr>
          <p:cNvPr id="3" name="Picture 2" descr="SYMBOLISM PIC 2.jpg"/>
          <p:cNvPicPr>
            <a:picLocks noChangeAspect="1"/>
          </p:cNvPicPr>
          <p:nvPr/>
        </p:nvPicPr>
        <p:blipFill>
          <a:blip r:embed="rId3" cstate="print"/>
          <a:stretch>
            <a:fillRect/>
          </a:stretch>
        </p:blipFill>
        <p:spPr>
          <a:xfrm>
            <a:off x="5181600" y="0"/>
            <a:ext cx="3429000" cy="3124200"/>
          </a:xfrm>
          <a:prstGeom prst="rect">
            <a:avLst/>
          </a:prstGeom>
        </p:spPr>
      </p:pic>
      <p:pic>
        <p:nvPicPr>
          <p:cNvPr id="4" name="Picture 3" descr="SYMBOLISM PIC 4.jpg"/>
          <p:cNvPicPr>
            <a:picLocks noChangeAspect="1"/>
          </p:cNvPicPr>
          <p:nvPr/>
        </p:nvPicPr>
        <p:blipFill>
          <a:blip r:embed="rId4" cstate="print"/>
          <a:stretch>
            <a:fillRect/>
          </a:stretch>
        </p:blipFill>
        <p:spPr>
          <a:xfrm>
            <a:off x="5257800" y="3352800"/>
            <a:ext cx="3429000" cy="2819400"/>
          </a:xfrm>
          <a:prstGeom prst="rect">
            <a:avLst/>
          </a:prstGeom>
        </p:spPr>
      </p:pic>
      <p:pic>
        <p:nvPicPr>
          <p:cNvPr id="5" name="Picture 4" descr="SYMBOLISM PIC 3.jpg"/>
          <p:cNvPicPr>
            <a:picLocks noChangeAspect="1"/>
          </p:cNvPicPr>
          <p:nvPr/>
        </p:nvPicPr>
        <p:blipFill>
          <a:blip r:embed="rId5" cstate="print"/>
          <a:stretch>
            <a:fillRect/>
          </a:stretch>
        </p:blipFill>
        <p:spPr>
          <a:xfrm>
            <a:off x="1143000" y="3352800"/>
            <a:ext cx="3581400" cy="2895600"/>
          </a:xfrm>
          <a:prstGeom prst="rect">
            <a:avLst/>
          </a:prstGeom>
        </p:spPr>
      </p:pic>
      <p:sp>
        <p:nvSpPr>
          <p:cNvPr id="8" name="TextBox 7"/>
          <p:cNvSpPr txBox="1"/>
          <p:nvPr/>
        </p:nvSpPr>
        <p:spPr>
          <a:xfrm>
            <a:off x="990600" y="6477000"/>
            <a:ext cx="8077200" cy="646331"/>
          </a:xfrm>
          <a:prstGeom prst="rect">
            <a:avLst/>
          </a:prstGeom>
          <a:noFill/>
        </p:spPr>
        <p:txBody>
          <a:bodyPr wrap="square" rtlCol="0">
            <a:spAutoFit/>
          </a:bodyPr>
          <a:lstStyle/>
          <a:p>
            <a:r>
              <a:rPr lang="en-US" dirty="0">
                <a:hlinkClick r:id="rId6"/>
              </a:rPr>
              <a:t>https://</a:t>
            </a:r>
            <a:r>
              <a:rPr lang="en-US" dirty="0" smtClean="0">
                <a:hlinkClick r:id="rId6"/>
              </a:rPr>
              <a:t>www.youtube.com/watch?v=WhijmmePlU8</a:t>
            </a:r>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40416"/>
          </a:xfrm>
          <a:prstGeom prst="rect">
            <a:avLst/>
          </a:prstGeom>
          <a:noFill/>
        </p:spPr>
        <p:txBody>
          <a:bodyPr wrap="square" rtlCol="0">
            <a:spAutoFit/>
          </a:bodyPr>
          <a:lstStyle/>
          <a:p>
            <a:pPr algn="ctr"/>
            <a:r>
              <a:rPr lang="en-US" sz="4800" u="sng" dirty="0" smtClean="0">
                <a:solidFill>
                  <a:srgbClr val="FF0000"/>
                </a:solidFill>
                <a:latin typeface="Arial Black" pitchFamily="34" charset="0"/>
              </a:rPr>
              <a:t>VOWELS</a:t>
            </a:r>
          </a:p>
          <a:p>
            <a:r>
              <a:rPr lang="en-US" sz="4000" dirty="0" smtClean="0">
                <a:latin typeface="Arial Black" pitchFamily="34" charset="0"/>
              </a:rPr>
              <a:t>*A, E, I, O, AND U. SOMETIMES THE LETTER Y IS CONSIDERED A VOWEL, BECAUSE IT CAN SOUND LIKE OTHER VOWELS.</a:t>
            </a:r>
          </a:p>
          <a:p>
            <a:endParaRPr lang="en-US" sz="4000" dirty="0" smtClean="0">
              <a:latin typeface="Arial Black" pitchFamily="34" charset="0"/>
            </a:endParaRPr>
          </a:p>
          <a:p>
            <a:r>
              <a:rPr lang="en-US" sz="4000" dirty="0" smtClean="0">
                <a:latin typeface="Arial Black" pitchFamily="34" charset="0"/>
              </a:rPr>
              <a:t>*UNLIKE CONSONANTS, EACH OF THE VOWEL LETTERS HAS MORE THAN ONE TYPE OF SOUND OR CAN EVEN BE SILENT</a:t>
            </a:r>
            <a:r>
              <a:rPr lang="en-US" sz="4400" dirty="0" smtClean="0">
                <a:latin typeface="Arial Black" pitchFamily="34" charset="0"/>
              </a:rPr>
              <a:t>.</a:t>
            </a:r>
            <a:endParaRPr lang="en-US" sz="4400" dirty="0">
              <a:latin typeface="Arial Black"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0"/>
            <a:ext cx="8915400" cy="6001643"/>
          </a:xfrm>
          <a:prstGeom prst="rect">
            <a:avLst/>
          </a:prstGeom>
          <a:noFill/>
        </p:spPr>
        <p:txBody>
          <a:bodyPr wrap="square" rtlCol="0">
            <a:spAutoFit/>
          </a:bodyPr>
          <a:lstStyle/>
          <a:p>
            <a:pPr algn="ctr"/>
            <a:r>
              <a:rPr lang="en-US" sz="6000" b="1" u="sng" dirty="0" smtClean="0"/>
              <a:t>ASSONANCE</a:t>
            </a:r>
          </a:p>
          <a:p>
            <a:r>
              <a:rPr lang="en-US" sz="3600" b="1" dirty="0" smtClean="0"/>
              <a:t>REPETITION OF A PATTERN OF SIMILAR VOWEL SOUNDS TO CREATE</a:t>
            </a:r>
            <a:r>
              <a:rPr lang="en-US" sz="3600" b="1" dirty="0" smtClean="0">
                <a:solidFill>
                  <a:srgbClr val="0070C0"/>
                </a:solidFill>
              </a:rPr>
              <a:t> INTERNAL </a:t>
            </a:r>
            <a:r>
              <a:rPr lang="en-US" sz="3600" b="1" dirty="0" smtClean="0"/>
              <a:t>RHYMING WITHIN PHRASES OR SENTENCES. IT IS ALSO CALLED </a:t>
            </a:r>
            <a:r>
              <a:rPr lang="en-US" sz="3600" b="1" dirty="0" smtClean="0">
                <a:solidFill>
                  <a:srgbClr val="FF0000"/>
                </a:solidFill>
              </a:rPr>
              <a:t>VOWEL RHYME.</a:t>
            </a:r>
          </a:p>
          <a:p>
            <a:r>
              <a:rPr lang="en-US" sz="3600" b="1" dirty="0" smtClean="0">
                <a:solidFill>
                  <a:srgbClr val="FF0000"/>
                </a:solidFill>
              </a:rPr>
              <a:t>EX. </a:t>
            </a:r>
            <a:r>
              <a:rPr lang="en-US" sz="3600" b="1" dirty="0" smtClean="0"/>
              <a:t>	</a:t>
            </a:r>
          </a:p>
          <a:p>
            <a:r>
              <a:rPr lang="en-US" sz="3600" b="1" dirty="0" smtClean="0"/>
              <a:t>*D</a:t>
            </a:r>
            <a:r>
              <a:rPr lang="en-US" sz="3600" b="1" dirty="0" smtClean="0">
                <a:solidFill>
                  <a:srgbClr val="FF0000"/>
                </a:solidFill>
              </a:rPr>
              <a:t>O</a:t>
            </a:r>
            <a:r>
              <a:rPr lang="en-US" sz="3600" b="1" dirty="0" smtClean="0"/>
              <a:t> Y</a:t>
            </a:r>
            <a:r>
              <a:rPr lang="en-US" sz="3600" b="1" dirty="0" smtClean="0">
                <a:solidFill>
                  <a:srgbClr val="FF0000"/>
                </a:solidFill>
              </a:rPr>
              <a:t>OU</a:t>
            </a:r>
            <a:r>
              <a:rPr lang="en-US" sz="3600" b="1" dirty="0" smtClean="0"/>
              <a:t> LIKE BL</a:t>
            </a:r>
            <a:r>
              <a:rPr lang="en-US" sz="3600" b="1" dirty="0" smtClean="0">
                <a:solidFill>
                  <a:srgbClr val="FF0000"/>
                </a:solidFill>
              </a:rPr>
              <a:t>UE</a:t>
            </a:r>
            <a:r>
              <a:rPr lang="en-US" sz="3600" b="1" dirty="0" smtClean="0"/>
              <a:t>?</a:t>
            </a:r>
          </a:p>
          <a:p>
            <a:r>
              <a:rPr lang="en-US" sz="3600" b="1" dirty="0" smtClean="0"/>
              <a:t>*H</a:t>
            </a:r>
            <a:r>
              <a:rPr lang="en-US" sz="3600" b="1" dirty="0" smtClean="0">
                <a:solidFill>
                  <a:srgbClr val="FF0000"/>
                </a:solidFill>
              </a:rPr>
              <a:t>E</a:t>
            </a:r>
            <a:r>
              <a:rPr lang="en-US" sz="3600" b="1" dirty="0" smtClean="0"/>
              <a:t> REC</a:t>
            </a:r>
            <a:r>
              <a:rPr lang="en-US" sz="3600" b="1" dirty="0" smtClean="0">
                <a:solidFill>
                  <a:srgbClr val="FF0000"/>
                </a:solidFill>
              </a:rPr>
              <a:t>EI</a:t>
            </a:r>
            <a:r>
              <a:rPr lang="en-US" sz="3600" b="1" dirty="0" smtClean="0"/>
              <a:t>VED THR</a:t>
            </a:r>
            <a:r>
              <a:rPr lang="en-US" sz="3600" b="1" dirty="0" smtClean="0">
                <a:solidFill>
                  <a:srgbClr val="FF0000"/>
                </a:solidFill>
              </a:rPr>
              <a:t>EE</a:t>
            </a:r>
            <a:r>
              <a:rPr lang="en-US" sz="3600" b="1" dirty="0" smtClean="0"/>
              <a:t> </a:t>
            </a:r>
            <a:r>
              <a:rPr lang="en-US" sz="3600" b="1" dirty="0" smtClean="0">
                <a:solidFill>
                  <a:srgbClr val="FF0000"/>
                </a:solidFill>
              </a:rPr>
              <a:t>E</a:t>
            </a:r>
            <a:r>
              <a:rPr lang="en-US" sz="3600" b="1" dirty="0" smtClean="0"/>
              <a:t>MAILS TODAY.</a:t>
            </a:r>
          </a:p>
          <a:p>
            <a:r>
              <a:rPr lang="en-US" sz="3600" b="1" dirty="0" smtClean="0"/>
              <a:t>*THE S</a:t>
            </a:r>
            <a:r>
              <a:rPr lang="en-US" sz="3600" b="1" dirty="0" smtClean="0">
                <a:solidFill>
                  <a:srgbClr val="FF0000"/>
                </a:solidFill>
              </a:rPr>
              <a:t>AI</a:t>
            </a:r>
            <a:r>
              <a:rPr lang="en-US" sz="3600" b="1" dirty="0" smtClean="0"/>
              <a:t>LOR SAID , “H</a:t>
            </a:r>
            <a:r>
              <a:rPr lang="en-US" sz="3600" b="1" dirty="0" smtClean="0">
                <a:solidFill>
                  <a:srgbClr val="FF0000"/>
                </a:solidFill>
              </a:rPr>
              <a:t>EY</a:t>
            </a:r>
            <a:r>
              <a:rPr lang="en-US" sz="3600" b="1" dirty="0" smtClean="0"/>
              <a:t>”TO M</a:t>
            </a:r>
            <a:r>
              <a:rPr lang="en-US" sz="3600" b="1" dirty="0" smtClean="0">
                <a:solidFill>
                  <a:srgbClr val="FF0000"/>
                </a:solidFill>
              </a:rPr>
              <a:t>AE</a:t>
            </a:r>
            <a:r>
              <a:rPr lang="en-US" sz="3600" b="1" dirty="0" smtClean="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ONANCE 2.png"/>
          <p:cNvPicPr>
            <a:picLocks noChangeAspect="1"/>
          </p:cNvPicPr>
          <p:nvPr/>
        </p:nvPicPr>
        <p:blipFill>
          <a:blip r:embed="rId2" cstate="print"/>
          <a:stretch>
            <a:fillRect/>
          </a:stretch>
        </p:blipFill>
        <p:spPr>
          <a:xfrm>
            <a:off x="1981200" y="0"/>
            <a:ext cx="6248400" cy="5867400"/>
          </a:xfrm>
          <a:prstGeom prst="rect">
            <a:avLst/>
          </a:prstGeom>
        </p:spPr>
      </p:pic>
      <p:sp>
        <p:nvSpPr>
          <p:cNvPr id="3" name="TextBox 2"/>
          <p:cNvSpPr txBox="1"/>
          <p:nvPr/>
        </p:nvSpPr>
        <p:spPr>
          <a:xfrm>
            <a:off x="838200" y="5867400"/>
            <a:ext cx="8077200" cy="1107996"/>
          </a:xfrm>
          <a:prstGeom prst="rect">
            <a:avLst/>
          </a:prstGeom>
          <a:noFill/>
        </p:spPr>
        <p:txBody>
          <a:bodyPr wrap="square" rtlCol="0">
            <a:spAutoFit/>
          </a:bodyPr>
          <a:lstStyle/>
          <a:p>
            <a:pPr algn="ctr"/>
            <a:r>
              <a:rPr lang="en-US" sz="6600" dirty="0" smtClean="0">
                <a:solidFill>
                  <a:schemeClr val="accent5">
                    <a:lumMod val="60000"/>
                    <a:lumOff val="40000"/>
                  </a:schemeClr>
                </a:solidFill>
              </a:rPr>
              <a:t>O,OW,OA</a:t>
            </a:r>
            <a:endParaRPr lang="en-US" sz="66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ONANCE 1.jpg"/>
          <p:cNvPicPr>
            <a:picLocks noChangeAspect="1"/>
          </p:cNvPicPr>
          <p:nvPr/>
        </p:nvPicPr>
        <p:blipFill>
          <a:blip r:embed="rId2" cstate="print"/>
          <a:stretch>
            <a:fillRect/>
          </a:stretch>
        </p:blipFill>
        <p:spPr>
          <a:xfrm>
            <a:off x="1143000" y="-228600"/>
            <a:ext cx="7086600" cy="6096000"/>
          </a:xfrm>
          <a:prstGeom prst="rect">
            <a:avLst/>
          </a:prstGeom>
        </p:spPr>
      </p:pic>
      <p:sp>
        <p:nvSpPr>
          <p:cNvPr id="3" name="TextBox 2"/>
          <p:cNvSpPr txBox="1"/>
          <p:nvPr/>
        </p:nvSpPr>
        <p:spPr>
          <a:xfrm>
            <a:off x="609600" y="4800600"/>
            <a:ext cx="7848600" cy="3046988"/>
          </a:xfrm>
          <a:prstGeom prst="rect">
            <a:avLst/>
          </a:prstGeom>
          <a:noFill/>
        </p:spPr>
        <p:txBody>
          <a:bodyPr wrap="square" rtlCol="0">
            <a:spAutoFit/>
          </a:bodyPr>
          <a:lstStyle/>
          <a:p>
            <a:r>
              <a:rPr lang="en-US" sz="6600" dirty="0" smtClean="0">
                <a:solidFill>
                  <a:schemeClr val="accent5">
                    <a:lumMod val="60000"/>
                    <a:lumOff val="40000"/>
                  </a:schemeClr>
                </a:solidFill>
              </a:rPr>
              <a:t>         EE, IE, EA</a:t>
            </a:r>
            <a:endParaRPr lang="en-US" sz="6600" dirty="0" smtClean="0">
              <a:hlinkClick r:id="rId3"/>
            </a:endParaRPr>
          </a:p>
          <a:p>
            <a:pPr algn="ctr"/>
            <a:r>
              <a:rPr lang="en-US" sz="2000" dirty="0">
                <a:solidFill>
                  <a:schemeClr val="tx2">
                    <a:lumMod val="75000"/>
                  </a:schemeClr>
                </a:solidFill>
                <a:hlinkClick r:id="rId4"/>
              </a:rPr>
              <a:t>http://</a:t>
            </a:r>
            <a:r>
              <a:rPr lang="en-US" sz="2000" dirty="0" smtClean="0">
                <a:solidFill>
                  <a:schemeClr val="tx2">
                    <a:lumMod val="75000"/>
                  </a:schemeClr>
                </a:solidFill>
                <a:hlinkClick r:id="rId4"/>
              </a:rPr>
              <a:t>www.bing.com/videos/search?q=ASSONANCE&amp;FORM=HDRSC3#view=detail&amp;mid=9C134158015BAB5C73029C134158015BAB5C7302</a:t>
            </a:r>
            <a:endParaRPr lang="en-US" sz="2000" dirty="0" smtClean="0">
              <a:solidFill>
                <a:schemeClr val="tx2">
                  <a:lumMod val="75000"/>
                </a:schemeClr>
              </a:solidFill>
            </a:endParaRPr>
          </a:p>
          <a:p>
            <a:pPr algn="ctr"/>
            <a:endParaRPr lang="en-US" sz="2000" dirty="0" smtClean="0">
              <a:solidFill>
                <a:schemeClr val="tx2">
                  <a:lumMod val="75000"/>
                </a:schemeClr>
              </a:solidFill>
            </a:endParaRPr>
          </a:p>
          <a:p>
            <a:pPr algn="ctr"/>
            <a:endParaRPr lang="en-US" sz="6600"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610600" cy="5355312"/>
          </a:xfrm>
          <a:prstGeom prst="rect">
            <a:avLst/>
          </a:prstGeom>
          <a:noFill/>
        </p:spPr>
        <p:txBody>
          <a:bodyPr wrap="square" rtlCol="0">
            <a:spAutoFit/>
          </a:bodyPr>
          <a:lstStyle/>
          <a:p>
            <a:pPr algn="ctr"/>
            <a:r>
              <a:rPr lang="en-US" sz="5400" b="1" u="sng" dirty="0" smtClean="0">
                <a:solidFill>
                  <a:srgbClr val="FF0000"/>
                </a:solidFill>
                <a:latin typeface="Arial Black" pitchFamily="34" charset="0"/>
              </a:rPr>
              <a:t>CONSONANTS</a:t>
            </a:r>
          </a:p>
          <a:p>
            <a:r>
              <a:rPr lang="en-US" sz="4800" b="1" dirty="0" smtClean="0">
                <a:latin typeface="Arial Black" pitchFamily="34" charset="0"/>
              </a:rPr>
              <a:t>*A SPEECH SOUND THAT IS NOT A VOWEL. </a:t>
            </a:r>
          </a:p>
          <a:p>
            <a:endParaRPr lang="en-US" sz="4800" b="1" dirty="0" smtClean="0">
              <a:latin typeface="Arial Black" pitchFamily="34" charset="0"/>
            </a:endParaRPr>
          </a:p>
          <a:p>
            <a:r>
              <a:rPr lang="en-US" sz="4800" b="1" dirty="0" smtClean="0">
                <a:latin typeface="Arial Black" pitchFamily="34" charset="0"/>
              </a:rPr>
              <a:t>*A, E, I, O, U, AND SOMETIMES Y ARE NOT CONSONANTS</a:t>
            </a:r>
            <a:endParaRPr lang="en-US" sz="4800" b="1"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990600"/>
          </a:xfrm>
        </p:spPr>
        <p:txBody>
          <a:bodyPr>
            <a:noAutofit/>
          </a:bodyPr>
          <a:lstStyle/>
          <a:p>
            <a:r>
              <a:rPr lang="en-US" sz="6000" b="1" u="sng" dirty="0" smtClean="0">
                <a:latin typeface="Arial Black" pitchFamily="34" charset="0"/>
              </a:rPr>
              <a:t>PERSONIFICATION</a:t>
            </a:r>
            <a:endParaRPr lang="en-US" sz="6000" b="1" u="sng" dirty="0">
              <a:latin typeface="Arial Black" pitchFamily="34" charset="0"/>
            </a:endParaRPr>
          </a:p>
        </p:txBody>
      </p:sp>
      <p:sp>
        <p:nvSpPr>
          <p:cNvPr id="3" name="Content Placeholder 2"/>
          <p:cNvSpPr>
            <a:spLocks noGrp="1"/>
          </p:cNvSpPr>
          <p:nvPr>
            <p:ph idx="1"/>
          </p:nvPr>
        </p:nvSpPr>
        <p:spPr>
          <a:xfrm>
            <a:off x="990600" y="1295400"/>
            <a:ext cx="8153400" cy="5562600"/>
          </a:xfrm>
        </p:spPr>
        <p:txBody>
          <a:bodyPr>
            <a:normAutofit lnSpcReduction="10000"/>
          </a:bodyPr>
          <a:lstStyle/>
          <a:p>
            <a:pPr>
              <a:buNone/>
            </a:pPr>
            <a:r>
              <a:rPr lang="en-US" sz="3600" b="1" dirty="0" smtClean="0">
                <a:solidFill>
                  <a:schemeClr val="accent5">
                    <a:lumMod val="75000"/>
                  </a:schemeClr>
                </a:solidFill>
                <a:latin typeface="Arial Black" pitchFamily="34" charset="0"/>
              </a:rPr>
              <a:t>	THE ASSIGNMENT OF HUMAN TRAITS TO THINGS, COLORS, QUALITIES, AND IDEAS</a:t>
            </a:r>
          </a:p>
          <a:p>
            <a:pPr>
              <a:buNone/>
            </a:pPr>
            <a:r>
              <a:rPr lang="en-US" sz="3600" b="1" dirty="0" smtClean="0">
                <a:latin typeface="Arial Black" pitchFamily="34" charset="0"/>
              </a:rPr>
              <a:t>EX.</a:t>
            </a:r>
            <a:r>
              <a:rPr lang="en-US" sz="3600" b="1" dirty="0" smtClean="0">
                <a:solidFill>
                  <a:schemeClr val="accent5">
                    <a:lumMod val="75000"/>
                  </a:schemeClr>
                </a:solidFill>
                <a:latin typeface="Arial Black" pitchFamily="34" charset="0"/>
              </a:rPr>
              <a:t>*AND THE </a:t>
            </a:r>
            <a:r>
              <a:rPr lang="en-US" sz="3600" b="1" u="sng" dirty="0" smtClean="0">
                <a:solidFill>
                  <a:schemeClr val="accent5">
                    <a:lumMod val="75000"/>
                  </a:schemeClr>
                </a:solidFill>
                <a:latin typeface="Arial Black" pitchFamily="34" charset="0"/>
              </a:rPr>
              <a:t>SHADOW</a:t>
            </a:r>
            <a:r>
              <a:rPr lang="en-US" sz="3600" b="1" dirty="0" smtClean="0">
                <a:solidFill>
                  <a:schemeClr val="accent5">
                    <a:lumMod val="75000"/>
                  </a:schemeClr>
                </a:solidFill>
                <a:latin typeface="Arial Black" pitchFamily="34" charset="0"/>
              </a:rPr>
              <a:t> OF THE  	DAY, </a:t>
            </a:r>
            <a:r>
              <a:rPr lang="en-US" sz="3600" b="1" u="sng" dirty="0" smtClean="0">
                <a:solidFill>
                  <a:schemeClr val="accent5">
                    <a:lumMod val="75000"/>
                  </a:schemeClr>
                </a:solidFill>
                <a:latin typeface="Arial Black" pitchFamily="34" charset="0"/>
              </a:rPr>
              <a:t>WILL EMBRACE THE </a:t>
            </a:r>
            <a:r>
              <a:rPr lang="en-US" sz="3600" b="1" dirty="0" smtClean="0">
                <a:solidFill>
                  <a:schemeClr val="accent5">
                    <a:lumMod val="75000"/>
                  </a:schemeClr>
                </a:solidFill>
                <a:latin typeface="Arial Black" pitchFamily="34" charset="0"/>
              </a:rPr>
              <a:t>	 </a:t>
            </a:r>
            <a:r>
              <a:rPr lang="en-US" sz="3600" b="1" u="sng" dirty="0" smtClean="0">
                <a:solidFill>
                  <a:schemeClr val="accent5">
                    <a:lumMod val="75000"/>
                  </a:schemeClr>
                </a:solidFill>
                <a:latin typeface="Arial Black" pitchFamily="34" charset="0"/>
              </a:rPr>
              <a:t>WORLD IN GRAY</a:t>
            </a:r>
            <a:r>
              <a:rPr lang="en-US" sz="3600" b="1" dirty="0" smtClean="0">
                <a:solidFill>
                  <a:schemeClr val="accent5">
                    <a:lumMod val="75000"/>
                  </a:schemeClr>
                </a:solidFill>
                <a:latin typeface="Arial Black" pitchFamily="34" charset="0"/>
              </a:rPr>
              <a:t>.</a:t>
            </a:r>
          </a:p>
          <a:p>
            <a:pPr>
              <a:buNone/>
            </a:pPr>
            <a:r>
              <a:rPr lang="en-US" sz="3600" b="1" dirty="0" smtClean="0">
                <a:solidFill>
                  <a:schemeClr val="accent5">
                    <a:lumMod val="75000"/>
                  </a:schemeClr>
                </a:solidFill>
                <a:latin typeface="Arial Black" pitchFamily="34" charset="0"/>
              </a:rPr>
              <a:t>*THIS </a:t>
            </a:r>
            <a:r>
              <a:rPr lang="en-US" sz="3600" b="1" u="sng" dirty="0" smtClean="0">
                <a:solidFill>
                  <a:schemeClr val="accent5">
                    <a:lumMod val="75000"/>
                  </a:schemeClr>
                </a:solidFill>
                <a:latin typeface="Arial Black" pitchFamily="34" charset="0"/>
              </a:rPr>
              <a:t>TOWN</a:t>
            </a:r>
            <a:r>
              <a:rPr lang="en-US" sz="3600" b="1" dirty="0" smtClean="0">
                <a:solidFill>
                  <a:schemeClr val="accent5">
                    <a:lumMod val="75000"/>
                  </a:schemeClr>
                </a:solidFill>
                <a:latin typeface="Arial Black" pitchFamily="34" charset="0"/>
              </a:rPr>
              <a:t> IS COLDER NOW, I THINK </a:t>
            </a:r>
            <a:r>
              <a:rPr lang="en-US" sz="3600" b="1" u="sng" dirty="0" smtClean="0">
                <a:solidFill>
                  <a:schemeClr val="accent5">
                    <a:lumMod val="75000"/>
                  </a:schemeClr>
                </a:solidFill>
                <a:latin typeface="Arial Black" pitchFamily="34" charset="0"/>
              </a:rPr>
              <a:t>IT’S SICK OF US.</a:t>
            </a:r>
          </a:p>
          <a:p>
            <a:pPr>
              <a:buNone/>
            </a:pPr>
            <a:r>
              <a:rPr lang="en-US" sz="3600" b="1" dirty="0" smtClean="0">
                <a:solidFill>
                  <a:schemeClr val="accent5">
                    <a:lumMod val="75000"/>
                  </a:schemeClr>
                </a:solidFill>
                <a:latin typeface="Arial Black" pitchFamily="34" charset="0"/>
              </a:rPr>
              <a:t>*</a:t>
            </a:r>
            <a:r>
              <a:rPr lang="en-US" sz="3600" b="1" u="sng" dirty="0" smtClean="0">
                <a:solidFill>
                  <a:schemeClr val="accent5">
                    <a:lumMod val="75000"/>
                  </a:schemeClr>
                </a:solidFill>
                <a:latin typeface="Arial Black" pitchFamily="34" charset="0"/>
              </a:rPr>
              <a:t>HIP HOP JUST DIED THIS MORNING, AND SHE’S DEAD</a:t>
            </a:r>
            <a:r>
              <a:rPr lang="en-US" sz="3600" b="1" dirty="0" smtClean="0">
                <a:solidFill>
                  <a:schemeClr val="accent5">
                    <a:lumMod val="75000"/>
                  </a:schemeClr>
                </a:solidFill>
                <a:latin typeface="Arial Black" pitchFamily="34" charset="0"/>
              </a:rPr>
              <a:t>.</a:t>
            </a:r>
          </a:p>
          <a:p>
            <a:pPr>
              <a:buNone/>
            </a:pPr>
            <a:endParaRPr lang="en-US" sz="36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924800" cy="646331"/>
          </a:xfrm>
          <a:prstGeom prst="rect">
            <a:avLst/>
          </a:prstGeom>
          <a:noFill/>
        </p:spPr>
        <p:txBody>
          <a:bodyPr wrap="square" rtlCol="0">
            <a:spAutoFit/>
          </a:bodyPr>
          <a:lstStyle/>
          <a:p>
            <a:endParaRPr lang="en-US" dirty="0" smtClean="0">
              <a:hlinkClick r:id="rId2"/>
            </a:endParaRPr>
          </a:p>
          <a:p>
            <a:endParaRPr lang="en-US" dirty="0"/>
          </a:p>
        </p:txBody>
      </p:sp>
      <p:sp>
        <p:nvSpPr>
          <p:cNvPr id="3" name="TextBox 2"/>
          <p:cNvSpPr txBox="1"/>
          <p:nvPr/>
        </p:nvSpPr>
        <p:spPr>
          <a:xfrm>
            <a:off x="0" y="0"/>
            <a:ext cx="9144000" cy="6247864"/>
          </a:xfrm>
          <a:prstGeom prst="rect">
            <a:avLst/>
          </a:prstGeom>
          <a:noFill/>
        </p:spPr>
        <p:txBody>
          <a:bodyPr wrap="square" rtlCol="0">
            <a:spAutoFit/>
          </a:bodyPr>
          <a:lstStyle/>
          <a:p>
            <a:pPr algn="ctr"/>
            <a:r>
              <a:rPr lang="en-US" sz="6000" b="1" u="sng" dirty="0" smtClean="0">
                <a:latin typeface="Arial Black" pitchFamily="34" charset="0"/>
              </a:rPr>
              <a:t>CONSONANCE</a:t>
            </a:r>
          </a:p>
          <a:p>
            <a:pPr algn="ctr"/>
            <a:r>
              <a:rPr lang="en-US" sz="3200" b="1" dirty="0" smtClean="0">
                <a:latin typeface="Arial Black" pitchFamily="34" charset="0"/>
              </a:rPr>
              <a:t>REPETITION OF THE SAME CONSONANT SOUNDS TWO OR MORE TIMES IN SHORT SUCCESSION. </a:t>
            </a:r>
          </a:p>
          <a:p>
            <a:pPr algn="ctr"/>
            <a:r>
              <a:rPr lang="en-US" sz="3200" b="1" dirty="0" smtClean="0">
                <a:latin typeface="Arial Black" pitchFamily="34" charset="0"/>
              </a:rPr>
              <a:t>(INTERNAL OR AT THE END)</a:t>
            </a:r>
          </a:p>
          <a:p>
            <a:pPr algn="ctr"/>
            <a:endParaRPr lang="en-US" sz="3200" b="1" dirty="0" smtClean="0">
              <a:latin typeface="Arial Black" pitchFamily="34" charset="0"/>
            </a:endParaRPr>
          </a:p>
          <a:p>
            <a:r>
              <a:rPr lang="en-US" sz="3600" b="1" dirty="0" smtClean="0">
                <a:solidFill>
                  <a:srgbClr val="FF0000"/>
                </a:solidFill>
                <a:latin typeface="Arial Black" pitchFamily="34" charset="0"/>
              </a:rPr>
              <a:t>EX.</a:t>
            </a:r>
            <a:r>
              <a:rPr lang="en-US" sz="3600" b="1" dirty="0" smtClean="0">
                <a:latin typeface="Arial Black" pitchFamily="34" charset="0"/>
              </a:rPr>
              <a:t>*</a:t>
            </a:r>
            <a:r>
              <a:rPr lang="en-US" sz="3600" b="1" u="sng" dirty="0" smtClean="0">
                <a:latin typeface="Arial Black" pitchFamily="34" charset="0"/>
              </a:rPr>
              <a:t>SH</a:t>
            </a:r>
            <a:r>
              <a:rPr lang="en-US" sz="3600" b="1" dirty="0" smtClean="0">
                <a:latin typeface="Arial Black" pitchFamily="34" charset="0"/>
              </a:rPr>
              <a:t>E</a:t>
            </a:r>
            <a:r>
              <a:rPr lang="en-US" sz="3600" b="1" u="sng" dirty="0" smtClean="0">
                <a:latin typeface="Arial Black" pitchFamily="34" charset="0"/>
              </a:rPr>
              <a:t>LL</a:t>
            </a:r>
            <a:r>
              <a:rPr lang="en-US" sz="3600" b="1" dirty="0" smtClean="0">
                <a:latin typeface="Arial Black" pitchFamily="34" charset="0"/>
              </a:rPr>
              <a:t>Y SELLS </a:t>
            </a:r>
            <a:r>
              <a:rPr lang="en-US" sz="3600" b="1" u="sng" dirty="0" smtClean="0">
                <a:latin typeface="Arial Black" pitchFamily="34" charset="0"/>
              </a:rPr>
              <a:t>SH</a:t>
            </a:r>
            <a:r>
              <a:rPr lang="en-US" sz="3600" b="1" dirty="0" smtClean="0">
                <a:latin typeface="Arial Black" pitchFamily="34" charset="0"/>
              </a:rPr>
              <a:t>E</a:t>
            </a:r>
            <a:r>
              <a:rPr lang="en-US" sz="3600" b="1" u="sng" dirty="0" smtClean="0">
                <a:latin typeface="Arial Black" pitchFamily="34" charset="0"/>
              </a:rPr>
              <a:t>LL</a:t>
            </a:r>
            <a:r>
              <a:rPr lang="en-US" sz="3600" b="1" dirty="0" smtClean="0">
                <a:latin typeface="Arial Black" pitchFamily="34" charset="0"/>
              </a:rPr>
              <a:t>S BY 	 	 THE SEA</a:t>
            </a:r>
            <a:r>
              <a:rPr lang="en-US" sz="3600" b="1" u="sng" dirty="0" smtClean="0">
                <a:latin typeface="Arial Black" pitchFamily="34" charset="0"/>
              </a:rPr>
              <a:t>SH</a:t>
            </a:r>
            <a:r>
              <a:rPr lang="en-US" sz="3600" b="1" dirty="0" smtClean="0">
                <a:latin typeface="Arial Black" pitchFamily="34" charset="0"/>
              </a:rPr>
              <a:t>ORE.</a:t>
            </a:r>
          </a:p>
          <a:p>
            <a:r>
              <a:rPr lang="en-US" sz="3600" b="1" dirty="0" smtClean="0">
                <a:latin typeface="Arial Black" pitchFamily="34" charset="0"/>
              </a:rPr>
              <a:t>	*DRE</a:t>
            </a:r>
            <a:r>
              <a:rPr lang="en-US" sz="3600" b="1" u="sng" dirty="0" smtClean="0">
                <a:latin typeface="Arial Black" pitchFamily="34" charset="0"/>
              </a:rPr>
              <a:t>SS</a:t>
            </a:r>
            <a:r>
              <a:rPr lang="en-US" sz="3600" b="1" dirty="0" smtClean="0">
                <a:latin typeface="Arial Black" pitchFamily="34" charset="0"/>
              </a:rPr>
              <a:t> AND BO</a:t>
            </a:r>
            <a:r>
              <a:rPr lang="en-US" sz="3600" b="1" u="sng" dirty="0" smtClean="0">
                <a:latin typeface="Arial Black" pitchFamily="34" charset="0"/>
              </a:rPr>
              <a:t>SS</a:t>
            </a:r>
            <a:r>
              <a:rPr lang="en-US" sz="3600" b="1" dirty="0" smtClean="0">
                <a:latin typeface="Arial Black" pitchFamily="34" charset="0"/>
              </a:rPr>
              <a:t> </a:t>
            </a:r>
          </a:p>
          <a:p>
            <a:r>
              <a:rPr lang="en-US" sz="3600" b="1" dirty="0" smtClean="0">
                <a:latin typeface="Arial Black" pitchFamily="34" charset="0"/>
              </a:rPr>
              <a:t>	*S</a:t>
            </a:r>
            <a:r>
              <a:rPr lang="en-US" sz="3600" b="1" u="sng" dirty="0" smtClean="0">
                <a:latin typeface="Arial Black" pitchFamily="34" charset="0"/>
              </a:rPr>
              <a:t>L</a:t>
            </a:r>
            <a:r>
              <a:rPr lang="en-US" sz="3600" b="1" dirty="0" smtClean="0">
                <a:latin typeface="Arial Black" pitchFamily="34" charset="0"/>
              </a:rPr>
              <a:t>I</a:t>
            </a:r>
            <a:r>
              <a:rPr lang="en-US" sz="3600" b="1" u="sng" dirty="0" smtClean="0">
                <a:latin typeface="Arial Black" pitchFamily="34" charset="0"/>
              </a:rPr>
              <a:t>TH</a:t>
            </a:r>
            <a:r>
              <a:rPr lang="en-US" sz="3600" b="1" dirty="0" smtClean="0">
                <a:latin typeface="Arial Black" pitchFamily="34" charset="0"/>
              </a:rPr>
              <a:t>ER AND </a:t>
            </a:r>
            <a:r>
              <a:rPr lang="en-US" sz="3600" b="1" u="sng" dirty="0" smtClean="0">
                <a:latin typeface="Arial Black" pitchFamily="34" charset="0"/>
              </a:rPr>
              <a:t>L</a:t>
            </a:r>
            <a:r>
              <a:rPr lang="en-US" sz="3600" b="1" dirty="0" smtClean="0">
                <a:latin typeface="Arial Black" pitchFamily="34" charset="0"/>
              </a:rPr>
              <a:t>A</a:t>
            </a:r>
            <a:r>
              <a:rPr lang="en-US" sz="3600" b="1" u="sng" dirty="0" smtClean="0">
                <a:latin typeface="Arial Black" pitchFamily="34" charset="0"/>
              </a:rPr>
              <a:t>TH</a:t>
            </a:r>
            <a:r>
              <a:rPr lang="en-US" sz="3600" b="1" dirty="0" smtClean="0">
                <a:latin typeface="Arial Black" pitchFamily="34" charset="0"/>
              </a:rPr>
              <a:t>ER</a:t>
            </a:r>
          </a:p>
          <a:p>
            <a:r>
              <a:rPr lang="en-US" sz="3600" b="1" dirty="0" smtClean="0">
                <a:latin typeface="Arial Black" pitchFamily="34" charset="0"/>
              </a:rPr>
              <a:t>	*LAU</a:t>
            </a:r>
            <a:r>
              <a:rPr lang="en-US" sz="3600" b="1" u="sng" dirty="0" smtClean="0">
                <a:latin typeface="Arial Black" pitchFamily="34" charset="0"/>
              </a:rPr>
              <a:t>GH</a:t>
            </a:r>
            <a:r>
              <a:rPr lang="en-US" sz="3600" b="1" dirty="0" smtClean="0">
                <a:latin typeface="Arial Black" pitchFamily="34" charset="0"/>
              </a:rPr>
              <a:t>ED AND DE</a:t>
            </a:r>
            <a:r>
              <a:rPr lang="en-US" sz="3600" b="1" u="sng" dirty="0" smtClean="0">
                <a:latin typeface="Arial Black" pitchFamily="34" charset="0"/>
              </a:rPr>
              <a:t>FT</a:t>
            </a:r>
            <a:endParaRPr lang="en-US" sz="3600" b="1" u="sng" dirty="0">
              <a:latin typeface="Arial Black"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1"/>
            <a:ext cx="4038600" cy="563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76200"/>
            <a:ext cx="4476750" cy="5918201"/>
          </a:xfrm>
          <a:prstGeom prst="rect">
            <a:avLst/>
          </a:prstGeom>
        </p:spPr>
      </p:pic>
      <p:sp>
        <p:nvSpPr>
          <p:cNvPr id="4" name="TextBox 3"/>
          <p:cNvSpPr txBox="1"/>
          <p:nvPr/>
        </p:nvSpPr>
        <p:spPr>
          <a:xfrm>
            <a:off x="228600" y="6019800"/>
            <a:ext cx="8667750" cy="369332"/>
          </a:xfrm>
          <a:prstGeom prst="rect">
            <a:avLst/>
          </a:prstGeom>
          <a:noFill/>
        </p:spPr>
        <p:txBody>
          <a:bodyPr wrap="square" rtlCol="0">
            <a:spAutoFit/>
          </a:bodyPr>
          <a:lstStyle/>
          <a:p>
            <a:pPr algn="ctr"/>
            <a:r>
              <a:rPr lang="en-US" dirty="0">
                <a:hlinkClick r:id="rId4"/>
              </a:rPr>
              <a:t>https://www.youtube.com/watch?v=ZUrxG8APyiI</a:t>
            </a:r>
            <a:endParaRPr lang="en-US" dirty="0"/>
          </a:p>
        </p:txBody>
      </p:sp>
      <p:sp>
        <p:nvSpPr>
          <p:cNvPr id="6" name="TextBox 5"/>
          <p:cNvSpPr txBox="1"/>
          <p:nvPr/>
        </p:nvSpPr>
        <p:spPr>
          <a:xfrm>
            <a:off x="762000" y="6553200"/>
            <a:ext cx="7848600" cy="369332"/>
          </a:xfrm>
          <a:prstGeom prst="rect">
            <a:avLst/>
          </a:prstGeom>
          <a:noFill/>
        </p:spPr>
        <p:txBody>
          <a:bodyPr wrap="square" rtlCol="0">
            <a:spAutoFit/>
          </a:bodyPr>
          <a:lstStyle/>
          <a:p>
            <a:pPr algn="ctr"/>
            <a:r>
              <a:rPr lang="en-US" dirty="0">
                <a:hlinkClick r:id="rId5"/>
              </a:rPr>
              <a:t>https://www.youtube.com/watch?v=85PKusqduBY</a:t>
            </a:r>
            <a:endParaRPr lang="en-US" dirty="0"/>
          </a:p>
        </p:txBody>
      </p:sp>
    </p:spTree>
    <p:extLst>
      <p:ext uri="{BB962C8B-B14F-4D97-AF65-F5344CB8AC3E}">
        <p14:creationId xmlns:p14="http://schemas.microsoft.com/office/powerpoint/2010/main" val="14346634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8305800" cy="1200329"/>
          </a:xfrm>
          <a:prstGeom prst="rect">
            <a:avLst/>
          </a:prstGeom>
          <a:noFill/>
        </p:spPr>
        <p:txBody>
          <a:bodyPr wrap="square" rtlCol="0">
            <a:spAutoFit/>
          </a:bodyPr>
          <a:lstStyle/>
          <a:p>
            <a:pPr algn="ctr"/>
            <a:endParaRPr lang="en-US" dirty="0"/>
          </a:p>
          <a:p>
            <a:pPr algn="ctr"/>
            <a:endParaRPr lang="en-US" dirty="0" smtClean="0"/>
          </a:p>
          <a:p>
            <a:endParaRPr lang="en-US" dirty="0" smtClean="0"/>
          </a:p>
          <a:p>
            <a:r>
              <a:rPr lang="en-US" dirty="0"/>
              <a:t> </a:t>
            </a:r>
          </a:p>
        </p:txBody>
      </p:sp>
      <p:sp>
        <p:nvSpPr>
          <p:cNvPr id="3" name="TextBox 2"/>
          <p:cNvSpPr txBox="1"/>
          <p:nvPr/>
        </p:nvSpPr>
        <p:spPr>
          <a:xfrm>
            <a:off x="533400" y="381000"/>
            <a:ext cx="8610600" cy="5878532"/>
          </a:xfrm>
          <a:prstGeom prst="rect">
            <a:avLst/>
          </a:prstGeom>
          <a:noFill/>
        </p:spPr>
        <p:txBody>
          <a:bodyPr wrap="square" rtlCol="0">
            <a:spAutoFit/>
          </a:bodyPr>
          <a:lstStyle/>
          <a:p>
            <a:pPr algn="ctr"/>
            <a:r>
              <a:rPr lang="en-US" sz="6000" b="1" u="sng" dirty="0" smtClean="0">
                <a:latin typeface="Arial Black" panose="020B0A04020102020204" pitchFamily="34" charset="0"/>
              </a:rPr>
              <a:t>ANAPHORA</a:t>
            </a:r>
          </a:p>
          <a:p>
            <a:pPr algn="ctr"/>
            <a:r>
              <a:rPr lang="en-US" sz="4000" dirty="0" smtClean="0">
                <a:solidFill>
                  <a:srgbClr val="FF0000"/>
                </a:solidFill>
                <a:latin typeface="Arial Black" panose="020B0A04020102020204" pitchFamily="34" charset="0"/>
              </a:rPr>
              <a:t>(ALSO CALLED EPANAPHORA)</a:t>
            </a:r>
          </a:p>
          <a:p>
            <a:pPr algn="ctr"/>
            <a:endParaRPr lang="en-US" sz="4000" dirty="0" smtClean="0">
              <a:solidFill>
                <a:srgbClr val="FF0000"/>
              </a:solidFill>
              <a:latin typeface="Arial Black" panose="020B0A04020102020204" pitchFamily="34" charset="0"/>
            </a:endParaRPr>
          </a:p>
          <a:p>
            <a:pPr algn="ctr"/>
            <a:r>
              <a:rPr lang="en-US" sz="4000" dirty="0" smtClean="0">
                <a:latin typeface="Arial Black" panose="020B0A04020102020204" pitchFamily="34" charset="0"/>
              </a:rPr>
              <a:t>REPETITION OF A WORD OR WORDS AT THE BEGINNING OF TWO OR MORE SUCCESSIVE VERSES, CLAUSES, OR SENTENCES.</a:t>
            </a:r>
          </a:p>
          <a:p>
            <a:endParaRPr lang="en-US" sz="3600" b="1" u="sng"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6200"/>
            <a:ext cx="7772400" cy="6324600"/>
          </a:xfrm>
          <a:prstGeom prst="rect">
            <a:avLst/>
          </a:prstGeom>
        </p:spPr>
      </p:pic>
    </p:spTree>
    <p:extLst>
      <p:ext uri="{BB962C8B-B14F-4D97-AF65-F5344CB8AC3E}">
        <p14:creationId xmlns:p14="http://schemas.microsoft.com/office/powerpoint/2010/main" val="9713411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18160"/>
            <a:ext cx="5638799" cy="5029199"/>
          </a:xfrm>
          <a:prstGeom prst="rect">
            <a:avLst/>
          </a:prstGeom>
        </p:spPr>
      </p:pic>
      <p:sp>
        <p:nvSpPr>
          <p:cNvPr id="3" name="TextBox 2"/>
          <p:cNvSpPr txBox="1"/>
          <p:nvPr/>
        </p:nvSpPr>
        <p:spPr>
          <a:xfrm>
            <a:off x="1219200" y="5943600"/>
            <a:ext cx="7543800" cy="646331"/>
          </a:xfrm>
          <a:prstGeom prst="rect">
            <a:avLst/>
          </a:prstGeom>
          <a:noFill/>
        </p:spPr>
        <p:txBody>
          <a:bodyPr wrap="square" rtlCol="0">
            <a:spAutoFit/>
          </a:bodyPr>
          <a:lstStyle/>
          <a:p>
            <a:pPr algn="ctr"/>
            <a:r>
              <a:rPr lang="en-US" dirty="0">
                <a:hlinkClick r:id="rId3"/>
              </a:rPr>
              <a:t>https</a:t>
            </a:r>
            <a:r>
              <a:rPr lang="en-US">
                <a:hlinkClick r:id="rId3"/>
              </a:rPr>
              <a:t>://</a:t>
            </a:r>
            <a:r>
              <a:rPr lang="en-US" smtClean="0">
                <a:hlinkClick r:id="rId3"/>
              </a:rPr>
              <a:t>www.youtube.com/watch?v=SMezcWFW8ss</a:t>
            </a:r>
            <a:endParaRPr lang="en-US" smtClean="0"/>
          </a:p>
          <a:p>
            <a:pPr algn="ctr"/>
            <a:endParaRPr lang="en-US" dirty="0"/>
          </a:p>
        </p:txBody>
      </p:sp>
    </p:spTree>
    <p:extLst>
      <p:ext uri="{BB962C8B-B14F-4D97-AF65-F5344CB8AC3E}">
        <p14:creationId xmlns:p14="http://schemas.microsoft.com/office/powerpoint/2010/main" val="3372981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81000"/>
            <a:ext cx="7924800" cy="6001643"/>
          </a:xfrm>
          <a:prstGeom prst="rect">
            <a:avLst/>
          </a:prstGeom>
          <a:noFill/>
        </p:spPr>
        <p:txBody>
          <a:bodyPr wrap="square" rtlCol="0">
            <a:spAutoFit/>
          </a:bodyPr>
          <a:lstStyle/>
          <a:p>
            <a:pPr algn="ctr"/>
            <a:r>
              <a:rPr lang="en-US" sz="4800" u="sng" dirty="0" smtClean="0">
                <a:solidFill>
                  <a:srgbClr val="FF0000"/>
                </a:solidFill>
                <a:latin typeface="Arial Black" panose="020B0A04020102020204" pitchFamily="34" charset="0"/>
              </a:rPr>
              <a:t>EPISTROPHE</a:t>
            </a:r>
          </a:p>
          <a:p>
            <a:pPr algn="ctr"/>
            <a:r>
              <a:rPr lang="en-US" sz="4800" dirty="0" smtClean="0">
                <a:latin typeface="Arial Black" panose="020B0A04020102020204" pitchFamily="34" charset="0"/>
              </a:rPr>
              <a:t>THE REPETITION OF A WORD AT THE END OF SUCCESSIVE CLAUSES OR SENTENCES.</a:t>
            </a:r>
          </a:p>
          <a:p>
            <a:pPr algn="ctr"/>
            <a:endParaRPr lang="en-US" sz="4800" dirty="0" smtClean="0">
              <a:latin typeface="Arial Black" panose="020B0A04020102020204" pitchFamily="34" charset="0"/>
            </a:endParaRPr>
          </a:p>
          <a:p>
            <a:pPr algn="ctr"/>
            <a:r>
              <a:rPr lang="en-US" sz="2000" dirty="0">
                <a:latin typeface="Arial Black" panose="020B0A04020102020204" pitchFamily="34" charset="0"/>
                <a:hlinkClick r:id="rId2"/>
              </a:rPr>
              <a:t>https://www.youtube.com/watch?v</a:t>
            </a:r>
            <a:r>
              <a:rPr lang="en-US" sz="2000">
                <a:latin typeface="Arial Black" panose="020B0A04020102020204" pitchFamily="34" charset="0"/>
                <a:hlinkClick r:id="rId2"/>
              </a:rPr>
              <a:t>=-</a:t>
            </a:r>
            <a:r>
              <a:rPr lang="en-US" sz="2000" smtClean="0">
                <a:latin typeface="Arial Black" panose="020B0A04020102020204" pitchFamily="34" charset="0"/>
                <a:hlinkClick r:id="rId2"/>
              </a:rPr>
              <a:t>RP19fnff_c</a:t>
            </a:r>
            <a:endParaRPr lang="en-US" sz="2000" smtClean="0">
              <a:latin typeface="Arial Black" panose="020B0A04020102020204" pitchFamily="34" charset="0"/>
            </a:endParaRPr>
          </a:p>
          <a:p>
            <a:pPr algn="ctr"/>
            <a:r>
              <a:rPr lang="en-US" sz="2000" smtClean="0">
                <a:latin typeface="Arial Black" panose="020B0A04020102020204" pitchFamily="34" charset="0"/>
              </a:rPr>
              <a:t> </a:t>
            </a:r>
          </a:p>
          <a:p>
            <a:pPr algn="ctr"/>
            <a:endParaRPr lang="en-US" sz="2000" u="sng" dirty="0" smtClean="0">
              <a:latin typeface="Arial Black" panose="020B0A04020102020204" pitchFamily="34" charset="0"/>
            </a:endParaRPr>
          </a:p>
          <a:p>
            <a:pPr algn="ctr"/>
            <a:endParaRPr lang="en-US" sz="3600" b="1" dirty="0">
              <a:latin typeface="Arial Black" panose="020B0A04020102020204" pitchFamily="34" charset="0"/>
            </a:endParaRPr>
          </a:p>
        </p:txBody>
      </p:sp>
    </p:spTree>
    <p:extLst>
      <p:ext uri="{BB962C8B-B14F-4D97-AF65-F5344CB8AC3E}">
        <p14:creationId xmlns:p14="http://schemas.microsoft.com/office/powerpoint/2010/main" val="15572429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686800" cy="6463308"/>
          </a:xfrm>
          <a:prstGeom prst="rect">
            <a:avLst/>
          </a:prstGeom>
          <a:noFill/>
        </p:spPr>
        <p:txBody>
          <a:bodyPr wrap="square" rtlCol="0">
            <a:spAutoFit/>
          </a:bodyPr>
          <a:lstStyle/>
          <a:p>
            <a:r>
              <a:rPr lang="en-US" dirty="0" smtClean="0">
                <a:latin typeface="Arial Black" panose="020B0A04020102020204" pitchFamily="34" charset="0"/>
              </a:rPr>
              <a:t>USING YOUR DEVICES OR THE COMPUTERS, COME UP WITH ONE </a:t>
            </a:r>
            <a:r>
              <a:rPr lang="en-US" dirty="0" smtClean="0">
                <a:solidFill>
                  <a:srgbClr val="FF0000"/>
                </a:solidFill>
                <a:latin typeface="Arial Black" panose="020B0A04020102020204" pitchFamily="34" charset="0"/>
              </a:rPr>
              <a:t>EXAMPLE OF EACH </a:t>
            </a:r>
            <a:r>
              <a:rPr lang="en-US" dirty="0" smtClean="0">
                <a:latin typeface="Arial Black" panose="020B0A04020102020204" pitchFamily="34" charset="0"/>
              </a:rPr>
              <a:t>OF THE FOLLOWING TERMS THAT WE COVERED LAST WEEK. THESE EXAMPLES </a:t>
            </a:r>
            <a:r>
              <a:rPr lang="en-US" dirty="0" smtClean="0">
                <a:solidFill>
                  <a:srgbClr val="FF0000"/>
                </a:solidFill>
                <a:latin typeface="Arial Black" panose="020B0A04020102020204" pitchFamily="34" charset="0"/>
              </a:rPr>
              <a:t>CAN BE IMAGES OR TEXT</a:t>
            </a:r>
            <a:r>
              <a:rPr lang="en-US" dirty="0" smtClean="0">
                <a:latin typeface="Arial Black" panose="020B0A04020102020204" pitchFamily="34" charset="0"/>
              </a:rPr>
              <a:t>. </a:t>
            </a:r>
            <a:r>
              <a:rPr lang="en-US" dirty="0">
                <a:latin typeface="Arial Black" panose="020B0A04020102020204" pitchFamily="34" charset="0"/>
              </a:rPr>
              <a:t> </a:t>
            </a:r>
            <a:r>
              <a:rPr lang="en-US" dirty="0" smtClean="0">
                <a:latin typeface="Arial Black" panose="020B0A04020102020204" pitchFamily="34" charset="0"/>
              </a:rPr>
              <a:t>YOUR EXAMPLES CANNOT BE THE EXAMPLES I GAVE YOU LAST WEEK.  YOUR EXAMPLES </a:t>
            </a:r>
            <a:r>
              <a:rPr lang="en-US" dirty="0" smtClean="0">
                <a:solidFill>
                  <a:srgbClr val="FF0000"/>
                </a:solidFill>
                <a:latin typeface="Arial Black" panose="020B0A04020102020204" pitchFamily="34" charset="0"/>
              </a:rPr>
              <a:t>MUST BE LABELED</a:t>
            </a:r>
            <a:r>
              <a:rPr lang="en-US" dirty="0" smtClean="0">
                <a:latin typeface="Arial Black" panose="020B0A04020102020204" pitchFamily="34" charset="0"/>
              </a:rPr>
              <a:t>, AND YOU MUST </a:t>
            </a:r>
            <a:r>
              <a:rPr lang="en-US" smtClean="0">
                <a:solidFill>
                  <a:srgbClr val="FF0000"/>
                </a:solidFill>
                <a:latin typeface="Arial Black" panose="020B0A04020102020204" pitchFamily="34" charset="0"/>
              </a:rPr>
              <a:t>HIGHLIGHT </a:t>
            </a:r>
            <a:r>
              <a:rPr lang="en-US" smtClean="0">
                <a:latin typeface="Arial Black" panose="020B0A04020102020204" pitchFamily="34" charset="0"/>
              </a:rPr>
              <a:t>ON 5-8.</a:t>
            </a:r>
            <a:endParaRPr lang="en-US" dirty="0" smtClean="0">
              <a:solidFill>
                <a:srgbClr val="FF0000"/>
              </a:solidFill>
              <a:latin typeface="Arial Black" panose="020B0A04020102020204" pitchFamily="34" charset="0"/>
            </a:endParaRPr>
          </a:p>
          <a:p>
            <a:endParaRPr lang="en-US" dirty="0" smtClean="0">
              <a:latin typeface="Arial Black" panose="020B0A04020102020204" pitchFamily="34" charset="0"/>
            </a:endParaRPr>
          </a:p>
          <a:p>
            <a:r>
              <a:rPr lang="en-US" dirty="0" smtClean="0">
                <a:latin typeface="Arial Black" panose="020B0A04020102020204" pitchFamily="34" charset="0"/>
              </a:rPr>
              <a:t>1. APHORISHM		</a:t>
            </a:r>
          </a:p>
          <a:p>
            <a:r>
              <a:rPr lang="en-US" dirty="0" smtClean="0">
                <a:latin typeface="Arial Black" panose="020B0A04020102020204" pitchFamily="34" charset="0"/>
              </a:rPr>
              <a:t>2. ADAGE			</a:t>
            </a:r>
          </a:p>
          <a:p>
            <a:r>
              <a:rPr lang="en-US" dirty="0" smtClean="0">
                <a:latin typeface="Arial Black" panose="020B0A04020102020204" pitchFamily="34" charset="0"/>
              </a:rPr>
              <a:t>3. CLICHÉ	</a:t>
            </a:r>
          </a:p>
          <a:p>
            <a:r>
              <a:rPr lang="en-US" dirty="0" smtClean="0">
                <a:latin typeface="Arial Black" panose="020B0A04020102020204" pitchFamily="34" charset="0"/>
              </a:rPr>
              <a:t>4. SYBOLISM  (&amp; TELL </a:t>
            </a:r>
            <a:r>
              <a:rPr lang="en-US" dirty="0">
                <a:latin typeface="Arial Black" panose="020B0A04020102020204" pitchFamily="34" charset="0"/>
              </a:rPr>
              <a:t>WHAT YOUR EXAMPLE SYMBOLIZES</a:t>
            </a:r>
            <a:r>
              <a:rPr lang="en-US" dirty="0" smtClean="0">
                <a:latin typeface="Arial Black" panose="020B0A04020102020204" pitchFamily="34" charset="0"/>
              </a:rPr>
              <a:t>)</a:t>
            </a:r>
          </a:p>
          <a:p>
            <a:r>
              <a:rPr lang="en-US" dirty="0" smtClean="0">
                <a:latin typeface="Arial Black" panose="020B0A04020102020204" pitchFamily="34" charset="0"/>
              </a:rPr>
              <a:t>5. EPISTROPHE (HIGHLIGHT)</a:t>
            </a:r>
          </a:p>
          <a:p>
            <a:r>
              <a:rPr lang="en-US" dirty="0" smtClean="0">
                <a:latin typeface="Arial Black" panose="020B0A04020102020204" pitchFamily="34" charset="0"/>
              </a:rPr>
              <a:t>6. ASSONANCE (HIGHLIGHT)</a:t>
            </a:r>
          </a:p>
          <a:p>
            <a:r>
              <a:rPr lang="en-US" dirty="0" smtClean="0">
                <a:latin typeface="Arial Black" panose="020B0A04020102020204" pitchFamily="34" charset="0"/>
              </a:rPr>
              <a:t>7. CONSONACNE (HIGHLIGHT)</a:t>
            </a:r>
          </a:p>
          <a:p>
            <a:r>
              <a:rPr lang="en-US" dirty="0" smtClean="0">
                <a:latin typeface="Arial Black" panose="020B0A04020102020204" pitchFamily="34" charset="0"/>
              </a:rPr>
              <a:t>8. ANAPHORA (HIGHLIGHT)</a:t>
            </a:r>
          </a:p>
          <a:p>
            <a:r>
              <a:rPr lang="en-US" dirty="0" smtClean="0">
                <a:latin typeface="Arial Black" panose="020B0A04020102020204" pitchFamily="34" charset="0"/>
              </a:rPr>
              <a:t>9. EPIGRAPHS - </a:t>
            </a:r>
            <a:r>
              <a:rPr lang="en-US" b="1" dirty="0" smtClean="0"/>
              <a:t>a </a:t>
            </a:r>
            <a:r>
              <a:rPr lang="en-US" b="1" dirty="0"/>
              <a:t>short quotation or saying at the beginning of a book or chapter, intended to suggest its </a:t>
            </a:r>
            <a:r>
              <a:rPr lang="en-US" b="1" dirty="0" smtClean="0"/>
              <a:t>theme  --- </a:t>
            </a:r>
            <a:r>
              <a:rPr lang="en-US" dirty="0" smtClean="0">
                <a:latin typeface="Arial Black" panose="020B0A04020102020204" pitchFamily="34" charset="0"/>
              </a:rPr>
              <a:t>ALSO ADD TO YOUR NOTES!!!</a:t>
            </a:r>
          </a:p>
          <a:p>
            <a:endParaRPr lang="en-US" dirty="0">
              <a:latin typeface="Arial Black" panose="020B0A04020102020204" pitchFamily="34" charset="0"/>
            </a:endParaRPr>
          </a:p>
          <a:p>
            <a:r>
              <a:rPr lang="en-US" dirty="0" smtClean="0">
                <a:latin typeface="Arial Black" panose="020B0A04020102020204" pitchFamily="34" charset="0"/>
              </a:rPr>
              <a:t>THERE IS A TEST OVER ALL OF THESE </a:t>
            </a:r>
            <a:r>
              <a:rPr lang="en-US" dirty="0" smtClean="0">
                <a:solidFill>
                  <a:srgbClr val="FF0000"/>
                </a:solidFill>
                <a:latin typeface="Arial Black" panose="020B0A04020102020204" pitchFamily="34" charset="0"/>
              </a:rPr>
              <a:t>THIS FRIDAY</a:t>
            </a:r>
            <a:r>
              <a:rPr lang="en-US" dirty="0" smtClean="0">
                <a:latin typeface="Arial Black" panose="020B0A04020102020204" pitchFamily="34" charset="0"/>
              </a:rPr>
              <a:t>!!!!!! YOU WILL NEED TO KNOW THE DEFINITIONS &amp; BE ABLE TO IDENTIFY AN EXAMPLE OF EACH!</a:t>
            </a:r>
          </a:p>
          <a:p>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2044595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600200"/>
          </a:xfrm>
        </p:spPr>
        <p:txBody>
          <a:bodyPr>
            <a:normAutofit/>
          </a:bodyPr>
          <a:lstStyle/>
          <a:p>
            <a:r>
              <a:rPr lang="en-US" sz="8000" u="sng" dirty="0" smtClean="0">
                <a:latin typeface="Arial Black" pitchFamily="34" charset="0"/>
              </a:rPr>
              <a:t>HYPERBOLE</a:t>
            </a:r>
            <a:endParaRPr lang="en-US" sz="8000" u="sng" dirty="0">
              <a:latin typeface="Arial Black" pitchFamily="34" charset="0"/>
            </a:endParaRPr>
          </a:p>
        </p:txBody>
      </p:sp>
      <p:sp>
        <p:nvSpPr>
          <p:cNvPr id="3" name="Content Placeholder 2"/>
          <p:cNvSpPr>
            <a:spLocks noGrp="1"/>
          </p:cNvSpPr>
          <p:nvPr>
            <p:ph idx="1"/>
          </p:nvPr>
        </p:nvSpPr>
        <p:spPr>
          <a:xfrm>
            <a:off x="990600" y="1143000"/>
            <a:ext cx="8153400" cy="5715000"/>
          </a:xfrm>
        </p:spPr>
        <p:txBody>
          <a:bodyPr>
            <a:noAutofit/>
          </a:bodyPr>
          <a:lstStyle/>
          <a:p>
            <a:pPr>
              <a:buNone/>
            </a:pPr>
            <a:r>
              <a:rPr lang="en-US" sz="3600" dirty="0" smtClean="0">
                <a:solidFill>
                  <a:schemeClr val="accent5">
                    <a:lumMod val="75000"/>
                  </a:schemeClr>
                </a:solidFill>
                <a:latin typeface="Arial Black" pitchFamily="34" charset="0"/>
              </a:rPr>
              <a:t>USING EXAGGERATION  TO MAKE A POINT</a:t>
            </a:r>
          </a:p>
          <a:p>
            <a:pPr>
              <a:buNone/>
            </a:pPr>
            <a:r>
              <a:rPr lang="en-US" sz="3600" dirty="0" smtClean="0">
                <a:latin typeface="Arial Black" pitchFamily="34" charset="0"/>
              </a:rPr>
              <a:t>EX. </a:t>
            </a:r>
          </a:p>
          <a:p>
            <a:pPr>
              <a:buNone/>
            </a:pPr>
            <a:r>
              <a:rPr lang="en-US" sz="3600" dirty="0" smtClean="0">
                <a:solidFill>
                  <a:schemeClr val="accent5">
                    <a:lumMod val="75000"/>
                  </a:schemeClr>
                </a:solidFill>
                <a:latin typeface="Arial Black" pitchFamily="34" charset="0"/>
              </a:rPr>
              <a:t>*HER EYES, HER </a:t>
            </a:r>
            <a:r>
              <a:rPr lang="en-US" sz="3600" u="sng" dirty="0" smtClean="0">
                <a:solidFill>
                  <a:schemeClr val="accent5">
                    <a:lumMod val="75000"/>
                  </a:schemeClr>
                </a:solidFill>
                <a:latin typeface="Arial Black" pitchFamily="34" charset="0"/>
              </a:rPr>
              <a:t>EYES, MAKE THE STARS LOOK LIKE THEY’RE NOT SHINING.</a:t>
            </a:r>
          </a:p>
          <a:p>
            <a:pPr>
              <a:buNone/>
            </a:pPr>
            <a:r>
              <a:rPr lang="en-US" sz="3600" dirty="0" smtClean="0">
                <a:solidFill>
                  <a:schemeClr val="accent5">
                    <a:lumMod val="75000"/>
                  </a:schemeClr>
                </a:solidFill>
                <a:latin typeface="Arial Black" pitchFamily="34" charset="0"/>
              </a:rPr>
              <a:t>*TODAY WAS A FAIRY TALE, YOU’VE GOT A </a:t>
            </a:r>
            <a:r>
              <a:rPr lang="en-US" sz="3600" u="sng" dirty="0" smtClean="0">
                <a:solidFill>
                  <a:schemeClr val="accent5">
                    <a:lumMod val="75000"/>
                  </a:schemeClr>
                </a:solidFill>
                <a:latin typeface="Arial Black" pitchFamily="34" charset="0"/>
              </a:rPr>
              <a:t>SMILE THAT TAKES ME TO ANOTHER PLANET</a:t>
            </a:r>
            <a:r>
              <a:rPr lang="en-US" sz="3600" dirty="0" smtClean="0">
                <a:solidFill>
                  <a:schemeClr val="accent5">
                    <a:lumMod val="75000"/>
                  </a:schemeClr>
                </a:solidFill>
                <a:latin typeface="Arial Black"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000" u="sng" dirty="0" smtClean="0">
                <a:latin typeface="Arial Black" pitchFamily="34" charset="0"/>
              </a:rPr>
              <a:t>IMAGERY</a:t>
            </a:r>
            <a:endParaRPr lang="en-US" sz="8000" u="sng" dirty="0">
              <a:latin typeface="Arial Black" pitchFamily="34" charset="0"/>
            </a:endParaRPr>
          </a:p>
        </p:txBody>
      </p:sp>
      <p:sp>
        <p:nvSpPr>
          <p:cNvPr id="3" name="Content Placeholder 2"/>
          <p:cNvSpPr>
            <a:spLocks noGrp="1"/>
          </p:cNvSpPr>
          <p:nvPr>
            <p:ph idx="1"/>
          </p:nvPr>
        </p:nvSpPr>
        <p:spPr>
          <a:xfrm>
            <a:off x="990600" y="1905000"/>
            <a:ext cx="8153400" cy="4953000"/>
          </a:xfrm>
        </p:spPr>
        <p:txBody>
          <a:bodyPr>
            <a:normAutofit/>
          </a:bodyPr>
          <a:lstStyle/>
          <a:p>
            <a:pPr algn="ctr">
              <a:buNone/>
            </a:pPr>
            <a:r>
              <a:rPr lang="en-US" sz="3600" dirty="0" smtClean="0">
                <a:solidFill>
                  <a:schemeClr val="accent5">
                    <a:lumMod val="75000"/>
                  </a:schemeClr>
                </a:solidFill>
                <a:latin typeface="Arial Black" pitchFamily="34" charset="0"/>
              </a:rPr>
              <a:t>CREATING A MENTAL PICTURE</a:t>
            </a:r>
          </a:p>
          <a:p>
            <a:pPr>
              <a:buNone/>
            </a:pPr>
            <a:r>
              <a:rPr lang="en-US" sz="3600" dirty="0" smtClean="0">
                <a:latin typeface="Arial Black" pitchFamily="34" charset="0"/>
              </a:rPr>
              <a:t>EX.</a:t>
            </a:r>
          </a:p>
          <a:p>
            <a:pPr>
              <a:buNone/>
            </a:pPr>
            <a:r>
              <a:rPr lang="en-US" sz="3600" dirty="0" smtClean="0">
                <a:solidFill>
                  <a:schemeClr val="accent5">
                    <a:lumMod val="75000"/>
                  </a:schemeClr>
                </a:solidFill>
                <a:latin typeface="Arial Black" pitchFamily="34" charset="0"/>
              </a:rPr>
              <a:t>*IF I DIE YOUNG, BURY ME IN SATIN. LAY ME DOWN ON A BED OF ROSES. SINK ME IN THE RIVER, AT DAWN….</a:t>
            </a:r>
          </a:p>
          <a:p>
            <a:pPr>
              <a:buNone/>
            </a:pPr>
            <a:r>
              <a:rPr lang="en-US" sz="3600" dirty="0" smtClean="0">
                <a:solidFill>
                  <a:schemeClr val="accent5">
                    <a:lumMod val="75000"/>
                  </a:schemeClr>
                </a:solidFill>
                <a:latin typeface="Arial Black" pitchFamily="34" charset="0"/>
              </a:rPr>
              <a:t>*HER TEARS ARE LIKE DIAMONDS ON THE FLOOR</a:t>
            </a:r>
            <a:endParaRPr lang="en-US" sz="3600" dirty="0">
              <a:solidFill>
                <a:schemeClr val="accent5">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1460</TotalTime>
  <Words>1517</Words>
  <Application>Microsoft Office PowerPoint</Application>
  <PresentationFormat>On-screen Show (4:3)</PresentationFormat>
  <Paragraphs>266</Paragraphs>
  <Slides>76</Slides>
  <Notes>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Solstice</vt:lpstr>
      <vt:lpstr>      FIGURATIVE LANGUAGE &amp; POETRY TERMS</vt:lpstr>
      <vt:lpstr>SIMILES</vt:lpstr>
      <vt:lpstr>METAPHORS</vt:lpstr>
      <vt:lpstr>ONOMATOPOEIA</vt:lpstr>
      <vt:lpstr>ALLITERATION</vt:lpstr>
      <vt:lpstr>REPETITION</vt:lpstr>
      <vt:lpstr>PERSONIFICATION</vt:lpstr>
      <vt:lpstr>HYPERBOLE</vt:lpstr>
      <vt:lpstr>IMAGERY</vt:lpstr>
      <vt:lpstr>PowerPoint Presentation</vt:lpstr>
      <vt:lpstr>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FIGURATIVE LANGUAGE &amp; POETRY TERMS</dc:title>
  <dc:creator>Mark Leatherwood</dc:creator>
  <cp:lastModifiedBy>Leatherwood, April M</cp:lastModifiedBy>
  <cp:revision>132</cp:revision>
  <dcterms:created xsi:type="dcterms:W3CDTF">2015-02-24T22:50:17Z</dcterms:created>
  <dcterms:modified xsi:type="dcterms:W3CDTF">2015-04-01T20:03:40Z</dcterms:modified>
</cp:coreProperties>
</file>