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2"/>
  </p:handoutMasterIdLst>
  <p:sldIdLst>
    <p:sldId id="256" r:id="rId2"/>
    <p:sldId id="258" r:id="rId3"/>
    <p:sldId id="260" r:id="rId4"/>
    <p:sldId id="259" r:id="rId5"/>
    <p:sldId id="257" r:id="rId6"/>
    <p:sldId id="261" r:id="rId7"/>
    <p:sldId id="265" r:id="rId8"/>
    <p:sldId id="262" r:id="rId9"/>
    <p:sldId id="282" r:id="rId10"/>
    <p:sldId id="266" r:id="rId11"/>
    <p:sldId id="268" r:id="rId12"/>
    <p:sldId id="269" r:id="rId13"/>
    <p:sldId id="289" r:id="rId14"/>
    <p:sldId id="270" r:id="rId15"/>
    <p:sldId id="283" r:id="rId16"/>
    <p:sldId id="271" r:id="rId17"/>
    <p:sldId id="272" r:id="rId18"/>
    <p:sldId id="273" r:id="rId19"/>
    <p:sldId id="274" r:id="rId20"/>
    <p:sldId id="290" r:id="rId21"/>
    <p:sldId id="291" r:id="rId22"/>
    <p:sldId id="292" r:id="rId23"/>
    <p:sldId id="284" r:id="rId24"/>
    <p:sldId id="275" r:id="rId25"/>
    <p:sldId id="276" r:id="rId26"/>
    <p:sldId id="285" r:id="rId27"/>
    <p:sldId id="286" r:id="rId28"/>
    <p:sldId id="287" r:id="rId29"/>
    <p:sldId id="288"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36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63D02E-0890-4DC6-95B2-C9208B3FDEAD}" type="datetimeFigureOut">
              <a:rPr lang="en-US" smtClean="0"/>
              <a:t>3/30/2015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F32B73-7828-4F35-AC02-CD8AC554B8CE}" type="slidenum">
              <a:rPr lang="en-US" smtClean="0"/>
              <a:t>‹#›</a:t>
            </a:fld>
            <a:endParaRPr lang="en-US"/>
          </a:p>
        </p:txBody>
      </p:sp>
    </p:spTree>
    <p:extLst>
      <p:ext uri="{BB962C8B-B14F-4D97-AF65-F5344CB8AC3E}">
        <p14:creationId xmlns:p14="http://schemas.microsoft.com/office/powerpoint/2010/main" val="7610469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F6D164A-1575-4CF7-986E-30D7D8B4150C}"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138B9-2B1E-40E5-A652-EC32EDAECFA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D164A-1575-4CF7-986E-30D7D8B4150C}"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138B9-2B1E-40E5-A652-EC32EDAECF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D164A-1575-4CF7-986E-30D7D8B4150C}"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138B9-2B1E-40E5-A652-EC32EDAECF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D164A-1575-4CF7-986E-30D7D8B4150C}"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138B9-2B1E-40E5-A652-EC32EDAECF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F6D164A-1575-4CF7-986E-30D7D8B4150C}" type="datetimeFigureOut">
              <a:rPr lang="en-US" smtClean="0"/>
              <a:t>3/30/2015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C3138B9-2B1E-40E5-A652-EC32EDAECFA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6D164A-1575-4CF7-986E-30D7D8B4150C}"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138B9-2B1E-40E5-A652-EC32EDAECF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6D164A-1575-4CF7-986E-30D7D8B4150C}"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138B9-2B1E-40E5-A652-EC32EDAECF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6D164A-1575-4CF7-986E-30D7D8B4150C}"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138B9-2B1E-40E5-A652-EC32EDAECF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D164A-1575-4CF7-986E-30D7D8B4150C}"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138B9-2B1E-40E5-A652-EC32EDAECF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6D164A-1575-4CF7-986E-30D7D8B4150C}"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138B9-2B1E-40E5-A652-EC32EDAECFA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F6D164A-1575-4CF7-986E-30D7D8B4150C}"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138B9-2B1E-40E5-A652-EC32EDAECFA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F6D164A-1575-4CF7-986E-30D7D8B4150C}" type="datetimeFigureOut">
              <a:rPr lang="en-US" smtClean="0"/>
              <a:t>3/30/2015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C3138B9-2B1E-40E5-A652-EC32EDAECFA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aRHcbJ9DHE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edcross.org/what-we-d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fW2qCK0I6c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gieSbj2svw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4SYsIGbxOqk"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Disasters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4485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Hurricanes</a:t>
            </a:r>
            <a:endParaRPr lang="en-US" dirty="0"/>
          </a:p>
        </p:txBody>
      </p:sp>
      <p:sp>
        <p:nvSpPr>
          <p:cNvPr id="3" name="Content Placeholder 2"/>
          <p:cNvSpPr>
            <a:spLocks noGrp="1"/>
          </p:cNvSpPr>
          <p:nvPr>
            <p:ph idx="1"/>
          </p:nvPr>
        </p:nvSpPr>
        <p:spPr/>
        <p:txBody>
          <a:bodyPr>
            <a:normAutofit/>
          </a:bodyPr>
          <a:lstStyle/>
          <a:p>
            <a:r>
              <a:rPr lang="en-US" dirty="0"/>
              <a:t>Hurricanes are large, spiraling tropical storms that can pack wind speeds of over 160 miles an hour and unleash more than 2.4 trillion gallons of rain a day.</a:t>
            </a:r>
          </a:p>
          <a:p>
            <a:r>
              <a:rPr lang="en-US" dirty="0" smtClean="0"/>
              <a:t>Hurricanes—</a:t>
            </a:r>
          </a:p>
          <a:p>
            <a:pPr lvl="1"/>
            <a:r>
              <a:rPr lang="en-US" dirty="0" smtClean="0"/>
              <a:t>--are storms with winds at least 74 mph.</a:t>
            </a:r>
          </a:p>
          <a:p>
            <a:pPr lvl="1"/>
            <a:r>
              <a:rPr lang="en-US" dirty="0" smtClean="0"/>
              <a:t>--are Tropical Cyclones.</a:t>
            </a:r>
          </a:p>
          <a:p>
            <a:pPr lvl="1"/>
            <a:r>
              <a:rPr lang="en-US" dirty="0" smtClean="0"/>
              <a:t>--are condensed water vapor in the air.</a:t>
            </a:r>
          </a:p>
          <a:p>
            <a:pPr lvl="1"/>
            <a:r>
              <a:rPr lang="en-US" dirty="0" smtClean="0"/>
              <a:t>--can cause trillions of dollars of destruction.</a:t>
            </a:r>
          </a:p>
          <a:p>
            <a:pPr lvl="1"/>
            <a:r>
              <a:rPr lang="en-US" dirty="0" smtClean="0"/>
              <a:t>--</a:t>
            </a:r>
            <a:r>
              <a:rPr lang="en-US" dirty="0"/>
              <a:t>are the biggest storms on Earth.</a:t>
            </a:r>
            <a:br>
              <a:rPr lang="en-US" dirty="0"/>
            </a:br>
            <a:r>
              <a:rPr lang="en-US" dirty="0"/>
              <a:t/>
            </a:r>
            <a:br>
              <a:rPr lang="en-US" dirty="0"/>
            </a:br>
            <a:r>
              <a:rPr lang="en-US" dirty="0"/>
              <a:t>Hurricane Katrina killed 1863 people in 2005.</a:t>
            </a:r>
            <a:br>
              <a:rPr lang="en-US" dirty="0"/>
            </a:br>
            <a:r>
              <a:rPr lang="en-US" dirty="0"/>
              <a:t>Hurricane Katrina affected 1,000,000 people</a:t>
            </a:r>
            <a:r>
              <a:rPr lang="en-US" dirty="0" smtClean="0"/>
              <a:t>.</a:t>
            </a:r>
            <a:endParaRPr lang="en-US" dirty="0"/>
          </a:p>
        </p:txBody>
      </p:sp>
      <p:pic>
        <p:nvPicPr>
          <p:cNvPr id="5122" name="Picture 2" descr="http://4.bp.blogspot.com/-Z6-RSAn46Ww/URlasQDqpqI/AAAAAAAAY0U/y1X0oRfZK3A/s1600/Hurric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836" y="26670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Wildfires</a:t>
            </a:r>
            <a:endParaRPr lang="en-US" dirty="0"/>
          </a:p>
        </p:txBody>
      </p:sp>
      <p:sp>
        <p:nvSpPr>
          <p:cNvPr id="3" name="Content Placeholder 2"/>
          <p:cNvSpPr>
            <a:spLocks noGrp="1"/>
          </p:cNvSpPr>
          <p:nvPr>
            <p:ph idx="1"/>
          </p:nvPr>
        </p:nvSpPr>
        <p:spPr/>
        <p:txBody>
          <a:bodyPr/>
          <a:lstStyle/>
          <a:p>
            <a:r>
              <a:rPr lang="en-US" dirty="0"/>
              <a:t>Wildfires are fires caused by lighting, human causes, heat, or lack of rainfall. </a:t>
            </a:r>
            <a:endParaRPr lang="en-US" dirty="0" smtClean="0"/>
          </a:p>
          <a:p>
            <a:r>
              <a:rPr lang="en-US" dirty="0" smtClean="0"/>
              <a:t>Wildfire </a:t>
            </a:r>
            <a:r>
              <a:rPr lang="en-US" dirty="0"/>
              <a:t>usually happen in places near the equator, but, wildfires can happen anywhere in the world. </a:t>
            </a:r>
            <a:endParaRPr lang="en-US" dirty="0" smtClean="0"/>
          </a:p>
          <a:p>
            <a:r>
              <a:rPr lang="en-US" dirty="0" smtClean="0"/>
              <a:t>Wildfires </a:t>
            </a:r>
            <a:r>
              <a:rPr lang="en-US" dirty="0"/>
              <a:t>are spread by wind, dry leaves or brush, and houses. </a:t>
            </a:r>
            <a:endParaRPr lang="en-US" dirty="0" smtClean="0"/>
          </a:p>
          <a:p>
            <a:r>
              <a:rPr lang="en-US" dirty="0" smtClean="0"/>
              <a:t>Wildfires </a:t>
            </a:r>
            <a:r>
              <a:rPr lang="en-US" dirty="0"/>
              <a:t>can cause more damage than a hurricane in rare instances</a:t>
            </a:r>
            <a:r>
              <a:rPr lang="en-US" dirty="0" smtClean="0"/>
              <a:t>!</a:t>
            </a:r>
          </a:p>
          <a:p>
            <a:r>
              <a:rPr lang="en-US" dirty="0"/>
              <a:t>Some wildfires are so devastating that they can even happen in places where humidity is high and rainfall is frequent</a:t>
            </a:r>
            <a:br>
              <a:rPr lang="en-US" dirty="0"/>
            </a:br>
            <a:r>
              <a:rPr lang="en-US" dirty="0"/>
              <a:t/>
            </a:r>
            <a:br>
              <a:rPr lang="en-US" dirty="0"/>
            </a:br>
            <a:endParaRPr lang="en-US" dirty="0"/>
          </a:p>
        </p:txBody>
      </p:sp>
      <p:pic>
        <p:nvPicPr>
          <p:cNvPr id="6146" name="Picture 2" descr="http://privatelandownernetwork.org/plnBlog/images/wildfire_consump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750" y="183126"/>
            <a:ext cx="193354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Droughts</a:t>
            </a:r>
            <a:endParaRPr lang="en-US" dirty="0"/>
          </a:p>
        </p:txBody>
      </p:sp>
      <p:sp>
        <p:nvSpPr>
          <p:cNvPr id="3" name="Content Placeholder 2"/>
          <p:cNvSpPr>
            <a:spLocks noGrp="1"/>
          </p:cNvSpPr>
          <p:nvPr>
            <p:ph idx="1"/>
          </p:nvPr>
        </p:nvSpPr>
        <p:spPr/>
        <p:txBody>
          <a:bodyPr>
            <a:normAutofit/>
          </a:bodyPr>
          <a:lstStyle/>
          <a:p>
            <a:r>
              <a:rPr lang="en-US" dirty="0" smtClean="0"/>
              <a:t>Droughts</a:t>
            </a:r>
            <a:r>
              <a:rPr lang="en-US" dirty="0"/>
              <a:t> </a:t>
            </a:r>
            <a:r>
              <a:rPr lang="en-US" dirty="0" smtClean="0"/>
              <a:t>are </a:t>
            </a:r>
            <a:r>
              <a:rPr lang="en-US" dirty="0"/>
              <a:t>the lack of rain, and no </a:t>
            </a:r>
            <a:r>
              <a:rPr lang="en-US" dirty="0" smtClean="0"/>
              <a:t>water.</a:t>
            </a:r>
            <a:endParaRPr lang="en-US" dirty="0"/>
          </a:p>
          <a:p>
            <a:pPr lvl="1"/>
            <a:r>
              <a:rPr lang="en-US" dirty="0" smtClean="0"/>
              <a:t>usually </a:t>
            </a:r>
            <a:r>
              <a:rPr lang="en-US" dirty="0"/>
              <a:t>happen when El Nino is nearby. </a:t>
            </a:r>
            <a:endParaRPr lang="en-US" dirty="0" smtClean="0"/>
          </a:p>
          <a:p>
            <a:r>
              <a:rPr lang="en-US" dirty="0" smtClean="0"/>
              <a:t>El </a:t>
            </a:r>
            <a:r>
              <a:rPr lang="en-US" dirty="0"/>
              <a:t>Nino is hot air from the ocean rushing towards the </a:t>
            </a:r>
            <a:r>
              <a:rPr lang="en-US" dirty="0" smtClean="0"/>
              <a:t>coast.</a:t>
            </a:r>
            <a:endParaRPr lang="en-US" dirty="0"/>
          </a:p>
          <a:p>
            <a:pPr lvl="1"/>
            <a:r>
              <a:rPr lang="en-US" dirty="0" smtClean="0"/>
              <a:t>It can </a:t>
            </a:r>
            <a:r>
              <a:rPr lang="en-US" dirty="0"/>
              <a:t>kill whole herds of </a:t>
            </a:r>
            <a:r>
              <a:rPr lang="en-US" dirty="0" smtClean="0"/>
              <a:t>animals.</a:t>
            </a:r>
          </a:p>
          <a:p>
            <a:r>
              <a:rPr lang="en-US" dirty="0" smtClean="0"/>
              <a:t>The </a:t>
            </a:r>
            <a:r>
              <a:rPr lang="en-US" dirty="0"/>
              <a:t>Texas Drought has killed half a billion </a:t>
            </a:r>
            <a:r>
              <a:rPr lang="en-US" dirty="0" smtClean="0"/>
              <a:t>trees.</a:t>
            </a:r>
            <a:endParaRPr lang="en-US" dirty="0"/>
          </a:p>
        </p:txBody>
      </p:sp>
      <p:pic>
        <p:nvPicPr>
          <p:cNvPr id="7170" name="Picture 2" descr="http://i.livescience.com/images/i/000/025/737/i02/drought-weather.jpg?13327760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95800"/>
            <a:ext cx="2962275" cy="202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4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2463" cy="715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11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 Facts</a:t>
            </a:r>
            <a:endParaRPr lang="en-US" dirty="0"/>
          </a:p>
        </p:txBody>
      </p:sp>
      <p:sp>
        <p:nvSpPr>
          <p:cNvPr id="3" name="Content Placeholder 2"/>
          <p:cNvSpPr>
            <a:spLocks noGrp="1"/>
          </p:cNvSpPr>
          <p:nvPr>
            <p:ph idx="1"/>
          </p:nvPr>
        </p:nvSpPr>
        <p:spPr/>
        <p:txBody>
          <a:bodyPr>
            <a:normAutofit/>
          </a:bodyPr>
          <a:lstStyle/>
          <a:p>
            <a:r>
              <a:rPr lang="en-US" dirty="0"/>
              <a:t>Droughts can raise the temperature to 100 degrees</a:t>
            </a:r>
            <a:r>
              <a:rPr lang="en-US" dirty="0" smtClean="0"/>
              <a:t>.</a:t>
            </a:r>
          </a:p>
          <a:p>
            <a:r>
              <a:rPr lang="en-US" dirty="0" smtClean="0"/>
              <a:t>Dust </a:t>
            </a:r>
            <a:r>
              <a:rPr lang="en-US" dirty="0"/>
              <a:t>Storms can erode the landscape. </a:t>
            </a:r>
            <a:endParaRPr lang="en-US" dirty="0" smtClean="0"/>
          </a:p>
          <a:p>
            <a:r>
              <a:rPr lang="en-US" dirty="0" smtClean="0"/>
              <a:t>Famine </a:t>
            </a:r>
            <a:r>
              <a:rPr lang="en-US" dirty="0"/>
              <a:t>caused by droughts is due to lack of water for irrigation</a:t>
            </a:r>
            <a:r>
              <a:rPr lang="en-US" dirty="0" smtClean="0"/>
              <a:t>.</a:t>
            </a:r>
          </a:p>
          <a:p>
            <a:r>
              <a:rPr lang="en-US" dirty="0" smtClean="0"/>
              <a:t>Droughts </a:t>
            </a:r>
            <a:r>
              <a:rPr lang="en-US" dirty="0"/>
              <a:t>can cause the increase of snake migration</a:t>
            </a:r>
            <a:r>
              <a:rPr lang="en-US" dirty="0" smtClean="0"/>
              <a:t>.</a:t>
            </a:r>
          </a:p>
          <a:p>
            <a:r>
              <a:rPr lang="en-US" dirty="0" smtClean="0"/>
              <a:t>Wildfires </a:t>
            </a:r>
            <a:r>
              <a:rPr lang="en-US" dirty="0"/>
              <a:t>are common during droughts</a:t>
            </a:r>
            <a:r>
              <a:rPr lang="en-US" dirty="0" smtClean="0"/>
              <a:t>.</a:t>
            </a:r>
          </a:p>
          <a:p>
            <a:r>
              <a:rPr lang="en-US" dirty="0" smtClean="0"/>
              <a:t>Dehydration </a:t>
            </a:r>
            <a:r>
              <a:rPr lang="en-US" dirty="0"/>
              <a:t>is a major effect of droughts</a:t>
            </a:r>
            <a:r>
              <a:rPr lang="en-US" dirty="0" smtClean="0"/>
              <a:t>.</a:t>
            </a:r>
          </a:p>
          <a:p>
            <a:r>
              <a:rPr lang="en-US" dirty="0" smtClean="0"/>
              <a:t>Deforestation </a:t>
            </a:r>
            <a:r>
              <a:rPr lang="en-US" dirty="0"/>
              <a:t>is a cause of droughts</a:t>
            </a:r>
            <a:r>
              <a:rPr lang="en-US" dirty="0" smtClean="0"/>
              <a:t>.</a:t>
            </a:r>
          </a:p>
          <a:p>
            <a:r>
              <a:rPr lang="en-US" dirty="0" smtClean="0"/>
              <a:t>Rainwater </a:t>
            </a:r>
            <a:r>
              <a:rPr lang="en-US" dirty="0"/>
              <a:t>harvesting is the collection of rain for usage</a:t>
            </a:r>
            <a:r>
              <a:rPr lang="en-US" dirty="0" smtClean="0"/>
              <a:t>.</a:t>
            </a:r>
          </a:p>
          <a:p>
            <a:r>
              <a:rPr lang="en-US" dirty="0" smtClean="0"/>
              <a:t>Texas </a:t>
            </a:r>
            <a:r>
              <a:rPr lang="en-US" dirty="0"/>
              <a:t>is having the worst drought in its history</a:t>
            </a:r>
            <a:r>
              <a:rPr lang="en-US" dirty="0" smtClean="0"/>
              <a:t>.</a:t>
            </a:r>
            <a:endParaRPr lang="en-US" dirty="0"/>
          </a:p>
        </p:txBody>
      </p:sp>
      <p:pic>
        <p:nvPicPr>
          <p:cNvPr id="8194" name="Picture 2" descr="http://photoblog.statesman.com/wp-content/uploads/2011/08/drough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7371"/>
            <a:ext cx="217491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Drought Effect Us?</a:t>
            </a:r>
            <a:endParaRPr lang="en-US" dirty="0"/>
          </a:p>
        </p:txBody>
      </p:sp>
      <p:sp>
        <p:nvSpPr>
          <p:cNvPr id="3" name="Content Placeholder 2"/>
          <p:cNvSpPr>
            <a:spLocks noGrp="1"/>
          </p:cNvSpPr>
          <p:nvPr>
            <p:ph idx="1"/>
          </p:nvPr>
        </p:nvSpPr>
        <p:spPr/>
        <p:txBody>
          <a:bodyPr/>
          <a:lstStyle/>
          <a:p>
            <a:r>
              <a:rPr lang="en-US" dirty="0"/>
              <a:t>Crop prices</a:t>
            </a:r>
          </a:p>
          <a:p>
            <a:r>
              <a:rPr lang="en-US" dirty="0" smtClean="0"/>
              <a:t>Beef prices</a:t>
            </a:r>
          </a:p>
          <a:p>
            <a:r>
              <a:rPr lang="en-US" dirty="0" smtClean="0"/>
              <a:t>Fish and game</a:t>
            </a:r>
          </a:p>
          <a:p>
            <a:r>
              <a:rPr lang="en-US" dirty="0" smtClean="0"/>
              <a:t>Homes</a:t>
            </a:r>
          </a:p>
          <a:p>
            <a:r>
              <a:rPr lang="en-US" dirty="0" smtClean="0"/>
              <a:t>Lake levels</a:t>
            </a:r>
          </a:p>
          <a:p>
            <a:endParaRPr lang="en-US" dirty="0"/>
          </a:p>
          <a:p>
            <a:r>
              <a:rPr lang="en-US" dirty="0" smtClean="0"/>
              <a:t>What else?</a:t>
            </a:r>
            <a:endParaRPr lang="en-US" dirty="0"/>
          </a:p>
        </p:txBody>
      </p:sp>
    </p:spTree>
    <p:extLst>
      <p:ext uri="{BB962C8B-B14F-4D97-AF65-F5344CB8AC3E}">
        <p14:creationId xmlns:p14="http://schemas.microsoft.com/office/powerpoint/2010/main" val="32561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Earthquakes</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sz="3200" dirty="0" smtClean="0"/>
              <a:t>The 2011 Tsunami</a:t>
            </a:r>
            <a:r>
              <a:rPr lang="en-US" sz="3200" dirty="0"/>
              <a:t> in Japan was caused by an underwater earthquake</a:t>
            </a:r>
            <a:r>
              <a:rPr lang="en-US" sz="3200" dirty="0" smtClean="0"/>
              <a:t>.  </a:t>
            </a:r>
          </a:p>
          <a:p>
            <a:r>
              <a:rPr lang="en-US" sz="3200" dirty="0" smtClean="0"/>
              <a:t>The </a:t>
            </a:r>
            <a:r>
              <a:rPr lang="en-US" sz="3200" dirty="0"/>
              <a:t>earthquake in Japan killed about 20,000 people</a:t>
            </a:r>
            <a:r>
              <a:rPr lang="en-US" sz="3200" dirty="0" smtClean="0"/>
              <a:t>.  Thousands </a:t>
            </a:r>
            <a:r>
              <a:rPr lang="en-US" sz="3200" dirty="0"/>
              <a:t>of earthquakes happen every day, but they are so small that we don't notice them</a:t>
            </a:r>
            <a:r>
              <a:rPr lang="en-US" sz="3200" dirty="0" smtClean="0"/>
              <a:t>.</a:t>
            </a:r>
          </a:p>
          <a:p>
            <a:r>
              <a:rPr lang="en-US" sz="3200" dirty="0" smtClean="0"/>
              <a:t>The </a:t>
            </a:r>
            <a:r>
              <a:rPr lang="en-US" sz="3200" dirty="0"/>
              <a:t>Japanese Earthquake was a magnitude 9 and that is one </a:t>
            </a:r>
            <a:r>
              <a:rPr lang="en-US" sz="3200" dirty="0" smtClean="0"/>
              <a:t>reason</a:t>
            </a:r>
            <a:r>
              <a:rPr lang="en-US" sz="3200" dirty="0"/>
              <a:t> the Tsunami was so devastating. </a:t>
            </a:r>
          </a:p>
        </p:txBody>
      </p:sp>
    </p:spTree>
    <p:extLst>
      <p:ext uri="{BB962C8B-B14F-4D97-AF65-F5344CB8AC3E}">
        <p14:creationId xmlns:p14="http://schemas.microsoft.com/office/powerpoint/2010/main" val="9901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Floods</a:t>
            </a:r>
            <a:endParaRPr lang="en-US" dirty="0"/>
          </a:p>
        </p:txBody>
      </p:sp>
      <p:sp>
        <p:nvSpPr>
          <p:cNvPr id="3" name="Content Placeholder 2"/>
          <p:cNvSpPr>
            <a:spLocks noGrp="1"/>
          </p:cNvSpPr>
          <p:nvPr>
            <p:ph idx="1"/>
          </p:nvPr>
        </p:nvSpPr>
        <p:spPr/>
        <p:txBody>
          <a:bodyPr>
            <a:normAutofit lnSpcReduction="10000"/>
          </a:bodyPr>
          <a:lstStyle/>
          <a:p>
            <a:r>
              <a:rPr lang="en-US" sz="2800" dirty="0"/>
              <a:t>Floods--</a:t>
            </a:r>
            <a:br>
              <a:rPr lang="en-US" sz="2800" dirty="0"/>
            </a:br>
            <a:r>
              <a:rPr lang="en-US" sz="2800" dirty="0"/>
              <a:t>--are bodies of water that cover normally dry land.</a:t>
            </a:r>
            <a:br>
              <a:rPr lang="en-US" sz="2800" dirty="0"/>
            </a:br>
            <a:r>
              <a:rPr lang="en-US" sz="2800" dirty="0"/>
              <a:t>--can wipe out most houses if strong enough.</a:t>
            </a:r>
            <a:br>
              <a:rPr lang="en-US" sz="2800" dirty="0"/>
            </a:br>
            <a:r>
              <a:rPr lang="en-US" sz="2800" dirty="0"/>
              <a:t>--can occur within a few minutes or hours of excessive rainfall.</a:t>
            </a:r>
            <a:br>
              <a:rPr lang="en-US" sz="2800" dirty="0"/>
            </a:br>
            <a:r>
              <a:rPr lang="en-US" sz="2800" dirty="0"/>
              <a:t>--can also be caused by a dam or levee failure.</a:t>
            </a:r>
            <a:br>
              <a:rPr lang="en-US" sz="2800" dirty="0"/>
            </a:br>
            <a:r>
              <a:rPr lang="en-US" sz="2800" smtClean="0"/>
              <a:t>-- some occur </a:t>
            </a:r>
            <a:r>
              <a:rPr lang="en-US" sz="2800" dirty="0"/>
              <a:t>seasonally when winter or spring rains</a:t>
            </a:r>
            <a:r>
              <a:rPr lang="en-US" sz="2800" dirty="0" smtClean="0"/>
              <a:t>.</a:t>
            </a:r>
            <a:r>
              <a:rPr lang="en-US" sz="2800" dirty="0"/>
              <a:t/>
            </a:r>
            <a:br>
              <a:rPr lang="en-US" sz="2800" dirty="0"/>
            </a:br>
            <a:r>
              <a:rPr lang="en-US" sz="2800" dirty="0"/>
              <a:t>--are among the most frequent and costly Natural Disasters.</a:t>
            </a:r>
            <a:br>
              <a:rPr lang="en-US" sz="2800" dirty="0"/>
            </a:br>
            <a:r>
              <a:rPr lang="en-US" sz="2800" dirty="0"/>
              <a:t>--can be destructive sometimes and cause a lot of damage.</a:t>
            </a:r>
          </a:p>
          <a:p>
            <a:endParaRPr lang="en-US" dirty="0"/>
          </a:p>
        </p:txBody>
      </p:sp>
      <p:pic>
        <p:nvPicPr>
          <p:cNvPr id="9218" name="Picture 2" descr="http://jkinmartin.files.wordpress.com/2011/03/flood-insura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53961"/>
            <a:ext cx="2438400" cy="159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 Flood</a:t>
            </a:r>
            <a:endParaRPr lang="en-US" dirty="0"/>
          </a:p>
        </p:txBody>
      </p:sp>
      <p:sp>
        <p:nvSpPr>
          <p:cNvPr id="3" name="Content Placeholder 2"/>
          <p:cNvSpPr>
            <a:spLocks noGrp="1"/>
          </p:cNvSpPr>
          <p:nvPr>
            <p:ph idx="1"/>
          </p:nvPr>
        </p:nvSpPr>
        <p:spPr/>
        <p:txBody>
          <a:bodyPr/>
          <a:lstStyle/>
          <a:p>
            <a:r>
              <a:rPr lang="en-US" dirty="0"/>
              <a:t>Conditions that cause Floods includes heavy rain for several hours or days that saturates in the </a:t>
            </a:r>
            <a:r>
              <a:rPr lang="en-US" dirty="0" smtClean="0"/>
              <a:t>ground.</a:t>
            </a:r>
          </a:p>
          <a:p>
            <a:r>
              <a:rPr lang="en-US" dirty="0" smtClean="0"/>
              <a:t>Flash </a:t>
            </a:r>
            <a:r>
              <a:rPr lang="en-US" dirty="0"/>
              <a:t>Floods occur suddenly due to rapid water </a:t>
            </a:r>
            <a:r>
              <a:rPr lang="en-US" dirty="0" smtClean="0"/>
              <a:t>rising.</a:t>
            </a:r>
          </a:p>
          <a:p>
            <a:r>
              <a:rPr lang="en-US" dirty="0" smtClean="0"/>
              <a:t>Most </a:t>
            </a:r>
            <a:r>
              <a:rPr lang="en-US" dirty="0"/>
              <a:t>Flash Floods are caused by slow-moving </a:t>
            </a:r>
            <a:r>
              <a:rPr lang="en-US" dirty="0" smtClean="0"/>
              <a:t>thunderstorms.</a:t>
            </a:r>
          </a:p>
          <a:p>
            <a:r>
              <a:rPr lang="en-US" dirty="0" smtClean="0"/>
              <a:t>Floods </a:t>
            </a:r>
            <a:r>
              <a:rPr lang="en-US" dirty="0"/>
              <a:t>can cause major damage on poorly made </a:t>
            </a:r>
            <a:r>
              <a:rPr lang="en-US" dirty="0" smtClean="0"/>
              <a:t>structures.</a:t>
            </a:r>
          </a:p>
          <a:p>
            <a:r>
              <a:rPr lang="en-US" dirty="0" smtClean="0"/>
              <a:t>Floods </a:t>
            </a:r>
            <a:r>
              <a:rPr lang="en-US" dirty="0"/>
              <a:t>can also last for hours like a flowing </a:t>
            </a:r>
            <a:r>
              <a:rPr lang="en-US" dirty="0" smtClean="0"/>
              <a:t>river.</a:t>
            </a:r>
          </a:p>
          <a:p>
            <a:r>
              <a:rPr lang="en-US" dirty="0" smtClean="0"/>
              <a:t>The</a:t>
            </a:r>
            <a:r>
              <a:rPr lang="en-US" dirty="0"/>
              <a:t> Mississippi River, if it let out all it's water, could of caused a 500-year </a:t>
            </a:r>
            <a:r>
              <a:rPr lang="en-US" dirty="0" smtClean="0"/>
              <a:t>flood</a:t>
            </a:r>
            <a:r>
              <a:rPr lang="en-US" dirty="0"/>
              <a:t>.</a:t>
            </a:r>
          </a:p>
        </p:txBody>
      </p:sp>
      <p:pic>
        <p:nvPicPr>
          <p:cNvPr id="10242" name="Picture 2" descr="http://www.bankerscompliance.com/assets/images/Blogging%20Images/Iowa%20Flood%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688222"/>
            <a:ext cx="2781300" cy="186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 flood</a:t>
            </a:r>
            <a:endParaRPr lang="en-US" dirty="0"/>
          </a:p>
        </p:txBody>
      </p:sp>
      <p:sp>
        <p:nvSpPr>
          <p:cNvPr id="3" name="Content Placeholder 2"/>
          <p:cNvSpPr>
            <a:spLocks noGrp="1"/>
          </p:cNvSpPr>
          <p:nvPr>
            <p:ph idx="1"/>
          </p:nvPr>
        </p:nvSpPr>
        <p:spPr/>
        <p:txBody>
          <a:bodyPr>
            <a:normAutofit fontScale="92500" lnSpcReduction="10000"/>
          </a:bodyPr>
          <a:lstStyle/>
          <a:p>
            <a:r>
              <a:rPr lang="en-US" dirty="0"/>
              <a:t>Floods can leave critical damage on houses and as well as </a:t>
            </a:r>
            <a:r>
              <a:rPr lang="en-US" dirty="0" smtClean="0"/>
              <a:t>people.</a:t>
            </a:r>
          </a:p>
          <a:p>
            <a:r>
              <a:rPr lang="en-US" dirty="0" smtClean="0"/>
              <a:t>They </a:t>
            </a:r>
            <a:r>
              <a:rPr lang="en-US" dirty="0"/>
              <a:t>can damage cars and trees and it will be hard to get across the freeway when a flood </a:t>
            </a:r>
            <a:r>
              <a:rPr lang="en-US" dirty="0" smtClean="0"/>
              <a:t>happens.</a:t>
            </a:r>
          </a:p>
          <a:p>
            <a:r>
              <a:rPr lang="en-US" dirty="0" smtClean="0"/>
              <a:t>The </a:t>
            </a:r>
            <a:r>
              <a:rPr lang="en-US" dirty="0"/>
              <a:t>effects of floods can even kill you if your not safely in a good </a:t>
            </a:r>
            <a:r>
              <a:rPr lang="en-US" dirty="0" smtClean="0"/>
              <a:t>structure.</a:t>
            </a:r>
          </a:p>
          <a:p>
            <a:r>
              <a:rPr lang="en-US" dirty="0" smtClean="0"/>
              <a:t>Floods </a:t>
            </a:r>
            <a:r>
              <a:rPr lang="en-US" dirty="0"/>
              <a:t>can leave from broken trees to cracking freeways and cause major </a:t>
            </a:r>
            <a:r>
              <a:rPr lang="en-US" dirty="0" smtClean="0"/>
              <a:t>traffic.</a:t>
            </a:r>
          </a:p>
          <a:p>
            <a:r>
              <a:rPr lang="en-US" dirty="0" smtClean="0"/>
              <a:t>They </a:t>
            </a:r>
            <a:r>
              <a:rPr lang="en-US" dirty="0"/>
              <a:t>can leave dangerous after effects if your driving a car on a road or a </a:t>
            </a:r>
            <a:r>
              <a:rPr lang="en-US" dirty="0" smtClean="0"/>
              <a:t>highway.</a:t>
            </a:r>
          </a:p>
          <a:p>
            <a:r>
              <a:rPr lang="en-US" dirty="0" smtClean="0"/>
              <a:t>They </a:t>
            </a:r>
            <a:r>
              <a:rPr lang="en-US" dirty="0"/>
              <a:t>can leave effects that can damage people physically and </a:t>
            </a:r>
            <a:r>
              <a:rPr lang="en-US" dirty="0" smtClean="0"/>
              <a:t>emotionally.</a:t>
            </a:r>
          </a:p>
          <a:p>
            <a:r>
              <a:rPr lang="en-US" dirty="0" smtClean="0"/>
              <a:t>When </a:t>
            </a:r>
            <a:r>
              <a:rPr lang="en-US" dirty="0"/>
              <a:t>a flood is over, don't think its over. There is still damage on roads and highways so be careful.</a:t>
            </a:r>
          </a:p>
          <a:p>
            <a:endParaRPr lang="en-US" dirty="0"/>
          </a:p>
        </p:txBody>
      </p:sp>
      <p:pic>
        <p:nvPicPr>
          <p:cNvPr id="11266" name="Picture 2" descr="http://upload.wikimedia.org/wikipedia/commons/5/50/Hurricane_Katrina_Floo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
            <a:ext cx="217381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0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2011</a:t>
            </a:r>
            <a:endParaRPr lang="en-US" dirty="0"/>
          </a:p>
        </p:txBody>
      </p:sp>
      <p:sp>
        <p:nvSpPr>
          <p:cNvPr id="3" name="Content Placeholder 2"/>
          <p:cNvSpPr>
            <a:spLocks noGrp="1"/>
          </p:cNvSpPr>
          <p:nvPr>
            <p:ph idx="1"/>
          </p:nvPr>
        </p:nvSpPr>
        <p:spPr/>
        <p:txBody>
          <a:bodyPr/>
          <a:lstStyle/>
          <a:p>
            <a:r>
              <a:rPr lang="en-US" dirty="0" smtClean="0"/>
              <a:t>332 Natural Disasters were recorded</a:t>
            </a:r>
          </a:p>
          <a:p>
            <a:r>
              <a:rPr lang="en-US" dirty="0" smtClean="0"/>
              <a:t>Killed 30,773 people</a:t>
            </a:r>
          </a:p>
          <a:p>
            <a:r>
              <a:rPr lang="en-US" dirty="0" smtClean="0"/>
              <a:t>244.7 million victims of these disasters</a:t>
            </a:r>
          </a:p>
          <a:p>
            <a:r>
              <a:rPr lang="en-US" dirty="0" smtClean="0"/>
              <a:t>Costs $366.1 billion</a:t>
            </a:r>
          </a:p>
          <a:p>
            <a:r>
              <a:rPr lang="en-US" dirty="0"/>
              <a:t>China, the United States, the Philippines, India and Indonesia constitute together the top 5 countries that are most frequently hit by natural disasters. </a:t>
            </a:r>
            <a:endParaRPr lang="en-US" dirty="0" smtClean="0"/>
          </a:p>
          <a:p>
            <a:endParaRPr lang="en-US" dirty="0"/>
          </a:p>
        </p:txBody>
      </p:sp>
    </p:spTree>
    <p:extLst>
      <p:ext uri="{BB962C8B-B14F-4D97-AF65-F5344CB8AC3E}">
        <p14:creationId xmlns:p14="http://schemas.microsoft.com/office/powerpoint/2010/main" val="32097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School Shootings</a:t>
            </a:r>
            <a:endParaRPr lang="en-US" dirty="0"/>
          </a:p>
        </p:txBody>
      </p:sp>
      <p:sp>
        <p:nvSpPr>
          <p:cNvPr id="3" name="Content Placeholder 2"/>
          <p:cNvSpPr>
            <a:spLocks noGrp="1"/>
          </p:cNvSpPr>
          <p:nvPr>
            <p:ph idx="1"/>
          </p:nvPr>
        </p:nvSpPr>
        <p:spPr>
          <a:xfrm>
            <a:off x="457200" y="1066800"/>
            <a:ext cx="8229600" cy="5059363"/>
          </a:xfrm>
        </p:spPr>
        <p:txBody>
          <a:bodyPr/>
          <a:lstStyle/>
          <a:p>
            <a:r>
              <a:rPr lang="en-US" sz="3200" dirty="0" smtClean="0"/>
              <a:t>In 2013-2014 there were 74 </a:t>
            </a:r>
            <a:r>
              <a:rPr lang="en-US" sz="3200" dirty="0"/>
              <a:t>school shootings in United States including colleges:</a:t>
            </a:r>
          </a:p>
          <a:p>
            <a:pPr lvl="1"/>
            <a:r>
              <a:rPr lang="en-US" dirty="0"/>
              <a:t>18 deaths</a:t>
            </a:r>
          </a:p>
          <a:p>
            <a:pPr lvl="1"/>
            <a:r>
              <a:rPr lang="en-US" dirty="0"/>
              <a:t>24 arrests</a:t>
            </a:r>
          </a:p>
          <a:p>
            <a:pPr lvl="1"/>
            <a:r>
              <a:rPr lang="en-US" dirty="0"/>
              <a:t>2 not arrested</a:t>
            </a:r>
          </a:p>
          <a:p>
            <a:pPr lvl="1"/>
            <a:r>
              <a:rPr lang="en-US" dirty="0"/>
              <a:t>6 committed suicide</a:t>
            </a:r>
          </a:p>
          <a:p>
            <a:pPr lvl="1"/>
            <a:r>
              <a:rPr lang="en-US" dirty="0"/>
              <a:t>13 </a:t>
            </a:r>
            <a:r>
              <a:rPr lang="en-US" dirty="0" smtClean="0"/>
              <a:t>unknown</a:t>
            </a:r>
          </a:p>
          <a:p>
            <a:pPr lvl="1"/>
            <a:endParaRPr lang="en-US" dirty="0"/>
          </a:p>
          <a:p>
            <a:r>
              <a:rPr lang="en-US" u="sng" dirty="0">
                <a:hlinkClick r:id="rId2"/>
              </a:rPr>
              <a:t>https://www.youtube.com/watch?v=aRHcbJ9DHEg</a:t>
            </a:r>
            <a:r>
              <a:rPr lang="en-US" dirty="0"/>
              <a:t>  </a:t>
            </a: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191" y="2209800"/>
            <a:ext cx="2729139" cy="220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897673">
            <a:off x="3855877" y="5329432"/>
            <a:ext cx="1865201" cy="10491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718463">
            <a:off x="2387957" y="5268794"/>
            <a:ext cx="1900569" cy="1069070"/>
          </a:xfrm>
          <a:prstGeom prst="rect">
            <a:avLst/>
          </a:prstGeom>
        </p:spPr>
      </p:pic>
    </p:spTree>
    <p:extLst>
      <p:ext uri="{BB962C8B-B14F-4D97-AF65-F5344CB8AC3E}">
        <p14:creationId xmlns:p14="http://schemas.microsoft.com/office/powerpoint/2010/main" val="15299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barn(inVertical)">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17638"/>
          </a:xfrm>
        </p:spPr>
        <p:txBody>
          <a:bodyPr/>
          <a:lstStyle/>
          <a:p>
            <a:r>
              <a:rPr lang="en-US" dirty="0" smtClean="0"/>
              <a:t>Two Types of Shootings</a:t>
            </a:r>
            <a:endParaRPr lang="en-US" dirty="0"/>
          </a:p>
        </p:txBody>
      </p:sp>
      <p:sp>
        <p:nvSpPr>
          <p:cNvPr id="3" name="Content Placeholder 2"/>
          <p:cNvSpPr>
            <a:spLocks noGrp="1"/>
          </p:cNvSpPr>
          <p:nvPr>
            <p:ph idx="1"/>
          </p:nvPr>
        </p:nvSpPr>
        <p:spPr>
          <a:xfrm>
            <a:off x="457200" y="990600"/>
            <a:ext cx="8229600" cy="5638800"/>
          </a:xfrm>
        </p:spPr>
        <p:txBody>
          <a:bodyPr>
            <a:normAutofit fontScale="92500"/>
          </a:bodyPr>
          <a:lstStyle/>
          <a:p>
            <a:r>
              <a:rPr lang="en-US" sz="2800" b="1" u="sng" dirty="0"/>
              <a:t>Targeted school Violence </a:t>
            </a:r>
            <a:r>
              <a:rPr lang="en-US" sz="2800" dirty="0"/>
              <a:t>is a term first coined by the Secret Service to identify </a:t>
            </a:r>
            <a:r>
              <a:rPr lang="en-US" sz="2800" b="1" u="sng" dirty="0"/>
              <a:t>lethal violence where a school is deliberately selected as the location for the attack</a:t>
            </a:r>
            <a:r>
              <a:rPr lang="en-US" sz="2800" dirty="0"/>
              <a:t>.  </a:t>
            </a:r>
            <a:endParaRPr lang="en-US" sz="2800" dirty="0" smtClean="0"/>
          </a:p>
          <a:p>
            <a:pPr lvl="1"/>
            <a:r>
              <a:rPr lang="en-US" sz="2400" dirty="0" smtClean="0"/>
              <a:t>This </a:t>
            </a:r>
            <a:r>
              <a:rPr lang="en-US" sz="2400" dirty="0">
                <a:solidFill>
                  <a:srgbClr val="FF0000"/>
                </a:solidFill>
                <a:latin typeface="Agency FB" panose="020B0503020202020204" pitchFamily="34" charset="0"/>
              </a:rPr>
              <a:t>excludes</a:t>
            </a:r>
            <a:r>
              <a:rPr lang="en-US" sz="2400" dirty="0"/>
              <a:t> spontaneous homicides resulting from fights, drug deals gone bad, or gang violence that coincidentally occur on school property</a:t>
            </a:r>
            <a:r>
              <a:rPr lang="en-US" sz="2400" dirty="0" smtClean="0"/>
              <a:t>.</a:t>
            </a:r>
            <a:endParaRPr lang="en-US" sz="2400" dirty="0"/>
          </a:p>
          <a:p>
            <a:r>
              <a:rPr lang="en-US" sz="2800" b="1" u="sng" dirty="0"/>
              <a:t>The Rampage School Shooter </a:t>
            </a:r>
            <a:r>
              <a:rPr lang="en-US" sz="2800" dirty="0"/>
              <a:t>is a student or a former student who attacks their school, students, or faculty in an act of targeted school violence.  The rampage school shooter’s attacks are public acts committed in full view of others.  They may intend to target specific individuals who they perceive did them some injustice, but generally people are shot randomly or as symbols of the school.</a:t>
            </a:r>
          </a:p>
          <a:p>
            <a:endParaRPr lang="en-US" dirty="0"/>
          </a:p>
          <a:p>
            <a:endParaRPr lang="en-US" dirty="0"/>
          </a:p>
        </p:txBody>
      </p:sp>
    </p:spTree>
    <p:extLst>
      <p:ext uri="{BB962C8B-B14F-4D97-AF65-F5344CB8AC3E}">
        <p14:creationId xmlns:p14="http://schemas.microsoft.com/office/powerpoint/2010/main" val="5037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Danger Signals</a:t>
            </a:r>
            <a:endParaRPr lang="en-US" dirty="0"/>
          </a:p>
        </p:txBody>
      </p:sp>
      <p:sp>
        <p:nvSpPr>
          <p:cNvPr id="3" name="Content Placeholder 2"/>
          <p:cNvSpPr>
            <a:spLocks noGrp="1"/>
          </p:cNvSpPr>
          <p:nvPr>
            <p:ph idx="1"/>
          </p:nvPr>
        </p:nvSpPr>
        <p:spPr>
          <a:xfrm>
            <a:off x="457200" y="1143000"/>
            <a:ext cx="8229600" cy="5486400"/>
          </a:xfrm>
        </p:spPr>
        <p:txBody>
          <a:bodyPr>
            <a:normAutofit lnSpcReduction="10000"/>
          </a:bodyPr>
          <a:lstStyle/>
          <a:p>
            <a:pPr marL="285750" indent="-285750"/>
            <a:r>
              <a:rPr lang="en-US" dirty="0" smtClean="0">
                <a:solidFill>
                  <a:schemeClr val="accent6">
                    <a:lumMod val="40000"/>
                    <a:lumOff val="60000"/>
                  </a:schemeClr>
                </a:solidFill>
              </a:rPr>
              <a:t>Victim </a:t>
            </a:r>
            <a:r>
              <a:rPr lang="en-US" dirty="0">
                <a:solidFill>
                  <a:schemeClr val="accent6">
                    <a:lumMod val="40000"/>
                    <a:lumOff val="60000"/>
                  </a:schemeClr>
                </a:solidFill>
              </a:rPr>
              <a:t>of bullying and feels concerns are ignored</a:t>
            </a:r>
          </a:p>
          <a:p>
            <a:pPr marL="285750" indent="-285750"/>
            <a:r>
              <a:rPr lang="en-US" dirty="0">
                <a:solidFill>
                  <a:schemeClr val="accent6">
                    <a:lumMod val="40000"/>
                    <a:lumOff val="60000"/>
                  </a:schemeClr>
                </a:solidFill>
              </a:rPr>
              <a:t>Suffers from mental health issues</a:t>
            </a:r>
          </a:p>
          <a:p>
            <a:pPr marL="285750" indent="-285750"/>
            <a:r>
              <a:rPr lang="en-US" dirty="0">
                <a:solidFill>
                  <a:schemeClr val="accent6">
                    <a:lumMod val="40000"/>
                    <a:lumOff val="60000"/>
                  </a:schemeClr>
                </a:solidFill>
              </a:rPr>
              <a:t>Obsessed with knives, guns, or other weapons</a:t>
            </a:r>
          </a:p>
          <a:p>
            <a:pPr marL="285750" indent="-285750"/>
            <a:r>
              <a:rPr lang="en-US" dirty="0">
                <a:solidFill>
                  <a:schemeClr val="accent6">
                    <a:lumMod val="40000"/>
                    <a:lumOff val="60000"/>
                  </a:schemeClr>
                </a:solidFill>
              </a:rPr>
              <a:t>Addicted to violent video games, especially first person shooter games</a:t>
            </a:r>
          </a:p>
          <a:p>
            <a:pPr marL="285750" indent="-285750"/>
            <a:r>
              <a:rPr lang="en-US" dirty="0">
                <a:solidFill>
                  <a:schemeClr val="accent6">
                    <a:lumMod val="40000"/>
                    <a:lumOff val="60000"/>
                  </a:schemeClr>
                </a:solidFill>
              </a:rPr>
              <a:t>Addicted to music with violent lyrics and watches violent movies over and over</a:t>
            </a:r>
          </a:p>
          <a:p>
            <a:pPr marL="285750" indent="-285750"/>
            <a:r>
              <a:rPr lang="en-US" dirty="0">
                <a:solidFill>
                  <a:schemeClr val="accent6">
                    <a:lumMod val="40000"/>
                    <a:lumOff val="60000"/>
                  </a:schemeClr>
                </a:solidFill>
              </a:rPr>
              <a:t>Drawing excessively violent images</a:t>
            </a:r>
          </a:p>
          <a:p>
            <a:pPr marL="285750" indent="-285750"/>
            <a:r>
              <a:rPr lang="en-US" dirty="0">
                <a:solidFill>
                  <a:schemeClr val="accent6">
                    <a:lumMod val="40000"/>
                    <a:lumOff val="60000"/>
                  </a:schemeClr>
                </a:solidFill>
              </a:rPr>
              <a:t>Writing about excessively violent subjects. “Alert Papers”</a:t>
            </a:r>
          </a:p>
          <a:p>
            <a:pPr marL="285750" indent="-285750"/>
            <a:r>
              <a:rPr lang="en-US" dirty="0">
                <a:solidFill>
                  <a:schemeClr val="accent6">
                    <a:lumMod val="40000"/>
                    <a:lumOff val="60000"/>
                  </a:schemeClr>
                </a:solidFill>
              </a:rPr>
              <a:t>Expresses admiration for other school shooters. Or talks about how they messed up and how they could do it better</a:t>
            </a:r>
          </a:p>
          <a:p>
            <a:pPr marL="285750" indent="-285750"/>
            <a:r>
              <a:rPr lang="en-US" dirty="0">
                <a:solidFill>
                  <a:schemeClr val="accent6">
                    <a:lumMod val="40000"/>
                    <a:lumOff val="60000"/>
                  </a:schemeClr>
                </a:solidFill>
              </a:rPr>
              <a:t>Expresses admiration for mass murderers and serial killers</a:t>
            </a:r>
          </a:p>
          <a:p>
            <a:pPr marL="285750" indent="-285750"/>
            <a:r>
              <a:rPr lang="en-US" dirty="0">
                <a:solidFill>
                  <a:schemeClr val="accent6">
                    <a:lumMod val="40000"/>
                    <a:lumOff val="60000"/>
                  </a:schemeClr>
                </a:solidFill>
              </a:rPr>
              <a:t>Develops a hit list of enemies</a:t>
            </a:r>
          </a:p>
          <a:p>
            <a:pPr marL="285750" indent="-285750"/>
            <a:r>
              <a:rPr lang="en-US" dirty="0">
                <a:solidFill>
                  <a:schemeClr val="accent6">
                    <a:lumMod val="40000"/>
                    <a:lumOff val="60000"/>
                  </a:schemeClr>
                </a:solidFill>
              </a:rPr>
              <a:t>Talks about plans for a shooting</a:t>
            </a:r>
          </a:p>
          <a:p>
            <a:endParaRPr lang="en-US" dirty="0"/>
          </a:p>
        </p:txBody>
      </p:sp>
    </p:spTree>
    <p:extLst>
      <p:ext uri="{BB962C8B-B14F-4D97-AF65-F5344CB8AC3E}">
        <p14:creationId xmlns:p14="http://schemas.microsoft.com/office/powerpoint/2010/main" val="38495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happen in Texas?</a:t>
            </a:r>
            <a:endParaRPr lang="en-US" dirty="0"/>
          </a:p>
        </p:txBody>
      </p:sp>
      <p:sp>
        <p:nvSpPr>
          <p:cNvPr id="3" name="Content Placeholder 2"/>
          <p:cNvSpPr>
            <a:spLocks noGrp="1"/>
          </p:cNvSpPr>
          <p:nvPr>
            <p:ph idx="1"/>
          </p:nvPr>
        </p:nvSpPr>
        <p:spPr/>
        <p:txBody>
          <a:bodyPr/>
          <a:lstStyle/>
          <a:p>
            <a:r>
              <a:rPr lang="en-US" dirty="0" smtClean="0"/>
              <a:t>Tornados</a:t>
            </a:r>
          </a:p>
          <a:p>
            <a:r>
              <a:rPr lang="en-US" dirty="0" smtClean="0"/>
              <a:t>Floods</a:t>
            </a:r>
          </a:p>
          <a:p>
            <a:r>
              <a:rPr lang="en-US" dirty="0" smtClean="0"/>
              <a:t>Wildfires</a:t>
            </a:r>
          </a:p>
          <a:p>
            <a:r>
              <a:rPr lang="en-US" dirty="0" smtClean="0"/>
              <a:t>Drought</a:t>
            </a:r>
          </a:p>
          <a:p>
            <a:r>
              <a:rPr lang="en-US" dirty="0" smtClean="0"/>
              <a:t>Heat waves</a:t>
            </a:r>
          </a:p>
          <a:p>
            <a:r>
              <a:rPr lang="en-US" dirty="0" smtClean="0"/>
              <a:t>Thunderstorms</a:t>
            </a:r>
          </a:p>
        </p:txBody>
      </p:sp>
    </p:spTree>
    <p:extLst>
      <p:ext uri="{BB962C8B-B14F-4D97-AF65-F5344CB8AC3E}">
        <p14:creationId xmlns:p14="http://schemas.microsoft.com/office/powerpoint/2010/main" val="852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prepared</a:t>
            </a:r>
            <a:endParaRPr lang="en-US" dirty="0"/>
          </a:p>
        </p:txBody>
      </p:sp>
      <p:sp>
        <p:nvSpPr>
          <p:cNvPr id="3" name="Content Placeholder 2"/>
          <p:cNvSpPr>
            <a:spLocks noGrp="1"/>
          </p:cNvSpPr>
          <p:nvPr>
            <p:ph idx="1"/>
          </p:nvPr>
        </p:nvSpPr>
        <p:spPr/>
        <p:txBody>
          <a:bodyPr/>
          <a:lstStyle/>
          <a:p>
            <a:r>
              <a:rPr lang="en-US" dirty="0" smtClean="0"/>
              <a:t>Create a plan</a:t>
            </a:r>
          </a:p>
          <a:p>
            <a:r>
              <a:rPr lang="en-US" dirty="0" smtClean="0"/>
              <a:t>Build an emergency kit or </a:t>
            </a:r>
            <a:r>
              <a:rPr lang="en-US" smtClean="0"/>
              <a:t>go bag</a:t>
            </a:r>
            <a:endParaRPr lang="en-US" dirty="0" smtClean="0"/>
          </a:p>
          <a:p>
            <a:pPr lvl="1"/>
            <a:r>
              <a:rPr lang="en-US" dirty="0" smtClean="0"/>
              <a:t>Should last for 72 hours</a:t>
            </a:r>
          </a:p>
          <a:p>
            <a:pPr lvl="1"/>
            <a:r>
              <a:rPr lang="en-US" dirty="0" smtClean="0"/>
              <a:t>What goes in to an emergency kit?</a:t>
            </a:r>
          </a:p>
          <a:p>
            <a:r>
              <a:rPr lang="en-US" dirty="0" smtClean="0"/>
              <a:t>Learn safety skills</a:t>
            </a:r>
          </a:p>
          <a:p>
            <a:pPr lvl="1"/>
            <a:r>
              <a:rPr lang="en-US" dirty="0" smtClean="0"/>
              <a:t>CPR and first aid</a:t>
            </a:r>
          </a:p>
          <a:p>
            <a:endParaRPr lang="en-US" dirty="0" smtClean="0"/>
          </a:p>
          <a:p>
            <a:endParaRPr lang="en-US" dirty="0"/>
          </a:p>
        </p:txBody>
      </p:sp>
      <p:pic>
        <p:nvPicPr>
          <p:cNvPr id="12290" name="Picture 2" descr="http://t1.gstatic.com/images?q=tbn:ANd9GcSLI29iJcGmXyU4lJYG-kX0jOeG-hGDqhhrC3M0WXGBFSwXIWP7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352800"/>
            <a:ext cx="413728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help</a:t>
            </a:r>
            <a:endParaRPr lang="en-US" dirty="0"/>
          </a:p>
        </p:txBody>
      </p:sp>
      <p:sp>
        <p:nvSpPr>
          <p:cNvPr id="3" name="Content Placeholder 2"/>
          <p:cNvSpPr>
            <a:spLocks noGrp="1"/>
          </p:cNvSpPr>
          <p:nvPr>
            <p:ph idx="1"/>
          </p:nvPr>
        </p:nvSpPr>
        <p:spPr/>
        <p:txBody>
          <a:bodyPr/>
          <a:lstStyle/>
          <a:p>
            <a:r>
              <a:rPr lang="en-US" dirty="0" smtClean="0"/>
              <a:t>Federal Help</a:t>
            </a:r>
          </a:p>
          <a:p>
            <a:pPr lvl="1"/>
            <a:r>
              <a:rPr lang="en-US" dirty="0" smtClean="0"/>
              <a:t>FEMA</a:t>
            </a:r>
          </a:p>
          <a:p>
            <a:r>
              <a:rPr lang="en-US" dirty="0" smtClean="0"/>
              <a:t>Local help</a:t>
            </a:r>
          </a:p>
          <a:p>
            <a:pPr lvl="1"/>
            <a:r>
              <a:rPr lang="en-US" dirty="0" smtClean="0"/>
              <a:t>American Red Cross</a:t>
            </a:r>
          </a:p>
          <a:p>
            <a:pPr lvl="1"/>
            <a:r>
              <a:rPr lang="en-US" dirty="0" smtClean="0"/>
              <a:t>Salvation Army</a:t>
            </a:r>
          </a:p>
          <a:p>
            <a:endParaRPr lang="en-US" dirty="0"/>
          </a:p>
        </p:txBody>
      </p:sp>
      <p:pic>
        <p:nvPicPr>
          <p:cNvPr id="13314" name="Picture 2" descr="http://media.nj.com/independentpress_impact/photo/11856833-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3619500" cy="18573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wgHBhQIBwgUFhQWFxwYGBUYFx4gHxsgICUlICQiIBwnHDQmJCQlJyQlJDEkKikrMDo2JyY5PzMvNygvOjEBCgoKDAwNGxAPGjgmHyUwNzc3Nyw3Nys3LCw3Nys3LTcrNzI3Mjc3Kzc3NzcyKys3NywrKystKystKyw3LCsuNv/AABEIAJYBUQMBEQACEQEDEQH/xAAcAAEAAwEBAQEBAAAAAAAAAAAABQYHBAgDAQL/xABKEAABAgQEAwMGCQkFCQAAAAABAAIDBAURBgcSIRMxQVFhcRciMlJVgQgUFTZicqOz0hY3QoORobLC4yMzgpOxJCVFU3R1kqLh/8QAGwEBAAMBAQEBAAAAAAAAAAAAAAQFBgcDAQL/xAA6EQEAAAIDBxQDAAMAAAAAAAAAAQMCBBEFBhYxUYGhEhQVITM1QUJTYoKisbLBwtHh4vATYWMiMnH/2gAMAwEAAhEDEQA/ANxQEBAQEBAQEBAQEBAQEBAQEBAQEBAQEBAQEBAQEBAQEBAQEBAQEBAQEBAQEBAQEBAQEBAQEBAQEBAQEBAQEBAQEBAQEBAQEBAQEBAQEBAQEBAQEBAQEBAQEBAQEBAQEBAQEBAQEBAQEBAQEBAQEBAQEBAQEBAQEBAQEBAQEBAQEBAQEBAQEBAQRVcxFSqCWCqzOjXfT5rje1r8ge0LymTqEv8A2im1O51arlv4KNtmPbhDH/1F+UPC3tI/5UT8C89dycqbg9dPk9NH1PKHhb2kf8qJ+BNdycpg9dPk9NH1PKHhb2kf8qJ+BNdycpg9dPk9NH1T9LqMrVZFs7IRdUN17OsRexIOxF+YK96FOjTo6qjiVdYq82rTYypsLKUM/wC+B1L9PEQEBAQEBAQEBAQEBAQEBAQEBAQEBAQEBAQEBAQEBAQEBAQEBAQZdnX6cp4Rf5FXV/i5/BtL0cU7o+ZmKrmyEBBu+WfzIl/1n3jlc1TcYfeFzK+DfKZm7sFoUlTCAgICAgIInE+Iafhekmp1aIRDBDfNFySTYADr2+AKCt0LNjC1cq0OmSUaKIkQ6W6mWF7Xte/XkO+yC9ICAgICAgICAgobs2sLtrPySXxuLxeDbh7atWnnflfqgviAgICAgICAgICAgICAgICAgICDLs6/TlPCL/Iq6v8AFz+DaXo4p3R8zMVXNkICDd8s/mRL/rPvHK5qm4w+8LmV8G+UzN3YLQpKmEBAQEBAQYF8I6v8epwKBBftCbxYg+k7ZoPeG3P+NBnFYpE9hKdlJrWQ98GFNQzb0STcDxBCD1nQKrCrdCg1WX9GLDa+3Zcbg94O3uQYxI5/TRj/AO3UWGGBrj5r3XJsdI3GwLrAnoL80HJJZ+1ps7qnqRLuhX9FmtrgPrFxBP8Ah/Yg68SZ9TjagYeGqdCMIbB8YOJf36WuGke8+7kg0DLLMGDjWmxXzEuIUWBbiC/m2N7OBPIbG4PLt3QUet501aoVr5NwRSGxBqLWOcxz3xLdWsaRpHM73NtzbkA7MI5yTbq4KLjSmtgPLtHEaHN0OPIPY4kgH1r7bbW3Ad+aWZ9TwZiJlNkZGC9roLYl36r3LnC2zuXmoI3D+c09X8VSlJlaZDYyI5jYjnXLiSPO0gOs0Xva+rZBUIuIKOMfmW/JKW1/HS3i8SNqvxLarcS17725INPzRzQhYNiinU+WbFmXN1EOJ0QweRdbck+qCNt78rhQoOc2M5HhztVosMwInokwojA8fQiEke+zkGoTuY9JlcCNxYYMTQ+zWQiLOc838252sLE6hfYEi/JBnkLNjHlWlYtTouHIRl4ROp3DiP02FyC4PF7Dc2GwQXDKzM8Y0mH06fk2w5hjNd2E6HtBANgd2kEja58dkFXjZ4zkliOJJT9Mh8GHFiMLmatZDSQLAm1zYdyCJGftd+PazSJbg39Dz9duziarX79HuQbrQKtL12iwarJ30RWB4B5i/MHvB2PggkEBAQEBAQEBAQEBBl2dfpynhF/kVdX+Ln8G0vRxTuj5mYqubIQEG75Z/MiX/WfeOVzVNxh94XMr4N8pmbuwWhSVMICAgICD5zMeFKy7piYeGsY0uc48gALk+4IPG2Iqy6vYljVebaSIsUu03sQ2+zb26Ns2/cgnsxceMxsIBNIEAwQ5oLYmq7XW2toHK23iUGofB2r/AMbw/GocZ3nQHa2fUfe4Hg4En6wQZTlLKS87mJKQJuC17C9xLXC4Jaxzht3EAoLB8ISUlpTHLDKwGs1yzHO0gC7tT23PfYAe4ILfiOlyEH4PLIsKThhwgy8QO0i+pz2anX53Ooi/egp+UbI8XDNbZKgl5k7ADmdn7DvQV3LWUrM9iT4th2rw5aO6G7S97iNQ2JaLNO552tyBQT9cwHValih8pWcYU904Q0uD4jwTtZovwbF1gPN52ttYhB/WfzIsLFsvDmHAvElCDiOpDn3P7UG0ZY0OmU/BMnFlZFgc+DDiufpGpznNDiS7nzO3YLDkEHnSN+dA/wDcD96g784Guh5nzRnGmxdDPi3Q21vdsg3fF+JsFyVAgRa0YUaXe9nCY0NeNuTgy/otHP8AZYkgEIjMvMCUpWDoVQw9wY/GfohvIDmMsNzp9YctJta+/KxDPJBmPcR4UiV6dxMJeTa15JDhDL9IIIDIbRe582xIv2Ha4c/wevn8f+nif6tQV6WgQZrNZsvMwg5j6iGua4XDgY1iCOoI2QXX4R8pLS9YlIkCA1pdCeHFoAvYi1/C5Qadk3+bST+q/wC8eguiAgICAgICCKxPWPkGiRKlwNejT5uq17uDedj29i850z8dCNKxNudU9eVmjJ1Vltu3jxQjH9KJ5XD7D+2/pqFshzdPs02CP9ur8jyuH2H9t/TTZDm6fYwR/t1fkeVw+w/tv6abIc3T7GCP9ur8lXxri38qjCPxHhcPV+nqvqt9EWtZRqxWPzWbVli6uRcjY7V/56rVWcFlllv7jlVhR1yICC94ZzFNBokOmfJWvRq87i2vdxdy0HttzUyVXPx0IUdSzN0L3deVmlP/AC2W2bVluKEIZYJTyuH2H9t/TXrshzdPshYI/wBur8jyuH2H9t/TTZDm6fYwR/t1fkDNwk2+Q/tv6aa/5un2MEYct1fk1BWLGCAghcY0aYxDhyNSJWe4JigNMTTqs241C1x6Qu3n1QUbA+TcrhqufKNQqDJkBjmthugAAONvO3e69hcWt17kFuxLgqj1yhRqaySgwnRG2bEbCbdh5g7WOxHK4QVPAOU8zg3EIqsLEAiDQ5j4fA06mu6X4htYgHl0Qc+C8mnYYxNBrJrwicIuOjgab3aW+lxDbnfkgkcyMrXY3rjKmKzwdMIQtPC13s5zr34g9a1rdEE1VMFmoZcjCHyhptDhQ+Nov/dua6+jV108tXVBH5Z5cnAsePFdVeNxmtFuFotpv9M3vdBWcW5Fy0/UHTmHZ9sEONzBe27Wk+qRuB9Gx8bbIPphHI2Sp082cxFPCPpIIgtbZhI9Yk3cPo2A7bjZBLZjZVnGtdbU21kQdMJsPRwdXIuN78Qetyt0QXrD9N+R6FAphi6+DCZD1Wtq0tDb2ubXtyuUGYvyTc7FBrf5QDeY4+jgfT16dXF917e5BZcx8tpDGzWzHHMGYYNIihuoFvPS5txfrY32v15IKDTsgJj40DU66zhg7iGw6iPEmw8bHwQaJiLLijVfCDMOS4MFkI6oT2i5a7e5Iv52q5vuL9yCiU/IJzYwbUcREwgblkOHYn3lxAPfYoLDl5lQ/BmIPlX5aEX+zczRwdPOxvfiHs7EHDLZLugYwbiD5fB0zQmOHwOx+vTq4vuvb3IJzMzLc46moMcVXg8Jrm24Wu9yD64tyQWTBdBOGMMwaMZnicIOGvTpvdxd6Nzbnbmgm0BAQEBAQEFWzO+ZMfxh/wAbVGre4xXV72+UvP3YsJVM6YICAgICAgICAg/W+kj5HE9PLRONCAgreYWI42E8LRKxLS7XuY5g0uJAOpwb08UGR+X+q+w4P/m5B0yHwgJj4wBUaC3Rfcw4h1AdoBFj4XHiEG20yflqrTodQkYmqHEaHtPaCLjbp4IOpAQEGPY8zgqGGMVx6NL0qE9sLRZznOBOpjXbgeKDX4btcMOPUIKTmRmPIYJgtgiFxZl4u2FewA5anG2w7Ba5t05oMkdnpi0xdYgSoHq8N1vvL/vQaZlvmtJYumBTZ+XEGZtdoBuyJbc6TzB66Tfbqd7Bo6AgICAgICAgICAgICAgICCrZnfMmP4w/wCNqjVvcYrq97fKXn7sWEqmdMEBAQEBAQEBAQfrfSR8jienlonGhAQZ/nr+baP9eF/G1BkWTOMqTg+emY1Zc8CIxgbobq3BJN9+9BG5rYnpeLsTCeosm5jRDDC5zQHRHAnewJ6EAX3/AHILxVsV1bLvLWQoMuNE5FhviOLhcwmOe5wGk/pedbcbaXbckFZEDHbcOflYMWOt6fC+Nv4lr2vw/Rt1035dOiDSctc0H1fDE1HrzbxpOHxHOaAOKyx3tyDrix5DcIM0k8R4+zBxKYNIqcVjrF4hw4phw4bAetiL2uBc3JugquMX1l+JI35Sj/agWtiXtuWtDQdtjcAG458+qD2NA/uG+AQeSMeTUeu5iTRjP3dMuhNJ6Na7ht/YAEHqan4epNPogo0vIQ+AG6SwtBDh1LtvOJ6k80FVwxlLhrD9TNSbCdFiCIXwtZ82FvdukdS3bznXO19kGN1bMPFtNxfHbLVeI5sOYiBsJxJaQHEAW6juQXnCFexdhujz+JMcMmHDhwzBZFNgXkkABn6FyW380bdNkFOos5mFmXVYrpCsPaGAF1oroUNlydIDW9djbYnbcoPvh3H2KcD4q+ScTzkSJCa8MjMiO1loNvPY83Ow84C9iOm9wE5nljutSVeFBo84+DDaxrnuhnS57nb+mNw0C2wtfe99rBGUikY6dHhR8L45hzJcW6mtmy7h35l8KJzaPql30UFvzpxhXML0eVpklNgRozXGLHY3T6NgdAudOom/O4sLc0Gf0WVxdU6eyo0XHQiRz5xlTOvbF2PLS8gO77m3jdB6FwrArMtQocLEc2yLMAee9jbDw7CR2gC/YglkBAQEBAQEFWzO+ZMfxh/xtUat7jFdXvb5S8/diwlUzpggICAgICAgICD9b6SPkcT08tE40ICDP89fzbR/rwv42oMmyWwlR8WzE3LVmXLtMNuhwc4FhcSLixsT43CCApsxPZc4+BmoIc6Xi6Xtt6bD1bflqadTT4ILl8IGW+PzUnieSdrl40AQ2vHK4Lni/YSHHb6J7EFfp0tlr+SonKhOTfxwMN5dpsHPHKz+CWhp53JJA6E7ELfgfD+HK3hWoR8Iwp0RnSz4LocYtLC42eA1zWgE3aBzBseW4QVLJvF1PwjiOJFrJLYUWGWF4aTpIIIuBvbYjYE3t3oITMWuy2JcaTFWkWkQ4haG6hYkNa1l7d+m/vQevIH9w3wCDyxnDh2Yw9jiNG0EQ5hxjwn9DqN3C/a1xO3ZpPVBoVPz7p7KG35QpUYzQZYhunhucOuou1NB520m3eg4crcx8YV/FQp0aEyPCe4veSNPBZe5LXDoL2DXXvsLhBRpBodnGwOH/Ex98g3bOmnTFSy7mGSjC5zNMQtHVrSC79gufcgyvI3G1GwuZmUrsxw2xNDmP0ucLtuCDpBPUEbdvcgq+NJ0Y4zGixqHCc7jxGQ4QIsXWa1gNugNtW/Ic0GjZqzWApqvwqRW3R2x4UMMiTUEX0bXa17SDr53NhcXG/MAMrxVSqPRZqGcPYiE0HAu1NhuYYdiNN7nc+FiLchcINPxRX8OzmAKbL47hRok0+GHtdCI4rGE24hcdjrABsb6iL9LoM6xXQ8MSEi2cw5ij4xqdbgugua9osbku5bGw5DnteyDccg52ozuBP8AeL3ODIzmQnO56AG7A9QHFwHhbog0hAQEBAQEBByVSnSlWkXSU/C1Q3Wu25F7G43BvzC/NOhRpw1NLE96vWJtWmQmyo2UoZ+1A+T3C3sz7WJ+NeGtJGTtWeEN0+U0UfQ8nuFvZn2sT8aa0kZO0whunymij6Hk9wt7M+1ifjTWkjJ2mEN0+U0UfRQ80MP0ugulxSpbRr4mrznG9tNuZPaVCrkqhLs1MGmvduhWa5CZ+elbZZZtQhjtyQgoqhtMICDWcDYNoFVwtBnZ+R1RHa9Ttbxez3AbB1uQCs6vV5VOVClShtsNdi7Nfq1dpypVOyjCzghHghHhgnfJ7hb2Z9rE/GvbWkjJ2qzCG6fKaKPoeT3C3sz7WJ+NNaSMnaYQ3T5TRR9H75PcLezPtYn401pIydphDdPlNFH0WhSVKICCPr1Ep+Iaa6m1eX1wnEEt1ObexuN2kHn3oI/DOC8P4Wivi0KQ4ZiABx4j3XA3HpOKD44iwDhjEs+J+tUzXEDQzUIkRuwuRcNeAefPn+xB1ymE6FKYfNAhyAMsb/2T3OeNzfbUSRvvsdjuN0FV8iuDPjXG+LRtP/L4rtP7fS/9kF6pVMkaPItkaZKthw28mNFh/wDSepO6Cr1zK7CNbqBn5umWiON3mG9zQ49SQDa56kWJQfOLlLgaK/U6hgbAbRYo5ADkInPbc8ybk3JKC7NAa3SOiDhrdFptekDI1iTbFhn9Fw5HtB5tPeCCgozsksGmY4ghRwPU4pt/pq/egumH8PUjDkn8Uosi2E087c3Htc47k+JQQ0PLbCUOsisMpX9uIvGD+LF9PVqvbXbnva1kFtQUOsZRYOqk0ZkyDoTnG54Ty0H/AA7tHuAQS+FsB4cwrEMakU8CIRbiOJc63cTy91kH1xPgvD2KbOrVNa94FhEF2vA7NQIJG52Nx3IK/TcncGyE0JgyL4ljcNiPJb72iwI7jcILXXsOUfEMkJOsU9kRg9G4sW/VcN2+4hBT4eS2C2R+I6ViuHqGK637rO/egv0lJy1PlGyklAayGwWaxosAO4IPugICAgICAgICAgIMuzr9OU8Iv8irq/xc/g2l6OKd0fMzFVzZCAg3fLP5kS/6z7xyuapuMPvC5lfBvlMzd2C0KSphAQEBAQEBAQEBAQEBAQEBAQEBAQEBAQEBAQEBAQEBAQEBAQEBBl2dfpynhF/kVdX+Ln8G0vRxTuj5mYqubIQEG75Z/MiX/WfeOVzVNxh94XMr4N8pmbuwWhSVMICAgICAgICAgICAgICAgICAgICAgICAgICAgICAgICAgICAgIMuzr9OU8Iv8irq/wAXP4NpejindHzMxVc2QgIN3yz+ZEv+s+8crmqbjD7wuZXwb5TM3dgtCkqYQEBAQEBAQEBAQEBAQEBAQEBAQEBAQEBAQEBAQEBAQEBAQEBAQfhAPMIGlvqhH22Jpb6oQtiaW+qELYv0C3JHwQEBAQEBAQEBAQEBAQEBAQEBAQEBAQEBAQEBAQEBAQEBAQEBAQEBAQEBAQEBAQEBAQEBAQEBAQEBAQEBAQEBAQEBAQEBAQEBAQEBAQEBAQEBAQEBAQEBAQEBAQEBAQEBAQEBAQEBAQEBAQEBAQEBAQEBAQEBAQEBAQEBAQEBAQEBAQEBAQEBAQEBAQEBAQEBAQEBAQEBAQEBAQEBAQEBAQf/2Q=="/>
          <p:cNvSpPr>
            <a:spLocks noChangeAspect="1" noChangeArrowheads="1"/>
          </p:cNvSpPr>
          <p:nvPr/>
        </p:nvSpPr>
        <p:spPr bwMode="auto">
          <a:xfrm>
            <a:off x="0" y="-685800"/>
            <a:ext cx="320992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wgHBhQIBwgUFhQWFxwYGBUYFx4gHxsgICUlICQiIBwnHDQmJCQlJyQlJDEkKikrMDo2JyY5PzMvNygvOjEBCgoKDAwNGxAPGjgmHyUwNzc3Nyw3Nys3LCw3Nys3LTcrNzI3Mjc3Kzc3NzcyKys3NywrKystKystKyw3LCsuNv/AABEIAJYBUQMBEQACEQEDEQH/xAAcAAEAAwEBAQEBAAAAAAAAAAAABQYHBAgDAQL/xABKEAABAgQEAwMGCQkFCQAAAAABAAIDBAURBgcSIRMxQVFhcRciMlJVgQgUFTZicqOz0hY3QoORobLC4yMzgpOxJCVFU3R1kqLh/8QAGwEBAAMBAQEBAAAAAAAAAAAAAAQFBgcDAQL/xAA6EQEAAAIDBxQDAAMAAAAAAAAAAQMCBBEFBhYxUYGhEhQVITM1QUJTYoKisbLBwtHh4vATYWMiMnH/2gAMAwEAAhEDEQA/ANxQEBAQEBAQEBAQEBAQEBAQEBAQEBAQEBAQEBAQEBAQEBAQEBAQEBAQEBAQEBAQEBAQEBAQEBAQEBAQEBAQEBAQEBAQEBAQEBAQEBAQEBAQEBAQEBAQEBAQEBAQEBAQEBAQEBAQEBAQEBAQEBAQEBAQEBAQEBAQEBAQEBAQEBAQEBAQEBAQEBAQRVcxFSqCWCqzOjXfT5rje1r8ge0LymTqEv8A2im1O51arlv4KNtmPbhDH/1F+UPC3tI/5UT8C89dycqbg9dPk9NH1PKHhb2kf8qJ+BNdycpg9dPk9NH1PKHhb2kf8qJ+BNdycpg9dPk9NH1T9LqMrVZFs7IRdUN17OsRexIOxF+YK96FOjTo6qjiVdYq82rTYypsLKUM/wC+B1L9PEQEBAQEBAQEBAQEBAQEBAQEBAQEBAQEBAQEBAQEBAQEBAQEBAQZdnX6cp4Rf5FXV/i5/BtL0cU7o+ZmKrmyEBBu+WfzIl/1n3jlc1TcYfeFzK+DfKZm7sFoUlTCAgICAgIInE+Iafhekmp1aIRDBDfNFySTYADr2+AKCt0LNjC1cq0OmSUaKIkQ6W6mWF7Xte/XkO+yC9ICAgICAgICAgobs2sLtrPySXxuLxeDbh7atWnnflfqgviAgICAgICAgICAgICAgICAgICDLs6/TlPCL/Iq6v8AFz+DaXo4p3R8zMVXNkICDd8s/mRL/rPvHK5qm4w+8LmV8G+UzN3YLQpKmEBAQEBAQYF8I6v8epwKBBftCbxYg+k7ZoPeG3P+NBnFYpE9hKdlJrWQ98GFNQzb0STcDxBCD1nQKrCrdCg1WX9GLDa+3Zcbg94O3uQYxI5/TRj/AO3UWGGBrj5r3XJsdI3GwLrAnoL80HJJZ+1ps7qnqRLuhX9FmtrgPrFxBP8Ah/Yg68SZ9TjagYeGqdCMIbB8YOJf36WuGke8+7kg0DLLMGDjWmxXzEuIUWBbiC/m2N7OBPIbG4PLt3QUet501aoVr5NwRSGxBqLWOcxz3xLdWsaRpHM73NtzbkA7MI5yTbq4KLjSmtgPLtHEaHN0OPIPY4kgH1r7bbW3Ad+aWZ9TwZiJlNkZGC9roLYl36r3LnC2zuXmoI3D+c09X8VSlJlaZDYyI5jYjnXLiSPO0gOs0Xva+rZBUIuIKOMfmW/JKW1/HS3i8SNqvxLarcS17725INPzRzQhYNiinU+WbFmXN1EOJ0QweRdbck+qCNt78rhQoOc2M5HhztVosMwInokwojA8fQiEke+zkGoTuY9JlcCNxYYMTQ+zWQiLOc838252sLE6hfYEi/JBnkLNjHlWlYtTouHIRl4ROp3DiP02FyC4PF7Dc2GwQXDKzM8Y0mH06fk2w5hjNd2E6HtBANgd2kEja58dkFXjZ4zkliOJJT9Mh8GHFiMLmatZDSQLAm1zYdyCJGftd+PazSJbg39Dz9duziarX79HuQbrQKtL12iwarJ30RWB4B5i/MHvB2PggkEBAQEBAQEBAQEBBl2dfpynhF/kVdX+Ln8G0vRxTuj5mYqubIQEG75Z/MiX/WfeOVzVNxh94XMr4N8pmbuwWhSVMICAgICD5zMeFKy7piYeGsY0uc48gALk+4IPG2Iqy6vYljVebaSIsUu03sQ2+zb26Ns2/cgnsxceMxsIBNIEAwQ5oLYmq7XW2toHK23iUGofB2r/AMbw/GocZ3nQHa2fUfe4Hg4En6wQZTlLKS87mJKQJuC17C9xLXC4Jaxzht3EAoLB8ISUlpTHLDKwGs1yzHO0gC7tT23PfYAe4ILfiOlyEH4PLIsKThhwgy8QO0i+pz2anX53Ooi/egp+UbI8XDNbZKgl5k7ADmdn7DvQV3LWUrM9iT4th2rw5aO6G7S97iNQ2JaLNO552tyBQT9cwHValih8pWcYU904Q0uD4jwTtZovwbF1gPN52ttYhB/WfzIsLFsvDmHAvElCDiOpDn3P7UG0ZY0OmU/BMnFlZFgc+DDiufpGpznNDiS7nzO3YLDkEHnSN+dA/wDcD96g784Guh5nzRnGmxdDPi3Q21vdsg3fF+JsFyVAgRa0YUaXe9nCY0NeNuTgy/otHP8AZYkgEIjMvMCUpWDoVQw9wY/GfohvIDmMsNzp9YctJta+/KxDPJBmPcR4UiV6dxMJeTa15JDhDL9IIIDIbRe582xIv2Ha4c/wevn8f+nif6tQV6WgQZrNZsvMwg5j6iGua4XDgY1iCOoI2QXX4R8pLS9YlIkCA1pdCeHFoAvYi1/C5Qadk3+bST+q/wC8eguiAgICAgICCKxPWPkGiRKlwNejT5uq17uDedj29i850z8dCNKxNudU9eVmjJ1Vltu3jxQjH9KJ5XD7D+2/pqFshzdPs02CP9ur8jyuH2H9t/TTZDm6fYwR/t1fkeVw+w/tv6abIc3T7GCP9ur8lXxri38qjCPxHhcPV+nqvqt9EWtZRqxWPzWbVli6uRcjY7V/56rVWcFlllv7jlVhR1yICC94ZzFNBokOmfJWvRq87i2vdxdy0HttzUyVXPx0IUdSzN0L3deVmlP/AC2W2bVluKEIZYJTyuH2H9t/TXrshzdPshYI/wBur8jyuH2H9t/TTZDm6fYwR/t1fkDNwk2+Q/tv6aa/5un2MEYct1fk1BWLGCAghcY0aYxDhyNSJWe4JigNMTTqs241C1x6Qu3n1QUbA+TcrhqufKNQqDJkBjmthugAAONvO3e69hcWt17kFuxLgqj1yhRqaySgwnRG2bEbCbdh5g7WOxHK4QVPAOU8zg3EIqsLEAiDQ5j4fA06mu6X4htYgHl0Qc+C8mnYYxNBrJrwicIuOjgab3aW+lxDbnfkgkcyMrXY3rjKmKzwdMIQtPC13s5zr34g9a1rdEE1VMFmoZcjCHyhptDhQ+Nov/dua6+jV108tXVBH5Z5cnAsePFdVeNxmtFuFotpv9M3vdBWcW5Fy0/UHTmHZ9sEONzBe27Wk+qRuB9Gx8bbIPphHI2Sp082cxFPCPpIIgtbZhI9Yk3cPo2A7bjZBLZjZVnGtdbU21kQdMJsPRwdXIuN78Qetyt0QXrD9N+R6FAphi6+DCZD1Wtq0tDb2ubXtyuUGYvyTc7FBrf5QDeY4+jgfT16dXF917e5BZcx8tpDGzWzHHMGYYNIihuoFvPS5txfrY32v15IKDTsgJj40DU66zhg7iGw6iPEmw8bHwQaJiLLijVfCDMOS4MFkI6oT2i5a7e5Iv52q5vuL9yCiU/IJzYwbUcREwgblkOHYn3lxAPfYoLDl5lQ/BmIPlX5aEX+zczRwdPOxvfiHs7EHDLZLugYwbiD5fB0zQmOHwOx+vTq4vuvb3IJzMzLc46moMcVXg8Jrm24Wu9yD64tyQWTBdBOGMMwaMZnicIOGvTpvdxd6Nzbnbmgm0BAQEBAQEFWzO+ZMfxh/wAbVGre4xXV72+UvP3YsJVM6YICAgICAgICAg/W+kj5HE9PLRONCAgreYWI42E8LRKxLS7XuY5g0uJAOpwb08UGR+X+q+w4P/m5B0yHwgJj4wBUaC3Rfcw4h1AdoBFj4XHiEG20yflqrTodQkYmqHEaHtPaCLjbp4IOpAQEGPY8zgqGGMVx6NL0qE9sLRZznOBOpjXbgeKDX4btcMOPUIKTmRmPIYJgtgiFxZl4u2FewA5anG2w7Ba5t05oMkdnpi0xdYgSoHq8N1vvL/vQaZlvmtJYumBTZ+XEGZtdoBuyJbc6TzB66Tfbqd7Bo6AgICAgICAgICAgICAgICCrZnfMmP4w/wCNqjVvcYrq97fKXn7sWEqmdMEBAQEBAQEBAQfrfSR8jienlonGhAQZ/nr+baP9eF/G1BkWTOMqTg+emY1Zc8CIxgbobq3BJN9+9BG5rYnpeLsTCeosm5jRDDC5zQHRHAnewJ6EAX3/AHILxVsV1bLvLWQoMuNE5FhviOLhcwmOe5wGk/pedbcbaXbckFZEDHbcOflYMWOt6fC+Nv4lr2vw/Rt1035dOiDSctc0H1fDE1HrzbxpOHxHOaAOKyx3tyDrix5DcIM0k8R4+zBxKYNIqcVjrF4hw4phw4bAetiL2uBc3JugquMX1l+JI35Sj/agWtiXtuWtDQdtjcAG458+qD2NA/uG+AQeSMeTUeu5iTRjP3dMuhNJ6Na7ht/YAEHqan4epNPogo0vIQ+AG6SwtBDh1LtvOJ6k80FVwxlLhrD9TNSbCdFiCIXwtZ82FvdukdS3bznXO19kGN1bMPFtNxfHbLVeI5sOYiBsJxJaQHEAW6juQXnCFexdhujz+JMcMmHDhwzBZFNgXkkABn6FyW380bdNkFOos5mFmXVYrpCsPaGAF1oroUNlydIDW9djbYnbcoPvh3H2KcD4q+ScTzkSJCa8MjMiO1loNvPY83Ow84C9iOm9wE5nljutSVeFBo84+DDaxrnuhnS57nb+mNw0C2wtfe99rBGUikY6dHhR8L45hzJcW6mtmy7h35l8KJzaPql30UFvzpxhXML0eVpklNgRozXGLHY3T6NgdAudOom/O4sLc0Gf0WVxdU6eyo0XHQiRz5xlTOvbF2PLS8gO77m3jdB6FwrArMtQocLEc2yLMAee9jbDw7CR2gC/YglkBAQEBAQEFWzO+ZMfxh/xtUat7jFdXvb5S8/diwlUzpggICAgICAgICD9b6SPkcT08tE40ICDP89fzbR/rwv42oMmyWwlR8WzE3LVmXLtMNuhwc4FhcSLixsT43CCApsxPZc4+BmoIc6Xi6Xtt6bD1bflqadTT4ILl8IGW+PzUnieSdrl40AQ2vHK4Lni/YSHHb6J7EFfp0tlr+SonKhOTfxwMN5dpsHPHKz+CWhp53JJA6E7ELfgfD+HK3hWoR8Iwp0RnSz4LocYtLC42eA1zWgE3aBzBseW4QVLJvF1PwjiOJFrJLYUWGWF4aTpIIIuBvbYjYE3t3oITMWuy2JcaTFWkWkQ4haG6hYkNa1l7d+m/vQevIH9w3wCDyxnDh2Yw9jiNG0EQ5hxjwn9DqN3C/a1xO3ZpPVBoVPz7p7KG35QpUYzQZYhunhucOuou1NB520m3eg4crcx8YV/FQp0aEyPCe4veSNPBZe5LXDoL2DXXvsLhBRpBodnGwOH/Ex98g3bOmnTFSy7mGSjC5zNMQtHVrSC79gufcgyvI3G1GwuZmUrsxw2xNDmP0ucLtuCDpBPUEbdvcgq+NJ0Y4zGixqHCc7jxGQ4QIsXWa1gNugNtW/Ic0GjZqzWApqvwqRW3R2x4UMMiTUEX0bXa17SDr53NhcXG/MAMrxVSqPRZqGcPYiE0HAu1NhuYYdiNN7nc+FiLchcINPxRX8OzmAKbL47hRok0+GHtdCI4rGE24hcdjrABsb6iL9LoM6xXQ8MSEi2cw5ij4xqdbgugua9osbku5bGw5DnteyDccg52ozuBP8AeL3ODIzmQnO56AG7A9QHFwHhbog0hAQEBAQEBByVSnSlWkXSU/C1Q3Wu25F7G43BvzC/NOhRpw1NLE96vWJtWmQmyo2UoZ+1A+T3C3sz7WJ+NeGtJGTtWeEN0+U0UfQ8nuFvZn2sT8aa0kZO0whunymij6Hk9wt7M+1ifjTWkjJ2mEN0+U0UfRQ80MP0ugulxSpbRr4mrznG9tNuZPaVCrkqhLs1MGmvduhWa5CZ+elbZZZtQhjtyQgoqhtMICDWcDYNoFVwtBnZ+R1RHa9Ttbxez3AbB1uQCs6vV5VOVClShtsNdi7Nfq1dpypVOyjCzghHghHhgnfJ7hb2Z9rE/GvbWkjJ2qzCG6fKaKPoeT3C3sz7WJ+NNaSMnaYQ3T5TRR9H75PcLezPtYn401pIydphDdPlNFH0WhSVKICCPr1Ep+Iaa6m1eX1wnEEt1ObexuN2kHn3oI/DOC8P4Wivi0KQ4ZiABx4j3XA3HpOKD44iwDhjEs+J+tUzXEDQzUIkRuwuRcNeAefPn+xB1ymE6FKYfNAhyAMsb/2T3OeNzfbUSRvvsdjuN0FV8iuDPjXG+LRtP/L4rtP7fS/9kF6pVMkaPItkaZKthw28mNFh/wDSepO6Cr1zK7CNbqBn5umWiON3mG9zQ49SQDa56kWJQfOLlLgaK/U6hgbAbRYo5ADkInPbc8ybk3JKC7NAa3SOiDhrdFptekDI1iTbFhn9Fw5HtB5tPeCCgozsksGmY4ghRwPU4pt/pq/egumH8PUjDkn8Uosi2E087c3Htc47k+JQQ0PLbCUOsisMpX9uIvGD+LF9PVqvbXbnva1kFtQUOsZRYOqk0ZkyDoTnG54Ty0H/AA7tHuAQS+FsB4cwrEMakU8CIRbiOJc63cTy91kH1xPgvD2KbOrVNa94FhEF2vA7NQIJG52Nx3IK/TcncGyE0JgyL4ljcNiPJb72iwI7jcILXXsOUfEMkJOsU9kRg9G4sW/VcN2+4hBT4eS2C2R+I6ViuHqGK637rO/egv0lJy1PlGyklAayGwWaxosAO4IPugICAgICAgICAgIMuzr9OU8Iv8irq/xc/g2l6OKd0fMzFVzZCAg3fLP5kS/6z7xyuapuMPvC5lfBvlMzd2C0KSphAQEBAQEBAQEBAQEBAQEBAQEBAQEBAQEBAQEBAQEBAQEBAQEBBl2dfpynhF/kVdX+Ln8G0vRxTuj5mYqubIQEG75Z/MiX/WfeOVzVNxh94XMr4N8pmbuwWhSVMICAgICAgICAgICAgICAgICAgICAgICAgICAgICAgICAgICAgIMuzr9OU8Iv8irq/wAXP4NpejindHzMxVc2QgIN3yz+ZEv+s+8crmqbjD7wuZXwb5TM3dgtCkqYQEBAQEBAQEBAQEBAQEBAQEBAQEBAQEBAQEBAQEBAQEBAQEBAQfhAPMIGlvqhH22Jpb6oQtiaW+qELYv0C3JHwQEBAQEBAQEBAQEBAQEBAQEBAQEBAQEBAQEBAQEBAQEBAQEBAQEBAQEBAQEBAQEBAQEBAQEBAQEBAQEBAQEBAQEBAQEBAQEBAQEBAQEBAQEBAQEBAQEBAQEBAQEBAQEBAQEBAQEBAQEBAQEBAQEBAQEBAQEBAQEBAQEBAQEBAQEBAQEBAQEBAQEBAQEBAQEBAQEBAQEBAQEBAQEBAQEBAQf/2Q=="/>
          <p:cNvSpPr>
            <a:spLocks noChangeAspect="1" noChangeArrowheads="1"/>
          </p:cNvSpPr>
          <p:nvPr/>
        </p:nvSpPr>
        <p:spPr bwMode="auto">
          <a:xfrm>
            <a:off x="152400" y="-533400"/>
            <a:ext cx="320992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QDxUUDxQWEBUVEBcVGBcSFBUVEBYVFBYXHBUZFhcZGygeGBsjGRgXHy8gIycsLC0sFSAxNTAsNSkrLSoBCQoKDQwOGA8PGiodHR41Ki81LCktNSo1NSwwNTU1LCkpKSwvNSwpKSkpLDU1KSwpNSkpKTAtKSkpNiwpKSkqLP/AABEIANIA8AMBIgACEQEDEQH/xAAcAAEAAgMBAQEAAAAAAAAAAAAABgcEBQgDAgH/xABPEAABAwIDBAQHCgwEBQUAAAABAAIDBBEFEiEGBxMxIkFRcRQyYXSBk7IVFzQ1UlNyc5HSFiMlM0JUgpKhs8PRYrHT4giUosHhGCRDRGP/xAAbAQEAAgMBAQAAAAAAAAAAAAAAAQUDBAYCB//EAC8RAQABAwEECAYDAQAAAAAAAAABAgMRBAUyUXESExQWITSRwQYxM1Jh0UFT8RX/2gAMAwEAAhEDEQA/ALxREQEREBERAREQEREBERBr9oa10FJNLHbMyFzm3FxcDS4VWe+lW9sXq/8AcrL2w+L6nzd/slUMtS/XVTMYl1uwdLYvWq5uUxVMT/MfhLvfSre2L1f+5PfSre2L1f8AuURRa/WV8XQ/83R/10+iXe+lW9sXq/8AcpJsFtpUVtU6OcsyiFz+izKbhzANb+UqrVNd03w5/mz/AG417t3KpqiJlobR0Omt6W5VTbiJiOC3ERFYOAEREBERAREQEREBERAREQEREBERAREQEREBERBp9sPi+p83f7JVDK+dsPi+p83f7JVDLS1O9Dtvhv6NfP2ERFqumFNd03w5/mz/AG41ClNd03w5/mz/AG41ktb8K7anlLnJbiIis3zQREQEREBERAREQEREBERAREQEREBERARUPWbSVQleBUzgCRwFppLWDj5V4/hNV/rM/rpPvLV7THB08fDl2Yz049F/IqB/Car/AFmf10n3k/Car/WZ/XSfeTtMcE927v3x6Lm2w+L6nzd/slUMthNtBUvaWvqJntcLEOleWkHmCCdQtete7ciucr/Zegq0VFVNU5zOfAREWJaimu6b4c/zZ/txqFL3pK6SF2aF74nWtdji11uy4PLQfYvVFXRqiWtq7E37NVqJx0odFIqB/Car/WZ/XSfeT8Jqv9Zn9dJ95bfaY4OU7t3fvj0X8ioH8Jqv9Zn9dJ95Pwmq/wBZn9dJ95O0xwO7d3749F/IoTutxCSanmM0j5SJgAZHucQMg0FypstiirpRlQarTzp7tVqZzgREXprCIiAiIgIiICIiAiIgIiIOda789J9a/wBorwXvXfnpPrX+0V4Kol9ao3YEREehERAREQEREBERAREQWnuh+DTfXj2GqfKA7ofg03149hqnysrO5D5vtfzlzn7QIiLKqxERAREQEREBERAREQEREHOtd+ek+tf7RXgthXYZLxZPxUn5x/8A8b/lHyLw9y5vmZfVv/sqmYl9XouUdGPGGMiyfcub5mX1b/7J7lzfMy+rf/ZMS9dZRxhjIsh+HStBLopAALkmN4AHlJGix1D1FUT8hEREiIvuGBzzZjXPNr2a0uNu4ITOPm+EWT7lzfMy+rf/AGT3Lm+Zl9W/+ynEvHWUcYYyLJ9y5vmZfVv/ALJ7lzfMy+rf/ZMSdZRxhZW6H4NN9ePYap8oLunp3Mp5g9rmEzjxmlp8RvaFOlY2dyHzna0xOsuY4+wiIsqsEREBERAREQEREBERAREQEREBERBp9sPi+p83f7JVDK+dsPi+p83f7JVDLS1O9Dtvhv6NfP2ERFqumFNd03w5/mzvbjUKU13TfDn+bP8AbjWS1vwrtqeUucluIiKzfNBERAREQEREBERAREQEREBERAREQEREBERAREQafbD4vqfN3+yVQyvnbD4vqfN3+yVQy0tTvQ7b4b+jXz9hERarphTXdN8Of5s/241ClNd03w5/mz/bjWS1vwrtqeUucluIiKzfNBERAREQEREBERAREQEREBERAREQEREBERAREQa3aOjdNRzxxi73wua0XAuSNNToFU/vbV3zTfWx/eV1IsVdqmucytNFtS9o6ZptxE58fH/VK+9tXfNN9bH95Pe2rvmm+tj+8rqReOzUflvd4tXwp9J/alfe2rvmm+tj+8pPu+2RqaSrdJUMDGmBzbh7HalzCNAewFWGimmxTTOYYb+3NTft1W6opxPCJ/YiIs6jEREBERAREQEREBERAREQFq9qMcFDRTVDteHGSAeTnnRjfS4tHpW0VQ7/AHaCzIaRh1ceNJ9Ft2xg97sx/YCDR+/7W/M037sv+orV3e7W+6dC2Z4a2QPcyRrL5Q5puLXJNiwtPPrXPNHsw+TDZ60Xyw1EUfkIeDnPoLof3ipluIx/hVslM49GojzN+tiuf4sLv3AiV8otRtdiz6SgqJ4g0vihc9oeCWXHK4BBI9KqPCd/FTxh4UyHhAPLhFG8SEhjixrSZCBd+UXI60QvNFzzU78MRdJmYYY230YIszbdhJOY9+noUjj39nwIl0LfCw8NDQXeDlpBPE7Ra1sl73I1tewwuNFzxDvvxFr8zjC8X8QxWbbsuHZh9qurY/ayPEaJtQ0cPm17Sb5Hs8YX6xaxB7COSDeoqS2v35SmV0eGBrI2mwme3O99utjT0Wt7Lgk+TktTFvZxakkaaoZw4XDKinEWZva0ta0+nUIl0Gij+xm2cWKU3FhuxzTlkjcbuY7v62kah3X5CCBT7t+WIB5BFPYOt+adewP1nYiHQCqLbnfDU0GITU0UcDmRlljIJM5zRscb2eBzcepa4b66qpr4Y6djIIH1MbLObnmLHSNaczr2BIPIDTtK9N4O8iekxOeGOCke1hZZ0sBfIc0THdJ2cX1PZysiVmbDY++vw+GplDWvkD7iO+QZZHtFrknk0da3yi+xW0fFwiOrqeHCOHI9/Dbkia2OSQEhtzbRt+9VZtLvyqpZCKENpogeiXMa+dw7XZrtb3AadpRC+0XO+H748Sp5Bx3CccyyaJrCQexzGtI79R5Fc2z+3NPWUDqwExsja4yh2rozG27wbc9NQRzBHXogkSKi8V321tTNw8OibEHOswcMzVDuzTxb+QA27SsOXetjFHKBVtANr5KinEd29oyhpt5UTh0AijWyG2jcSoTURt4b2ZmvYTmDZGtB0Ol2kEEHTmqqw/fvWmWPjNpxGZGcQtikzCMuGct/G88t7IhfSLn/ABjflWySk0wjp479FpYHvt1Z3O0v3Af91ON1+9F+IyOp6trWzBmdr4wQ2RrSA4FpJs4XB0NiL6C2oWQiIgIiIPwlcr7cY/4diM84N2mTLH9Uzos+0DN3uKvrertD4FhcpByvlHAZ23kBzEdzA894C552bwU1tZDTsOUyyBtwL5Wi5c619bNBNvIiYWLgO2GGxYEaGWR4kkhkzkQyECWS5BuBrlOUX/wKtMIxN1NURTx+NFI2QeXKbkdxFx6VbX/p6b+un/lx/qqt9ttlzhla6nc/iAMa9ryMmZrxztc2s4OHP9FBfu3VY2bAqmWM3ZJRF7T2tc0EfwK5+2OwxlTiNNDKLskna1wBtdupIuNRe1vSrC2X2hE+y1bA43fTQvbz14T7ujPoOdv7IUG3cuHuxR6//ZH+TkE+317I0tLSwTU0LIHcfhHhNDWuaWOd0gNCQWjXnqVHNzWz8FZiDxUxiZsdOXhjxdhdnY0Fw5GwJ0Kne/4/k6Dzxv8AKlUV3An8oT+af1Y0Gt3y4DBSYgwU0bYWyUzXlrBZgdnkaS1vJtw0aBbfY+qdHsriJYbHjPbp1CRkDXf9Lisff6fyjD5m3+bKpHuZw1lVgtVBJqyWokYbcwHQxC48o5+hBUGASysqonU0fGlbIHMZkMmZzdR0Bq61r+hTPaqtxnEomx1VDJZkmdpjpJmvBsRzN9CDy8g7FHcWweqwatbnBjkjkzxSAXikynRzSdCCObeYuQVt9ot7tbWxNi6NMMwJNPnbI9zSC3pFxIFwDYdiCTblMGq6WulFRTzQRyU2pkjexhex7MmpFr2c/wDiqlqPHd9J3+ZXRm684i6mL8TdcG3CbIwCpt1ukItodLBwzdZPJc51DhndqPGd1+UoOl9nd2tDSxRfiI5ZWhrjLI3NIZBY5gT4vS1AFrKld7nx3U98X8iNdJxeKO4f5Lmve6fy3U98X8iNCEtralzNjIg39N+R30TVPJ/yA9KjO5zDmTYvHxQHCOOSVodqC9tg3TyZs3e0KyNkdnxX7Lx05IaZI5MruYa9tRI5hPkDgL+S6plpqsJrQSHU9RE42zC4IIINr6PYQTqNCCg6Q2o2VpK4w+GtDskvQu7IXEtN47jVwNs2UfI716Y4KSkw+TwiNjaWOPpRhgyFtxZoYNCS6wA7Sud9ots63FpImS9Mtd+LigYR0z+kGglzneXq6raq1KzZKvl2cfBVSOnqbtlawkOe1rHNcIs3N7rAnUnU2vpdBBHbzRHOHYbh1JTOuQx3B4lRqCNC3LYkEiwvztqtTttimIVPBkxNjmAh/CDohFp0c9m2DreJqfQsTZLal+F1ZmZGx7wx0ZbKCC25F7dbHaW7iR1r22x2kqsRcypqm5I9Y4srS2EW1cGE+MeRJuerloEFj7i/i+t+t/ohUxSRZnMadMzmt/eICubcU4e59bqPzv8AR/8AB+xU5hrhxYtR+cj6/wDEEF3709iKOnwh76enjifC6INexoEhDpGsOd3N9w48766qAbmz+WoPoTfynK298h/IlR9OH+fGqj3Nn8tQfQm/lPQdJIiIgREQfEkQd4wDu8Ar8ZTtBuGtB7QACoJvj2iqKGjhfSSmFzqnKSA03bw3m3SBHMD7FU0W8/FXmzKqRx7GxRE/YI0HTC83wNdq5oPeAVza/efi0ZGepkaex8MQv6DHqrA3Y72JKycUtdlMjweHI0ZcxaCS17RpewJBFuVrckStJtO0Xs1ovzsBr3r8bTMBuGtB8jRdeqIh8vjDvGAPeLr8ZA1vitA7gAvtEHw+BrvGaD3gFfrIw3xQB3Cy/SVzO7epidz/AO7fz+RD/poOk6ujZM0slY2Vp5te0OafQRZYdFs1SwOzQU0ETvlRwxtd9oF1sQtftBj0VDTPnqDZjB1eM4nRrWjrcTog2K8fBGfIb+6FzntLvarqt5ySupIr9FkDi0gf4pBZzj6QPItNDtXXwODhU1LCdRmlkLXeh5IcPQUTh1WvN1M0m5a0ntIBKqzdxvgdUytpsQyiR5yxytGVr3Hk17eTXHqIsCdLA2va90Q/GMAFgAB2DQLGrsLinblnijmA6pWNeB3BwKykQYVBglPT38Hgihvz4UbGE9+UBZqIgw6jB4JHZ5IYnu+U+NjnfaRdZDoGkAFoIHIECw7l6Ig+GQtb4rQL9gAXz4Iz5Df3QvVEHy9gIsQCOwi4XyynaDcNaD2gAFeiICIiAiIgq/f/APAIPO/6UirvdLi0VLijZKmRsLOBI3M85W3OWwv6FYm//wCAQed/0pFUmx2y7sSqxTskERMbn5nNLh0LaWBHaiVrb1NuMPqMNkhimjqZXOZwxH08hDwS4u5N6IcOdze3aqx3dUr5MWpBGCSKhrzbqZH0nk+TKD9q1u0OByUNVJTzeNG61x4rmnVrh5C0gq7tytFRmi41My1R+bnc92aQOFjZvyWO0cAB33IQR/efvXmZO+koHcIRnLJK2xkLx4zWE+KG8iedwbWtrE3UWMx03hxkqhEWh+fwhxdkPJ5ZnzZeu5FrG/JRTEy7jS8TxuLJmvzzZjmv6bqyRslj8sOXjF0T4suXwlmQxuba1uwtNkG/3Wb1JKuUUlcQ6Qg8KUANLy0XLHgaZrAkEWvYjnz897e82Wmm8EoXcN4aDLKAC9uYXaxl9AcpBJ59IWtqo1snuvr4qumqGtidGyojkLmTxuBYHjNYg69G/JRveMHe7FZn5+EHn2Wbl/6bIM3BtqcXjBqopKqaJjum6TiTU2njB+a4t2kWIvzCiBNyunt3zIzg1IBlLDSNzcstyPxt/wBrNf0rmJ9sxy8rm3d1fwQdhhUx/wAQOLOz01MDZoa6Zw6iScjPsAf+8rnCpL/iBw5wqKaf9F0Lor9jmOzAekPP7pREMLcbs1HU1cs0zQ8U7WZGuF28SQus63WWhht5XX6grsxvA4qyB0NQ0PY8W15tPU5p6nDmCqW3E7QMgq5YJXBnhDGZCTYGSMus3vIebfRt1hXZi+LxUkD5qhwjYxtyT/AAdbjyA6yiUF2V3KUtK4SVTjVyAggEZIWkG4OQG7j9I28ihG83bOtp8WqI4KmWKNpjytY6zReKMm2naSfSp7svvmo6shk96OQmwEhBicTytINB+0B6VVO9z46qe+L+RGg+a3eniEsUcTZ3xhjAC5htNI7W7nv8br5Cw061ZW0m8l2H4VRBn42qno4nXkJdlHDZmkfrdzi46A8zcnlY7Lc3g8UWFRSsYBJMXue+wzm0j2tF+dg1o07+1Vpvwc73XIdyFNFl+jd97ftZkGrpa7FsTe4wyVVQW6u4cjmRtvy0aWsb5AOxe2Dbx8Rw6fLLJJKGOyvhqi5x05i7ukw+UH0FWpuNaz3IGW2Y1MuftzXFr/sZFW2+wN92H5LX4EWe3yrHn5cmT+CC2tod4LIcHFfAM/Ea0RNdy4jzaz7fJIdcD5BCpnDq7FcYqHNhqJZHhpkIE/Bja24GjQ5rRqQLAKbbEbLnE9mjTvdwz4TI6FxF2tc1wIuPklxeD3lQKu3d4jSuDmwSPHNstKeK0jqc0x9IC3aAgkmz5x+mrmU4MxcdSKomWlyAjM4yEmzRceI6+oHM2U33s7eS4dBFHTkNnmDuna4jay2YtB0uS4AXvyKqrBt52I0UgDpnzNa6zoqm7r25tu7psPp07DyVobwtkvdqipqqmc2N4iD2CU5WvZOGnIXfouvlt1XJHXcBWmCYfjGJsfPTTTzBj8pJqyw5rA2aC8dRHYNVMt2VbjJrDFUGQwRm03hgcXN00Ebz0nOOh5lttey9e1GymJ4e4v4NTAW85Ic5aAP/ANIiRb0qR7B72auOqiiq5DUwySNjPEsZGZyAHB4FzYkXBvpdBf6IiIEREFdb7sImqaKFtNFJO4VWYiJjnuA4cguQByuR9qh26DZiqp8Va+emmhZwJBmkie1tzlsLkWur2RBWe+fYd9XEyppYzJNFZjmsBc98TjpYDUlrjfuc7sUM3aQYhhtc1z6Oq4Eto5RwJbAX6L7ZebSb9xd2q/0QUlvS3WTeEPq6FhmZI7PJGwXkY8+M5rebmuOthqCTpblDotqcUFP4G2So4eXJwxGeIG8sgdk4gFtLX5acl08lkSqDdFsDW08onqHyUkXMQZiDKbaGVnJrR2HpX7Bz+t7+7eaol8MomGVxaGyxt1kOUWa9g/S6NmkDXoi19VbqIhzFg1JirmGjpm1bI3us6PLIyIZtHZi4AMaevUA9d1hu2FrwSPA6g2JFxBJY27OjyXVKInL8C0212y8eJUjoJujfpMeBdzJB4rgOvmQR1gkLdIiHLm0W76toXkSwuewHSWJrnxEdRuBdvc6xWsbBVVRawNnqCNGttLKR3DWy62SyJypvdpuikjmZVYi0MyEOjhJBcXjVrpLaAA6hvO4F7WsdDvQ2Wq5sXqJIaWeVjjHZ0cMjmG0MYNiBY6gj0LoJEQi27GifDhFNHMx0T2tfdr2lrxeWQi4Oo0IPpWm3sbvH4ixk1LYzxNLcpIHEjJvlBOgcDci+nSPkVhIg5fwzE8Twlz2RCelLvGa6G7SRyID2EX8oXthGxGIYrUF7o5Om6756hrms8pu4Av0/Rb5BoF00iJygu0uxVQ3CGUeFyiMMbleHdF87TcvHEv0C5xJPUb2uBzqWixvF8IHCAnhaOTJIuJEPoFzSAPomy6UREOY8N2Ur8XqjI5jyZX5pJ5WFkTeQJ5AGwtZrewKyN5uw1bLSwRULuLTU8TGeDizZSYxYPJJtIbAaaWPIElWoiJc3Rbc4xSs4DnzssMoE0GaVvVo57M32krK3cbtqmpq4pp4nw08cjZC6VpY6QsILWsadTcgXPK19brodEBERECIiAiIgIiICIiAiIgIiICIiAiIgIiICIiAiIgIiICIiAiIgIiIP/9k="/>
          <p:cNvSpPr>
            <a:spLocks noChangeAspect="1" noChangeArrowheads="1"/>
          </p:cNvSpPr>
          <p:nvPr/>
        </p:nvSpPr>
        <p:spPr bwMode="auto">
          <a:xfrm>
            <a:off x="0" y="-960438"/>
            <a:ext cx="228600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95350"/>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56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a:t>
            </a:r>
            <a:endParaRPr lang="en-US" dirty="0"/>
          </a:p>
        </p:txBody>
      </p:sp>
      <p:sp>
        <p:nvSpPr>
          <p:cNvPr id="3" name="Content Placeholder 2"/>
          <p:cNvSpPr>
            <a:spLocks noGrp="1"/>
          </p:cNvSpPr>
          <p:nvPr>
            <p:ph idx="1"/>
          </p:nvPr>
        </p:nvSpPr>
        <p:spPr/>
        <p:txBody>
          <a:bodyPr/>
          <a:lstStyle/>
          <a:p>
            <a:r>
              <a:rPr lang="en-US" dirty="0"/>
              <a:t>FEMA stands for </a:t>
            </a:r>
            <a:r>
              <a:rPr lang="en-US" b="1" dirty="0"/>
              <a:t>Federal Emergency Management Agency</a:t>
            </a:r>
            <a:r>
              <a:rPr lang="en-US" dirty="0"/>
              <a:t>. </a:t>
            </a:r>
            <a:endParaRPr lang="en-US" dirty="0" smtClean="0"/>
          </a:p>
          <a:p>
            <a:r>
              <a:rPr lang="en-US" dirty="0" smtClean="0"/>
              <a:t>FEMA’s </a:t>
            </a:r>
            <a:r>
              <a:rPr lang="en-US" dirty="0"/>
              <a:t>mission is to support </a:t>
            </a:r>
            <a:r>
              <a:rPr lang="en-US" dirty="0" smtClean="0"/>
              <a:t>U.S. </a:t>
            </a:r>
            <a:r>
              <a:rPr lang="en-US" dirty="0"/>
              <a:t>citizens and first responders to ensure that as a nation we work together to build, sustain, and improve our capability to prepare for, protect against, respond to, recover from, and mitigate all hazards. </a:t>
            </a:r>
          </a:p>
        </p:txBody>
      </p:sp>
    </p:spTree>
    <p:extLst>
      <p:ext uri="{BB962C8B-B14F-4D97-AF65-F5344CB8AC3E}">
        <p14:creationId xmlns:p14="http://schemas.microsoft.com/office/powerpoint/2010/main" val="37172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CROSS</a:t>
            </a:r>
            <a:endParaRPr lang="en-US" dirty="0"/>
          </a:p>
        </p:txBody>
      </p:sp>
      <p:sp>
        <p:nvSpPr>
          <p:cNvPr id="3" name="Content Placeholder 2"/>
          <p:cNvSpPr>
            <a:spLocks noGrp="1"/>
          </p:cNvSpPr>
          <p:nvPr>
            <p:ph idx="1"/>
          </p:nvPr>
        </p:nvSpPr>
        <p:spPr/>
        <p:txBody>
          <a:bodyPr/>
          <a:lstStyle/>
          <a:p>
            <a:r>
              <a:rPr lang="en-US" dirty="0"/>
              <a:t>The American Red Cross exists to provide compassionate care to those in need. </a:t>
            </a:r>
            <a:endParaRPr lang="en-US" dirty="0" smtClean="0"/>
          </a:p>
          <a:p>
            <a:pPr lvl="1"/>
            <a:r>
              <a:rPr lang="en-US" dirty="0" smtClean="0"/>
              <a:t>Disaster </a:t>
            </a:r>
            <a:r>
              <a:rPr lang="en-US" dirty="0" err="1" smtClean="0"/>
              <a:t>Releif</a:t>
            </a:r>
            <a:endParaRPr lang="en-US" dirty="0" smtClean="0"/>
          </a:p>
          <a:p>
            <a:pPr lvl="1"/>
            <a:r>
              <a:rPr lang="en-US" dirty="0" smtClean="0"/>
              <a:t>Supporting American’s soldiers and families</a:t>
            </a:r>
          </a:p>
          <a:p>
            <a:pPr lvl="1"/>
            <a:r>
              <a:rPr lang="en-US" dirty="0" smtClean="0"/>
              <a:t>Health and Safety Services</a:t>
            </a:r>
          </a:p>
          <a:p>
            <a:pPr lvl="1"/>
            <a:r>
              <a:rPr lang="en-US" dirty="0" smtClean="0"/>
              <a:t>Blood Donations</a:t>
            </a:r>
          </a:p>
          <a:p>
            <a:endParaRPr lang="en-US" dirty="0" smtClean="0">
              <a:hlinkClick r:id="rId2"/>
            </a:endParaRPr>
          </a:p>
          <a:p>
            <a:r>
              <a:rPr lang="en-US" dirty="0" smtClean="0">
                <a:hlinkClick r:id="rId2"/>
              </a:rPr>
              <a:t>http</a:t>
            </a:r>
            <a:r>
              <a:rPr lang="en-US" dirty="0">
                <a:hlinkClick r:id="rId2"/>
              </a:rPr>
              <a:t>://</a:t>
            </a:r>
            <a:r>
              <a:rPr lang="en-US" dirty="0" smtClean="0">
                <a:hlinkClick r:id="rId2"/>
              </a:rPr>
              <a:t>www.redcross.org/what-we-do</a:t>
            </a:r>
            <a:r>
              <a:rPr lang="en-US" dirty="0" smtClean="0"/>
              <a:t>  </a:t>
            </a:r>
            <a:endParaRPr lang="en-US" dirty="0"/>
          </a:p>
        </p:txBody>
      </p:sp>
    </p:spTree>
    <p:extLst>
      <p:ext uri="{BB962C8B-B14F-4D97-AF65-F5344CB8AC3E}">
        <p14:creationId xmlns:p14="http://schemas.microsoft.com/office/powerpoint/2010/main" val="33042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SALVATION ARMY</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Salvation Army is one of the nation’s largest </a:t>
            </a:r>
            <a:r>
              <a:rPr lang="en-US" dirty="0" smtClean="0"/>
              <a:t>federally recognized </a:t>
            </a:r>
            <a:r>
              <a:rPr lang="en-US" dirty="0"/>
              <a:t>emergency disaster services agencies, </a:t>
            </a:r>
            <a:r>
              <a:rPr lang="en-US" dirty="0" smtClean="0"/>
              <a:t>providing relief </a:t>
            </a:r>
            <a:r>
              <a:rPr lang="en-US" dirty="0"/>
              <a:t>to 1-2 million disaster survivors and first </a:t>
            </a:r>
            <a:r>
              <a:rPr lang="en-US" dirty="0" smtClean="0"/>
              <a:t>responders each </a:t>
            </a:r>
            <a:r>
              <a:rPr lang="en-US" dirty="0"/>
              <a:t>year in the United States</a:t>
            </a:r>
            <a:r>
              <a:rPr lang="en-US" dirty="0" smtClean="0"/>
              <a:t>.</a:t>
            </a:r>
          </a:p>
          <a:p>
            <a:r>
              <a:rPr lang="en-US" dirty="0" smtClean="0"/>
              <a:t>Immediate response activities </a:t>
            </a:r>
            <a:r>
              <a:rPr lang="en-US" dirty="0"/>
              <a:t>include:</a:t>
            </a:r>
          </a:p>
          <a:p>
            <a:pPr lvl="1"/>
            <a:r>
              <a:rPr lang="en-US" b="1" dirty="0" smtClean="0"/>
              <a:t>Food/Hydration Service:</a:t>
            </a:r>
            <a:endParaRPr lang="en-US" dirty="0"/>
          </a:p>
          <a:p>
            <a:pPr lvl="1"/>
            <a:r>
              <a:rPr lang="en-US" b="1" dirty="0" smtClean="0"/>
              <a:t>Emergency Shelter:</a:t>
            </a:r>
          </a:p>
          <a:p>
            <a:pPr lvl="1"/>
            <a:r>
              <a:rPr lang="en-US" b="1" dirty="0" smtClean="0"/>
              <a:t>Emergency Communications</a:t>
            </a:r>
          </a:p>
          <a:p>
            <a:pPr lvl="1"/>
            <a:r>
              <a:rPr lang="en-US" b="1" dirty="0" smtClean="0"/>
              <a:t>Emotional </a:t>
            </a:r>
            <a:r>
              <a:rPr lang="en-US" b="1" dirty="0"/>
              <a:t>and Spiritual </a:t>
            </a:r>
            <a:r>
              <a:rPr lang="en-US" b="1" dirty="0" smtClean="0"/>
              <a:t>care</a:t>
            </a:r>
            <a:endParaRPr lang="en-US" dirty="0" smtClean="0"/>
          </a:p>
          <a:p>
            <a:r>
              <a:rPr lang="en-US" dirty="0"/>
              <a:t>Recovery activities include:</a:t>
            </a:r>
          </a:p>
          <a:p>
            <a:pPr lvl="1"/>
            <a:r>
              <a:rPr lang="en-US" b="1" dirty="0"/>
              <a:t>Restoration and rebuilding</a:t>
            </a:r>
          </a:p>
          <a:p>
            <a:pPr lvl="1"/>
            <a:r>
              <a:rPr lang="en-US" b="1" dirty="0"/>
              <a:t>Disaster social services</a:t>
            </a:r>
          </a:p>
          <a:p>
            <a:pPr lvl="1"/>
            <a:r>
              <a:rPr lang="en-US" b="1" dirty="0"/>
              <a:t>In-kind donations </a:t>
            </a:r>
            <a:r>
              <a:rPr lang="en-US" b="1" dirty="0" smtClean="0"/>
              <a:t>management</a:t>
            </a:r>
            <a:endParaRPr lang="en-US" dirty="0"/>
          </a:p>
        </p:txBody>
      </p:sp>
    </p:spTree>
    <p:extLst>
      <p:ext uri="{BB962C8B-B14F-4D97-AF65-F5344CB8AC3E}">
        <p14:creationId xmlns:p14="http://schemas.microsoft.com/office/powerpoint/2010/main" val="1739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Donating Blood</a:t>
            </a:r>
            <a:endParaRPr lang="en-US" dirty="0"/>
          </a:p>
        </p:txBody>
      </p:sp>
      <p:sp>
        <p:nvSpPr>
          <p:cNvPr id="3" name="Content Placeholder 2"/>
          <p:cNvSpPr>
            <a:spLocks noGrp="1"/>
          </p:cNvSpPr>
          <p:nvPr>
            <p:ph idx="1"/>
          </p:nvPr>
        </p:nvSpPr>
        <p:spPr>
          <a:xfrm>
            <a:off x="457200" y="2133600"/>
            <a:ext cx="8229600" cy="4525963"/>
          </a:xfrm>
        </p:spPr>
        <p:txBody>
          <a:bodyPr>
            <a:normAutofit lnSpcReduction="10000"/>
          </a:bodyPr>
          <a:lstStyle/>
          <a:p>
            <a:r>
              <a:rPr lang="en-US" dirty="0"/>
              <a:t>Every two seconds someone in the U.S. needs blood.</a:t>
            </a:r>
          </a:p>
          <a:p>
            <a:r>
              <a:rPr lang="en-US" dirty="0" smtClean="0"/>
              <a:t>The </a:t>
            </a:r>
            <a:r>
              <a:rPr lang="en-US" dirty="0"/>
              <a:t>blood used in an emergency is already on the shelves before the event occurs.</a:t>
            </a:r>
          </a:p>
          <a:p>
            <a:r>
              <a:rPr lang="en-US" dirty="0" smtClean="0"/>
              <a:t>A </a:t>
            </a:r>
            <a:r>
              <a:rPr lang="en-US" dirty="0"/>
              <a:t>single car accident victim can require as many as 100 pints of blood.</a:t>
            </a:r>
          </a:p>
          <a:p>
            <a:r>
              <a:rPr lang="en-US" dirty="0"/>
              <a:t>The number of blood donations collected in the U.S. in a year: 15.7 million</a:t>
            </a:r>
          </a:p>
          <a:p>
            <a:r>
              <a:rPr lang="en-US" dirty="0"/>
              <a:t>The number of blood donors in the U.S. in a year: 9.2 million</a:t>
            </a:r>
          </a:p>
          <a:p>
            <a:r>
              <a:rPr lang="en-US" dirty="0"/>
              <a:t>Although an estimated 38% of the U.S. population is eligible to donate, less than 10% actually do each year.</a:t>
            </a:r>
          </a:p>
          <a:p>
            <a:r>
              <a:rPr lang="en-US" dirty="0"/>
              <a:t>Blood cannot be manufactured – it can only come from generous donors.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3246120" cy="20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94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t>Facts about disasters</a:t>
            </a:r>
            <a:endParaRPr lang="en-US" dirty="0"/>
          </a:p>
        </p:txBody>
      </p:sp>
      <p:sp>
        <p:nvSpPr>
          <p:cNvPr id="3" name="Content Placeholder 2"/>
          <p:cNvSpPr>
            <a:spLocks noGrp="1"/>
          </p:cNvSpPr>
          <p:nvPr>
            <p:ph idx="1"/>
          </p:nvPr>
        </p:nvSpPr>
        <p:spPr>
          <a:xfrm>
            <a:off x="457200" y="762000"/>
            <a:ext cx="8229600" cy="5867400"/>
          </a:xfrm>
        </p:spPr>
        <p:txBody>
          <a:bodyPr>
            <a:normAutofit fontScale="92500" lnSpcReduction="20000"/>
          </a:bodyPr>
          <a:lstStyle/>
          <a:p>
            <a:r>
              <a:rPr lang="en-US" sz="2900" dirty="0"/>
              <a:t>Between 2000 and 2012, natural disasters caused $1.7 trillion in damage and affected 2.9 billion people.</a:t>
            </a:r>
          </a:p>
          <a:p>
            <a:r>
              <a:rPr lang="en-US" sz="2900" dirty="0" smtClean="0"/>
              <a:t>2012 </a:t>
            </a:r>
            <a:r>
              <a:rPr lang="en-US" sz="2900" dirty="0"/>
              <a:t>marked the third consecutive year of worldwide natural disaster damage exceeding $100 billion. </a:t>
            </a:r>
            <a:endParaRPr lang="en-US" sz="2900" dirty="0" smtClean="0"/>
          </a:p>
          <a:p>
            <a:r>
              <a:rPr lang="en-US" sz="2900" dirty="0" smtClean="0"/>
              <a:t>2011 </a:t>
            </a:r>
            <a:r>
              <a:rPr lang="en-US" sz="2900" dirty="0"/>
              <a:t>reached a record high of $371 billion.</a:t>
            </a:r>
          </a:p>
          <a:p>
            <a:r>
              <a:rPr lang="en-US" sz="2900" dirty="0" smtClean="0"/>
              <a:t>Wildfires are </a:t>
            </a:r>
            <a:r>
              <a:rPr lang="en-US" sz="2900" dirty="0"/>
              <a:t>the most widespread natural </a:t>
            </a:r>
            <a:r>
              <a:rPr lang="en-US" sz="2900" dirty="0" smtClean="0"/>
              <a:t>disaster.  Floods are the 2</a:t>
            </a:r>
            <a:r>
              <a:rPr lang="en-US" sz="2900" baseline="30000" dirty="0" smtClean="0"/>
              <a:t>nd</a:t>
            </a:r>
            <a:r>
              <a:rPr lang="en-US" sz="2900" dirty="0" smtClean="0"/>
              <a:t> highest natural disaster. </a:t>
            </a:r>
          </a:p>
          <a:p>
            <a:r>
              <a:rPr lang="en-US" sz="2900" dirty="0" smtClean="0"/>
              <a:t>Nearly </a:t>
            </a:r>
            <a:r>
              <a:rPr lang="en-US" sz="2900" dirty="0"/>
              <a:t>50 percent of the fatalities caused by natural disasters in 2012 were due to </a:t>
            </a:r>
            <a:r>
              <a:rPr lang="en-US" sz="2900" dirty="0" smtClean="0"/>
              <a:t>events </a:t>
            </a:r>
            <a:r>
              <a:rPr lang="en-US" sz="2900" dirty="0"/>
              <a:t>like flooding or mass movements.</a:t>
            </a:r>
          </a:p>
          <a:p>
            <a:r>
              <a:rPr lang="en-US" sz="2900" dirty="0" smtClean="0"/>
              <a:t>Damage </a:t>
            </a:r>
            <a:r>
              <a:rPr lang="en-US" sz="2900" dirty="0"/>
              <a:t>paths of </a:t>
            </a:r>
            <a:r>
              <a:rPr lang="en-US" sz="2900" dirty="0" smtClean="0"/>
              <a:t>tornadoes can </a:t>
            </a:r>
            <a:r>
              <a:rPr lang="en-US" sz="2900" dirty="0"/>
              <a:t>be in excess of one mile wide and 50 miles long.</a:t>
            </a:r>
          </a:p>
          <a:p>
            <a:r>
              <a:rPr lang="en-US" sz="2900" dirty="0"/>
              <a:t>Landslides often accompany earthquakes, floods, storm surges, hurricanes, wildfires, or </a:t>
            </a:r>
            <a:r>
              <a:rPr lang="en-US" sz="2900" dirty="0" smtClean="0"/>
              <a:t>volcanic activity</a:t>
            </a:r>
            <a:r>
              <a:rPr lang="en-US" sz="2900" dirty="0"/>
              <a:t>. They are often more damaging and deadly than the triggering event.</a:t>
            </a:r>
          </a:p>
          <a:p>
            <a:endParaRPr lang="en-US" dirty="0"/>
          </a:p>
        </p:txBody>
      </p:sp>
    </p:spTree>
    <p:extLst>
      <p:ext uri="{BB962C8B-B14F-4D97-AF65-F5344CB8AC3E}">
        <p14:creationId xmlns:p14="http://schemas.microsoft.com/office/powerpoint/2010/main" val="23206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Others</a:t>
            </a:r>
            <a:endParaRPr lang="en-US" dirty="0"/>
          </a:p>
        </p:txBody>
      </p:sp>
      <p:sp>
        <p:nvSpPr>
          <p:cNvPr id="3" name="Content Placeholder 2"/>
          <p:cNvSpPr>
            <a:spLocks noGrp="1"/>
          </p:cNvSpPr>
          <p:nvPr>
            <p:ph idx="1"/>
          </p:nvPr>
        </p:nvSpPr>
        <p:spPr/>
        <p:txBody>
          <a:bodyPr/>
          <a:lstStyle/>
          <a:p>
            <a:r>
              <a:rPr lang="en-US" dirty="0" smtClean="0"/>
              <a:t>Donate cash</a:t>
            </a:r>
          </a:p>
          <a:p>
            <a:r>
              <a:rPr lang="en-US" dirty="0" smtClean="0"/>
              <a:t>Donate time</a:t>
            </a:r>
          </a:p>
          <a:p>
            <a:r>
              <a:rPr lang="en-US" dirty="0" smtClean="0"/>
              <a:t>Donate Blood</a:t>
            </a:r>
          </a:p>
          <a:p>
            <a:r>
              <a:rPr lang="en-US" dirty="0" smtClean="0"/>
              <a:t>Donated items</a:t>
            </a:r>
          </a:p>
          <a:p>
            <a:endParaRPr lang="en-US" dirty="0"/>
          </a:p>
        </p:txBody>
      </p:sp>
      <p:pic>
        <p:nvPicPr>
          <p:cNvPr id="14338" name="Picture 2" descr="http://handsonblog.org/wp-content/uploads/2012/03/american-red-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09800"/>
            <a:ext cx="42291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Disasters of All Time!</a:t>
            </a:r>
            <a:endParaRPr lang="en-US" dirty="0"/>
          </a:p>
        </p:txBody>
      </p:sp>
      <p:sp>
        <p:nvSpPr>
          <p:cNvPr id="3" name="Content Placeholder 2"/>
          <p:cNvSpPr>
            <a:spLocks noGrp="1"/>
          </p:cNvSpPr>
          <p:nvPr>
            <p:ph idx="1"/>
          </p:nvPr>
        </p:nvSpPr>
        <p:spPr/>
        <p:txBody>
          <a:bodyPr/>
          <a:lstStyle/>
          <a:p>
            <a:r>
              <a:rPr lang="en-US" dirty="0" smtClean="0">
                <a:hlinkClick r:id="rId2"/>
              </a:rPr>
              <a:t>10 top Disasters</a:t>
            </a:r>
            <a:r>
              <a:rPr lang="en-US" dirty="0" smtClean="0"/>
              <a:t> </a:t>
            </a:r>
            <a:endParaRPr lang="en-US" dirty="0"/>
          </a:p>
        </p:txBody>
      </p:sp>
    </p:spTree>
    <p:extLst>
      <p:ext uri="{BB962C8B-B14F-4D97-AF65-F5344CB8AC3E}">
        <p14:creationId xmlns:p14="http://schemas.microsoft.com/office/powerpoint/2010/main" val="15214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Types of Disasters</a:t>
            </a:r>
            <a:endParaRPr lang="en-US" dirty="0"/>
          </a:p>
        </p:txBody>
      </p:sp>
      <p:sp>
        <p:nvSpPr>
          <p:cNvPr id="4" name="Text Placeholder 3"/>
          <p:cNvSpPr>
            <a:spLocks noGrp="1"/>
          </p:cNvSpPr>
          <p:nvPr>
            <p:ph type="body" idx="1"/>
          </p:nvPr>
        </p:nvSpPr>
        <p:spPr>
          <a:xfrm>
            <a:off x="457200" y="1535112"/>
            <a:ext cx="4040188" cy="1131887"/>
          </a:xfrm>
        </p:spPr>
        <p:txBody>
          <a:bodyPr>
            <a:normAutofit/>
          </a:bodyPr>
          <a:lstStyle/>
          <a:p>
            <a:r>
              <a:rPr lang="en-US" sz="3200" dirty="0" smtClean="0"/>
              <a:t>What are some types of disasters?</a:t>
            </a:r>
            <a:endParaRPr lang="en-US" sz="3200" dirty="0"/>
          </a:p>
        </p:txBody>
      </p:sp>
      <p:sp>
        <p:nvSpPr>
          <p:cNvPr id="3" name="Content Placeholder 2"/>
          <p:cNvSpPr>
            <a:spLocks noGrp="1"/>
          </p:cNvSpPr>
          <p:nvPr>
            <p:ph sz="half" idx="2"/>
          </p:nvPr>
        </p:nvSpPr>
        <p:spPr>
          <a:xfrm>
            <a:off x="457200" y="2819399"/>
            <a:ext cx="4040188" cy="3306763"/>
          </a:xfrm>
        </p:spPr>
        <p:txBody>
          <a:bodyPr>
            <a:normAutofit/>
          </a:bodyPr>
          <a:lstStyle/>
          <a:p>
            <a:endParaRPr lang="en-US" dirty="0"/>
          </a:p>
        </p:txBody>
      </p:sp>
      <p:sp>
        <p:nvSpPr>
          <p:cNvPr id="5" name="Text Placeholder 4"/>
          <p:cNvSpPr>
            <a:spLocks noGrp="1"/>
          </p:cNvSpPr>
          <p:nvPr>
            <p:ph type="body" sz="quarter" idx="3"/>
          </p:nvPr>
        </p:nvSpPr>
        <p:spPr>
          <a:xfrm>
            <a:off x="4648200" y="1066800"/>
            <a:ext cx="4041775" cy="639762"/>
          </a:xfrm>
        </p:spPr>
        <p:txBody>
          <a:bodyPr/>
          <a:lstStyle/>
          <a:p>
            <a:r>
              <a:rPr lang="en-US" dirty="0" smtClean="0"/>
              <a:t>Here are a few examples:</a:t>
            </a:r>
            <a:endParaRPr lang="en-US" dirty="0"/>
          </a:p>
        </p:txBody>
      </p:sp>
      <p:sp>
        <p:nvSpPr>
          <p:cNvPr id="6" name="Content Placeholder 5"/>
          <p:cNvSpPr>
            <a:spLocks noGrp="1"/>
          </p:cNvSpPr>
          <p:nvPr>
            <p:ph sz="quarter" idx="4"/>
          </p:nvPr>
        </p:nvSpPr>
        <p:spPr>
          <a:xfrm>
            <a:off x="4645025" y="1828800"/>
            <a:ext cx="4041775" cy="4800600"/>
          </a:xfrm>
        </p:spPr>
        <p:txBody>
          <a:bodyPr>
            <a:normAutofit lnSpcReduction="10000"/>
          </a:bodyPr>
          <a:lstStyle/>
          <a:p>
            <a:pPr lvl="1"/>
            <a:r>
              <a:rPr lang="en-US" dirty="0" smtClean="0"/>
              <a:t>Flood</a:t>
            </a:r>
            <a:endParaRPr lang="en-US" dirty="0"/>
          </a:p>
          <a:p>
            <a:pPr lvl="1"/>
            <a:r>
              <a:rPr lang="en-US" dirty="0"/>
              <a:t>Tornado</a:t>
            </a:r>
          </a:p>
          <a:p>
            <a:pPr lvl="1"/>
            <a:r>
              <a:rPr lang="en-US" dirty="0"/>
              <a:t>Hurricane</a:t>
            </a:r>
          </a:p>
          <a:p>
            <a:pPr lvl="1"/>
            <a:r>
              <a:rPr lang="en-US" dirty="0"/>
              <a:t>Fire</a:t>
            </a:r>
          </a:p>
          <a:p>
            <a:pPr lvl="1"/>
            <a:r>
              <a:rPr lang="en-US" dirty="0"/>
              <a:t>Earthquake</a:t>
            </a:r>
          </a:p>
          <a:p>
            <a:pPr lvl="1"/>
            <a:r>
              <a:rPr lang="en-US" dirty="0"/>
              <a:t>Oil spill</a:t>
            </a:r>
          </a:p>
          <a:p>
            <a:pPr lvl="1"/>
            <a:r>
              <a:rPr lang="en-US" dirty="0"/>
              <a:t>Extreme weather</a:t>
            </a:r>
          </a:p>
          <a:p>
            <a:pPr lvl="1"/>
            <a:r>
              <a:rPr lang="en-US" dirty="0"/>
              <a:t>Tsunami</a:t>
            </a:r>
          </a:p>
          <a:p>
            <a:pPr lvl="1"/>
            <a:r>
              <a:rPr lang="en-US" dirty="0"/>
              <a:t>Winter Storms</a:t>
            </a:r>
          </a:p>
          <a:p>
            <a:pPr lvl="1"/>
            <a:r>
              <a:rPr lang="en-US" dirty="0"/>
              <a:t>Heat Wave</a:t>
            </a:r>
          </a:p>
          <a:p>
            <a:pPr lvl="1"/>
            <a:r>
              <a:rPr lang="en-US" dirty="0"/>
              <a:t>Landslide</a:t>
            </a:r>
          </a:p>
          <a:p>
            <a:pPr lvl="1"/>
            <a:r>
              <a:rPr lang="en-US" dirty="0"/>
              <a:t>Thunderstorm</a:t>
            </a:r>
          </a:p>
          <a:p>
            <a:pPr lvl="1"/>
            <a:r>
              <a:rPr lang="en-US" dirty="0"/>
              <a:t>Terrorist </a:t>
            </a:r>
            <a:r>
              <a:rPr lang="en-US" dirty="0" smtClean="0"/>
              <a:t>Attacks</a:t>
            </a:r>
          </a:p>
          <a:p>
            <a:pPr lvl="1"/>
            <a:r>
              <a:rPr lang="en-US" dirty="0" smtClean="0"/>
              <a:t>School Shootings</a:t>
            </a:r>
            <a:endParaRPr lang="en-US" dirty="0"/>
          </a:p>
          <a:p>
            <a:endParaRPr lang="en-US" dirty="0"/>
          </a:p>
        </p:txBody>
      </p:sp>
    </p:spTree>
    <p:extLst>
      <p:ext uri="{BB962C8B-B14F-4D97-AF65-F5344CB8AC3E}">
        <p14:creationId xmlns:p14="http://schemas.microsoft.com/office/powerpoint/2010/main" val="404451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Tornados</a:t>
            </a:r>
            <a:endParaRPr lang="en-US" dirty="0"/>
          </a:p>
        </p:txBody>
      </p:sp>
      <p:sp>
        <p:nvSpPr>
          <p:cNvPr id="3" name="Content Placeholder 2"/>
          <p:cNvSpPr>
            <a:spLocks noGrp="1"/>
          </p:cNvSpPr>
          <p:nvPr>
            <p:ph idx="1"/>
          </p:nvPr>
        </p:nvSpPr>
        <p:spPr/>
        <p:txBody>
          <a:bodyPr/>
          <a:lstStyle/>
          <a:p>
            <a:r>
              <a:rPr lang="en-US" dirty="0"/>
              <a:t>winds can reach 300 </a:t>
            </a:r>
            <a:r>
              <a:rPr lang="en-US" dirty="0" smtClean="0"/>
              <a:t>MPH.</a:t>
            </a:r>
          </a:p>
          <a:p>
            <a:r>
              <a:rPr lang="en-US" dirty="0" smtClean="0"/>
              <a:t>funnel </a:t>
            </a:r>
            <a:r>
              <a:rPr lang="en-US" dirty="0"/>
              <a:t>spins at about 200 </a:t>
            </a:r>
            <a:r>
              <a:rPr lang="en-US" dirty="0" smtClean="0"/>
              <a:t>MPH.</a:t>
            </a:r>
          </a:p>
          <a:p>
            <a:r>
              <a:rPr lang="en-US" dirty="0" smtClean="0"/>
              <a:t>nature's </a:t>
            </a:r>
            <a:r>
              <a:rPr lang="en-US" dirty="0"/>
              <a:t>most dangerous </a:t>
            </a:r>
            <a:r>
              <a:rPr lang="en-US" dirty="0" smtClean="0"/>
              <a:t>storm.</a:t>
            </a:r>
          </a:p>
          <a:p>
            <a:r>
              <a:rPr lang="en-US" dirty="0" smtClean="0"/>
              <a:t>turns </a:t>
            </a:r>
            <a:r>
              <a:rPr lang="en-US" dirty="0"/>
              <a:t>the color debris it picks </a:t>
            </a:r>
            <a:r>
              <a:rPr lang="en-US" dirty="0" smtClean="0"/>
              <a:t>up.</a:t>
            </a:r>
          </a:p>
          <a:p>
            <a:r>
              <a:rPr lang="en-US" dirty="0" smtClean="0"/>
              <a:t>is </a:t>
            </a:r>
            <a:r>
              <a:rPr lang="en-US" dirty="0"/>
              <a:t>usually sided by hail and </a:t>
            </a:r>
            <a:r>
              <a:rPr lang="en-US" dirty="0" smtClean="0"/>
              <a:t>rain.</a:t>
            </a:r>
          </a:p>
          <a:p>
            <a:r>
              <a:rPr lang="en-US" dirty="0" smtClean="0"/>
              <a:t>funnel </a:t>
            </a:r>
            <a:r>
              <a:rPr lang="en-US" dirty="0"/>
              <a:t>is usually see-through, but the dust makes it look like a cloud.</a:t>
            </a:r>
            <a:br>
              <a:rPr lang="en-US" dirty="0"/>
            </a:br>
            <a:r>
              <a:rPr lang="en-US" dirty="0"/>
              <a:t/>
            </a:r>
            <a:br>
              <a:rPr lang="en-US" dirty="0"/>
            </a:br>
            <a:endParaRPr lang="en-US" dirty="0"/>
          </a:p>
        </p:txBody>
      </p:sp>
      <p:pic>
        <p:nvPicPr>
          <p:cNvPr id="1026" name="Picture 2" descr="http://www.naturaldisasterfacts.net/uploads/1/0/8/0/10807210/5207466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85800"/>
            <a:ext cx="2784881"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2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Tornados</a:t>
            </a:r>
            <a:endParaRPr lang="en-US" dirty="0"/>
          </a:p>
        </p:txBody>
      </p:sp>
      <p:sp>
        <p:nvSpPr>
          <p:cNvPr id="3" name="Content Placeholder 2"/>
          <p:cNvSpPr>
            <a:spLocks noGrp="1"/>
          </p:cNvSpPr>
          <p:nvPr>
            <p:ph idx="1"/>
          </p:nvPr>
        </p:nvSpPr>
        <p:spPr/>
        <p:txBody>
          <a:bodyPr>
            <a:normAutofit lnSpcReduction="10000"/>
          </a:bodyPr>
          <a:lstStyle/>
          <a:p>
            <a:r>
              <a:rPr lang="en-US" dirty="0"/>
              <a:t>Worst tornado happened on March 18 called the "Tri-State" killed 695 </a:t>
            </a:r>
            <a:r>
              <a:rPr lang="en-US" dirty="0" smtClean="0"/>
              <a:t>people.</a:t>
            </a:r>
          </a:p>
          <a:p>
            <a:r>
              <a:rPr lang="en-US" dirty="0" smtClean="0"/>
              <a:t>The </a:t>
            </a:r>
            <a:r>
              <a:rPr lang="en-US" dirty="0"/>
              <a:t>costliest tornado was in </a:t>
            </a:r>
            <a:r>
              <a:rPr lang="en-US" dirty="0" smtClean="0"/>
              <a:t>Joplin, </a:t>
            </a:r>
            <a:r>
              <a:rPr lang="en-US" dirty="0"/>
              <a:t>MO on May 2011 and cost 2.8 billion </a:t>
            </a:r>
            <a:r>
              <a:rPr lang="en-US" dirty="0" smtClean="0"/>
              <a:t>dollars.</a:t>
            </a:r>
          </a:p>
          <a:p>
            <a:r>
              <a:rPr lang="en-US" dirty="0" smtClean="0"/>
              <a:t>The </a:t>
            </a:r>
            <a:r>
              <a:rPr lang="en-US" dirty="0"/>
              <a:t>U.S gets around 1300 tornadoes each year. </a:t>
            </a:r>
            <a:endParaRPr lang="en-US" dirty="0" smtClean="0"/>
          </a:p>
          <a:p>
            <a:r>
              <a:rPr lang="en-US" dirty="0" smtClean="0"/>
              <a:t>The </a:t>
            </a:r>
            <a:r>
              <a:rPr lang="en-US" dirty="0"/>
              <a:t>longest tornado lasted 12 hours, and killed 354 </a:t>
            </a:r>
            <a:r>
              <a:rPr lang="en-US" dirty="0" smtClean="0"/>
              <a:t>people.</a:t>
            </a:r>
          </a:p>
          <a:p>
            <a:r>
              <a:rPr lang="en-US" dirty="0" smtClean="0"/>
              <a:t>The </a:t>
            </a:r>
            <a:r>
              <a:rPr lang="en-US" dirty="0"/>
              <a:t>Tornado with the highest winds was on May 3rd 1999, with winds of 302 </a:t>
            </a:r>
            <a:r>
              <a:rPr lang="en-US" dirty="0" smtClean="0"/>
              <a:t>MPH.</a:t>
            </a:r>
          </a:p>
          <a:p>
            <a:r>
              <a:rPr lang="en-US" dirty="0" smtClean="0"/>
              <a:t>The </a:t>
            </a:r>
            <a:r>
              <a:rPr lang="en-US" dirty="0"/>
              <a:t>biggest outbreak of Tornadoes was on April 2011 with 175 Tornadoes.</a:t>
            </a:r>
            <a:br>
              <a:rPr lang="en-US" dirty="0"/>
            </a:br>
            <a:r>
              <a:rPr lang="en-US" dirty="0"/>
              <a:t/>
            </a:r>
            <a:br>
              <a:rPr lang="en-US" dirty="0"/>
            </a:br>
            <a:endParaRPr lang="en-US" dirty="0"/>
          </a:p>
        </p:txBody>
      </p:sp>
      <p:pic>
        <p:nvPicPr>
          <p:cNvPr id="1026" name="Picture 2" descr="http://apod.nasa.gov/apod/image/1108/tornado_nguyen_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6580" y="5029200"/>
            <a:ext cx="1370013" cy="167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93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Stats</a:t>
            </a:r>
            <a:endParaRPr lang="en-US" dirty="0"/>
          </a:p>
        </p:txBody>
      </p:sp>
      <p:sp>
        <p:nvSpPr>
          <p:cNvPr id="3" name="Content Placeholder 2"/>
          <p:cNvSpPr>
            <a:spLocks noGrp="1"/>
          </p:cNvSpPr>
          <p:nvPr>
            <p:ph idx="1"/>
          </p:nvPr>
        </p:nvSpPr>
        <p:spPr/>
        <p:txBody>
          <a:bodyPr/>
          <a:lstStyle/>
          <a:p>
            <a:endParaRPr lang="en-US" dirty="0" smtClean="0"/>
          </a:p>
          <a:p>
            <a:r>
              <a:rPr lang="en-US" dirty="0" smtClean="0"/>
              <a:t>Tornados </a:t>
            </a:r>
            <a:r>
              <a:rPr lang="en-US" dirty="0"/>
              <a:t>are classified as F0 to F5:  </a:t>
            </a:r>
            <a:r>
              <a:rPr lang="en-US" dirty="0">
                <a:hlinkClick r:id="rId2"/>
              </a:rPr>
              <a:t>https://</a:t>
            </a:r>
            <a:r>
              <a:rPr lang="en-US" dirty="0" smtClean="0">
                <a:hlinkClick r:id="rId2"/>
              </a:rPr>
              <a:t>www.youtube.com/watch?v=gieSbj2svwY</a:t>
            </a:r>
            <a:r>
              <a:rPr lang="en-US" dirty="0" smtClean="0"/>
              <a:t>  </a:t>
            </a:r>
            <a:endParaRPr lang="en-US" dirty="0"/>
          </a:p>
          <a:p>
            <a:r>
              <a:rPr lang="en-US" dirty="0" smtClean="0"/>
              <a:t>2</a:t>
            </a:r>
            <a:r>
              <a:rPr lang="en-US" dirty="0"/>
              <a:t>% of all Tornadoes are F5 </a:t>
            </a:r>
            <a:r>
              <a:rPr lang="en-US" dirty="0" smtClean="0"/>
              <a:t>tornadoes.</a:t>
            </a:r>
          </a:p>
          <a:p>
            <a:r>
              <a:rPr lang="en-US" dirty="0" smtClean="0"/>
              <a:t>78</a:t>
            </a:r>
            <a:r>
              <a:rPr lang="en-US" dirty="0"/>
              <a:t>% of all deaths related to tornadoes are caused by flying </a:t>
            </a:r>
            <a:r>
              <a:rPr lang="en-US" dirty="0" smtClean="0"/>
              <a:t>debris.</a:t>
            </a:r>
          </a:p>
          <a:p>
            <a:r>
              <a:rPr lang="en-US" dirty="0" smtClean="0"/>
              <a:t>20</a:t>
            </a:r>
            <a:r>
              <a:rPr lang="en-US" dirty="0"/>
              <a:t>% of all tornado related deaths are from mobile </a:t>
            </a:r>
            <a:r>
              <a:rPr lang="en-US" dirty="0" smtClean="0"/>
              <a:t>homes.</a:t>
            </a:r>
          </a:p>
          <a:p>
            <a:r>
              <a:rPr lang="en-US" dirty="0" smtClean="0"/>
              <a:t>2</a:t>
            </a:r>
            <a:r>
              <a:rPr lang="en-US" dirty="0"/>
              <a:t>% of all deaths are from being sucked into the Tornado.</a:t>
            </a:r>
          </a:p>
          <a:p>
            <a:endParaRPr lang="en-US" dirty="0"/>
          </a:p>
        </p:txBody>
      </p:sp>
      <p:pic>
        <p:nvPicPr>
          <p:cNvPr id="2050" name="Picture 2" descr="http://climate.umn.edu/img/journal/tornado080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7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21" y="228600"/>
            <a:ext cx="8734036" cy="5334000"/>
          </a:xfrm>
          <a:prstGeom prst="rect">
            <a:avLst/>
          </a:prstGeom>
        </p:spPr>
      </p:pic>
      <p:sp>
        <p:nvSpPr>
          <p:cNvPr id="2" name="TextBox 1"/>
          <p:cNvSpPr txBox="1"/>
          <p:nvPr/>
        </p:nvSpPr>
        <p:spPr>
          <a:xfrm>
            <a:off x="1600200" y="5955268"/>
            <a:ext cx="6591356" cy="369332"/>
          </a:xfrm>
          <a:prstGeom prst="rect">
            <a:avLst/>
          </a:prstGeom>
          <a:noFill/>
        </p:spPr>
        <p:txBody>
          <a:bodyPr wrap="none" rtlCol="0">
            <a:spAutoFit/>
          </a:bodyPr>
          <a:lstStyle/>
          <a:p>
            <a:r>
              <a:rPr lang="en-US" dirty="0">
                <a:hlinkClick r:id="rId3"/>
              </a:rPr>
              <a:t>https://</a:t>
            </a:r>
            <a:r>
              <a:rPr lang="en-US" dirty="0" smtClean="0">
                <a:hlinkClick r:id="rId3"/>
              </a:rPr>
              <a:t>www.youtube.com/watch?v=4SYsIGbxOqk</a:t>
            </a:r>
            <a:r>
              <a:rPr lang="en-US" dirty="0" smtClean="0"/>
              <a:t> – 11 minutes long </a:t>
            </a:r>
            <a:endParaRPr lang="en-US" dirty="0"/>
          </a:p>
        </p:txBody>
      </p:sp>
    </p:spTree>
    <p:extLst>
      <p:ext uri="{BB962C8B-B14F-4D97-AF65-F5344CB8AC3E}">
        <p14:creationId xmlns:p14="http://schemas.microsoft.com/office/powerpoint/2010/main" val="3215904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2454</TotalTime>
  <Words>1453</Words>
  <Application>Microsoft Office PowerPoint</Application>
  <PresentationFormat>On-screen Show (4:3)</PresentationFormat>
  <Paragraphs>195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Thatch</vt:lpstr>
      <vt:lpstr>Disasters</vt:lpstr>
      <vt:lpstr>Statistics 2011</vt:lpstr>
      <vt:lpstr>Facts about disasters</vt:lpstr>
      <vt:lpstr>Top 10 Disasters of All Time!</vt:lpstr>
      <vt:lpstr>Types of Disasters</vt:lpstr>
      <vt:lpstr>Tornados</vt:lpstr>
      <vt:lpstr>Tornados</vt:lpstr>
      <vt:lpstr>Tornado Stats</vt:lpstr>
      <vt:lpstr>PowerPoint Presentation</vt:lpstr>
      <vt:lpstr>Hurricanes</vt:lpstr>
      <vt:lpstr>Wildfires</vt:lpstr>
      <vt:lpstr>Droughts</vt:lpstr>
      <vt:lpstr>PowerPoint Presentation</vt:lpstr>
      <vt:lpstr>Drought Facts</vt:lpstr>
      <vt:lpstr>How does the Drought Effect Us?</vt:lpstr>
      <vt:lpstr>Earthquakes</vt:lpstr>
      <vt:lpstr>Floods</vt:lpstr>
      <vt:lpstr>Causes of a Flood</vt:lpstr>
      <vt:lpstr>Effects of a flood</vt:lpstr>
      <vt:lpstr>School Shootings</vt:lpstr>
      <vt:lpstr>Two Types of Shootings</vt:lpstr>
      <vt:lpstr>Danger Signals</vt:lpstr>
      <vt:lpstr>What can happen in Texas?</vt:lpstr>
      <vt:lpstr>How to be prepared</vt:lpstr>
      <vt:lpstr>Where to get help</vt:lpstr>
      <vt:lpstr>FEMA</vt:lpstr>
      <vt:lpstr>RED CROSS</vt:lpstr>
      <vt:lpstr>SALVATION ARMY</vt:lpstr>
      <vt:lpstr>Donating Blood</vt:lpstr>
      <vt:lpstr>Helping Others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Disasters</dc:title>
  <dc:creator>repair</dc:creator>
  <cp:lastModifiedBy>Hutson, Jennifer K</cp:lastModifiedBy>
  <cp:revision>57</cp:revision>
  <cp:lastPrinted>2014-04-30T18:32:59Z</cp:lastPrinted>
  <dcterms:created xsi:type="dcterms:W3CDTF">2013-04-11T16:21:24Z</dcterms:created>
  <dcterms:modified xsi:type="dcterms:W3CDTF">2015-03-30T20:59:09Z</dcterms:modified>
</cp:coreProperties>
</file>