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9" r:id="rId3"/>
    <p:sldId id="257" r:id="rId4"/>
    <p:sldId id="261" r:id="rId5"/>
    <p:sldId id="284" r:id="rId6"/>
    <p:sldId id="285" r:id="rId7"/>
    <p:sldId id="260" r:id="rId8"/>
    <p:sldId id="287" r:id="rId9"/>
    <p:sldId id="293" r:id="rId10"/>
    <p:sldId id="290" r:id="rId11"/>
    <p:sldId id="292" r:id="rId12"/>
    <p:sldId id="295" r:id="rId13"/>
    <p:sldId id="264" r:id="rId14"/>
    <p:sldId id="288" r:id="rId15"/>
    <p:sldId id="286" r:id="rId16"/>
    <p:sldId id="270" r:id="rId17"/>
    <p:sldId id="301" r:id="rId18"/>
    <p:sldId id="268" r:id="rId19"/>
    <p:sldId id="303" r:id="rId20"/>
    <p:sldId id="271" r:id="rId21"/>
    <p:sldId id="300" r:id="rId22"/>
    <p:sldId id="269" r:id="rId23"/>
    <p:sldId id="297" r:id="rId24"/>
    <p:sldId id="305" r:id="rId25"/>
    <p:sldId id="263" r:id="rId26"/>
    <p:sldId id="272" r:id="rId27"/>
    <p:sldId id="276" r:id="rId28"/>
    <p:sldId id="277" r:id="rId29"/>
    <p:sldId id="262" r:id="rId30"/>
    <p:sldId id="278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0929"/>
  </p:normalViewPr>
  <p:slideViewPr>
    <p:cSldViewPr>
      <p:cViewPr varScale="1">
        <p:scale>
          <a:sx n="43" d="100"/>
          <a:sy n="43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53676CA-6F89-4603-8288-75D3C32F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CEA3860-D1B6-437E-868A-A0860D449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95DA4-3851-4B5A-8CA7-F6D720E60C3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6C6F8-0717-4CED-B567-D214863D7F8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91536-3574-4E97-808E-826E1A71A72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097BB-B465-4039-8D9E-45D23839735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DD17B-8FB9-47D5-85B3-D29337BCF6A4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Suit – quality tells, dark blue pinstripe is most formal, followed by dark blue, dark grey, &amp; black</a:t>
            </a:r>
          </a:p>
          <a:p>
            <a:endParaRPr lang="en-US" smtClean="0"/>
          </a:p>
          <a:p>
            <a:r>
              <a:rPr lang="en-US" smtClean="0"/>
              <a:t>Shirt – Long sleeve, cotton – white or pale blue – sleeves extend ½” beyond jacket sleeve  - wear an undershirt!</a:t>
            </a:r>
          </a:p>
          <a:p>
            <a:pPr>
              <a:buFontTx/>
              <a:buChar char="•"/>
            </a:pPr>
            <a:r>
              <a:rPr lang="en-US" smtClean="0"/>
              <a:t>Cuffs</a:t>
            </a:r>
          </a:p>
          <a:p>
            <a:pPr lvl="1">
              <a:buFontTx/>
              <a:buChar char="•"/>
            </a:pPr>
            <a:r>
              <a:rPr lang="en-US" smtClean="0"/>
              <a:t>Traditional button cuff</a:t>
            </a:r>
          </a:p>
          <a:p>
            <a:pPr lvl="1">
              <a:buFontTx/>
              <a:buChar char="•"/>
            </a:pPr>
            <a:r>
              <a:rPr lang="en-US" smtClean="0"/>
              <a:t>French cuff</a:t>
            </a:r>
          </a:p>
          <a:p>
            <a:pPr>
              <a:buFontTx/>
              <a:buChar char="•"/>
            </a:pPr>
            <a:r>
              <a:rPr lang="en-US" smtClean="0"/>
              <a:t>Collar</a:t>
            </a:r>
          </a:p>
          <a:p>
            <a:pPr lvl="1">
              <a:buFontTx/>
              <a:buChar char="•"/>
            </a:pPr>
            <a:r>
              <a:rPr lang="en-US" smtClean="0"/>
              <a:t>Spread – looks very British – not currently in style</a:t>
            </a:r>
          </a:p>
          <a:p>
            <a:pPr lvl="1">
              <a:buFontTx/>
              <a:buChar char="•"/>
            </a:pPr>
            <a:r>
              <a:rPr lang="en-US" smtClean="0"/>
              <a:t>Point</a:t>
            </a:r>
          </a:p>
          <a:p>
            <a:pPr lvl="1">
              <a:buFontTx/>
              <a:buChar char="•"/>
            </a:pPr>
            <a:r>
              <a:rPr lang="en-US" smtClean="0"/>
              <a:t>Snap tab</a:t>
            </a:r>
          </a:p>
          <a:p>
            <a:pPr lvl="1">
              <a:buFontTx/>
              <a:buChar char="•"/>
            </a:pPr>
            <a:r>
              <a:rPr lang="en-US" smtClean="0"/>
              <a:t>Button-down – NOT for dress</a:t>
            </a:r>
          </a:p>
          <a:p>
            <a:r>
              <a:rPr lang="en-US" smtClean="0"/>
              <a:t>Ties – silk, paisley print, conservative – men over 6’1” need an extra long tie</a:t>
            </a:r>
          </a:p>
          <a:p>
            <a:r>
              <a:rPr lang="en-US" smtClean="0"/>
              <a:t>Shoes – Lace-up, Wing-tips, cap-toes – shined, but not too much</a:t>
            </a:r>
          </a:p>
          <a:p>
            <a:r>
              <a:rPr lang="en-US" smtClean="0"/>
              <a:t>Socks – match suit (I.e. dark socks with a dark suit), high enough that they don’t show when you sit</a:t>
            </a:r>
          </a:p>
          <a:p>
            <a:r>
              <a:rPr lang="en-US" smtClean="0"/>
              <a:t>Jewelry – watch, ring – remove earrings</a:t>
            </a:r>
          </a:p>
          <a:p>
            <a:r>
              <a:rPr lang="en-US" smtClean="0"/>
              <a:t>Belt/suspenders/braces</a:t>
            </a:r>
          </a:p>
          <a:p>
            <a:pPr>
              <a:buFontTx/>
              <a:buChar char="•"/>
            </a:pPr>
            <a:r>
              <a:rPr lang="en-US" smtClean="0"/>
              <a:t>Belt &amp; shoes should match</a:t>
            </a:r>
          </a:p>
          <a:p>
            <a:pPr>
              <a:buFontTx/>
              <a:buChar char="•"/>
            </a:pPr>
            <a:r>
              <a:rPr lang="en-US" smtClean="0"/>
              <a:t>Never wear suspenders/braces with pants that have belt-loops</a:t>
            </a:r>
          </a:p>
          <a:p>
            <a:pPr>
              <a:buFontTx/>
              <a:buChar char="•"/>
            </a:pPr>
            <a:r>
              <a:rPr lang="en-US" smtClean="0"/>
              <a:t>Braces button on – suspenders clip 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A466C-EAD5-430F-83B2-63CDDDB1467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4CD30-B238-446B-A719-E444D39AEF7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2B825-5B32-49EE-A8C0-5A0A81CEA503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Jackets can be removed to appear more casual</a:t>
            </a:r>
          </a:p>
          <a:p>
            <a:r>
              <a:rPr lang="en-US" smtClean="0"/>
              <a:t>Shirts are more visible without a jacket, and so their importance is significant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DC1EA-E757-44F7-9909-2420B408565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85322-2F6C-467B-98D0-D5C43412BD0E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Knit tie works best with casual wear.  Formal silk ties for suits may be inappropriate with casual wear.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37C79-90D8-406A-9922-CB714B59DFC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47532-2C3B-47D0-B837-3F3FB28EC45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E668C-6D98-4760-A91C-21C1B40E787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F6026-2AB0-4B98-8EEF-FB6CE691FDF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091A3-1B1C-4FF8-8070-AC88DB16A57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B81D9-2225-4E46-BF9D-A319E719814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7A908-25D5-41FA-9448-07B195BDA49F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D0E74-981B-4113-B8E9-FD22A1776699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Environment – country club?  Office? What region are you in?  Ohio v. New York or California, Canton v. Akron</a:t>
            </a:r>
          </a:p>
          <a:p>
            <a:r>
              <a:rPr lang="en-US" smtClean="0"/>
              <a:t>Goals – get a job?  Meet potential clients?  Social outing?  Fit in?  Stand out?</a:t>
            </a:r>
          </a:p>
          <a:p>
            <a:r>
              <a:rPr lang="en-US" smtClean="0"/>
              <a:t>Clues – location, time, event, who will be in attendance, invitation formality</a:t>
            </a:r>
          </a:p>
          <a:p>
            <a:r>
              <a:rPr lang="en-US" smtClean="0"/>
              <a:t>Others’ dress – mimic it!  Will be seen as conscientious for asking</a:t>
            </a:r>
          </a:p>
          <a:p>
            <a:r>
              <a:rPr lang="en-US" smtClean="0"/>
              <a:t>Impression you want to leave</a:t>
            </a:r>
          </a:p>
          <a:p>
            <a:pPr>
              <a:buFontTx/>
              <a:buChar char="•"/>
            </a:pPr>
            <a:r>
              <a:rPr lang="en-US" smtClean="0"/>
              <a:t>Trustworthiness – no facial hair, wear dark blue, keep hands out of pockets</a:t>
            </a:r>
          </a:p>
          <a:p>
            <a:pPr>
              <a:buFontTx/>
              <a:buChar char="•"/>
            </a:pPr>
            <a:r>
              <a:rPr lang="en-US" smtClean="0"/>
              <a:t>Authority – formality begets authority – classics, contrasting color tones, high quality, all-leather tie shoes</a:t>
            </a:r>
          </a:p>
          <a:p>
            <a:pPr>
              <a:buFontTx/>
              <a:buChar char="•"/>
            </a:pPr>
            <a:r>
              <a:rPr lang="en-US" smtClean="0"/>
              <a:t>Personal Power – wear quality, business-like clothing, hair &amp; makeup – should be more sophisticated than high school or college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BA1C1-38BE-44FB-AABC-88CD4941C80F}" type="slidenum">
              <a:rPr lang="en-US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Always carry napkin &amp; keep it handy</a:t>
            </a:r>
          </a:p>
          <a:p>
            <a:endParaRPr lang="en-US" smtClean="0"/>
          </a:p>
          <a:p>
            <a:r>
              <a:rPr lang="en-US" smtClean="0"/>
              <a:t>Glass – red wine glass held by the bowl, white wine glass held by the stem, brandy/scotch glass held by the bowl, highball glass held by the base</a:t>
            </a:r>
          </a:p>
          <a:p>
            <a:endParaRPr lang="en-US" smtClean="0"/>
          </a:p>
          <a:p>
            <a:r>
              <a:rPr lang="en-US" smtClean="0"/>
              <a:t>Wine not needed for toasting</a:t>
            </a:r>
          </a:p>
          <a:p>
            <a:endParaRPr lang="en-US" smtClean="0"/>
          </a:p>
          <a:p>
            <a:r>
              <a:rPr lang="en-US" smtClean="0"/>
              <a:t>Order club soda or 7-Up with a twist of lime if you aren’t drinking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39CBA-B182-461C-B916-88CB28777B64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Meeting someone for the first time</a:t>
            </a:r>
          </a:p>
          <a:p>
            <a:r>
              <a:rPr lang="en-US" smtClean="0"/>
              <a:t>Meeting someone you haven’t seen for a while</a:t>
            </a:r>
          </a:p>
          <a:p>
            <a:r>
              <a:rPr lang="en-US" smtClean="0"/>
              <a:t>Greeting a host(ess)</a:t>
            </a:r>
          </a:p>
          <a:p>
            <a:r>
              <a:rPr lang="en-US" smtClean="0"/>
              <a:t>Greeting guests</a:t>
            </a:r>
          </a:p>
          <a:p>
            <a:r>
              <a:rPr lang="en-US" smtClean="0"/>
              <a:t>Saying goodbye at a gathering</a:t>
            </a:r>
          </a:p>
          <a:p>
            <a:r>
              <a:rPr lang="en-US" smtClean="0"/>
              <a:t>Someone else extends a hand</a:t>
            </a:r>
          </a:p>
          <a:p>
            <a:endParaRPr lang="en-US" smtClean="0"/>
          </a:p>
          <a:p>
            <a:r>
              <a:rPr lang="en-US" smtClean="0"/>
              <a:t>Proper Grip: Firm, about 3 seconds, one or two pumps max., involves only the hands &amp; eye contact</a:t>
            </a:r>
          </a:p>
          <a:p>
            <a:endParaRPr lang="en-US" smtClean="0"/>
          </a:p>
          <a:p>
            <a:r>
              <a:rPr lang="en-US" smtClean="0"/>
              <a:t>Passed food – pick up with toothpick or napkin, place in mouth or on cocktail plate</a:t>
            </a:r>
          </a:p>
          <a:p>
            <a:r>
              <a:rPr lang="en-US" smtClean="0"/>
              <a:t>Food from buffet – put on cocktail plate – not directly in mouth</a:t>
            </a:r>
          </a:p>
          <a:p>
            <a:r>
              <a:rPr lang="en-US" smtClean="0"/>
              <a:t>Toothpicks/cocktail sticks – Don’t put back on tray – put in ashtray or on dish, wrap in napkin if necessary</a:t>
            </a:r>
          </a:p>
          <a:p>
            <a:r>
              <a:rPr lang="en-US" smtClean="0"/>
              <a:t>Put food in mouth whole, if possible – chew quickly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2AD37-0508-4A82-8A99-598B231DDD36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4448D-36F1-4906-8C6F-A8BB43093792}" type="slidenum">
              <a:rPr lang="en-US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First Impressions</a:t>
            </a:r>
          </a:p>
          <a:p>
            <a:pPr>
              <a:buFontTx/>
              <a:buChar char="•"/>
            </a:pPr>
            <a:r>
              <a:rPr lang="en-US" smtClean="0"/>
              <a:t>55% of perception based on first impression – 75% say that clothing or personal appearances influence attitudes about professionalism</a:t>
            </a:r>
          </a:p>
          <a:p>
            <a:pPr>
              <a:buFontTx/>
              <a:buChar char="•"/>
            </a:pPr>
            <a:r>
              <a:rPr lang="en-US" smtClean="0"/>
              <a:t>Well-dressed, well-groomed people are associated with intelligence &amp; achievement</a:t>
            </a:r>
          </a:p>
          <a:p>
            <a:endParaRPr lang="en-US" smtClean="0"/>
          </a:p>
          <a:p>
            <a:r>
              <a:rPr lang="en-US" smtClean="0"/>
              <a:t>Uncomfortable topics – religion, politics, relationships, income, sex, sexual proclivities, cost of anything personal, diets, off-color jokes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6948E-2FE5-4DE6-AEE0-6C983F48F18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03EAE-89E7-4BE7-83C2-E702A8227E7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54C53-B2C2-4C3C-96C4-7C7309F1B20B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5651E-3E71-4505-9775-32CF682B02E2}" type="slidenum">
              <a:rPr lang="en-US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Look the part</a:t>
            </a:r>
          </a:p>
          <a:p>
            <a:pPr>
              <a:buFontTx/>
              <a:buChar char="•"/>
            </a:pPr>
            <a:r>
              <a:rPr lang="en-US" smtClean="0"/>
              <a:t>Dress one step above what you would wear on the job when going to an interview</a:t>
            </a:r>
          </a:p>
          <a:p>
            <a:pPr>
              <a:buFontTx/>
              <a:buChar char="•"/>
            </a:pPr>
            <a:r>
              <a:rPr lang="en-US" smtClean="0"/>
              <a:t>Use common sense &amp; good taste</a:t>
            </a:r>
          </a:p>
          <a:p>
            <a:pPr>
              <a:buFontTx/>
              <a:buChar char="•"/>
            </a:pPr>
            <a:r>
              <a:rPr lang="en-US" smtClean="0"/>
              <a:t>Avoid fads &amp; loud colors</a:t>
            </a:r>
          </a:p>
          <a:p>
            <a:pPr>
              <a:buFontTx/>
              <a:buChar char="•"/>
            </a:pPr>
            <a:r>
              <a:rPr lang="en-US" smtClean="0"/>
              <a:t>Make sure you’re comfortable in the clothes</a:t>
            </a:r>
          </a:p>
          <a:p>
            <a:pPr>
              <a:buFontTx/>
              <a:buChar char="•"/>
            </a:pPr>
            <a:r>
              <a:rPr lang="en-US" smtClean="0"/>
              <a:t>Make sure it fits</a:t>
            </a:r>
          </a:p>
          <a:p>
            <a:endParaRPr lang="en-US" smtClean="0"/>
          </a:p>
          <a:p>
            <a:r>
              <a:rPr lang="en-US" smtClean="0"/>
              <a:t>92% of Interviewers admit they’re influenced by appearance</a:t>
            </a:r>
          </a:p>
          <a:p>
            <a:pPr>
              <a:buFontTx/>
              <a:buChar char="•"/>
            </a:pPr>
            <a:r>
              <a:rPr lang="en-US" smtClean="0"/>
              <a:t>Attire – 82%</a:t>
            </a:r>
          </a:p>
          <a:p>
            <a:pPr>
              <a:buFontTx/>
              <a:buChar char="•"/>
            </a:pPr>
            <a:r>
              <a:rPr lang="en-US" smtClean="0"/>
              <a:t>Handshake – 74%</a:t>
            </a:r>
          </a:p>
          <a:p>
            <a:pPr>
              <a:buFontTx/>
              <a:buChar char="•"/>
            </a:pPr>
            <a:r>
              <a:rPr lang="en-US" smtClean="0"/>
              <a:t>Unusual hair color – 73%</a:t>
            </a:r>
          </a:p>
          <a:p>
            <a:pPr>
              <a:buFontTx/>
              <a:buChar char="•"/>
            </a:pPr>
            <a:r>
              <a:rPr lang="en-US" smtClean="0"/>
              <a:t>Unusual hair style – 64%</a:t>
            </a:r>
          </a:p>
          <a:p>
            <a:pPr>
              <a:buFontTx/>
              <a:buChar char="•"/>
            </a:pPr>
            <a:r>
              <a:rPr lang="en-US" smtClean="0"/>
              <a:t>Body piercing – 72%</a:t>
            </a:r>
          </a:p>
          <a:p>
            <a:pPr>
              <a:buFontTx/>
              <a:buChar char="•"/>
            </a:pPr>
            <a:r>
              <a:rPr lang="en-US" smtClean="0"/>
              <a:t>Obvious tattoos – 69%</a:t>
            </a:r>
          </a:p>
          <a:p>
            <a:pPr>
              <a:buFontTx/>
              <a:buChar char="•"/>
            </a:pPr>
            <a:r>
              <a:rPr lang="en-US" smtClean="0"/>
              <a:t>Sources vary on the impact of beards &amp; moustaches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324AB-72EB-4E41-BDDA-7E4317C8CB8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C7A38-BB2C-4C18-9C72-3D7604A4A81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3E632-2D38-482E-82A4-A59E4B9AF883}" type="slidenum">
              <a:rPr lang="en-US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Makeup – women who wear makeup earn 30% more than women who don’t</a:t>
            </a:r>
          </a:p>
          <a:p>
            <a:pPr>
              <a:buFontTx/>
              <a:buChar char="•"/>
            </a:pPr>
            <a:r>
              <a:rPr lang="en-US" smtClean="0"/>
              <a:t>KEYWORDS:	subtle, natural &amp; neutral</a:t>
            </a:r>
          </a:p>
          <a:p>
            <a:pPr>
              <a:buFontTx/>
              <a:buChar char="•"/>
            </a:pPr>
            <a:r>
              <a:rPr lang="en-US" smtClean="0"/>
              <a:t>Neutral eye shadow that compliments eye color</a:t>
            </a:r>
          </a:p>
          <a:p>
            <a:pPr>
              <a:buFontTx/>
              <a:buChar char="•"/>
            </a:pPr>
            <a:r>
              <a:rPr lang="en-US" smtClean="0"/>
              <a:t>Neutral eyeliner – if any</a:t>
            </a:r>
          </a:p>
          <a:p>
            <a:pPr>
              <a:buFontTx/>
              <a:buChar char="•"/>
            </a:pPr>
            <a:r>
              <a:rPr lang="en-US" smtClean="0"/>
              <a:t>Blush for contouring only</a:t>
            </a:r>
          </a:p>
          <a:p>
            <a:pPr>
              <a:buFontTx/>
              <a:buChar char="•"/>
            </a:pPr>
            <a:r>
              <a:rPr lang="en-US" smtClean="0"/>
              <a:t>Lipstick – enhance lips &amp; compliment attire – no shimmer lip gloss – no pink or orange – lip liner never darker than lipstick</a:t>
            </a:r>
          </a:p>
          <a:p>
            <a:r>
              <a:rPr lang="en-US" smtClean="0"/>
              <a:t>Jewelry – not too much or too loud – no dangling earrings – watch, ring, earrings, necklace</a:t>
            </a:r>
          </a:p>
          <a:p>
            <a:endParaRPr lang="en-US" smtClean="0"/>
          </a:p>
          <a:p>
            <a:r>
              <a:rPr lang="en-US" smtClean="0"/>
              <a:t>Suit/classic dresses – NEVER sleveless – hemline at LOWEST current acceptable length</a:t>
            </a:r>
            <a:br>
              <a:rPr lang="en-US" smtClean="0"/>
            </a:br>
            <a:r>
              <a:rPr lang="en-US" smtClean="0"/>
              <a:t>- below the knee, never shorter than above the knee</a:t>
            </a:r>
          </a:p>
          <a:p>
            <a:r>
              <a:rPr lang="en-US" smtClean="0"/>
              <a:t>* Navy blue = professional, classic, seasonless &amp; becoming to almost everyone</a:t>
            </a:r>
          </a:p>
          <a:p>
            <a:pPr>
              <a:buFontTx/>
              <a:buChar char="•"/>
            </a:pPr>
            <a:r>
              <a:rPr lang="en-US" smtClean="0"/>
              <a:t>Dark grey or black are alternatives – could be beige or brown</a:t>
            </a:r>
          </a:p>
          <a:p>
            <a:pPr>
              <a:buFontTx/>
              <a:buChar char="•"/>
            </a:pPr>
            <a:r>
              <a:rPr lang="en-US" smtClean="0"/>
              <a:t>Pants only if you’re trim</a:t>
            </a:r>
          </a:p>
          <a:p>
            <a:endParaRPr lang="en-US" smtClean="0"/>
          </a:p>
          <a:p>
            <a:r>
              <a:rPr lang="en-US" smtClean="0"/>
              <a:t>Blouse – cotton or silk collared shirt, silk or polyester blouse</a:t>
            </a:r>
          </a:p>
          <a:p>
            <a:endParaRPr lang="en-US" smtClean="0"/>
          </a:p>
          <a:p>
            <a:r>
              <a:rPr lang="en-US" smtClean="0"/>
              <a:t>Hosiery – light or skin toned, support hose if necessary – black with black suits – carry extra in case of run – ALWAYS wear hose</a:t>
            </a:r>
          </a:p>
          <a:p>
            <a:endParaRPr lang="en-US" smtClean="0"/>
          </a:p>
          <a:p>
            <a:r>
              <a:rPr lang="en-US" smtClean="0"/>
              <a:t>Shoes – low/moderate heel – not spikes – not too chunky – closed toe, closed heel</a:t>
            </a:r>
          </a:p>
          <a:p>
            <a:endParaRPr lang="en-US" smtClean="0"/>
          </a:p>
          <a:p>
            <a:r>
              <a:rPr lang="en-US" smtClean="0"/>
              <a:t>Dangerous items</a:t>
            </a:r>
          </a:p>
          <a:p>
            <a:pPr>
              <a:buFontTx/>
              <a:buChar char="•"/>
            </a:pPr>
            <a:r>
              <a:rPr lang="en-US" smtClean="0"/>
              <a:t>Satin, velvet, brocade, anything with sequins or sparkles</a:t>
            </a:r>
          </a:p>
          <a:p>
            <a:pPr>
              <a:buFontTx/>
              <a:buChar char="•"/>
            </a:pPr>
            <a:r>
              <a:rPr lang="en-US" smtClean="0"/>
              <a:t>Sheer blouses – even with camisoles</a:t>
            </a:r>
          </a:p>
          <a:p>
            <a:pPr>
              <a:buFontTx/>
              <a:buChar char="•"/>
            </a:pPr>
            <a:r>
              <a:rPr lang="en-US" smtClean="0"/>
              <a:t>White shoes/handbags between Labor Day &amp; Memorial Day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0983E-B653-4220-87B3-382BCF6ADF2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C7A24-15B8-43B4-B3A8-7EF8AF4FBB6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184AD5-AA75-41AD-B1D5-96416565C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ED7C-A95C-4133-B245-08FA81ECF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A4D9F-3878-48E2-8F16-576F0CB0C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538D-73BC-4F70-AF24-81192D90C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0ACA-BF59-4482-A301-00D4EBA64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7C3E1-F84F-480C-AAA9-EC82227AF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C728-ABCF-4091-8ACC-F82F41C4E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9776-CE4C-4763-9624-05744BBB5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DE682-1739-443B-BFFB-6E8C228A9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478F-BB30-4916-A371-C7B78D61B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796F-85C6-454D-82E2-8D4EC19F9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B767-9D69-41D9-BC08-058FE2751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D24A-41DB-4CDB-8E8D-F0396957A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D95EA34-3E11-46FD-95A3-CC8FA4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llards.com/endeca/EndecaProductServlet?catalogId=301&amp;langId=-1&amp;storeId=301&amp;productId=501000970&amp;No=25&amp;Ntt=shoes&amp;Nty=1&amp;N=1000301&amp;Ntk=all&amp;searchUrl=http://www.dillards.com/endeca/EndecaStartServlet?No=25&amp;Ntt=shoes&amp;Nty=1&amp;N=1000301&amp;Ntk=all&amp;R=SWF66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3.jcpenney.com/jcp/ProductImageview.aspx?ReturnURL=PROD|597|35053|DEP|G|PRD|101b2a3|3|29|fun+&amp;+flirty|Women's|Dresses-suits|28247|ProductList&amp;PopUpBlocked=true&amp;AltImgSwatch=&amp;AltSwatchText=&amp;SwatchAvailable=True&amp;isProductHomPage=False&amp;CmCatId=597|28247|35053&amp;blnVideoDemo=False&amp;strViewType=zoomView&amp;strDefaultRGBColor=&amp;blnHasAlternateViews=True&amp;imgname=0900631b81019e41M.TIF&amp;zoomsrv=http://zoom.jcpenney.com/&amp;ItemTyp=G&amp;ItemID=101B2A3&amp;Media=FK&amp;GrpTyp=PRD&amp;VignetteGroupID=&amp;VignetteName=&amp;Scene7Server=http://render.jcpenney.com:9910/&amp;LargeView=0900631b81019e41R.jpg&amp;DefaultSwatchText=&amp;ViewAfterSwap=" TargetMode="External"/><Relationship Id="rId7" Type="http://schemas.openxmlformats.org/officeDocument/2006/relationships/hyperlink" Target="http://www3.jcpenney.com/jcp/ProductImageview.aspx?ReturnURL=PROD|597|35054|DEP|G|PRD|100c94d|3|24|daytime+dresses|Women's|dresses-suits|28247|ProductList&amp;PopUpBlocked=true&amp;AltImgSwatch=&amp;AltSwatchText=&amp;SwatchAvailable=True&amp;isProductHomPage=False&amp;CmCatId=597|28247|35054&amp;blnVideoDemo=False&amp;strViewType=zoomView&amp;strDefaultRGBColor=&amp;blnHasAlternateViews=True&amp;imgname=0900631b8100089fM.TIF&amp;zoomsrv=http://zoom.jcpenney.com/&amp;ItemTyp=G&amp;ItemID=100C94D&amp;Media=EN&amp;GrpTyp=PRD&amp;VignetteGroupID=&amp;VignetteName=&amp;Scene7Server=http://render.jcpenney.com:9910/&amp;LargeView=0900631b8100089fR.jpg&amp;DefaultSwatchText=&amp;ViewAfterSwap=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www3.jcpenney.com/jcp/ProductImageview.aspx?ReturnURL=PROD|597|35053|DEP|G|PRD|0fb892f|7|29|fun+&amp;+flirty|Women's|Dresses-suits|28247|ProductList&amp;PopUpBlocked=true&amp;AltImgSwatch=&amp;AltSwatchText=&amp;SwatchAvailable=True&amp;isProductHomPage=False&amp;CmCatId=597|28247|35053&amp;blnVideoDemo=False&amp;strViewType=zoomView&amp;strDefaultRGBColor=&amp;blnHasAlternateViews=True&amp;imgname=0900631b8100d8d1M.TIF&amp;zoomsrv=http://zoom.jcpenney.com/&amp;ItemTyp=G&amp;ItemID=0FB892F&amp;Media=FK&amp;GrpTyp=PRD&amp;VignetteGroupID=&amp;VignetteName=&amp;Scene7Server=http://render.jcpenney.com:9910/&amp;LargeView=0900631b8100d8d1R.jpg&amp;DefaultSwatchText=&amp;ViewAfterSwap=" TargetMode="Externa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2.jpeg"/><Relationship Id="rId3" Type="http://schemas.openxmlformats.org/officeDocument/2006/relationships/image" Target="../media/image35.jpeg"/><Relationship Id="rId7" Type="http://schemas.openxmlformats.org/officeDocument/2006/relationships/hyperlink" Target="http://www3.jcpenney.com/jcp/Products.aspx?DeptID=469&amp;CatID=31533&amp;CatTyp=DEP&amp;ItemTyp=G&amp;GrpTyp=PRD&amp;ItemID=0dc73c5&amp;ProdSeq=3&amp;Cat=dockers&amp;Dep=Men's&amp;PCat=Casual+Shirts&amp;PCatID=28237&amp;RefPage=ProductList&amp;Sale=&amp;ProdCount=15&amp;RecPtr=&amp;ShowMenu=&amp;TTYP=&amp;ShopBy=0&amp;RefPageName=CategoryAll.aspx&amp;RefCatID=28237&amp;RefDeptID=469&amp;Page=1&amp;CmCatId=469|28237|31533" TargetMode="External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hyperlink" Target="http://www3.jcpenney.com/jcp/Products.aspx?DeptID=469&amp;CatID=31533&amp;CatTyp=DEP&amp;ItemTyp=G&amp;GrpTyp=PRD&amp;ItemID=0d94867&amp;ProdSeq=1&amp;Cat=dockers&amp;Dep=Men's&amp;PCat=Casual+Shirts&amp;PCatID=28237&amp;RefPage=ProductList&amp;Sale=&amp;ProdCount=15&amp;RecPtr=&amp;ShowMenu=&amp;TTYP=&amp;ShopBy=0&amp;RefPageName=CategoryAll.aspx&amp;RefCatID=28237&amp;RefDeptID=469&amp;Page=1&amp;CmCatId=469|28237|31533" TargetMode="External"/><Relationship Id="rId5" Type="http://schemas.openxmlformats.org/officeDocument/2006/relationships/image" Target="../media/image37.wmf"/><Relationship Id="rId10" Type="http://schemas.openxmlformats.org/officeDocument/2006/relationships/image" Target="../media/image40.jpeg"/><Relationship Id="rId4" Type="http://schemas.openxmlformats.org/officeDocument/2006/relationships/image" Target="../media/image36.jpeg"/><Relationship Id="rId9" Type="http://schemas.openxmlformats.org/officeDocument/2006/relationships/hyperlink" Target="http://www3.jcpenney.com/jcp/ProductList.aspx?DeptID=469&amp;PCatID=28237&amp;CatID=29843&amp;CatTyp=DEP&amp;Dep=Men's&amp;Pcat=Casual+Shirts&amp;Cat=Big+And+Tall&amp;RefPageName=CategoryAll.aspx&amp;RefDeptID=469&amp;RefCatID=28237&amp;cmAMS_T=U3&amp;cmAMS_C=C7&amp;CmCatId=469|2823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llards.com/endeca/EndecaProductServlet?catalogId=301&amp;langId=-1&amp;storeId=301&amp;productId=500566812&amp;N=1000902&amp;searchUrl=http://www.dillards.com/endeca/EndecaStartServlet?N=1000902&amp;R=MV-075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almart.com/catalog/product.do?product_id=4995438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com/imgres?imgurl=http://www.flipper-fr.net/Images/F-Guns%20N'%20Roses.gif&amp;imgrefurl=http://www.flipper-fr.net/A90/Guns_N&amp;h=360&amp;w=360&amp;sz=73&amp;tbnid=gVMvENGhMXYJ:&amp;tbnh=116&amp;tbnw=116&amp;start=8&amp;prev=/images?q=guns+and+roses&amp;hl=en&amp;lr=&amp;ie=UTF-8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jcpenney.com/jcp/X6.aspx?DeptID=50434&amp;CatID=51232&amp;GrpTyp=SIZ&amp;ItemID=145e36c&amp;attrtype=&amp;attrvalue=&amp;CMID=50434|50438&amp;Fltr=&amp;Srt=&amp;QL=F&amp;IND=5&amp;CmCatId=50434|50438|51232" TargetMode="External"/><Relationship Id="rId13" Type="http://schemas.openxmlformats.org/officeDocument/2006/relationships/image" Target="../media/image51.jpeg"/><Relationship Id="rId18" Type="http://schemas.openxmlformats.org/officeDocument/2006/relationships/hyperlink" Target="http://www2.jcpenney.com/jcp/x4.aspx?catid=51420&amp;deptid=50434&amp;cmAMS_T=X3&amp;cmAMS_C=C5&amp;CmCatId=50434|50447" TargetMode="External"/><Relationship Id="rId3" Type="http://schemas.openxmlformats.org/officeDocument/2006/relationships/hyperlink" Target="http://www.christopherandbanks.com/product/index.jsp?productId=3337424&amp;cp=2958677" TargetMode="External"/><Relationship Id="rId21" Type="http://schemas.openxmlformats.org/officeDocument/2006/relationships/image" Target="../media/image55.jpeg"/><Relationship Id="rId7" Type="http://schemas.openxmlformats.org/officeDocument/2006/relationships/image" Target="../media/image48.png"/><Relationship Id="rId12" Type="http://schemas.openxmlformats.org/officeDocument/2006/relationships/hyperlink" Target="http://www2.jcpenney.com/jcp/X6.aspx?DeptID=50434&amp;CatID=51155&amp;GrpTyp=SIZ&amp;ItemID=14b57f1&amp;attrtype=&amp;attrvalue=&amp;CMID=50434|50435&amp;Fltr=&amp;Srt=&amp;QL=F&amp;IND=1&amp;CmCatId=50434|50435|51155" TargetMode="External"/><Relationship Id="rId17" Type="http://schemas.openxmlformats.org/officeDocument/2006/relationships/image" Target="../media/image53.jpeg"/><Relationship Id="rId25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6" Type="http://schemas.openxmlformats.org/officeDocument/2006/relationships/hyperlink" Target="http://www2.jcpenney.com/jcp/X6.aspx?DeptID=50434&amp;CatID=50844&amp;GrpTyp=SIZ&amp;ItemID=14b56ec&amp;attrtype=&amp;attrvalue=&amp;CMID=50434|50436&amp;Fltr=&amp;Srt=&amp;QL=F&amp;IND=5&amp;CmCatId=50434|50436|50844" TargetMode="External"/><Relationship Id="rId20" Type="http://schemas.openxmlformats.org/officeDocument/2006/relationships/hyperlink" Target="http://www2.jcpenney.com/jcp/X6.aspx?DeptID=50434&amp;CatID=51422&amp;GrpTyp=PRD&amp;ItemID=149ed60&amp;attrtype=&amp;attrvalue=&amp;CMID=50434|50447|51420&amp;Fltr=&amp;Srt=&amp;QL=F&amp;IND=1&amp;CmCatId=50434|50447|51420|514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0.jpeg"/><Relationship Id="rId24" Type="http://schemas.openxmlformats.org/officeDocument/2006/relationships/hyperlink" Target="http://www2.jcpenney.com/jcp/X6.aspx?DeptID=50434&amp;CatID=51422&amp;GrpTyp=PRD&amp;ItemID=14d4272&amp;attrtype=&amp;attrvalue=&amp;CMID=50434|50447|51420&amp;Fltr=&amp;Srt=&amp;QL=F&amp;IND=11&amp;CmCatId=50434|50447|51420|51422" TargetMode="External"/><Relationship Id="rId5" Type="http://schemas.openxmlformats.org/officeDocument/2006/relationships/hyperlink" Target="http://www.christopherandbanks.com/product/index.jsp?productId=3225235&amp;cp=2958677.2962134&amp;view=all&amp;parentPage=family" TargetMode="External"/><Relationship Id="rId15" Type="http://schemas.openxmlformats.org/officeDocument/2006/relationships/image" Target="../media/image52.jpeg"/><Relationship Id="rId23" Type="http://schemas.openxmlformats.org/officeDocument/2006/relationships/image" Target="../media/image56.jpeg"/><Relationship Id="rId10" Type="http://schemas.openxmlformats.org/officeDocument/2006/relationships/hyperlink" Target="http://www2.jcpenney.com/jcp/X6.aspx?DeptID=50434&amp;CatID=51232&amp;GrpTyp=STY&amp;ItemID=14984f9&amp;attrtype=&amp;attrvalue=&amp;CMID=50434|50438&amp;Fltr=&amp;Srt=&amp;QL=F&amp;IND=4&amp;CmCatId=50434|50438|51232" TargetMode="External"/><Relationship Id="rId19" Type="http://schemas.openxmlformats.org/officeDocument/2006/relationships/image" Target="../media/image54.jpeg"/><Relationship Id="rId4" Type="http://schemas.openxmlformats.org/officeDocument/2006/relationships/image" Target="../media/image46.jpeg"/><Relationship Id="rId9" Type="http://schemas.openxmlformats.org/officeDocument/2006/relationships/image" Target="../media/image49.jpeg"/><Relationship Id="rId14" Type="http://schemas.openxmlformats.org/officeDocument/2006/relationships/hyperlink" Target="http://www2.jcpenney.com/jcp/X6.aspx?DeptID=50434&amp;CatID=51155&amp;GrpTyp=SIZ&amp;ItemID=1516a6f&amp;attrtype=&amp;attrvalue=&amp;CMID=50434|50435&amp;Fltr=&amp;Srt=&amp;QL=F&amp;IND=3&amp;CmCatId=50434|50435|51155" TargetMode="External"/><Relationship Id="rId22" Type="http://schemas.openxmlformats.org/officeDocument/2006/relationships/hyperlink" Target="http://www2.jcpenney.com/jcp/X6.aspx?DeptID=50434&amp;CatID=51422&amp;GrpTyp=PRD&amp;ItemID=147704a&amp;attrtype=&amp;attrvalue=&amp;CMID=50434|50447|51420&amp;Fltr=&amp;Srt=&amp;QL=F&amp;IND=7&amp;CmCatId=50434|50447|51420|5142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hyperlink" Target="http://images.google.com/imgres?imgurl=http://i305.photobucket.com/albums/nn202/theworldofisaac/ashlee-simpson-cleavage.jpg&amp;imgrefurl=http://www.theworldofisaac.com/2008/05/battle-of-simpsons-part-2.html&amp;h=345&amp;w=428&amp;sz=31&amp;hl=en&amp;start=95&amp;um=1&amp;usg=__id1f5iwXVtidJpGdxQ7n1wkRiFU=&amp;tbnid=z01NNBpRTyDWCM:&amp;tbnh=102&amp;tbnw=126&amp;prev=/images?q=cleavage&amp;start=90&amp;ndsp=18&amp;um=1&amp;hl=en&amp;lr=&amp;sa=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3.jpeg"/><Relationship Id="rId4" Type="http://schemas.openxmlformats.org/officeDocument/2006/relationships/image" Target="../media/image59.jpeg"/><Relationship Id="rId9" Type="http://schemas.openxmlformats.org/officeDocument/2006/relationships/hyperlink" Target="http://images.google.com/imgres?imgurl=http://cm1.dotspotter.com/media/0/21/44/laceychabert.0.0.0x0.432x646.jpeg&amp;imgrefurl=http://www.theinsider.com/news/232380_Lacey_s_Chabert_Deep_Cleavage&amp;h=646&amp;w=432&amp;sz=34&amp;hl=en&amp;start=293&amp;um=1&amp;usg=__VhfczpDolLNNC7M7B5vLrTYCefU=&amp;tbnid=dpjkBhbxEkCXLM:&amp;tbnh=137&amp;tbnw=92&amp;prev=/images?q=cleavage&amp;start=288&amp;ndsp=18&amp;um=1&amp;hl=en&amp;lr=&amp;sa=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3.jcpenney.com/jcp/ProductImageview.aspx?ReturnURL=PROD|597|35054|DEP|G|PRD|100c94d|3|24|daytime+dresses|Women's|dresses-suits|28247|ProductList&amp;PopUpBlocked=true&amp;AltImgSwatch=&amp;AltSwatchText=&amp;SwatchAvailable=True&amp;isProductHomPage=False&amp;CmCatId=597|28247|35054&amp;blnVideoDemo=False&amp;strViewType=zoomView&amp;strDefaultRGBColor=&amp;blnHasAlternateViews=True&amp;imgname=0900631b8100089fM.TIF&amp;zoomsrv=http://zoom.jcpenney.com/&amp;ItemTyp=G&amp;ItemID=100C94D&amp;Media=EN&amp;GrpTyp=PRD&amp;VignetteGroupID=&amp;VignetteName=&amp;Scene7Server=http://render.jcpenney.com:9910/&amp;LargeView=0900631b8100089fR.jpg&amp;DefaultSwatchText=&amp;ViewAfterSwap=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3.jcpenney.com/jcp/Products.aspx?DeptID=597&amp;CatID=31360&amp;CatTyp=DEP&amp;ItemTyp=G&amp;GrpTyp=SIZ&amp;ItemID=0f52dec&amp;ProdSeq=3&amp;Cat=career+pants&amp;Dep=Women's&amp;PCat=Pants-skirts&amp;PCatID=30390&amp;RefPage=ProductList&amp;Sale=&amp;ProdCount=31&amp;RecPtr=&amp;ShowMenu=&amp;TTYP=&amp;ShopBy=0&amp;RefPageName=CategoryAll.aspx&amp;RefCatID=30390&amp;RefDeptID=597&amp;Page=1&amp;CmCatId=597|30390|31360" TargetMode="External"/><Relationship Id="rId7" Type="http://schemas.openxmlformats.org/officeDocument/2006/relationships/hyperlink" Target="http://www3.jcpenney.com/jcp/Products.aspx?DeptID=597&amp;CatID=39130&amp;CatTyp=DEP&amp;ItemTyp=G&amp;GrpTyp=SIZ&amp;ItemID=0f528fc&amp;ProdSeq=2&amp;Cat=easy+care+shirts&amp;Dep=Women's&amp;PCat=Shirts-blouses&amp;PCatID=30391&amp;RefPage=ProductList&amp;Sale=&amp;ProdCount=11&amp;RecPtr=&amp;ShowMenu=&amp;TTYP=&amp;ShopBy=0&amp;RefPageName=CategoryAll.aspx&amp;RefCatID=30391&amp;RefDeptID=597&amp;Page=1&amp;CmCatId=597|30391|3913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://www3.jcpenney.com/jcp/Products.aspx?GrpTyp=SIZ&amp;ItemID=0f52ace&amp;RefPage=Products&amp;StoreRegNo=&amp;catalog_base=&amp;firstpage=&amp;CmCatId=597|30390|31360&amp;cmOrigID=0f52b3d&amp;cmPosID=3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Unlocking Your Future: </a:t>
            </a:r>
            <a:br>
              <a:rPr lang="en-US" smtClean="0"/>
            </a:br>
            <a:r>
              <a:rPr lang="en-US" smtClean="0"/>
              <a:t>Keys to Professional Success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57200"/>
            <a:ext cx="6248400" cy="10509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PROFESSIONAL DRESS </a:t>
            </a:r>
            <a:br>
              <a:rPr lang="en-US" sz="3600" smtClean="0"/>
            </a:br>
            <a:r>
              <a:rPr lang="en-US" sz="3600" smtClean="0"/>
              <a:t>FOR WOMEN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495800" y="1981200"/>
            <a:ext cx="4648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These dress shoes can be worn with pants or skirt (suits) without pantyhose.</a:t>
            </a:r>
          </a:p>
        </p:txBody>
      </p:sp>
      <p:pic>
        <p:nvPicPr>
          <p:cNvPr id="12293" name="Picture 12" descr="swf666_t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133600"/>
            <a:ext cx="2057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swq406_f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4196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6" descr="swx020_f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4196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457200"/>
            <a:ext cx="6324600" cy="10509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PROFESSIONAL DRESS </a:t>
            </a:r>
            <a:br>
              <a:rPr lang="en-US" sz="3600" smtClean="0"/>
            </a:br>
            <a:r>
              <a:rPr lang="en-US" sz="3600" smtClean="0"/>
              <a:t>FOR WOMEN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495800" y="1981200"/>
            <a:ext cx="4648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These dress shoes can be worn with pants or skirt (suits) WITH pantyhose.</a:t>
            </a:r>
          </a:p>
        </p:txBody>
      </p:sp>
      <p:pic>
        <p:nvPicPr>
          <p:cNvPr id="13317" name="Picture 10" descr="swe308_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14600"/>
            <a:ext cx="19812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sws373_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6482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swd391_f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6482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6" descr="swd588_f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7244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457200"/>
            <a:ext cx="6400800" cy="10509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PROFESSIONAL DRESS </a:t>
            </a:r>
            <a:br>
              <a:rPr lang="en-US" sz="3600" smtClean="0"/>
            </a:br>
            <a:r>
              <a:rPr lang="en-US" sz="3600" smtClean="0"/>
              <a:t>FOR WOMEN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05400" y="1676400"/>
            <a:ext cx="403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These dresses can be worn with dressy sandals (without pantyhose).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05400" y="32004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(Pantyhose must be worn with closed toe dress shoes)</a:t>
            </a:r>
          </a:p>
        </p:txBody>
      </p:sp>
      <p:pic>
        <p:nvPicPr>
          <p:cNvPr id="14342" name="Picture 10" descr="Product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1910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Product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600200"/>
            <a:ext cx="2457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Product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1148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Men‘s Business Dress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Facial Hair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Good quality, wool suit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Shirt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Shoes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Socks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Jewelry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Belt/suspenders/braces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darksuit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0" y="1600200"/>
            <a:ext cx="2774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8" descr="black sho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962400"/>
            <a:ext cx="1581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828800" y="381000"/>
            <a:ext cx="6372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Professional Dress for Men</a:t>
            </a:r>
          </a:p>
        </p:txBody>
      </p:sp>
      <p:pic>
        <p:nvPicPr>
          <p:cNvPr id="16389" name="Picture 8" descr="Mens second type of dress for succ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447800"/>
            <a:ext cx="25146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sm-110_f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5181600"/>
            <a:ext cx="2193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smr090_f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800600"/>
            <a:ext cx="23161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Business Casual Dress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Also called Informal Business</a:t>
            </a:r>
          </a:p>
          <a:p>
            <a:pPr eaLnBrk="1" hangingPunct="1"/>
            <a:r>
              <a:rPr lang="en-US" smtClean="0"/>
              <a:t>No excuse for inappropriate dress</a:t>
            </a:r>
          </a:p>
          <a:p>
            <a:pPr eaLnBrk="1" hangingPunct="1"/>
            <a:r>
              <a:rPr lang="en-US" smtClean="0"/>
              <a:t>Men – khakis or trousers, button down shirt, sweater, leather shoes</a:t>
            </a:r>
          </a:p>
          <a:p>
            <a:pPr eaLnBrk="1" hangingPunct="1"/>
            <a:r>
              <a:rPr lang="en-US" smtClean="0"/>
              <a:t>Women – khakis or trousers, blouse or sweater</a:t>
            </a:r>
          </a:p>
          <a:p>
            <a:pPr eaLnBrk="1" hangingPunct="1"/>
            <a:r>
              <a:rPr lang="en-US" smtClean="0"/>
              <a:t>Colors may be brighter, but always opt for the more conservative choices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Business Casual for Men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Standard choices</a:t>
            </a:r>
          </a:p>
          <a:p>
            <a:pPr lvl="1" eaLnBrk="1" hangingPunct="1"/>
            <a:r>
              <a:rPr lang="en-US" smtClean="0"/>
              <a:t>Charcoal pants/Dress slacks</a:t>
            </a:r>
          </a:p>
          <a:p>
            <a:pPr lvl="1" eaLnBrk="1" hangingPunct="1"/>
            <a:r>
              <a:rPr lang="en-US" smtClean="0"/>
              <a:t>Khaki slacks</a:t>
            </a:r>
          </a:p>
          <a:p>
            <a:pPr lvl="1" eaLnBrk="1" hangingPunct="1"/>
            <a:r>
              <a:rPr lang="en-US" smtClean="0"/>
              <a:t>Blazers/Tailored Jackets</a:t>
            </a:r>
          </a:p>
          <a:p>
            <a:pPr lvl="1" eaLnBrk="1" hangingPunct="1"/>
            <a:r>
              <a:rPr lang="en-US" smtClean="0"/>
              <a:t>Shirts with collars and buttons</a:t>
            </a:r>
          </a:p>
          <a:p>
            <a:pPr lvl="2" eaLnBrk="1" hangingPunct="1"/>
            <a:r>
              <a:rPr lang="en-US" smtClean="0"/>
              <a:t>White oxford button down shirts</a:t>
            </a:r>
          </a:p>
          <a:p>
            <a:pPr lvl="1" eaLnBrk="1" hangingPunct="1"/>
            <a:r>
              <a:rPr lang="en-US" smtClean="0"/>
              <a:t>Polo or golf shirts</a:t>
            </a:r>
          </a:p>
          <a:p>
            <a:pPr lvl="1" eaLnBrk="1" hangingPunct="1"/>
            <a:r>
              <a:rPr lang="en-US" smtClean="0"/>
              <a:t>Leather belt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206500"/>
          </a:xfrm>
        </p:spPr>
        <p:txBody>
          <a:bodyPr/>
          <a:lstStyle/>
          <a:p>
            <a:pPr algn="ctr" eaLnBrk="1" hangingPunct="1"/>
            <a:r>
              <a:rPr lang="en-US" smtClean="0"/>
              <a:t>Men’s  Business Casual</a:t>
            </a:r>
          </a:p>
        </p:txBody>
      </p:sp>
      <p:pic>
        <p:nvPicPr>
          <p:cNvPr id="19459" name="Picture 14" descr="dress shirt with vest- no 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86200"/>
            <a:ext cx="1720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Businesscasual_m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43023">
            <a:off x="4978400" y="1471613"/>
            <a:ext cx="16573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200400"/>
            <a:ext cx="167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Mens one type of dress for succe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505200"/>
            <a:ext cx="1752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0900631b80df67d9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572000"/>
            <a:ext cx="1631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28237_C7_071806_17876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1524000"/>
            <a:ext cx="1820863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0900631b80f72d6bM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1524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mp-097_f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1524000"/>
            <a:ext cx="1235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Business Casual for Men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Things to avoid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Jeans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Athletic/tennis shoes/Dress shoes/Bare feet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Short-sleeved dress shirt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Shirts without a collar/Tropical shirts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Double breasted jacket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Wrong tie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Colorful pants or white pants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Relaxed grooming habits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0509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DON’T EVEN TRY THIS!!!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57400" y="18288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These are </a:t>
            </a:r>
            <a:r>
              <a:rPr lang="en-US" b="1" i="1" u="sng"/>
              <a:t>NOT</a:t>
            </a:r>
            <a:r>
              <a:rPr lang="en-US" b="1"/>
              <a:t> considered appropriate attire!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14400" y="0"/>
            <a:ext cx="77724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MEN!!!</a:t>
            </a:r>
          </a:p>
        </p:txBody>
      </p:sp>
      <p:pic>
        <p:nvPicPr>
          <p:cNvPr id="21510" name="Picture 11" descr="mv-075_t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657600"/>
            <a:ext cx="1524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3" descr="mv-132_f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667000"/>
            <a:ext cx="1571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5" descr="Superman On Fire Boxer Short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657600"/>
            <a:ext cx="160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858000" cy="990600"/>
          </a:xfrm>
        </p:spPr>
        <p:txBody>
          <a:bodyPr/>
          <a:lstStyle/>
          <a:p>
            <a:pPr eaLnBrk="1" hangingPunct="1"/>
            <a:r>
              <a:rPr lang="en-US" smtClean="0"/>
              <a:t>Accept me the Way I Look</a:t>
            </a:r>
          </a:p>
        </p:txBody>
      </p:sp>
      <p:grpSp>
        <p:nvGrpSpPr>
          <p:cNvPr id="4099" name="Group 17"/>
          <p:cNvGrpSpPr>
            <a:grpSpLocks/>
          </p:cNvGrpSpPr>
          <p:nvPr/>
        </p:nvGrpSpPr>
        <p:grpSpPr bwMode="auto">
          <a:xfrm>
            <a:off x="0" y="2133600"/>
            <a:ext cx="5715000" cy="4572000"/>
            <a:chOff x="144" y="720"/>
            <a:chExt cx="5518" cy="3600"/>
          </a:xfrm>
        </p:grpSpPr>
        <p:pic>
          <p:nvPicPr>
            <p:cNvPr id="4112" name="Picture 4" descr="lenny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1440"/>
              <a:ext cx="1966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5" descr="guns-n-ros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1632"/>
              <a:ext cx="2016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12" y="3648"/>
              <a:ext cx="600" cy="4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Jokerman"/>
                </a:rPr>
                <a:t>Hats</a:t>
              </a:r>
            </a:p>
          </p:txBody>
        </p:sp>
        <p:pic>
          <p:nvPicPr>
            <p:cNvPr id="4115" name="Picture 7" descr="F-Guns%2520N%27%2520Rose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43333"/>
            <a:stretch>
              <a:fillRect/>
            </a:stretch>
          </p:blipFill>
          <p:spPr bwMode="auto">
            <a:xfrm>
              <a:off x="288" y="1920"/>
              <a:ext cx="1360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76" y="3600"/>
              <a:ext cx="888" cy="4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Jokerman"/>
                </a:rPr>
                <a:t>Hats</a:t>
              </a:r>
            </a:p>
          </p:txBody>
        </p:sp>
        <p:pic>
          <p:nvPicPr>
            <p:cNvPr id="4117" name="Picture 9" descr="hom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" y="720"/>
              <a:ext cx="1464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2" y="1920"/>
              <a:ext cx="100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Jokerman"/>
                </a:rPr>
                <a:t>Sun Glasses</a:t>
              </a:r>
            </a:p>
          </p:txBody>
        </p:sp>
        <p:sp>
          <p:nvSpPr>
            <p:cNvPr id="411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776" y="2976"/>
              <a:ext cx="122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Jokerman"/>
                </a:rPr>
                <a:t>Bandanas</a:t>
              </a:r>
            </a:p>
          </p:txBody>
        </p:sp>
        <p:sp>
          <p:nvSpPr>
            <p:cNvPr id="41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512" y="3456"/>
              <a:ext cx="103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Jokerman"/>
                </a:rPr>
                <a:t>Exposed</a:t>
              </a:r>
            </a:p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Jokerman"/>
                </a:rPr>
                <a:t>Midriffs</a:t>
              </a:r>
            </a:p>
          </p:txBody>
        </p:sp>
      </p:grpSp>
      <p:grpSp>
        <p:nvGrpSpPr>
          <p:cNvPr id="4100" name="Group 24"/>
          <p:cNvGrpSpPr>
            <a:grpSpLocks/>
          </p:cNvGrpSpPr>
          <p:nvPr/>
        </p:nvGrpSpPr>
        <p:grpSpPr bwMode="auto">
          <a:xfrm>
            <a:off x="3733800" y="990600"/>
            <a:ext cx="5410200" cy="5567363"/>
            <a:chOff x="288" y="1008"/>
            <a:chExt cx="5232" cy="4531"/>
          </a:xfrm>
        </p:grpSpPr>
        <p:pic>
          <p:nvPicPr>
            <p:cNvPr id="4106" name="Picture 18" descr="ush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94" y="3055"/>
              <a:ext cx="2526" cy="1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9" descr="Poster_494"/>
            <p:cNvPicPr>
              <a:picLocks noChangeAspect="1" noChangeArrowheads="1"/>
            </p:cNvPicPr>
            <p:nvPr/>
          </p:nvPicPr>
          <p:blipFill>
            <a:blip r:embed="rId9" cstate="print"/>
            <a:srcRect b="16000"/>
            <a:stretch>
              <a:fillRect/>
            </a:stretch>
          </p:blipFill>
          <p:spPr bwMode="auto">
            <a:xfrm>
              <a:off x="576" y="1008"/>
              <a:ext cx="160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20" descr="britney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72" y="1104"/>
              <a:ext cx="1752" cy="2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21"/>
            <p:cNvSpPr txBox="1">
              <a:spLocks noChangeArrowheads="1"/>
            </p:cNvSpPr>
            <p:nvPr/>
          </p:nvSpPr>
          <p:spPr bwMode="auto">
            <a:xfrm>
              <a:off x="288" y="3696"/>
              <a:ext cx="1151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Skirts that are too short</a:t>
              </a:r>
            </a:p>
          </p:txBody>
        </p:sp>
        <p:sp>
          <p:nvSpPr>
            <p:cNvPr id="4110" name="Text Box 22"/>
            <p:cNvSpPr txBox="1">
              <a:spLocks noChangeArrowheads="1"/>
            </p:cNvSpPr>
            <p:nvPr/>
          </p:nvSpPr>
          <p:spPr bwMode="auto">
            <a:xfrm>
              <a:off x="2941" y="5163"/>
              <a:ext cx="2579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Undergarments</a:t>
              </a:r>
            </a:p>
          </p:txBody>
        </p:sp>
        <p:sp>
          <p:nvSpPr>
            <p:cNvPr id="4111" name="Text Box 23"/>
            <p:cNvSpPr txBox="1">
              <a:spLocks noChangeArrowheads="1"/>
            </p:cNvSpPr>
            <p:nvPr/>
          </p:nvSpPr>
          <p:spPr bwMode="auto">
            <a:xfrm>
              <a:off x="3696" y="1256"/>
              <a:ext cx="1824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Sleeveless tops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00200" y="1371600"/>
            <a:ext cx="5562600" cy="5257800"/>
            <a:chOff x="1008" y="864"/>
            <a:chExt cx="3504" cy="3312"/>
          </a:xfrm>
        </p:grpSpPr>
        <p:grpSp>
          <p:nvGrpSpPr>
            <p:cNvPr id="4102" name="Group 13"/>
            <p:cNvGrpSpPr>
              <a:grpSpLocks/>
            </p:cNvGrpSpPr>
            <p:nvPr/>
          </p:nvGrpSpPr>
          <p:grpSpPr bwMode="auto">
            <a:xfrm>
              <a:off x="1008" y="864"/>
              <a:ext cx="3504" cy="3312"/>
              <a:chOff x="2304" y="2688"/>
              <a:chExt cx="1344" cy="1296"/>
            </a:xfrm>
          </p:grpSpPr>
          <p:sp>
            <p:nvSpPr>
              <p:cNvPr id="4104" name="Oval 14"/>
              <p:cNvSpPr>
                <a:spLocks noChangeArrowheads="1"/>
              </p:cNvSpPr>
              <p:nvPr/>
            </p:nvSpPr>
            <p:spPr bwMode="auto">
              <a:xfrm>
                <a:off x="2304" y="2688"/>
                <a:ext cx="1344" cy="1296"/>
              </a:xfrm>
              <a:prstGeom prst="ellipse">
                <a:avLst/>
              </a:prstGeom>
              <a:noFill/>
              <a:ln w="2540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Line 15"/>
              <p:cNvSpPr>
                <a:spLocks noChangeShapeType="1"/>
              </p:cNvSpPr>
              <p:nvPr/>
            </p:nvSpPr>
            <p:spPr bwMode="auto">
              <a:xfrm>
                <a:off x="2496" y="2880"/>
                <a:ext cx="960" cy="912"/>
              </a:xfrm>
              <a:prstGeom prst="line">
                <a:avLst/>
              </a:prstGeom>
              <a:noFill/>
              <a:ln w="2540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3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440" y="1956"/>
              <a:ext cx="2928" cy="11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NOT!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Business Casual for Women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Standard choices</a:t>
            </a:r>
          </a:p>
          <a:p>
            <a:pPr lvl="1" eaLnBrk="1" hangingPunct="1"/>
            <a:r>
              <a:rPr lang="en-US" smtClean="0"/>
              <a:t>Dress slacks or long skirts</a:t>
            </a:r>
          </a:p>
          <a:p>
            <a:pPr lvl="1" eaLnBrk="1" hangingPunct="1"/>
            <a:r>
              <a:rPr lang="en-US" smtClean="0"/>
              <a:t>Blouses</a:t>
            </a:r>
          </a:p>
          <a:p>
            <a:pPr lvl="1" eaLnBrk="1" hangingPunct="1"/>
            <a:r>
              <a:rPr lang="en-US" smtClean="0"/>
              <a:t>Sweater sets</a:t>
            </a:r>
          </a:p>
          <a:p>
            <a:pPr lvl="1" eaLnBrk="1" hangingPunct="1"/>
            <a:r>
              <a:rPr lang="en-US" smtClean="0"/>
              <a:t>Dresses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72400" cy="1206500"/>
          </a:xfrm>
        </p:spPr>
        <p:txBody>
          <a:bodyPr/>
          <a:lstStyle/>
          <a:p>
            <a:pPr algn="ctr" eaLnBrk="1" hangingPunct="1"/>
            <a:r>
              <a:rPr lang="en-US" smtClean="0"/>
              <a:t>Women Business Casual</a:t>
            </a:r>
          </a:p>
        </p:txBody>
      </p:sp>
      <p:pic>
        <p:nvPicPr>
          <p:cNvPr id="23555" name="Picture 2" descr="Shawl Collar Sweater Outfit - Christopher &amp; Banks">
            <a:hlinkClick r:id="rId3" tooltip="Shawl Collar Sweater Outfi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1238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Printed Button Front Jacket Outfit - Christopher &amp; Banks">
            <a:hlinkClick r:id="rId5" tooltip="Printed Button Front Jacket Outfit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219200"/>
            <a:ext cx="1524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quick vi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275" y="-182563"/>
            <a:ext cx="85725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quick vi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275" y="-182563"/>
            <a:ext cx="85725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Worthington® Suiting Modern-Fit Cuff Pant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3657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Worthington® Curvy-Fit Pant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35814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quick vi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275" y="-182563"/>
            <a:ext cx="85725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6" descr="St. John's Bay® 3/4-Sleeve Solid Stretch Popli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1800" y="16002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8" descr="Worthington® Ruffle-Front Shir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6600" y="4191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0" descr="Cabin Creek® V-neck Sweater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1800" y="20574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2" descr="casual shoes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52800" y="373380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6" descr="a.n.a® 'Jolie' Two Tone Ruched Pump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674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28" descr="St. John's Bay® 'Gamma' Leather Mary-Jan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05200" y="54864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0" descr="Liz Baker® 'Lana' Slip-on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447800" y="54864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Business Casual for Women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Things to avoid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Midriff baring outfits/Halters/Tank tops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Going without hosiery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Going without appropriate undergarments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Provocative garments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Relaxed grooming habits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Mistaking TV or magazine dress for business casual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1050925"/>
          </a:xfrm>
        </p:spPr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		</a:t>
            </a:r>
            <a:r>
              <a:rPr lang="en-US" sz="3200" smtClean="0"/>
              <a:t>DON’T EVER TRY THIS!!!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362200" y="1752600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These are </a:t>
            </a:r>
            <a:r>
              <a:rPr lang="en-US" b="1" i="1" u="sng"/>
              <a:t>NOT</a:t>
            </a:r>
            <a:r>
              <a:rPr lang="en-US" b="1"/>
              <a:t> considered appropriate attire! </a:t>
            </a:r>
          </a:p>
        </p:txBody>
      </p:sp>
      <p:pic>
        <p:nvPicPr>
          <p:cNvPr id="25605" name="Picture 10" descr="jk-123_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1571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4" descr="jtr209_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810000"/>
            <a:ext cx="1571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6" descr="jtr229_f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1571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2" descr="Metro7 - Women's Knit Halter with Sequi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676400"/>
            <a:ext cx="14382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 descr="http://tbn0.google.com/images?q=tbn:z01NNBpRTyDWCM:http://i305.photobucket.com/albums/nn202/theworldofisaac/ashlee-simpson-cleav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676400"/>
            <a:ext cx="21145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4" descr="http://tbn0.google.com/images?q=tbn:dpjkBhbxEkCXLM:http://cm1.dotspotter.com/media/0/21/44/laceychabert.0.0.0x0.432x646.jpe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3657600"/>
            <a:ext cx="1797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304800"/>
          </a:xfrm>
          <a:prstGeom prst="rect">
            <a:avLst/>
          </a:prstGeom>
          <a:solidFill>
            <a:srgbClr val="D1550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1981200" cy="838200"/>
          </a:xfrm>
          <a:noFill/>
        </p:spPr>
        <p:txBody>
          <a:bodyPr/>
          <a:lstStyle/>
          <a:p>
            <a:pPr eaLnBrk="1" hangingPunct="1"/>
            <a:r>
              <a:rPr lang="en-US" u="sng" smtClean="0">
                <a:solidFill>
                  <a:schemeClr val="bg1"/>
                </a:solidFill>
              </a:rPr>
              <a:t>Don’ts</a:t>
            </a:r>
            <a:r>
              <a:rPr lang="en-US" smtClean="0">
                <a:solidFill>
                  <a:schemeClr val="bg1"/>
                </a:solidFill>
              </a:rPr>
              <a:t/>
            </a:r>
            <a:br>
              <a:rPr lang="en-US" smtClean="0">
                <a:solidFill>
                  <a:schemeClr val="bg1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1066800" y="18288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 jeans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 flip-flops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 shorts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No athletic shoes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629" name="Picture 17" descr="flip flo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5558">
            <a:off x="4191000" y="4648200"/>
            <a:ext cx="1028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9" descr="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40900">
            <a:off x="2362200" y="48006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0" descr="jeans very loo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24000"/>
            <a:ext cx="185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2" descr="br465951-00viv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50" y="266700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3" descr="t-strap dre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600200"/>
            <a:ext cx="144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24"/>
          <p:cNvSpPr txBox="1">
            <a:spLocks noChangeArrowheads="1"/>
          </p:cNvSpPr>
          <p:nvPr/>
        </p:nvSpPr>
        <p:spPr bwMode="auto">
          <a:xfrm>
            <a:off x="6172200" y="6172200"/>
            <a:ext cx="2743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Career Center</a:t>
            </a:r>
          </a:p>
        </p:txBody>
      </p:sp>
      <p:pic>
        <p:nvPicPr>
          <p:cNvPr id="26635" name="Picture 25" descr="platform sand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63043">
            <a:off x="7696200" y="51054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6" descr="sports sho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668785">
            <a:off x="5486400" y="51054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2438400" y="3048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More Don’ts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Appropriate Dress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Consider the environment</a:t>
            </a:r>
          </a:p>
          <a:p>
            <a:pPr eaLnBrk="1" hangingPunct="1"/>
            <a:r>
              <a:rPr lang="en-US" smtClean="0"/>
              <a:t>Consider your goals</a:t>
            </a:r>
          </a:p>
          <a:p>
            <a:pPr eaLnBrk="1" hangingPunct="1"/>
            <a:r>
              <a:rPr lang="en-US" smtClean="0"/>
              <a:t>Consider the clues</a:t>
            </a:r>
          </a:p>
          <a:p>
            <a:pPr eaLnBrk="1" hangingPunct="1"/>
            <a:r>
              <a:rPr lang="en-US" smtClean="0"/>
              <a:t>Consider others’ dress</a:t>
            </a:r>
          </a:p>
          <a:p>
            <a:pPr eaLnBrk="1" hangingPunct="1"/>
            <a:r>
              <a:rPr lang="en-US" smtClean="0"/>
              <a:t>Consider the impression you want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mtClean="0"/>
              <a:t>    to leave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Business Luncheons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Before the luncheon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R.S.V.P.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Logistics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Layer your items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Napkin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Plate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Glass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Business card arrangement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Keep right hand free to shake hands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Business Luncheons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Handshakes</a:t>
            </a:r>
          </a:p>
          <a:p>
            <a:pPr lvl="1" eaLnBrk="1" hangingPunct="1"/>
            <a:r>
              <a:rPr lang="en-US" smtClean="0"/>
              <a:t>Universally accepted</a:t>
            </a:r>
          </a:p>
          <a:p>
            <a:pPr lvl="1" eaLnBrk="1" hangingPunct="1"/>
            <a:r>
              <a:rPr lang="en-US" smtClean="0"/>
              <a:t>When to use</a:t>
            </a:r>
          </a:p>
          <a:p>
            <a:pPr lvl="1" eaLnBrk="1" hangingPunct="1"/>
            <a:r>
              <a:rPr lang="en-US" smtClean="0"/>
              <a:t>Proper grip</a:t>
            </a:r>
          </a:p>
          <a:p>
            <a:pPr eaLnBrk="1" hangingPunct="1"/>
            <a:r>
              <a:rPr lang="en-US" smtClean="0"/>
              <a:t>Handling food</a:t>
            </a:r>
          </a:p>
          <a:p>
            <a:pPr lvl="1" eaLnBrk="1" hangingPunct="1"/>
            <a:r>
              <a:rPr lang="en-US" smtClean="0"/>
              <a:t>Items passed on trays</a:t>
            </a:r>
          </a:p>
          <a:p>
            <a:pPr lvl="1" eaLnBrk="1" hangingPunct="1"/>
            <a:r>
              <a:rPr lang="en-US" smtClean="0"/>
              <a:t>Food from buffet</a:t>
            </a:r>
          </a:p>
          <a:p>
            <a:pPr lvl="1" eaLnBrk="1" hangingPunct="1"/>
            <a:r>
              <a:rPr lang="en-US" smtClean="0"/>
              <a:t>Discarded toothpicks or cocktail sticks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Small Talk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Research</a:t>
            </a:r>
          </a:p>
          <a:p>
            <a:pPr eaLnBrk="1" hangingPunct="1"/>
            <a:r>
              <a:rPr lang="en-US" smtClean="0"/>
              <a:t>Set goals</a:t>
            </a:r>
          </a:p>
          <a:p>
            <a:pPr eaLnBrk="1" hangingPunct="1"/>
            <a:r>
              <a:rPr lang="en-US" smtClean="0"/>
              <a:t>Use open body language/smile</a:t>
            </a:r>
          </a:p>
          <a:p>
            <a:pPr eaLnBrk="1" hangingPunct="1"/>
            <a:r>
              <a:rPr lang="en-US" smtClean="0"/>
              <a:t>Make eye contact </a:t>
            </a:r>
          </a:p>
          <a:p>
            <a:pPr eaLnBrk="1" hangingPunct="1"/>
            <a:r>
              <a:rPr lang="en-US" smtClean="0"/>
              <a:t>Introduce yourself</a:t>
            </a:r>
          </a:p>
          <a:p>
            <a:pPr eaLnBrk="1" hangingPunct="1"/>
            <a:r>
              <a:rPr lang="en-US" smtClean="0"/>
              <a:t>Allow others to introduce you to people they know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Luncheon Faux Pas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Things to Avoid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Making food the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Uncomfortable 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Lengthy conversations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Gossip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Complaining about the event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Flirting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Talking during a speaker’s 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Being rude/disrespectful to staff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First impressions last a long time!!!!</a:t>
            </a:r>
          </a:p>
          <a:p>
            <a:pPr eaLnBrk="1" hangingPunct="1">
              <a:buFont typeface="Symbol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Your appearance may speak louder than your words!!!!!!</a:t>
            </a:r>
          </a:p>
          <a:p>
            <a:pPr eaLnBrk="1" hangingPunct="1">
              <a:buFont typeface="Symbol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Dress for the job you want!!!!</a:t>
            </a: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Dress for Success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206500"/>
          </a:xfrm>
        </p:spPr>
        <p:txBody>
          <a:bodyPr/>
          <a:lstStyle/>
          <a:p>
            <a:pPr algn="ctr" eaLnBrk="1" hangingPunct="1"/>
            <a:r>
              <a:rPr lang="en-US" smtClean="0"/>
              <a:t>After the Luncheon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Say goodbye/excuse yourself to other guests</a:t>
            </a:r>
          </a:p>
          <a:p>
            <a:pPr eaLnBrk="1" hangingPunct="1"/>
            <a:r>
              <a:rPr lang="en-US" smtClean="0"/>
              <a:t>Thank the host/hostess as you leave</a:t>
            </a:r>
          </a:p>
          <a:p>
            <a:pPr eaLnBrk="1" hangingPunct="1"/>
            <a:r>
              <a:rPr lang="en-US" smtClean="0"/>
              <a:t>Send thank you note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Good Luck!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Keys to Business Dress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Look the part </a:t>
            </a:r>
          </a:p>
          <a:p>
            <a:pPr eaLnBrk="1" hangingPunct="1">
              <a:defRPr/>
            </a:pPr>
            <a:r>
              <a:rPr lang="en-US" dirty="0" smtClean="0"/>
              <a:t>Good grooming provides the foundation</a:t>
            </a:r>
          </a:p>
          <a:p>
            <a:pPr lvl="1" eaLnBrk="1" hangingPunct="1">
              <a:defRPr/>
            </a:pPr>
            <a:r>
              <a:rPr lang="en-US" dirty="0" smtClean="0"/>
              <a:t>Hair</a:t>
            </a:r>
          </a:p>
          <a:p>
            <a:pPr lvl="1" eaLnBrk="1" hangingPunct="1">
              <a:defRPr/>
            </a:pPr>
            <a:r>
              <a:rPr lang="en-US" dirty="0" smtClean="0"/>
              <a:t>Fingernails</a:t>
            </a:r>
          </a:p>
          <a:p>
            <a:pPr lvl="1" eaLnBrk="1" hangingPunct="1">
              <a:defRPr/>
            </a:pPr>
            <a:r>
              <a:rPr lang="en-US" dirty="0" smtClean="0"/>
              <a:t>Teeth</a:t>
            </a:r>
          </a:p>
          <a:p>
            <a:pPr lvl="1" eaLnBrk="1" hangingPunct="1">
              <a:defRPr/>
            </a:pPr>
            <a:r>
              <a:rPr lang="en-US" dirty="0" smtClean="0"/>
              <a:t>Breath</a:t>
            </a:r>
          </a:p>
          <a:p>
            <a:pPr lvl="1" eaLnBrk="1" hangingPunct="1">
              <a:defRPr/>
            </a:pPr>
            <a:r>
              <a:rPr lang="en-US" dirty="0" smtClean="0"/>
              <a:t>Body</a:t>
            </a:r>
          </a:p>
          <a:p>
            <a:pPr lvl="1" eaLnBrk="1" hangingPunct="1">
              <a:defRPr/>
            </a:pPr>
            <a:r>
              <a:rPr lang="en-US" dirty="0" smtClean="0"/>
              <a:t>Perfumes/Colognes/After-Shave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Appropriate Dress</a:t>
            </a:r>
            <a:br>
              <a:rPr lang="en-US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smtClean="0"/>
              <a:t>Appropriate may be determined by your job or job description.</a:t>
            </a:r>
          </a:p>
          <a:p>
            <a:pPr eaLnBrk="1" hangingPunct="1">
              <a:buFont typeface="Symbol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The following rules are universal.</a:t>
            </a:r>
          </a:p>
          <a:p>
            <a:pPr lvl="1" eaLnBrk="1" hangingPunct="1"/>
            <a:r>
              <a:rPr lang="en-US" smtClean="0"/>
              <a:t>Clothes should be well fitting &amp; modest.</a:t>
            </a:r>
          </a:p>
          <a:p>
            <a:pPr lvl="2" eaLnBrk="1" hangingPunct="1"/>
            <a:r>
              <a:rPr lang="en-US" smtClean="0"/>
              <a:t>NO CLEAVAGE</a:t>
            </a:r>
          </a:p>
          <a:p>
            <a:pPr lvl="2" eaLnBrk="1" hangingPunct="1"/>
            <a:r>
              <a:rPr lang="en-US" smtClean="0"/>
              <a:t>NO VISIBLE UNDERWEAR</a:t>
            </a:r>
          </a:p>
          <a:p>
            <a:pPr lvl="2" eaLnBrk="1" hangingPunct="1"/>
            <a:r>
              <a:rPr lang="en-US" smtClean="0"/>
              <a:t>NO SKIRTS SHORTER THAN 2 INCHES ABOVE THE KNEE</a:t>
            </a:r>
          </a:p>
          <a:p>
            <a:pPr lvl="1" eaLnBrk="1" hangingPunct="1"/>
            <a:r>
              <a:rPr lang="en-US" smtClean="0"/>
              <a:t>Clean and pressed.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2133600"/>
          </a:xfrm>
        </p:spPr>
        <p:txBody>
          <a:bodyPr/>
          <a:lstStyle/>
          <a:p>
            <a:pPr algn="ctr" eaLnBrk="1" hangingPunct="1"/>
            <a:r>
              <a:rPr lang="en-US" smtClean="0"/>
              <a:t>Business Dress </a:t>
            </a:r>
            <a:br>
              <a:rPr lang="en-US" smtClean="0"/>
            </a:b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Certain jobs require you to dress more professionally (doctor, lawyer, CEO)</a:t>
            </a:r>
          </a:p>
          <a:p>
            <a:pPr eaLnBrk="1" hangingPunct="1"/>
            <a:r>
              <a:rPr lang="en-US" smtClean="0"/>
              <a:t>Men should wear a matching jacket, tie, dress shoes, dress socks, and belt.</a:t>
            </a:r>
          </a:p>
          <a:p>
            <a:pPr eaLnBrk="1" hangingPunct="1"/>
            <a:r>
              <a:rPr lang="en-US" smtClean="0"/>
              <a:t>Women should wear a tailored jacket, matching slacks or skirt, light colored shirt, dress shoes.</a:t>
            </a:r>
          </a:p>
          <a:p>
            <a:pPr eaLnBrk="1" hangingPunct="1"/>
            <a:r>
              <a:rPr lang="en-US" smtClean="0"/>
              <a:t>Colors – black, gray, dark brown, navy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Ladies’ Business Dress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764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Makeup</a:t>
            </a:r>
          </a:p>
          <a:p>
            <a:pPr eaLnBrk="1" hangingPunct="1"/>
            <a:r>
              <a:rPr lang="en-US" smtClean="0"/>
              <a:t>Jewelry</a:t>
            </a:r>
          </a:p>
          <a:p>
            <a:pPr eaLnBrk="1" hangingPunct="1"/>
            <a:r>
              <a:rPr lang="en-US" smtClean="0"/>
              <a:t>Suit/Conservative dress</a:t>
            </a:r>
          </a:p>
          <a:p>
            <a:pPr eaLnBrk="1" hangingPunct="1"/>
            <a:r>
              <a:rPr lang="en-US" smtClean="0"/>
              <a:t>Blouse</a:t>
            </a:r>
          </a:p>
          <a:p>
            <a:pPr eaLnBrk="1" hangingPunct="1"/>
            <a:r>
              <a:rPr lang="en-US" smtClean="0"/>
              <a:t>Hosiery</a:t>
            </a:r>
          </a:p>
          <a:p>
            <a:pPr eaLnBrk="1" hangingPunct="1"/>
            <a:r>
              <a:rPr lang="en-US" smtClean="0"/>
              <a:t>Shoes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 descr="blacksuit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276600"/>
            <a:ext cx="162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3" descr="pantssuit_m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334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wu-053_f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313113"/>
            <a:ext cx="19050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wu-050_f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33400"/>
            <a:ext cx="1571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5" descr="wu-048_f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609600"/>
            <a:ext cx="1571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Product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38100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381000"/>
            <a:ext cx="6477000" cy="10509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PROFESSIONAL DRESS </a:t>
            </a:r>
            <a:br>
              <a:rPr lang="en-US" sz="3600" smtClean="0"/>
            </a:br>
            <a:r>
              <a:rPr lang="en-US" sz="3600" smtClean="0"/>
              <a:t>FOR WOMEN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268" name="Picture 10" descr="0900631b80f96266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14800"/>
            <a:ext cx="1581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2" descr="Ite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191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0900631b80f93912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2057400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6" descr="wst390_f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0386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7"/>
          <p:cNvSpPr txBox="1">
            <a:spLocks noChangeArrowheads="1"/>
          </p:cNvSpPr>
          <p:nvPr/>
        </p:nvSpPr>
        <p:spPr bwMode="auto">
          <a:xfrm>
            <a:off x="5257800" y="1752600"/>
            <a:ext cx="2286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Tops and bottoms can be matched together.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646</TotalTime>
  <Words>1318</Words>
  <Application>Microsoft Office PowerPoint</Application>
  <PresentationFormat>On-screen Show (4:3)</PresentationFormat>
  <Paragraphs>294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Lock And Key</vt:lpstr>
      <vt:lpstr>Unlocking Your Future:  Keys to Professional Success</vt:lpstr>
      <vt:lpstr>Accept me the Way I Look</vt:lpstr>
      <vt:lpstr>Dress for Success</vt:lpstr>
      <vt:lpstr>Keys to Business Dress</vt:lpstr>
      <vt:lpstr>Determining Appropriate Dress </vt:lpstr>
      <vt:lpstr>Business Dress  </vt:lpstr>
      <vt:lpstr>Ladies’ Business Dress</vt:lpstr>
      <vt:lpstr>Slide 8</vt:lpstr>
      <vt:lpstr>PROFESSIONAL DRESS  FOR WOMEN</vt:lpstr>
      <vt:lpstr>PROFESSIONAL DRESS  FOR WOMEN</vt:lpstr>
      <vt:lpstr>PROFESSIONAL DRESS  FOR WOMEN</vt:lpstr>
      <vt:lpstr>PROFESSIONAL DRESS  FOR WOMEN</vt:lpstr>
      <vt:lpstr>Men‘s Business Dress</vt:lpstr>
      <vt:lpstr>Slide 14</vt:lpstr>
      <vt:lpstr>Business Casual Dress</vt:lpstr>
      <vt:lpstr>Business Casual for Men</vt:lpstr>
      <vt:lpstr>Men’s  Business Casual</vt:lpstr>
      <vt:lpstr>Business Casual for Men</vt:lpstr>
      <vt:lpstr> DON’T EVEN TRY THIS!!!</vt:lpstr>
      <vt:lpstr>Business Casual for Women</vt:lpstr>
      <vt:lpstr>Women Business Casual</vt:lpstr>
      <vt:lpstr>Business Casual for Women</vt:lpstr>
      <vt:lpstr>   DON’T EVER TRY THIS!!!</vt:lpstr>
      <vt:lpstr>Don’ts </vt:lpstr>
      <vt:lpstr>Determining Appropriate Dress</vt:lpstr>
      <vt:lpstr>Business Luncheons</vt:lpstr>
      <vt:lpstr>Business Luncheons</vt:lpstr>
      <vt:lpstr>Small Talk</vt:lpstr>
      <vt:lpstr>Common Luncheon Faux Pas</vt:lpstr>
      <vt:lpstr>After the Luncheon</vt:lpstr>
      <vt:lpstr>Good Luck!</vt:lpstr>
    </vt:vector>
  </TitlesOfParts>
  <Company>The University of Akron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Your Future: Keys to Professional Success</dc:title>
  <dc:creator>Christine R. Bates</dc:creator>
  <cp:lastModifiedBy>Denton ISD</cp:lastModifiedBy>
  <cp:revision>64</cp:revision>
  <cp:lastPrinted>1601-01-01T00:00:00Z</cp:lastPrinted>
  <dcterms:created xsi:type="dcterms:W3CDTF">2003-03-29T21:58:01Z</dcterms:created>
  <dcterms:modified xsi:type="dcterms:W3CDTF">2012-09-24T03:42:33Z</dcterms:modified>
</cp:coreProperties>
</file>