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84"/>
  </p:notesMasterIdLst>
  <p:handoutMasterIdLst>
    <p:handoutMasterId r:id="rId85"/>
  </p:handoutMasterIdLst>
  <p:sldIdLst>
    <p:sldId id="1739" r:id="rId2"/>
    <p:sldId id="1741" r:id="rId3"/>
    <p:sldId id="1742" r:id="rId4"/>
    <p:sldId id="1743" r:id="rId5"/>
    <p:sldId id="1744" r:id="rId6"/>
    <p:sldId id="1745" r:id="rId7"/>
    <p:sldId id="1746" r:id="rId8"/>
    <p:sldId id="1747" r:id="rId9"/>
    <p:sldId id="1748" r:id="rId10"/>
    <p:sldId id="1749" r:id="rId11"/>
    <p:sldId id="1750" r:id="rId12"/>
    <p:sldId id="1751" r:id="rId13"/>
    <p:sldId id="1955" r:id="rId14"/>
    <p:sldId id="1752" r:id="rId15"/>
    <p:sldId id="1753" r:id="rId16"/>
    <p:sldId id="1754" r:id="rId17"/>
    <p:sldId id="1755" r:id="rId18"/>
    <p:sldId id="1756" r:id="rId19"/>
    <p:sldId id="1757" r:id="rId20"/>
    <p:sldId id="1758" r:id="rId21"/>
    <p:sldId id="1759" r:id="rId22"/>
    <p:sldId id="1760" r:id="rId23"/>
    <p:sldId id="1761" r:id="rId24"/>
    <p:sldId id="1762" r:id="rId25"/>
    <p:sldId id="1763" r:id="rId26"/>
    <p:sldId id="1764" r:id="rId27"/>
    <p:sldId id="1765" r:id="rId28"/>
    <p:sldId id="1766" r:id="rId29"/>
    <p:sldId id="1767" r:id="rId30"/>
    <p:sldId id="1768" r:id="rId31"/>
    <p:sldId id="1769" r:id="rId32"/>
    <p:sldId id="1961" r:id="rId33"/>
    <p:sldId id="1771" r:id="rId34"/>
    <p:sldId id="1772" r:id="rId35"/>
    <p:sldId id="1773" r:id="rId36"/>
    <p:sldId id="1774" r:id="rId37"/>
    <p:sldId id="1775" r:id="rId38"/>
    <p:sldId id="1776" r:id="rId39"/>
    <p:sldId id="1777" r:id="rId40"/>
    <p:sldId id="1778" r:id="rId41"/>
    <p:sldId id="1779" r:id="rId42"/>
    <p:sldId id="1780" r:id="rId43"/>
    <p:sldId id="1781" r:id="rId44"/>
    <p:sldId id="1782" r:id="rId45"/>
    <p:sldId id="1783" r:id="rId46"/>
    <p:sldId id="1784" r:id="rId47"/>
    <p:sldId id="1785" r:id="rId48"/>
    <p:sldId id="1786" r:id="rId49"/>
    <p:sldId id="1787" r:id="rId50"/>
    <p:sldId id="1788" r:id="rId51"/>
    <p:sldId id="1789" r:id="rId52"/>
    <p:sldId id="1790" r:id="rId53"/>
    <p:sldId id="1963" r:id="rId54"/>
    <p:sldId id="1791" r:id="rId55"/>
    <p:sldId id="1792" r:id="rId56"/>
    <p:sldId id="1793" r:id="rId57"/>
    <p:sldId id="1794" r:id="rId58"/>
    <p:sldId id="1795" r:id="rId59"/>
    <p:sldId id="1796" r:id="rId60"/>
    <p:sldId id="1797" r:id="rId61"/>
    <p:sldId id="1798" r:id="rId62"/>
    <p:sldId id="1799" r:id="rId63"/>
    <p:sldId id="1800" r:id="rId64"/>
    <p:sldId id="1801" r:id="rId65"/>
    <p:sldId id="1802" r:id="rId66"/>
    <p:sldId id="1803" r:id="rId67"/>
    <p:sldId id="1804" r:id="rId68"/>
    <p:sldId id="1805" r:id="rId69"/>
    <p:sldId id="1806" r:id="rId70"/>
    <p:sldId id="1807" r:id="rId71"/>
    <p:sldId id="1808" r:id="rId72"/>
    <p:sldId id="1809" r:id="rId73"/>
    <p:sldId id="1962" r:id="rId74"/>
    <p:sldId id="1811" r:id="rId75"/>
    <p:sldId id="1812" r:id="rId76"/>
    <p:sldId id="1813" r:id="rId77"/>
    <p:sldId id="1814" r:id="rId78"/>
    <p:sldId id="1815" r:id="rId79"/>
    <p:sldId id="1816" r:id="rId80"/>
    <p:sldId id="1817" r:id="rId81"/>
    <p:sldId id="1818" r:id="rId82"/>
    <p:sldId id="1819" r:id="rId83"/>
  </p:sldIdLst>
  <p:sldSz cx="9144000" cy="6858000" type="screen4x3"/>
  <p:notesSz cx="7010400" cy="9296400"/>
  <p:custDataLst>
    <p:tags r:id="rId86"/>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hapter 4 The Flow of Food: An Introduction" id="{C1671CF2-EDE0-8244-92A2-2225092BCB3C}">
          <p14:sldIdLst>
            <p14:sldId id="1739"/>
            <p14:sldId id="1741"/>
            <p14:sldId id="1742"/>
            <p14:sldId id="1743"/>
            <p14:sldId id="1744"/>
            <p14:sldId id="1745"/>
            <p14:sldId id="1746"/>
            <p14:sldId id="1747"/>
            <p14:sldId id="1748"/>
            <p14:sldId id="1749"/>
            <p14:sldId id="1750"/>
            <p14:sldId id="1751"/>
            <p14:sldId id="1955"/>
          </p14:sldIdLst>
        </p14:section>
        <p14:section name="chapter 5 The Flow of Food: Purchasing, Receiving, and Storage" id="{25483380-41CE-414F-9894-CA20B1FB392A}">
          <p14:sldIdLst>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961"/>
            <p14:sldId id="1771"/>
            <p14:sldId id="1772"/>
            <p14:sldId id="1773"/>
            <p14:sldId id="1774"/>
            <p14:sldId id="1775"/>
            <p14:sldId id="1776"/>
            <p14:sldId id="1777"/>
            <p14:sldId id="1778"/>
            <p14:sldId id="1779"/>
            <p14:sldId id="1780"/>
            <p14:sldId id="1781"/>
            <p14:sldId id="1782"/>
            <p14:sldId id="1783"/>
          </p14:sldIdLst>
        </p14:section>
        <p14:section name="chapter 6 The Flow of Food: Preparation" id="{31CFFD16-0C83-9542-B732-30F6AAF075EC}">
          <p14:sldIdLst>
            <p14:sldId id="1784"/>
            <p14:sldId id="1785"/>
            <p14:sldId id="1786"/>
            <p14:sldId id="1787"/>
            <p14:sldId id="1788"/>
            <p14:sldId id="1789"/>
            <p14:sldId id="1790"/>
            <p14:sldId id="1963"/>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962"/>
            <p14:sldId id="1811"/>
            <p14:sldId id="1812"/>
            <p14:sldId id="1813"/>
            <p14:sldId id="1814"/>
            <p14:sldId id="1815"/>
            <p14:sldId id="1816"/>
            <p14:sldId id="1817"/>
            <p14:sldId id="1818"/>
            <p14:sldId id="181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2" clrIdx="0"/>
  <p:cmAuthor id="1" name="Media Lab" initials="M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0" autoAdjust="0"/>
    <p:restoredTop sz="76011" autoAdjust="0"/>
  </p:normalViewPr>
  <p:slideViewPr>
    <p:cSldViewPr snapToGrid="0">
      <p:cViewPr>
        <p:scale>
          <a:sx n="90" d="100"/>
          <a:sy n="90" d="100"/>
        </p:scale>
        <p:origin x="-804" y="-72"/>
      </p:cViewPr>
      <p:guideLst>
        <p:guide orient="horz" pos="192"/>
        <p:guide orient="horz" pos="716"/>
        <p:guide orient="horz" pos="100"/>
        <p:guide orient="horz" pos="1714"/>
        <p:guide orient="horz" pos="2440"/>
        <p:guide orient="horz" pos="783"/>
        <p:guide orient="horz" pos="1634"/>
        <p:guide orient="horz" pos="2256"/>
        <p:guide pos="5364"/>
        <p:guide pos="3868"/>
        <p:guide pos="2807"/>
        <p:guide pos="882"/>
        <p:guide pos="2264"/>
        <p:guide pos="3485"/>
        <p:guide pos="3257"/>
        <p:guide pos="2394"/>
        <p:guide pos="279"/>
        <p:guide pos="3271"/>
        <p:guide pos="397"/>
        <p:guide pos="5187"/>
        <p:guide pos="5646"/>
      </p:guideLst>
    </p:cSldViewPr>
  </p:slideViewPr>
  <p:outlineViewPr>
    <p:cViewPr>
      <p:scale>
        <a:sx n="33" d="100"/>
        <a:sy n="33" d="100"/>
      </p:scale>
      <p:origin x="0" y="4136"/>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0" d="100"/>
        <a:sy n="6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81.xml"/><Relationship Id="rId3" Type="http://schemas.openxmlformats.org/officeDocument/2006/relationships/slide" Target="slides/slide56.xml"/><Relationship Id="rId7" Type="http://schemas.openxmlformats.org/officeDocument/2006/relationships/slide" Target="slides/slide80.xml"/><Relationship Id="rId2" Type="http://schemas.openxmlformats.org/officeDocument/2006/relationships/slide" Target="slides/slide55.xml"/><Relationship Id="rId1" Type="http://schemas.openxmlformats.org/officeDocument/2006/relationships/slide" Target="slides/slide54.xml"/><Relationship Id="rId6" Type="http://schemas.openxmlformats.org/officeDocument/2006/relationships/slide" Target="slides/slide59.xml"/><Relationship Id="rId5" Type="http://schemas.openxmlformats.org/officeDocument/2006/relationships/slide" Target="slides/slide58.xml"/><Relationship Id="rId4" Type="http://schemas.openxmlformats.org/officeDocument/2006/relationships/slide" Target="slides/slide57.xml"/><Relationship Id="rId9" Type="http://schemas.openxmlformats.org/officeDocument/2006/relationships/slide" Target="slides/slide8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289C790-0D81-DF41-B308-6AAC629D2C6A}"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2AF618-17C3-4144-AD2D-5E74B09264E3}"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These thermometers cannot measure air temperature or the internal temperature of food. </a:t>
            </a:r>
          </a:p>
          <a:p>
            <a:pPr marL="114300" indent="-114300" eaLnBrk="1" hangingPunct="1">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4300" indent="-114300" eaLnBrk="1" hangingPunct="1">
              <a:buFontTx/>
              <a:buChar char="•"/>
              <a:defRPr/>
            </a:pPr>
            <a:r>
              <a:rPr lang="en-US" dirty="0">
                <a:latin typeface="Times New Roman" charset="0"/>
                <a:cs typeface="+mn-cs"/>
              </a:rPr>
              <a:t>Always follow the manufacturers</a:t>
            </a:r>
            <a:r>
              <a:rPr lang="ja-JP" altLang="en-US" dirty="0">
                <a:latin typeface="Times New Roman" charset="0"/>
                <a:cs typeface="+mn-cs"/>
              </a:rPr>
              <a:t>’</a:t>
            </a:r>
            <a:r>
              <a:rPr lang="en-US" dirty="0">
                <a:latin typeface="Times New Roman" charset="0"/>
                <a:cs typeface="+mn-cs"/>
              </a:rPr>
              <a:t> guidelines. This should give you the most accurate readings.</a:t>
            </a:r>
          </a:p>
          <a:p>
            <a:pPr marL="114300" indent="-114300" eaLnBrk="1" hangingPunct="1">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B92E84-E1B5-524D-A945-97420B4BE528}"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4300" indent="-114300" eaLnBrk="1" hangingPunct="1">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4300" indent="-114300" eaLnBrk="1" hangingPunct="1">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4300" indent="-114300" eaLnBrk="1" hangingPunct="1">
              <a:defRPr/>
            </a:pPr>
            <a:endParaRPr lang="en-US" dirty="0">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C7DAED3-ED6A-A04C-9B9E-F0F0395FEE26}"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400387" name="Rectangle 2"/>
          <p:cNvSpPr>
            <a:spLocks noGrp="1" noRot="1" noChangeAspect="1" noChangeArrowheads="1" noTextEdit="1"/>
          </p:cNvSpPr>
          <p:nvPr>
            <p:ph type="sldImg"/>
          </p:nvPr>
        </p:nvSpPr>
        <p:spPr>
          <a:xfrm>
            <a:off x="1182688" y="696913"/>
            <a:ext cx="4648200" cy="3486150"/>
          </a:xfrm>
          <a:ln/>
        </p:spPr>
      </p:sp>
      <p:sp>
        <p:nvSpPr>
          <p:cNvPr id="40038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dirty="0">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D5E3F2-35AC-9E4F-9ABE-32EBE6F285D6}"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401411" name="Rectangle 2"/>
          <p:cNvSpPr>
            <a:spLocks noGrp="1" noRot="1" noChangeAspect="1" noChangeArrowheads="1" noTextEdit="1"/>
          </p:cNvSpPr>
          <p:nvPr>
            <p:ph type="sldImg"/>
          </p:nvPr>
        </p:nvSpPr>
        <p:spPr>
          <a:xfrm>
            <a:off x="1182688" y="696913"/>
            <a:ext cx="4648200" cy="3486150"/>
          </a:xfrm>
          <a:ln/>
        </p:spPr>
      </p:sp>
      <p:sp>
        <p:nvSpPr>
          <p:cNvPr id="40141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When 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495EC52-0243-9643-9D2B-9B2EC18CE35D}" type="slidenum">
              <a:rPr lang="en-US" sz="1200" b="0" smtClean="0">
                <a:solidFill>
                  <a:schemeClr val="tx1"/>
                </a:solidFill>
              </a:rPr>
              <a:pPr eaLnBrk="1" hangingPunct="1">
                <a:defRPr/>
              </a:pPr>
              <a:t>14</a:t>
            </a:fld>
            <a:endParaRPr lang="en-US" sz="1200" b="0" dirty="0"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C329A5C-967B-6C49-B6B7-AA8AA8EA10FE}"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Discuss the topic objectives with the class.</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3C3A2C7-87C8-6347-B337-3F65079E3CF3}"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cs typeface="+mn-cs"/>
              </a:rPr>
              <a:t>’</a:t>
            </a:r>
            <a:r>
              <a:rPr lang="en-US" dirty="0">
                <a:latin typeface="Times New Roman" charset="0"/>
                <a:cs typeface="+mn-cs"/>
              </a:rPr>
              <a:t>s chain can include growers, shippers, packers, manufacturers, distributors (trucking fleets and warehouses), and local markets.</a:t>
            </a:r>
          </a:p>
          <a:p>
            <a:pPr marL="114300" indent="-114300" eaLnBrk="1" hangingPunct="1">
              <a:buFontTx/>
              <a:buChar char="•"/>
              <a:defRPr/>
            </a:pPr>
            <a:r>
              <a:rPr lang="en-US" dirty="0">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Make specific staff responsible for receiving. </a:t>
            </a:r>
          </a:p>
          <a:p>
            <a:pPr marL="114300" indent="-114300" eaLnBrk="1" hangingPunct="1">
              <a:buFontTx/>
              <a:buChar char="•"/>
              <a:defRPr/>
            </a:pPr>
            <a:r>
              <a:rPr lang="en-US" dirty="0">
                <a:latin typeface="Times New Roman" charset="0"/>
                <a:cs typeface="+mn-cs"/>
              </a:rPr>
              <a:t>Provide staff with the tools they need, including purchase orders, thermometers, and scales. Then make sure enough trained staff is available to receive and inspect food items promptly. This starts by visually inspecting delivery trucks for signs of contamination. It continues with visually inspecting the food items and checking to make sure they have been received at the correct temperature. </a:t>
            </a:r>
          </a:p>
          <a:p>
            <a:pPr marL="114300" indent="-114300" eaLnBrk="1" hangingPunct="1">
              <a:buFontTx/>
              <a:buChar char="•"/>
              <a:defRPr/>
            </a:pPr>
            <a:r>
              <a:rPr lang="en-US" dirty="0">
                <a:latin typeface="Times New Roman" charset="0"/>
                <a:cs typeface="+mn-cs"/>
              </a:rPr>
              <a:t>Once inspected, food items must be stored as quickly as possible in the correct areas. This is especially true for refrigerated and frozen items.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1F61C4-F16B-5C44-A3AA-F67A8B6BD215}"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Some foodservice operations receive food after-hours when they are closed for business. This is often referred to as a key drop delivery.</a:t>
            </a:r>
          </a:p>
          <a:p>
            <a:pPr marL="114300" indent="-114300" eaLnBrk="1" hangingPunct="1">
              <a:buFontTx/>
              <a:buChar char="•"/>
              <a:defRPr/>
            </a:pPr>
            <a:r>
              <a:rPr lang="en-US" dirty="0">
                <a:latin typeface="Times New Roman" charset="0"/>
                <a:cs typeface="+mn-cs"/>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341F85F-829E-A34D-BA5C-782C159BEAA4}"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Occasionally, you may be able to recondition and use items that would have been rejected. For example, a shipment of cans with contaminated surfaces may be cleaned and sanitized, allowing them to be used. However, the same cans may not be reconditioned if the contamination was a result of damage to the cans.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8E91A1F-1AB0-9E48-86D3-C58A66DD3CCE}"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Discuss the topic objectives with the class.</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C76942-D465-BA44-9C33-2F7B39977000}"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4300" indent="-114300" eaLnBrk="1" hangingPunct="1">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4300" indent="-114300" eaLnBrk="1" hangingPunct="1">
              <a:buFontTx/>
              <a:buChar char="•"/>
              <a:defRPr/>
            </a:pPr>
            <a:r>
              <a:rPr lang="en-US" dirty="0">
                <a:latin typeface="Times New Roman" charset="0"/>
                <a:cs typeface="+mn-cs"/>
              </a:rPr>
              <a:t>Remove the item from inventory, and place it in a secure and appropriate location. That may be a cooler or dry-storage area.</a:t>
            </a:r>
          </a:p>
          <a:p>
            <a:pPr marL="114300" indent="-114300" eaLnBrk="1" hangingPunct="1">
              <a:buFontTx/>
              <a:buChar char="•"/>
              <a:defRPr/>
            </a:pPr>
            <a:r>
              <a:rPr lang="en-US" dirty="0">
                <a:latin typeface="Times New Roman" charset="0"/>
                <a:cs typeface="+mn-cs"/>
              </a:rPr>
              <a:t>The recalled item must be stored separately from food, utensils, equipment, linens, and single-use items. </a:t>
            </a:r>
          </a:p>
          <a:p>
            <a:pPr marL="114300" indent="-114300" eaLnBrk="1" hangingPunct="1">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4300" indent="-114300" eaLnBrk="1" hangingPunct="1">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18C3F27-B6D7-D044-A780-7C80ADBD3BAD}"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4096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604832-8F3A-F240-85CF-F98D6E6D4ED1}"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ROP stands for </a:t>
            </a:r>
            <a:r>
              <a:rPr lang="en-US" dirty="0" smtClean="0">
                <a:latin typeface="Times New Roman" charset="0"/>
                <a:cs typeface="+mn-cs"/>
              </a:rPr>
              <a:t>reduced-oxygen </a:t>
            </a:r>
            <a:r>
              <a:rPr lang="en-US" dirty="0">
                <a:latin typeface="Times New Roman" charset="0"/>
                <a:cs typeface="+mn-cs"/>
              </a:rPr>
              <a:t>packaging. It includes MAP, vacuum-packed, and </a:t>
            </a:r>
            <a:r>
              <a:rPr lang="en-US" i="1" dirty="0">
                <a:latin typeface="Times New Roman" charset="0"/>
                <a:cs typeface="+mn-cs"/>
              </a:rPr>
              <a:t>sous vide</a:t>
            </a:r>
            <a:r>
              <a:rPr lang="en-US" dirty="0">
                <a:latin typeface="Times New Roman" charset="0"/>
                <a:cs typeface="+mn-cs"/>
              </a:rPr>
              <a:t> food. </a:t>
            </a:r>
          </a:p>
          <a:p>
            <a:pPr marL="114300" indent="-114300" eaLnBrk="1" hangingPunct="1">
              <a:buFontTx/>
              <a:buChar char="•"/>
              <a:defRPr/>
            </a:pPr>
            <a:r>
              <a:rPr lang="en-US" dirty="0">
                <a:latin typeface="Times New Roman" charset="0"/>
                <a:cs typeface="+mn-cs"/>
              </a:rPr>
              <a:t>It may be possible to check the temperature of bulk food by folding the packaging around the thermometer stem or probe. You must be careful not to puncture the packaging when using this method. </a:t>
            </a:r>
          </a:p>
          <a:p>
            <a:pPr marL="114300" indent="-114300" eaLnBrk="1" hangingPunct="1">
              <a:defRPr/>
            </a:pPr>
            <a:endParaRPr lang="en-US" dirty="0">
              <a:latin typeface="Times New Roman" charset="0"/>
              <a:cs typeface="+mn-cs"/>
            </a:endParaRPr>
          </a:p>
          <a:p>
            <a:pPr marL="114300" indent="-114300" eaLnBrk="1" hangingPunct="1">
              <a:lnSpc>
                <a:spcPct val="80000"/>
              </a:lnSpc>
              <a:spcBef>
                <a:spcPct val="50000"/>
              </a:spcBef>
              <a:buSzPct val="80000"/>
              <a:buFontTx/>
              <a:buChar char="•"/>
              <a:defRPr/>
            </a:pPr>
            <a:endParaRPr lang="en-US" dirty="0">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27A708-5C26-0142-959B-0095DA835722}"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When checking the temperature of food by this method, make sure the sensing area of the thermometer stem or probe is fully immersed in the food. It must not touch the package.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FD45BF4-2D4F-9542-8823-501C785CE717}"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endParaRPr lang="en-US" b="0"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3497F4F-C6AD-D54D-9D13-B3F54CCE9700}"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endParaRPr lang="en-US" b="0"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864705C-A1F8-1C49-8185-4C6D8003FDA8}" type="slidenum">
              <a:rPr lang="en-US" sz="1200" b="0" smtClean="0">
                <a:solidFill>
                  <a:schemeClr val="tx1"/>
                </a:solidFill>
              </a:rPr>
              <a:pPr eaLnBrk="1" hangingPunct="1">
                <a:defRPr/>
              </a:pPr>
              <a:t>26</a:t>
            </a:fld>
            <a:endParaRPr lang="en-US" sz="1200" b="0" dirty="0" smtClean="0">
              <a:solidFill>
                <a:schemeClr val="tx1"/>
              </a:solidFill>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r>
              <a:rPr lang="en-US" b="1" dirty="0">
                <a:latin typeface="Times New Roman" charset="0"/>
                <a:cs typeface="+mn-cs"/>
              </a:rPr>
              <a:t>Instructor Notes</a:t>
            </a:r>
            <a:endParaRPr lang="en-US" dirty="0">
              <a:latin typeface="Times New Roman" charset="0"/>
              <a:cs typeface="+mn-cs"/>
            </a:endParaRPr>
          </a:p>
          <a:p>
            <a:pPr marL="228600" indent="-228600" eaLnBrk="1" hangingPunct="1">
              <a:buFontTx/>
              <a:buChar char="•"/>
              <a:defRPr/>
            </a:pPr>
            <a:r>
              <a:rPr lang="en-US" dirty="0">
                <a:latin typeface="Times New Roman" charset="0"/>
                <a:cs typeface="+mn-cs"/>
              </a:rPr>
              <a:t>Thawing and refreezing shows that the food was time-temperature abused.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0C2117C-BA63-9D43-84AF-7C66635C42B1}"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xfrm>
            <a:off x="876300" y="4486275"/>
            <a:ext cx="5484813" cy="439102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Both food items and nonfood items such as single-use cups, utensils, and napkins, must be packaged correctly when you receive them. Items should be delivered in their original packaging with a manufacturer</a:t>
            </a:r>
            <a:r>
              <a:rPr lang="ja-JP" altLang="en-US">
                <a:latin typeface="Times New Roman" charset="0"/>
                <a:cs typeface="+mn-cs"/>
              </a:rPr>
              <a:t>’</a:t>
            </a:r>
            <a:r>
              <a:rPr lang="en-US" dirty="0">
                <a:latin typeface="Times New Roman" charset="0"/>
                <a:cs typeface="+mn-cs"/>
              </a:rPr>
              <a:t>s label. The packaging should be intact, clean, and protect food and food-contact surfaces from contamination. Reject food and nonfood items if packaging has any of the problems listed on the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74277C-45DE-684F-8480-70D2E47E8954}" type="slidenum">
              <a:rPr lang="en-US" sz="1200" b="0" smtClean="0">
                <a:solidFill>
                  <a:schemeClr val="tx1"/>
                </a:solidFill>
              </a:rPr>
              <a:pPr eaLnBrk="1" hangingPunct="1">
                <a:defRPr/>
              </a:pPr>
              <a:t>28</a:t>
            </a:fld>
            <a:endParaRPr lang="en-US" sz="1200" b="0" dirty="0" smtClean="0">
              <a:solidFill>
                <a:schemeClr val="tx1"/>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b="0"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7064248-031F-844B-9103-3B9850F5F5C6}" type="slidenum">
              <a:rPr lang="en-US" sz="1200" b="0" smtClean="0">
                <a:solidFill>
                  <a:schemeClr val="tx1"/>
                </a:solidFill>
              </a:rPr>
              <a:pPr eaLnBrk="1" hangingPunct="1">
                <a:defRPr/>
              </a:pPr>
              <a:t>29</a:t>
            </a:fld>
            <a:endParaRPr lang="en-US" sz="1200" b="0" dirty="0" smtClean="0">
              <a:solidFill>
                <a:schemeClr val="tx1"/>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b="0"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2CC40D-6748-8049-BF2E-DB7702DE43EA}"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a:latin typeface="Times New Roman" charset="0"/>
                <a:cs typeface="+mn-cs"/>
              </a:rPr>
              <a:t>’</a:t>
            </a:r>
            <a:r>
              <a:rPr lang="en-US" dirty="0">
                <a:latin typeface="Times New Roman" charset="0"/>
                <a:cs typeface="+mn-cs"/>
              </a:rPr>
              <a:t>s plant. However, on the way to the supplier</a:t>
            </a:r>
            <a:r>
              <a:rPr lang="ja-JP" altLang="en-US">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63DA94-0216-BC42-A5C9-578F4C190835}" type="slidenum">
              <a:rPr lang="en-US" sz="1200" b="0" smtClean="0">
                <a:solidFill>
                  <a:schemeClr val="tx1"/>
                </a:solidFill>
              </a:rPr>
              <a:pPr eaLnBrk="1" hangingPunct="1">
                <a:defRPr/>
              </a:pPr>
              <a:t>30</a:t>
            </a:fld>
            <a:endParaRPr lang="en-US" sz="1200" b="0" dirty="0" smtClean="0">
              <a:solidFill>
                <a:schemeClr val="tx1"/>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Poor food quality can be a sign that the food has been time-temperature abused and, therefore, may be unsafe.</a:t>
            </a:r>
          </a:p>
          <a:p>
            <a:pPr marL="114300" indent="-114300" eaLnBrk="1" hangingPunct="1">
              <a:buFontTx/>
              <a:buChar char="•"/>
              <a:defRPr/>
            </a:pPr>
            <a:r>
              <a:rPr lang="en-US" dirty="0">
                <a:latin typeface="Times New Roman" charset="0"/>
                <a:cs typeface="+mn-cs"/>
              </a:rPr>
              <a:t>In addition to the guidelines above, you should always reject any item that does not meet your company</a:t>
            </a:r>
            <a:r>
              <a:rPr lang="ja-JP" altLang="en-US" dirty="0">
                <a:latin typeface="Times New Roman" charset="0"/>
                <a:cs typeface="+mn-cs"/>
              </a:rPr>
              <a:t>’</a:t>
            </a:r>
            <a:r>
              <a:rPr lang="en-US" dirty="0">
                <a:latin typeface="Times New Roman" charset="0"/>
                <a:cs typeface="+mn-cs"/>
              </a:rPr>
              <a:t>s standards for quality.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86FA09-A99E-0448-B1FC-AE23899095D6}" type="slidenum">
              <a:rPr lang="en-US" sz="1200" b="0" smtClean="0">
                <a:solidFill>
                  <a:schemeClr val="tx1"/>
                </a:solidFill>
              </a:rPr>
              <a:pPr eaLnBrk="1" hangingPunct="1">
                <a:defRPr/>
              </a:pPr>
              <a:t>31</a:t>
            </a:fld>
            <a:endParaRPr lang="en-US" sz="1200" b="0" dirty="0" smtClean="0">
              <a:solidFill>
                <a:schemeClr val="tx1"/>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4300" indent="-114300" eaLnBrk="1" hangingPunct="1">
              <a:buFontTx/>
              <a:buChar char="•"/>
              <a:defRPr/>
            </a:pPr>
            <a:r>
              <a:rPr lang="en-US" dirty="0">
                <a:latin typeface="Times New Roman" charset="0"/>
                <a:cs typeface="+mn-cs"/>
              </a:rPr>
              <a:t>It is not necessary to label food if clearly it will not be mistaken for another item. The food must be easily identified by sight</a:t>
            </a: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462" eaLnBrk="0" hangingPunct="0">
              <a:defRPr sz="3200" b="1">
                <a:solidFill>
                  <a:srgbClr val="FFFFFF"/>
                </a:solidFill>
                <a:latin typeface="Arial" charset="0"/>
                <a:ea typeface="ＭＳ Ｐゴシック" charset="0"/>
              </a:defRPr>
            </a:lvl1pPr>
            <a:lvl2pPr marL="742909" indent="-285734" defTabSz="925462" eaLnBrk="0" hangingPunct="0">
              <a:defRPr sz="3200" b="1">
                <a:solidFill>
                  <a:srgbClr val="FFFFFF"/>
                </a:solidFill>
                <a:latin typeface="Arial" charset="0"/>
                <a:ea typeface="ＭＳ Ｐゴシック" charset="0"/>
              </a:defRPr>
            </a:lvl2pPr>
            <a:lvl3pPr marL="1142937" indent="-228587" defTabSz="925462" eaLnBrk="0" hangingPunct="0">
              <a:defRPr sz="3200" b="1">
                <a:solidFill>
                  <a:srgbClr val="FFFFFF"/>
                </a:solidFill>
                <a:latin typeface="Arial" charset="0"/>
                <a:ea typeface="ＭＳ Ｐゴシック" charset="0"/>
              </a:defRPr>
            </a:lvl3pPr>
            <a:lvl4pPr marL="1600111" indent="-228587" defTabSz="925462" eaLnBrk="0" hangingPunct="0">
              <a:defRPr sz="3200" b="1">
                <a:solidFill>
                  <a:srgbClr val="FFFFFF"/>
                </a:solidFill>
                <a:latin typeface="Arial" charset="0"/>
                <a:ea typeface="ＭＳ Ｐゴシック" charset="0"/>
              </a:defRPr>
            </a:lvl4pPr>
            <a:lvl5pPr marL="2057287" indent="-228587" defTabSz="925462" eaLnBrk="0" hangingPunct="0">
              <a:defRPr sz="3200" b="1">
                <a:solidFill>
                  <a:srgbClr val="FFFFFF"/>
                </a:solidFill>
                <a:latin typeface="Arial" charset="0"/>
                <a:ea typeface="ＭＳ Ｐゴシック" charset="0"/>
              </a:defRPr>
            </a:lvl5pPr>
            <a:lvl6pPr marL="2514461" indent="-228587" defTabSz="925462" eaLnBrk="0" fontAlgn="base" hangingPunct="0">
              <a:spcBef>
                <a:spcPct val="0"/>
              </a:spcBef>
              <a:spcAft>
                <a:spcPct val="0"/>
              </a:spcAft>
              <a:defRPr sz="3200" b="1">
                <a:solidFill>
                  <a:srgbClr val="FFFFFF"/>
                </a:solidFill>
                <a:latin typeface="Arial" charset="0"/>
                <a:ea typeface="ＭＳ Ｐゴシック" charset="0"/>
              </a:defRPr>
            </a:lvl6pPr>
            <a:lvl7pPr marL="2971635" indent="-228587" defTabSz="925462" eaLnBrk="0" fontAlgn="base" hangingPunct="0">
              <a:spcBef>
                <a:spcPct val="0"/>
              </a:spcBef>
              <a:spcAft>
                <a:spcPct val="0"/>
              </a:spcAft>
              <a:defRPr sz="3200" b="1">
                <a:solidFill>
                  <a:srgbClr val="FFFFFF"/>
                </a:solidFill>
                <a:latin typeface="Arial" charset="0"/>
                <a:ea typeface="ＭＳ Ｐゴシック" charset="0"/>
              </a:defRPr>
            </a:lvl7pPr>
            <a:lvl8pPr marL="3428811" indent="-228587" defTabSz="925462" eaLnBrk="0" fontAlgn="base" hangingPunct="0">
              <a:spcBef>
                <a:spcPct val="0"/>
              </a:spcBef>
              <a:spcAft>
                <a:spcPct val="0"/>
              </a:spcAft>
              <a:defRPr sz="3200" b="1">
                <a:solidFill>
                  <a:srgbClr val="FFFFFF"/>
                </a:solidFill>
                <a:latin typeface="Arial" charset="0"/>
                <a:ea typeface="ＭＳ Ｐゴシック" charset="0"/>
              </a:defRPr>
            </a:lvl8pPr>
            <a:lvl9pPr marL="3885985" indent="-228587" defTabSz="925462"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25163D-CAD0-5B43-AFDE-1DF096F658B4}" type="slidenum">
              <a:rPr lang="en-US" sz="1200" b="0">
                <a:solidFill>
                  <a:prstClr val="black"/>
                </a:solidFill>
              </a:rPr>
              <a:pPr eaLnBrk="1" hangingPunct="1">
                <a:defRPr/>
              </a:pPr>
              <a:t>32</a:t>
            </a:fld>
            <a:endParaRPr lang="en-US" sz="1200" b="0" dirty="0">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294" indent="-114294">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294" indent="-114294">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4294" indent="-114294">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endParaRPr lang="en-US" dirty="0" smtClean="0">
              <a:latin typeface="Times New Roman" charset="0"/>
              <a:cs typeface="+mn-cs"/>
            </a:endParaRPr>
          </a:p>
          <a:p>
            <a:pPr marL="114294" indent="-114294" defTabSz="931774" eaLnBrk="1" fontAlgn="auto" hangingPunct="1">
              <a:spcBef>
                <a:spcPts val="0"/>
              </a:spcBef>
              <a:spcAft>
                <a:spcPts val="0"/>
              </a:spcAft>
              <a:buFontTx/>
              <a:buChar char="•"/>
              <a:defRPr/>
            </a:pPr>
            <a:r>
              <a:rPr lang="en-US" dirty="0">
                <a:latin typeface="+mn-lt"/>
                <a:ea typeface="+mn-ea"/>
                <a:cs typeface="+mn-cs"/>
              </a:rPr>
              <a:t>These labeling requirements do not apply to customers’ leftover food items placed in carry-out containers.</a:t>
            </a:r>
            <a:endParaRPr lang="en-US" dirty="0" smtClean="0">
              <a:latin typeface="Times New Roman" charset="0"/>
              <a:cs typeface="+mn-cs"/>
            </a:endParaRPr>
          </a:p>
          <a:p>
            <a:pPr marL="0" indent="0">
              <a:defRPr/>
            </a:pPr>
            <a:endParaRPr lang="en-US" dirty="0">
              <a:latin typeface="Times New Roman" charset="0"/>
              <a:cs typeface="+mn-cs"/>
            </a:endParaRPr>
          </a:p>
          <a:p>
            <a:pPr marL="114294" indent="-114294">
              <a:buFontTx/>
              <a:buChar char="•"/>
              <a:defRPr/>
            </a:pPr>
            <a:endParaRPr lang="en-US"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8AFC03-90D1-9348-B3DA-9D8FBF0B8B23}" type="slidenum">
              <a:rPr lang="en-US" sz="1200" b="0" smtClean="0">
                <a:solidFill>
                  <a:schemeClr val="tx1"/>
                </a:solidFill>
              </a:rPr>
              <a:pPr eaLnBrk="1" hangingPunct="1">
                <a:defRPr/>
              </a:pPr>
              <a:t>33</a:t>
            </a:fld>
            <a:endParaRPr lang="en-US" sz="1200" b="0" dirty="0" smtClean="0">
              <a:solidFill>
                <a:schemeClr val="tx1"/>
              </a:solidFill>
            </a:endParaRPr>
          </a:p>
        </p:txBody>
      </p:sp>
      <p:sp>
        <p:nvSpPr>
          <p:cNvPr id="421891" name="Rectangle 2"/>
          <p:cNvSpPr>
            <a:spLocks noGrp="1" noRot="1" noChangeAspect="1" noChangeArrowheads="1" noTextEdit="1"/>
          </p:cNvSpPr>
          <p:nvPr>
            <p:ph type="sldImg"/>
          </p:nvPr>
        </p:nvSpPr>
        <p:spPr>
          <a:ln/>
        </p:spPr>
      </p:sp>
      <p:sp>
        <p:nvSpPr>
          <p:cNvPr id="290819" name="TextBox 1"/>
          <p:cNvSpPr txBox="1">
            <a:spLocks noChangeArrowheads="1"/>
          </p:cNvSpPr>
          <p:nvPr/>
        </p:nvSpPr>
        <p:spPr bwMode="auto">
          <a:xfrm>
            <a:off x="1219200" y="4419600"/>
            <a:ext cx="480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latin typeface="Times New Roman" charset="0"/>
                <a:cs typeface="Times New Roman" charset="0"/>
              </a:rPr>
              <a:t>Instructor Notes</a:t>
            </a:r>
          </a:p>
          <a:p>
            <a:pPr eaLnBrk="1" hangingPunct="1">
              <a:buFont typeface="Arial" charset="0"/>
              <a:buChar char="•"/>
            </a:pPr>
            <a:r>
              <a:rPr lang="en-US" sz="1200" b="0" dirty="0">
                <a:solidFill>
                  <a:schemeClr val="tx1"/>
                </a:solidFill>
                <a:latin typeface="Times New Roman"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048F4C1-3C6B-4845-B4A7-9BB1EEA768AA}" type="slidenum">
              <a:rPr lang="en-US" sz="1200" b="0" smtClean="0">
                <a:solidFill>
                  <a:schemeClr val="tx1"/>
                </a:solidFill>
              </a:rPr>
              <a:pPr eaLnBrk="1" hangingPunct="1">
                <a:defRPr/>
              </a:pPr>
              <a:t>34</a:t>
            </a:fld>
            <a:endParaRPr lang="en-US" sz="1200" b="0" dirty="0" smtClean="0">
              <a:solidFill>
                <a:schemeClr val="tx1"/>
              </a:solidFill>
            </a:endParaRPr>
          </a:p>
        </p:txBody>
      </p:sp>
      <p:sp>
        <p:nvSpPr>
          <p:cNvPr id="42291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0FD5921-2DEB-8549-B44F-BEE03304F576}" type="slidenum">
              <a:rPr lang="en-US" sz="1200" b="0" smtClean="0">
                <a:solidFill>
                  <a:schemeClr val="tx1"/>
                </a:solidFill>
              </a:rPr>
              <a:pPr eaLnBrk="1" hangingPunct="1">
                <a:defRPr/>
              </a:pPr>
              <a:t>35</a:t>
            </a:fld>
            <a:endParaRPr lang="en-US" sz="1200" b="0" dirty="0" smtClean="0">
              <a:solidFill>
                <a:schemeClr val="tx1"/>
              </a:solidFill>
            </a:endParaRPr>
          </a:p>
        </p:txBody>
      </p:sp>
      <p:sp>
        <p:nvSpPr>
          <p:cNvPr id="423939" name="Rectangle 2"/>
          <p:cNvSpPr>
            <a:spLocks noGrp="1" noRot="1" noChangeAspect="1" noChangeArrowheads="1" noTextEdit="1"/>
          </p:cNvSpPr>
          <p:nvPr>
            <p:ph type="sldImg"/>
          </p:nvPr>
        </p:nvSpPr>
        <p:spPr>
          <a:ln/>
        </p:spPr>
      </p:sp>
      <p:sp>
        <p:nvSpPr>
          <p:cNvPr id="2" name="TextBox 1"/>
          <p:cNvSpPr txBox="1"/>
          <p:nvPr/>
        </p:nvSpPr>
        <p:spPr>
          <a:xfrm>
            <a:off x="1219200" y="4419600"/>
            <a:ext cx="4800600" cy="830263"/>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Operations have a variety of systems for date marking. Some write the day or date the food was prepped on the label. Others write the use-by day or date on the label, as shown in the photo at left.</a:t>
            </a:r>
          </a:p>
        </p:txBody>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7AE794C-009E-9B47-99FA-5307D6C0A05A}" type="slidenum">
              <a:rPr lang="en-US" sz="1200" b="0" smtClean="0">
                <a:solidFill>
                  <a:schemeClr val="tx1"/>
                </a:solidFill>
              </a:rPr>
              <a:pPr eaLnBrk="1" hangingPunct="1">
                <a:defRPr/>
              </a:pPr>
              <a:t>36</a:t>
            </a:fld>
            <a:endParaRPr lang="en-US" sz="1200" b="0" dirty="0" smtClean="0">
              <a:solidFill>
                <a:schemeClr val="tx1"/>
              </a:solidFill>
            </a:endParaRPr>
          </a:p>
        </p:txBody>
      </p:sp>
      <p:sp>
        <p:nvSpPr>
          <p:cNvPr id="424963" name="Rectangle 2"/>
          <p:cNvSpPr>
            <a:spLocks noGrp="1" noRot="1" noChangeAspect="1" noChangeArrowheads="1" noTextEdit="1"/>
          </p:cNvSpPr>
          <p:nvPr>
            <p:ph type="sldImg"/>
          </p:nvPr>
        </p:nvSpPr>
        <p:spPr>
          <a:ln/>
        </p:spPr>
      </p:sp>
      <p:sp>
        <p:nvSpPr>
          <p:cNvPr id="296963" name="TextBox 1"/>
          <p:cNvSpPr txBox="1">
            <a:spLocks noChangeArrowheads="1"/>
          </p:cNvSpPr>
          <p:nvPr/>
        </p:nvSpPr>
        <p:spPr bwMode="auto">
          <a:xfrm>
            <a:off x="1219200" y="4419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latin typeface="Times New Roman" charset="0"/>
                <a:cs typeface="Times New Roman" charset="0"/>
              </a:rPr>
              <a:t>Instructor Notes</a:t>
            </a:r>
          </a:p>
          <a:p>
            <a:pPr eaLnBrk="1" hangingPunct="1"/>
            <a:endParaRPr lang="en-US" sz="1200" dirty="0">
              <a:solidFill>
                <a:schemeClr val="tx1"/>
              </a:solidFill>
              <a:latin typeface="Times New Roman" charset="0"/>
              <a:cs typeface="Times New Roman" charset="0"/>
            </a:endParaRPr>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95D3AE-781A-9E42-92C0-080CD5B26A8F}" type="slidenum">
              <a:rPr lang="en-US" sz="1200" b="0" smtClean="0">
                <a:solidFill>
                  <a:schemeClr val="tx1"/>
                </a:solidFill>
              </a:rPr>
              <a:pPr eaLnBrk="1" hangingPunct="1">
                <a:defRPr/>
              </a:pPr>
              <a:t>37</a:t>
            </a:fld>
            <a:endParaRPr lang="en-US" sz="1200" b="0" dirty="0" smtClean="0">
              <a:solidFill>
                <a:schemeClr val="tx1"/>
              </a:solidFill>
            </a:endParaRPr>
          </a:p>
        </p:txBody>
      </p:sp>
      <p:sp>
        <p:nvSpPr>
          <p:cNvPr id="425987" name="Rectangle 2"/>
          <p:cNvSpPr>
            <a:spLocks noGrp="1" noRot="1" noChangeAspect="1" noChangeArrowheads="1" noTextEdit="1"/>
          </p:cNvSpPr>
          <p:nvPr>
            <p:ph type="sldImg"/>
          </p:nvPr>
        </p:nvSpPr>
        <p:spPr>
          <a:ln/>
        </p:spPr>
      </p:sp>
      <p:sp>
        <p:nvSpPr>
          <p:cNvPr id="2" name="TextBox 1"/>
          <p:cNvSpPr txBox="1"/>
          <p:nvPr/>
        </p:nvSpPr>
        <p:spPr>
          <a:xfrm>
            <a:off x="1104900" y="4648200"/>
            <a:ext cx="4686300" cy="646113"/>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Pathogens can grow when food is not stored at the correct temperature. Follow the guidelines on the slide to keep food safe.</a:t>
            </a:r>
          </a:p>
        </p:txBody>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72AF2D8-E4C2-2B43-97FB-86EA793E1525}" type="slidenum">
              <a:rPr lang="en-US" sz="1200" b="0" smtClean="0">
                <a:solidFill>
                  <a:schemeClr val="tx1"/>
                </a:solidFill>
              </a:rPr>
              <a:pPr eaLnBrk="1" hangingPunct="1">
                <a:defRPr/>
              </a:pPr>
              <a:t>38</a:t>
            </a:fld>
            <a:endParaRPr lang="en-US" sz="1200" b="0" dirty="0" smtClean="0">
              <a:solidFill>
                <a:schemeClr val="tx1"/>
              </a:solidFill>
            </a:endParaRPr>
          </a:p>
        </p:txBody>
      </p:sp>
      <p:sp>
        <p:nvSpPr>
          <p:cNvPr id="427011" name="Rectangle 2"/>
          <p:cNvSpPr>
            <a:spLocks noGrp="1" noRot="1" noChangeAspect="1" noChangeArrowheads="1" noTextEdit="1"/>
          </p:cNvSpPr>
          <p:nvPr>
            <p:ph type="sldImg"/>
          </p:nvPr>
        </p:nvSpPr>
        <p:spPr>
          <a:ln/>
        </p:spPr>
      </p:sp>
      <p:sp>
        <p:nvSpPr>
          <p:cNvPr id="2" name="TextBox 1"/>
          <p:cNvSpPr txBox="1"/>
          <p:nvPr/>
        </p:nvSpPr>
        <p:spPr>
          <a:xfrm>
            <a:off x="1104900" y="4648200"/>
            <a:ext cx="4686300" cy="1754188"/>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Do not overload coolers or freezers. Storing too many food items prevents good airflow and makes the units work harder to stay cold.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Be aware that frequent opening of the cooler lets warm air inside, which can affect food safety.</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Use open shelving. Do not line shelves with aluminum foil, sheet pans, or paper. This restricts circulation of cold air in the unit.</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Monitor food temperatures regularly. Randomly sample the temperature of stored food to verify that the cooler is working..</a:t>
            </a:r>
          </a:p>
        </p:txBody>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E2C9006-CD80-4649-8338-F05E84F82CE3}" type="slidenum">
              <a:rPr lang="en-US" sz="1200" b="0" smtClean="0">
                <a:solidFill>
                  <a:schemeClr val="tx1"/>
                </a:solidFill>
              </a:rPr>
              <a:pPr eaLnBrk="1" hangingPunct="1">
                <a:defRPr/>
              </a:pPr>
              <a:t>39</a:t>
            </a:fld>
            <a:endParaRPr lang="en-US" sz="1200" b="0" dirty="0" smtClean="0">
              <a:solidFill>
                <a:schemeClr val="tx1"/>
              </a:solidFill>
            </a:endParaRPr>
          </a:p>
        </p:txBody>
      </p:sp>
      <p:sp>
        <p:nvSpPr>
          <p:cNvPr id="428035"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876300" y="4465638"/>
            <a:ext cx="5319713"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Food must be rotated in storage to maintain quality and limit the growth of pathogens. Food items must be rotated so that those with the earliest use-by or expiration dates are used before items with later dates.</a:t>
            </a:r>
          </a:p>
          <a:p>
            <a:pPr marL="114300" indent="-114300" eaLnBrk="1" hangingPunct="1">
              <a:buFontTx/>
              <a:buChar char="•"/>
            </a:pPr>
            <a:r>
              <a:rPr lang="en-US" dirty="0">
                <a:latin typeface="Times New Roman" charset="0"/>
              </a:rPr>
              <a:t>Many operations use the first-in, first-out (FIFO) method to rotate their refrigerated, frozen, and dry food during storage. </a:t>
            </a:r>
            <a:r>
              <a:rPr lang="en-US" dirty="0" smtClean="0">
                <a:latin typeface="Times New Roman" charset="0"/>
              </a:rPr>
              <a:t>The slide</a:t>
            </a:r>
            <a:r>
              <a:rPr lang="en-US" baseline="0" dirty="0" smtClean="0">
                <a:latin typeface="Times New Roman" charset="0"/>
              </a:rPr>
              <a:t> shows </a:t>
            </a:r>
            <a:r>
              <a:rPr lang="en-US" dirty="0" smtClean="0">
                <a:latin typeface="Times New Roman" charset="0"/>
              </a:rPr>
              <a:t>one </a:t>
            </a:r>
            <a:r>
              <a:rPr lang="en-US" dirty="0">
                <a:latin typeface="Times New Roman" charset="0"/>
              </a:rPr>
              <a:t>way to use the FIFO method.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0053EF-4D1A-5B4C-A8F4-36C4AE817BD7}"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392195" name="Rectangle 2"/>
          <p:cNvSpPr>
            <a:spLocks noGrp="1" noRot="1" noChangeAspect="1" noChangeArrowheads="1" noTextEdit="1"/>
          </p:cNvSpPr>
          <p:nvPr>
            <p:ph type="sldImg"/>
          </p:nvPr>
        </p:nvSpPr>
        <p:spPr>
          <a:xfrm>
            <a:off x="1182688" y="696913"/>
            <a:ext cx="4648200" cy="3486150"/>
          </a:xfrm>
          <a:ln/>
        </p:spPr>
      </p:sp>
      <p:sp>
        <p:nvSpPr>
          <p:cNvPr id="39219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Clean and sanitize all work surfaces, equipment, and utensils after each task. When you cut up raw chicken, for example, you cannot get by with just rinsing the equipment. Pathogens such as </a:t>
            </a:r>
            <a:r>
              <a:rPr lang="en-US" sz="1200" kern="1200" dirty="0" err="1" smtClean="0">
                <a:solidFill>
                  <a:schemeClr val="tx1"/>
                </a:solidFill>
                <a:latin typeface="Times New Roman" charset="0"/>
                <a:ea typeface="ＭＳ Ｐゴシック" charset="0"/>
                <a:cs typeface="ＭＳ Ｐゴシック" charset="0"/>
              </a:rPr>
              <a:t>n</a:t>
            </a:r>
            <a:r>
              <a:rPr lang="en-US" sz="1200" kern="1200" dirty="0" err="1" smtClean="0">
                <a:solidFill>
                  <a:schemeClr val="accent6">
                    <a:lumMod val="60000"/>
                    <a:lumOff val="40000"/>
                  </a:schemeClr>
                </a:solidFill>
                <a:latin typeface="Times New Roman" charset="0"/>
                <a:ea typeface="ＭＳ Ｐゴシック" charset="0"/>
                <a:cs typeface="ＭＳ Ｐゴシック" charset="0"/>
              </a:rPr>
              <a:t>ontyphoidal</a:t>
            </a:r>
            <a:r>
              <a:rPr lang="en-US" sz="1200" kern="1200" dirty="0" smtClean="0">
                <a:solidFill>
                  <a:schemeClr val="accent6">
                    <a:lumMod val="60000"/>
                    <a:lumOff val="40000"/>
                  </a:schemeClr>
                </a:solidFill>
                <a:latin typeface="Times New Roman" charset="0"/>
                <a:ea typeface="ＭＳ Ｐゴシック" charset="0"/>
                <a:cs typeface="ＭＳ Ｐゴシック" charset="0"/>
              </a:rPr>
              <a:t> </a:t>
            </a:r>
            <a:r>
              <a:rPr lang="en-US" sz="1200" i="1" kern="1200" dirty="0" smtClean="0">
                <a:solidFill>
                  <a:schemeClr val="tx1"/>
                </a:solidFill>
                <a:latin typeface="Times New Roman" charset="0"/>
                <a:ea typeface="ＭＳ Ｐゴシック" charset="0"/>
                <a:cs typeface="ＭＳ Ｐゴシック" charset="0"/>
              </a:rPr>
              <a:t>Salmonella</a:t>
            </a:r>
            <a:r>
              <a:rPr lang="en-US" sz="1200" kern="1200" dirty="0" smtClean="0">
                <a:solidFill>
                  <a:schemeClr val="tx1"/>
                </a:solidFill>
                <a:latin typeface="Times New Roman" charset="0"/>
                <a:ea typeface="ＭＳ Ｐゴシック" charset="0"/>
                <a:cs typeface="ＭＳ Ｐゴシック" charset="0"/>
              </a:rPr>
              <a:t> can contaminate food through cross-contamination. To prevent this, you must wash, rinse, and sanitize equipment. </a:t>
            </a:r>
          </a:p>
          <a:p>
            <a:pPr marL="114300" indent="-114300" eaLnBrk="1" hangingPunct="1">
              <a:lnSpc>
                <a:spcPct val="80000"/>
              </a:lnSpc>
              <a:spcBef>
                <a:spcPct val="50000"/>
              </a:spcBef>
              <a:defRPr/>
            </a:pPr>
            <a:r>
              <a:rPr lang="en-US" sz="1200" kern="1200" dirty="0" smtClean="0">
                <a:solidFill>
                  <a:schemeClr val="tx1"/>
                </a:solidFill>
                <a:latin typeface="Times New Roman" charset="0"/>
                <a:ea typeface="ＭＳ Ｐゴシック" charset="0"/>
                <a:cs typeface="ＭＳ Ｐゴシック" charset="0"/>
              </a:rPr>
              <a:t>  </a:t>
            </a: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D2675B-B685-7F4B-8784-94D433AADB90}" type="slidenum">
              <a:rPr lang="en-US" sz="1200" b="0" smtClean="0">
                <a:solidFill>
                  <a:schemeClr val="tx1"/>
                </a:solidFill>
              </a:rPr>
              <a:pPr eaLnBrk="1" hangingPunct="1">
                <a:defRPr/>
              </a:pPr>
              <a:t>40</a:t>
            </a:fld>
            <a:endParaRPr lang="en-US" sz="1200" b="0" dirty="0" smtClean="0">
              <a:solidFill>
                <a:schemeClr val="tx1"/>
              </a:solidFill>
            </a:endParaRPr>
          </a:p>
        </p:txBody>
      </p:sp>
      <p:sp>
        <p:nvSpPr>
          <p:cNvPr id="42905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76300" y="4468813"/>
            <a:ext cx="5319713" cy="429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0" indent="0" eaLnBrk="1" hangingPunct="1">
              <a:defRPr/>
            </a:pPr>
            <a:endParaRPr lang="en-US" dirty="0" smtClean="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02C9F5D-BBA5-3C40-BDBC-F08373F468C3}" type="slidenum">
              <a:rPr lang="en-US" sz="1200" b="0" smtClean="0">
                <a:solidFill>
                  <a:schemeClr val="tx1"/>
                </a:solidFill>
              </a:rPr>
              <a:pPr eaLnBrk="1" hangingPunct="1">
                <a:defRPr/>
              </a:pPr>
              <a:t>41</a:t>
            </a:fld>
            <a:endParaRPr lang="en-US" sz="1200" b="0" dirty="0" smtClean="0">
              <a:solidFill>
                <a:schemeClr val="tx1"/>
              </a:solidFill>
            </a:endParaRPr>
          </a:p>
        </p:txBody>
      </p:sp>
      <p:sp>
        <p:nvSpPr>
          <p:cNvPr id="430083"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endParaRPr lang="en-US" dirty="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207970C-8E10-0048-9DFD-3C2E8E658D6F}" type="slidenum">
              <a:rPr lang="en-US" sz="1200" b="0" smtClean="0">
                <a:solidFill>
                  <a:schemeClr val="tx1"/>
                </a:solidFill>
              </a:rPr>
              <a:pPr eaLnBrk="1" hangingPunct="1">
                <a:defRPr/>
              </a:pPr>
              <a:t>42</a:t>
            </a:fld>
            <a:endParaRPr lang="en-US" sz="1200" b="0" dirty="0" smtClean="0">
              <a:solidFill>
                <a:schemeClr val="tx1"/>
              </a:solidFill>
            </a:endParaRPr>
          </a:p>
        </p:txBody>
      </p:sp>
      <p:sp>
        <p:nvSpPr>
          <p:cNvPr id="431107"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Keep all storage areas clean and dry. Clean floors, walls, and shelving in coolers, freezers, dry-storage areas, and heated holding cabinets on a regular basis. </a:t>
            </a:r>
          </a:p>
          <a:p>
            <a:pPr marL="114300" indent="-114300" eaLnBrk="1" hangingPunct="1">
              <a:buFontTx/>
              <a:buChar char="•"/>
            </a:pPr>
            <a:r>
              <a:rPr lang="en-US" dirty="0">
                <a:latin typeface="Times New Roman" charset="0"/>
              </a:rPr>
              <a:t>Clean up spills and leaks promptly to keep them from contaminating other food.</a:t>
            </a:r>
          </a:p>
          <a:p>
            <a:pPr marL="114300" indent="-114300" eaLnBrk="1" hangingPunct="1"/>
            <a:r>
              <a:rPr lang="en-US" dirty="0">
                <a:latin typeface="Times New Roman" charset="0"/>
              </a:rPr>
              <a:t>• Store dirty linens away from food.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B3F7B3-2148-7841-B71C-6DF132A2AF08}" type="slidenum">
              <a:rPr lang="en-US" sz="1200" b="0" smtClean="0">
                <a:solidFill>
                  <a:schemeClr val="tx1"/>
                </a:solidFill>
              </a:rPr>
              <a:pPr eaLnBrk="1" hangingPunct="1">
                <a:defRPr/>
              </a:pPr>
              <a:t>43</a:t>
            </a:fld>
            <a:endParaRPr lang="en-US" sz="1200" b="0" dirty="0" smtClean="0">
              <a:solidFill>
                <a:schemeClr val="tx1"/>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A1B799-A53A-334F-BAC2-57038DA4BAE8}" type="slidenum">
              <a:rPr lang="en-US" sz="1200" b="0" smtClean="0">
                <a:solidFill>
                  <a:schemeClr val="tx1"/>
                </a:solidFill>
              </a:rPr>
              <a:pPr eaLnBrk="1" hangingPunct="1">
                <a:defRPr/>
              </a:pPr>
              <a:t>44</a:t>
            </a:fld>
            <a:endParaRPr lang="en-US" sz="1200" b="0" dirty="0" smtClean="0">
              <a:solidFill>
                <a:schemeClr val="tx1"/>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Raw meat, poultry, and seafood can be stored with or above ready-to-eat food in a freezer if all of the items have been commercially processed and packaged. </a:t>
            </a:r>
          </a:p>
          <a:p>
            <a:pPr marL="114300" indent="-114300" eaLnBrk="1" hangingPunct="1">
              <a:buFontTx/>
              <a:buChar char="•"/>
              <a:defRPr/>
            </a:pPr>
            <a:r>
              <a:rPr lang="en-US" dirty="0">
                <a:latin typeface="Times New Roman" charset="0"/>
                <a:cs typeface="+mn-cs"/>
              </a:rPr>
              <a:t>Frozen food that is being thawed in coolers must also be stored below ready-to-eat food.</a:t>
            </a:r>
          </a:p>
          <a:p>
            <a:pPr marL="114300" indent="-114300" eaLnBrk="1" hangingPunct="1">
              <a:buFontTx/>
              <a:buChar char="•"/>
              <a:defRPr/>
            </a:pPr>
            <a:r>
              <a:rPr lang="en-US" dirty="0">
                <a:latin typeface="Times New Roman" charset="0"/>
                <a:cs typeface="+mn-cs"/>
              </a:rPr>
              <a:t>As an exception, ground meat and ground fish can be stored above whole cuts of beef and pork. To do this, make sure the packaging keeps out pathogens and chemicals. It also must not leak.</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CC3F5C-04D0-804A-9BD8-F86B66BC2EB7}" type="slidenum">
              <a:rPr lang="en-US" sz="1200" b="0" smtClean="0">
                <a:solidFill>
                  <a:schemeClr val="tx1"/>
                </a:solidFill>
              </a:rPr>
              <a:pPr eaLnBrk="1" hangingPunct="1">
                <a:defRPr/>
              </a:pPr>
              <a:t>45</a:t>
            </a:fld>
            <a:endParaRPr lang="en-US" sz="1200" b="0" dirty="0" smtClean="0">
              <a:solidFill>
                <a:schemeClr val="tx1"/>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0" dirty="0">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352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81416A-96E9-DE45-8EBC-C965E691F027}" type="slidenum">
              <a:rPr lang="en-US" sz="1200" b="0" smtClean="0">
                <a:solidFill>
                  <a:schemeClr val="tx1"/>
                </a:solidFill>
              </a:rPr>
              <a:pPr eaLnBrk="1" hangingPunct="1">
                <a:defRPr/>
              </a:pPr>
              <a:t>46</a:t>
            </a:fld>
            <a:endParaRPr lang="en-US" sz="1200" b="0" dirty="0" smtClean="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45D1F2F-DF77-0B48-8A55-E90532537394}" type="slidenum">
              <a:rPr lang="en-US" sz="1200" b="0" smtClean="0">
                <a:solidFill>
                  <a:schemeClr val="tx1"/>
                </a:solidFill>
              </a:rPr>
              <a:pPr eaLnBrk="1" hangingPunct="1">
                <a:defRPr/>
              </a:pPr>
              <a:t>47</a:t>
            </a:fld>
            <a:endParaRPr lang="en-US" sz="1200" b="0" dirty="0" smtClean="0">
              <a:solidFill>
                <a:schemeClr val="tx1"/>
              </a:solidFill>
            </a:endParaRPr>
          </a:p>
        </p:txBody>
      </p:sp>
      <p:sp>
        <p:nvSpPr>
          <p:cNvPr id="436227"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pPr>
            <a:r>
              <a:rPr lang="en-US" dirty="0">
                <a:latin typeface="Times New Roman" charset="0"/>
              </a:rPr>
              <a:t>Discuss the topic objectives with the class.</a:t>
            </a:r>
          </a:p>
          <a:p>
            <a:pPr marL="114300" indent="-114300" eaLnBrk="1" hangingPunct="1"/>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F5FE6D-BCC6-A447-A551-E40C96ADA620}" type="slidenum">
              <a:rPr lang="en-US" sz="1200" b="0" smtClean="0">
                <a:solidFill>
                  <a:schemeClr val="tx1"/>
                </a:solidFill>
              </a:rPr>
              <a:pPr eaLnBrk="1" hangingPunct="1">
                <a:defRPr/>
              </a:pPr>
              <a:t>48</a:t>
            </a:fld>
            <a:endParaRPr lang="en-US" sz="1200" b="0" dirty="0" smtClean="0">
              <a:solidFill>
                <a:schemeClr val="tx1"/>
              </a:solidFill>
            </a:endParaRPr>
          </a:p>
        </p:txBody>
      </p:sp>
      <p:sp>
        <p:nvSpPr>
          <p:cNvPr id="437251"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endParaRPr lang="en-US" dirty="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E42990-EF36-FD47-8E50-DAFDD56C7D80}" type="slidenum">
              <a:rPr lang="en-US" sz="1200" b="0" smtClean="0">
                <a:solidFill>
                  <a:schemeClr val="tx1"/>
                </a:solidFill>
              </a:rPr>
              <a:pPr eaLnBrk="1" hangingPunct="1">
                <a:defRPr/>
              </a:pPr>
              <a:t>49</a:t>
            </a:fld>
            <a:endParaRPr lang="en-US" sz="1200" b="0" dirty="0" smtClean="0">
              <a:solidFill>
                <a:schemeClr val="tx1"/>
              </a:solidFill>
            </a:endParaRPr>
          </a:p>
        </p:txBody>
      </p:sp>
      <p:sp>
        <p:nvSpPr>
          <p:cNvPr id="438275"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buFontTx/>
              <a:buChar char="•"/>
            </a:pPr>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FFB4A8F-1992-2A49-8CDB-E58C20013C49}"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393219" name="Rectangle 2"/>
          <p:cNvSpPr>
            <a:spLocks noGrp="1" noRot="1" noChangeAspect="1" noChangeArrowheads="1" noTextEdit="1"/>
          </p:cNvSpPr>
          <p:nvPr>
            <p:ph type="sldImg"/>
          </p:nvPr>
        </p:nvSpPr>
        <p:spPr>
          <a:xfrm>
            <a:off x="1182688" y="696913"/>
            <a:ext cx="4648200" cy="3486150"/>
          </a:xfrm>
          <a:ln/>
        </p:spPr>
      </p:sp>
      <p:sp>
        <p:nvSpPr>
          <p:cNvPr id="393220"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Notes</a:t>
            </a:r>
          </a:p>
          <a:p>
            <a:pPr marL="114300" indent="-114300" eaLnBrk="1" hangingPunct="1">
              <a:buFontTx/>
              <a:buChar char="•"/>
              <a:tabLst>
                <a:tab pos="457200" algn="l"/>
              </a:tabLst>
              <a:defRPr/>
            </a:pPr>
            <a:r>
              <a:rPr lang="en-US" dirty="0">
                <a:latin typeface="Times New Roman" charset="0"/>
                <a:cs typeface="+mn-cs"/>
              </a:rPr>
              <a:t>If you need to use the same table to prep different types of food, prep raw meat, fish, and </a:t>
            </a:r>
            <a:r>
              <a:rPr lang="en-US" dirty="0" smtClean="0">
                <a:latin typeface="Times New Roman" charset="0"/>
                <a:cs typeface="+mn-cs"/>
              </a:rPr>
              <a:t>poultry; </a:t>
            </a:r>
            <a:r>
              <a:rPr lang="en-US" dirty="0">
                <a:latin typeface="Times New Roman" charset="0"/>
                <a:cs typeface="+mn-cs"/>
              </a:rPr>
              <a:t>and ready-to-eat food at different times. You must clean and sanitize work surfaces and utensils between each type of food. For example, by prepping ready-to-eat food before raw food, you can minimize the chance for cross-contamination.</a:t>
            </a:r>
          </a:p>
          <a:p>
            <a:pPr marL="114300" indent="-114300" eaLnBrk="1" hangingPunct="1">
              <a:buFontTx/>
              <a:buChar char="•"/>
              <a:tabLst>
                <a:tab pos="45720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6B49648-2D40-CB4C-9B2D-1AF4E2741615}" type="slidenum">
              <a:rPr lang="en-US" sz="1200" b="0" smtClean="0">
                <a:solidFill>
                  <a:schemeClr val="tx1"/>
                </a:solidFill>
              </a:rPr>
              <a:pPr eaLnBrk="1" hangingPunct="1">
                <a:defRPr/>
              </a:pPr>
              <a:t>50</a:t>
            </a:fld>
            <a:endParaRPr lang="en-US" sz="1200" b="0" dirty="0" smtClean="0">
              <a:solidFill>
                <a:schemeClr val="tx1"/>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79A8A3-3138-C249-9991-0FA02D55E87F}" type="slidenum">
              <a:rPr lang="en-US" sz="1200" b="0" smtClean="0">
                <a:solidFill>
                  <a:schemeClr val="tx1"/>
                </a:solidFill>
              </a:rPr>
              <a:pPr eaLnBrk="1" hangingPunct="1">
                <a:defRPr/>
              </a:pPr>
              <a:t>51</a:t>
            </a:fld>
            <a:endParaRPr lang="en-US" sz="1200" b="0" dirty="0" smtClean="0">
              <a:solidFill>
                <a:schemeClr val="tx1"/>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r>
              <a:rPr lang="en-US" dirty="0">
                <a:latin typeface="Times New Roman" charset="0"/>
              </a:rPr>
              <a:t>• Food that has become unsafe must be thrown out unless it can be safely reconditioned. All food—especially ready-to-eat food—must be thrown out in the situations highlighted in the slide.</a:t>
            </a:r>
          </a:p>
          <a:p>
            <a:pPr marL="114300" indent="-114300" eaLnBrk="1" hangingPunct="1"/>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two hours.</a:t>
            </a:r>
            <a:endParaRPr lang="en-US" dirty="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786A116-5842-C446-B5ED-14236F8F7253}" type="slidenum">
              <a:rPr lang="en-US" sz="1200" b="0" smtClean="0">
                <a:solidFill>
                  <a:schemeClr val="tx1"/>
                </a:solidFill>
              </a:rPr>
              <a:pPr eaLnBrk="1" hangingPunct="1">
                <a:defRPr/>
              </a:pPr>
              <a:t>52</a:t>
            </a:fld>
            <a:endParaRPr lang="en-US" sz="1200" b="0" dirty="0" smtClean="0">
              <a:solidFill>
                <a:schemeClr val="tx1"/>
              </a:solidFill>
            </a:endParaRPr>
          </a:p>
        </p:txBody>
      </p:sp>
      <p:sp>
        <p:nvSpPr>
          <p:cNvPr id="441347"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When frozen food is thawed and exposed to the temperature danger zone, pathogens in the food will begin to grow. To reduce this growth, never thaw food at room temperature. </a:t>
            </a:r>
          </a:p>
          <a:p>
            <a:pPr marL="114300" indent="-114300" eaLnBrk="1" hangingPunct="1">
              <a:buFontTx/>
              <a:buChar char="•"/>
            </a:pPr>
            <a:r>
              <a:rPr lang="en-US" dirty="0">
                <a:latin typeface="Times New Roman" charset="0"/>
              </a:rPr>
              <a:t>When thawing food under running water, the flow of the water must be strong enough to wash loose food bits into the drain. Always use a clean and sanitized food-prep sink when thawing food this way. Never let the temperature of the food go above 41°F (5°C) for longer than four hours. This includes the time it takes to thaw the food plus the time it takes to prep or cool it. The photo </a:t>
            </a:r>
            <a:r>
              <a:rPr lang="en-US" dirty="0" smtClean="0">
                <a:latin typeface="Times New Roman" charset="0"/>
              </a:rPr>
              <a:t>shows </a:t>
            </a:r>
            <a:r>
              <a:rPr lang="en-US" dirty="0">
                <a:latin typeface="Times New Roman" charset="0"/>
              </a:rPr>
              <a:t>the correct way to thaw food under running water.</a:t>
            </a:r>
          </a:p>
          <a:p>
            <a:pPr marL="114300" indent="-114300" eaLnBrk="1" hangingPunct="1">
              <a:buFontTx/>
              <a:buChar char="•"/>
            </a:pPr>
            <a:r>
              <a:rPr lang="en-US" dirty="0">
                <a:latin typeface="Times New Roman" charset="0"/>
              </a:rPr>
              <a:t>After food is thawed in a microwave oven, it must be cooked in conventional cooking equipment, such as an oven.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r>
              <a:rPr lang="en-US" baseline="0" dirty="0" smtClean="0"/>
              <a:t>Because of concerns about the potential for Botulism, frozen fish in ROP packaging has special handling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3D494EC2-D9B4-4583-8DA9-E77DF161A85C}" type="slidenum">
              <a:rPr lang="en-US" smtClean="0"/>
              <a:t>53</a:t>
            </a:fld>
            <a:endParaRPr lang="en-US" dirty="0"/>
          </a:p>
        </p:txBody>
      </p:sp>
    </p:spTree>
    <p:extLst>
      <p:ext uri="{BB962C8B-B14F-4D97-AF65-F5344CB8AC3E}">
        <p14:creationId xmlns:p14="http://schemas.microsoft.com/office/powerpoint/2010/main" val="3853293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C56343F-8EBE-F34F-8419-1385310BCB97}" type="slidenum">
              <a:rPr lang="en-US" sz="1200" b="0" smtClean="0">
                <a:solidFill>
                  <a:schemeClr val="tx1"/>
                </a:solidFill>
              </a:rPr>
              <a:pPr eaLnBrk="1" hangingPunct="1">
                <a:defRPr/>
              </a:pPr>
              <a:t>54</a:t>
            </a:fld>
            <a:endParaRPr lang="en-US" sz="1200" b="0" dirty="0" smtClean="0">
              <a:solidFill>
                <a:schemeClr val="tx1"/>
              </a:solidFill>
            </a:endParaRPr>
          </a:p>
        </p:txBody>
      </p:sp>
      <p:sp>
        <p:nvSpPr>
          <p:cNvPr id="442371" name="Rectangle 2"/>
          <p:cNvSpPr>
            <a:spLocks noGrp="1" noRot="1" noChangeAspect="1" noChangeArrowheads="1" noTextEdit="1"/>
          </p:cNvSpPr>
          <p:nvPr>
            <p:ph type="sldImg"/>
          </p:nvPr>
        </p:nvSpPr>
        <p:spPr>
          <a:ln/>
        </p:spPr>
      </p:sp>
      <p:sp>
        <p:nvSpPr>
          <p:cNvPr id="2" name="TextBox 1"/>
          <p:cNvSpPr txBox="1"/>
          <p:nvPr/>
        </p:nvSpPr>
        <p:spPr>
          <a:xfrm>
            <a:off x="1219200" y="4648200"/>
            <a:ext cx="4686300" cy="830263"/>
          </a:xfrm>
          <a:prstGeom prst="rect">
            <a:avLst/>
          </a:prstGeom>
          <a:noFill/>
        </p:spPr>
        <p:txBody>
          <a:bodyPr>
            <a:spAutoFit/>
          </a:bodyPr>
          <a:lstStyle/>
          <a:p>
            <a:pPr>
              <a:defRPr/>
            </a:pPr>
            <a:r>
              <a:rPr lang="en-US" sz="1200" b="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Special care must be taken when handling ice and when preparing produce, eggs, and salads that contain TCS food</a:t>
            </a:r>
          </a:p>
          <a:p>
            <a:pPr marL="171450" indent="-171450">
              <a:buFont typeface="Arial" pitchFamily="34" charset="0"/>
              <a:buChar char="•"/>
              <a:defRPr/>
            </a:pPr>
            <a:endParaRPr lang="en-US" sz="1200" b="0" dirty="0">
              <a:solidFill>
                <a:schemeClr val="tx1"/>
              </a:solidFill>
              <a:ea typeface="+mn-ea"/>
              <a:cs typeface="+mn-cs"/>
            </a:endParaRPr>
          </a:p>
        </p:txBody>
      </p:sp>
      <p:sp>
        <p:nvSpPr>
          <p:cNvPr id="44237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Wash produce thoroughly under running water. This is especially important before cutting, cooking, or combining it with other ingredients. The water should be a little warmer than the produce.</a:t>
            </a:r>
          </a:p>
          <a:p>
            <a:pPr marL="114300" indent="-114300" eaLnBrk="1" hangingPunct="1">
              <a:buFontTx/>
              <a:buChar char="•"/>
              <a:defRPr/>
            </a:pPr>
            <a:r>
              <a:rPr lang="en-US" dirty="0">
                <a:latin typeface="Times New Roman" charset="0"/>
                <a:cs typeface="+mn-cs"/>
              </a:rPr>
              <a:t>Pay special attention to leafy greens such as lettuce and </a:t>
            </a:r>
            <a:r>
              <a:rPr lang="en-US" dirty="0" smtClean="0">
                <a:latin typeface="Times New Roman" charset="0"/>
                <a:cs typeface="+mn-cs"/>
              </a:rPr>
              <a:t>spinach. </a:t>
            </a:r>
            <a:r>
              <a:rPr lang="en-US" dirty="0">
                <a:latin typeface="Times New Roman" charset="0"/>
                <a:cs typeface="+mn-cs"/>
              </a:rPr>
              <a:t>Remove the outer leaves, and pull the lettuce or spinach completely apart and rinse thoroughly.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33FFD45-BEE4-CC4C-B45C-37C6393DD022}" type="slidenum">
              <a:rPr lang="en-US" sz="1200" b="0" smtClean="0">
                <a:solidFill>
                  <a:schemeClr val="tx1"/>
                </a:solidFill>
              </a:rPr>
              <a:pPr eaLnBrk="1" hangingPunct="1">
                <a:defRPr/>
              </a:pPr>
              <a:t>55</a:t>
            </a:fld>
            <a:endParaRPr lang="en-US" sz="1200" b="0" dirty="0" smtClean="0">
              <a:solidFill>
                <a:schemeClr val="tx1"/>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3C41D74-87EA-7D4B-90B2-4762A14EB2D1}" type="slidenum">
              <a:rPr lang="en-US" sz="1200" b="0" smtClean="0">
                <a:solidFill>
                  <a:schemeClr val="tx1"/>
                </a:solidFill>
              </a:rPr>
              <a:pPr eaLnBrk="1" hangingPunct="1">
                <a:defRPr/>
              </a:pPr>
              <a:t>56</a:t>
            </a:fld>
            <a:endParaRPr lang="en-US" sz="1200" b="0" dirty="0" smtClean="0">
              <a:solidFill>
                <a:schemeClr val="tx1"/>
              </a:solidFill>
            </a:endParaRPr>
          </a:p>
        </p:txBody>
      </p:sp>
      <p:sp>
        <p:nvSpPr>
          <p:cNvPr id="444419" name="Rectangle 2"/>
          <p:cNvSpPr>
            <a:spLocks noGrp="1" noRot="1" noChangeAspect="1" noChangeArrowheads="1" noTextEdit="1"/>
          </p:cNvSpPr>
          <p:nvPr>
            <p:ph type="sldImg"/>
          </p:nvPr>
        </p:nvSpPr>
        <p:spPr>
          <a:ln/>
        </p:spPr>
      </p:sp>
      <p:sp>
        <p:nvSpPr>
          <p:cNvPr id="2" name="TextBox 1"/>
          <p:cNvSpPr txBox="1"/>
          <p:nvPr/>
        </p:nvSpPr>
        <p:spPr>
          <a:xfrm>
            <a:off x="1219200" y="4648200"/>
            <a:ext cx="4686300" cy="830263"/>
          </a:xfrm>
          <a:prstGeom prst="rect">
            <a:avLst/>
          </a:prstGeom>
          <a:noFill/>
        </p:spPr>
        <p:txBody>
          <a:bodyPr>
            <a:spAutoFit/>
          </a:bodyPr>
          <a:lstStyle/>
          <a:p>
            <a:pPr>
              <a:defRPr/>
            </a:pPr>
            <a:r>
              <a:rPr lang="en-US" sz="1200" b="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Special care must be taken when handling ice and when preparing produce, eggs, and salads that contain TCS food</a:t>
            </a:r>
          </a:p>
          <a:p>
            <a:pPr marL="171450" indent="-171450">
              <a:buFont typeface="Arial" pitchFamily="34" charset="0"/>
              <a:buChar char="•"/>
              <a:defRPr/>
            </a:pPr>
            <a:endParaRPr lang="en-US" sz="1200" b="0" dirty="0">
              <a:solidFill>
                <a:schemeClr val="tx1"/>
              </a:solidFill>
              <a:ea typeface="+mn-ea"/>
              <a:cs typeface="+mn-cs"/>
            </a:endParaRPr>
          </a:p>
        </p:txBody>
      </p:sp>
      <p:sp>
        <p:nvSpPr>
          <p:cNvPr id="44442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BE27E29-6197-7E47-862D-ACA21E4035F3}" type="slidenum">
              <a:rPr lang="en-US" sz="1200" b="0" smtClean="0">
                <a:solidFill>
                  <a:schemeClr val="tx1"/>
                </a:solidFill>
              </a:rPr>
              <a:pPr eaLnBrk="1" hangingPunct="1">
                <a:defRPr/>
              </a:pPr>
              <a:t>57</a:t>
            </a:fld>
            <a:endParaRPr lang="en-US" sz="1200" b="0" dirty="0" smtClean="0">
              <a:solidFill>
                <a:schemeClr val="tx1"/>
              </a:solidFill>
            </a:endParaRPr>
          </a:p>
        </p:txBody>
      </p:sp>
      <p:sp>
        <p:nvSpPr>
          <p:cNvPr id="445443"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Pooled eggs are eggs that are cracked open and combined in a container</a:t>
            </a:r>
            <a:r>
              <a:rPr lang="en-US" b="0" dirty="0">
                <a:latin typeface="Times New Roman" charset="0"/>
              </a:rPr>
              <a:t>.</a:t>
            </a:r>
            <a:r>
              <a:rPr lang="en-US" b="1" dirty="0">
                <a:latin typeface="Times New Roman" charset="0"/>
              </a:rPr>
              <a:t> </a:t>
            </a:r>
          </a:p>
          <a:p>
            <a:pPr marL="114300" indent="-114300" eaLnBrk="1" hangingPunct="1">
              <a:buFontTx/>
              <a:buChar char="•"/>
            </a:pPr>
            <a:r>
              <a:rPr lang="en-US" dirty="0">
                <a:latin typeface="Times New Roman" charset="0"/>
              </a:rPr>
              <a:t>Check with your local regulatory authority to see if pooling eggs is allowed. </a:t>
            </a:r>
          </a:p>
          <a:p>
            <a:pPr marL="114300" indent="-114300" eaLnBrk="1" hangingPunct="1">
              <a:buFontTx/>
              <a:buChar char="•"/>
            </a:pPr>
            <a:r>
              <a:rPr lang="en-US" dirty="0">
                <a:latin typeface="Times New Roman" charset="0"/>
              </a:rPr>
              <a:t>Egg dishes requiring little or no cooking include: Caesar salad dressing, Hollandaise sauce, tiramisu, and mousse. </a:t>
            </a:r>
          </a:p>
          <a:p>
            <a:pPr marL="114300" indent="-114300" eaLnBrk="1" hangingPunct="1">
              <a:buFontTx/>
              <a:buChar char="•"/>
            </a:pPr>
            <a:r>
              <a:rPr lang="en-US" dirty="0">
                <a:latin typeface="Times New Roman" charset="0"/>
              </a:rPr>
              <a:t>Use pasteurized eggs or egg products when serving raw or undercooked dishes to high-risk populations.</a:t>
            </a:r>
          </a:p>
          <a:p>
            <a:pPr marL="114300" indent="-114300" eaLnBrk="1" hangingPunct="1"/>
            <a:endParaRPr lang="en-US" dirty="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93926CA-73D5-D049-B526-09D78C79F07F}" type="slidenum">
              <a:rPr lang="en-US" sz="1200" b="0" smtClean="0">
                <a:solidFill>
                  <a:schemeClr val="tx1"/>
                </a:solidFill>
              </a:rPr>
              <a:pPr eaLnBrk="1" hangingPunct="1">
                <a:defRPr/>
              </a:pPr>
              <a:t>58</a:t>
            </a:fld>
            <a:endParaRPr lang="en-US" sz="1200" b="0" dirty="0" smtClean="0">
              <a:solidFill>
                <a:schemeClr val="tx1"/>
              </a:solidFill>
            </a:endParaRPr>
          </a:p>
        </p:txBody>
      </p:sp>
      <p:sp>
        <p:nvSpPr>
          <p:cNvPr id="446467" name="Rectangle 2"/>
          <p:cNvSpPr>
            <a:spLocks noGrp="1" noRot="1" noChangeAspect="1" noChangeArrowheads="1" noTextEdit="1"/>
          </p:cNvSpPr>
          <p:nvPr>
            <p:ph type="sldImg"/>
          </p:nvPr>
        </p:nvSpPr>
        <p:spPr>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E004F2-9FEC-DB4F-8EBB-5E13F700C608}" type="slidenum">
              <a:rPr lang="en-US" sz="1200" b="0" smtClean="0">
                <a:solidFill>
                  <a:schemeClr val="tx1"/>
                </a:solidFill>
              </a:rPr>
              <a:pPr eaLnBrk="1" hangingPunct="1">
                <a:defRPr/>
              </a:pPr>
              <a:t>59</a:t>
            </a:fld>
            <a:endParaRPr lang="en-US" sz="1200" b="0" dirty="0" smtClean="0">
              <a:solidFill>
                <a:schemeClr val="tx1"/>
              </a:solidFill>
            </a:endParaRPr>
          </a:p>
        </p:txBody>
      </p:sp>
      <p:sp>
        <p:nvSpPr>
          <p:cNvPr id="447491"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Chicken, tuna, egg, pasta, and potato salads have all been involved in foodborne-illness outbreaks. These salads are not usually cooked after preparation. This means you do not have a chance to reduce pathogens, such as </a:t>
            </a:r>
            <a:r>
              <a:rPr lang="en-US" i="1" dirty="0">
                <a:latin typeface="Times New Roman" charset="0"/>
              </a:rPr>
              <a:t>Staphylococcus aureus</a:t>
            </a:r>
            <a:r>
              <a:rPr lang="en-US" dirty="0">
                <a:latin typeface="Times New Roman" charset="0"/>
              </a:rPr>
              <a:t>, that may have gotten into the salad. </a:t>
            </a:r>
          </a:p>
          <a:p>
            <a:pPr marL="114300" indent="-114300" eaLnBrk="1" hangingPunct="1">
              <a:buFontTx/>
              <a:buChar char="•"/>
            </a:pPr>
            <a:r>
              <a:rPr lang="en-US" dirty="0">
                <a:latin typeface="Times New Roman" charset="0"/>
              </a:rPr>
              <a:t>Leftover TCS food such as pasta, chicken, and potatoes can be used only if it has been cooked, held, and cooled correctly.</a:t>
            </a:r>
          </a:p>
          <a:p>
            <a:pPr marL="114300" indent="-114300" eaLnBrk="1" hangingPunct="1">
              <a:buFontTx/>
              <a:buChar char="•"/>
            </a:pPr>
            <a:r>
              <a:rPr lang="en-US" dirty="0">
                <a:latin typeface="Times New Roman" charset="0"/>
              </a:rPr>
              <a:t>Throw out leftover food held at 41°F (5°C) or lower after seven days. Check the use-by date before using stored food items.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C0C1C1-70DD-0646-8865-BBDDE91005D7}"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394243" name="Rectangle 2"/>
          <p:cNvSpPr>
            <a:spLocks noGrp="1" noRot="1" noChangeAspect="1" noChangeArrowheads="1" noTextEdit="1"/>
          </p:cNvSpPr>
          <p:nvPr>
            <p:ph type="sldImg"/>
          </p:nvPr>
        </p:nvSpPr>
        <p:spPr>
          <a:xfrm>
            <a:off x="1182688" y="696913"/>
            <a:ext cx="4648200" cy="3486150"/>
          </a:xfrm>
          <a:ln/>
        </p:spPr>
      </p:sp>
      <p:sp>
        <p:nvSpPr>
          <p:cNvPr id="394244"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Notes</a:t>
            </a:r>
          </a:p>
          <a:p>
            <a:pPr marL="114300" indent="-114300" eaLnBrk="1" hangingPunct="1">
              <a:buFontTx/>
              <a:buChar char="•"/>
              <a:tabLst>
                <a:tab pos="457200" algn="l"/>
              </a:tabLst>
              <a:defRPr/>
            </a:pPr>
            <a:r>
              <a:rPr lang="en-US" dirty="0">
                <a:latin typeface="Times New Roman" charset="0"/>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p>
          <a:p>
            <a:pPr marL="114300" indent="-114300" eaLnBrk="1" hangingPunct="1">
              <a:buFontTx/>
              <a:buChar char="•"/>
              <a:tabLst>
                <a:tab pos="45720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4300" indent="-114300" eaLnBrk="1" hangingPunct="1">
              <a:buFontTx/>
              <a:buChar char="•"/>
              <a:tabLst>
                <a:tab pos="45720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AC7CE8-F61C-A049-A185-7AC9FC9BDE6A}" type="slidenum">
              <a:rPr lang="en-US" sz="1200" b="0" smtClean="0">
                <a:solidFill>
                  <a:schemeClr val="tx1"/>
                </a:solidFill>
              </a:rPr>
              <a:pPr eaLnBrk="1" hangingPunct="1">
                <a:defRPr/>
              </a:pPr>
              <a:t>60</a:t>
            </a:fld>
            <a:endParaRPr lang="en-US" sz="1200" b="0" dirty="0" smtClean="0">
              <a:solidFill>
                <a:schemeClr val="tx1"/>
              </a:solidFill>
            </a:endParaRPr>
          </a:p>
        </p:txBody>
      </p:sp>
      <p:sp>
        <p:nvSpPr>
          <p:cNvPr id="448515" name="Rectangle 2"/>
          <p:cNvSpPr>
            <a:spLocks noGrp="1" noRot="1" noChangeAspect="1" noChangeArrowheads="1" noTextEdit="1"/>
          </p:cNvSpPr>
          <p:nvPr>
            <p:ph type="sldImg"/>
          </p:nvPr>
        </p:nvSpPr>
        <p:spPr>
          <a:xfrm>
            <a:off x="1182688" y="696913"/>
            <a:ext cx="4648200" cy="3486150"/>
          </a:xfrm>
          <a:ln/>
        </p:spPr>
      </p:sp>
      <p:sp>
        <p:nvSpPr>
          <p:cNvPr id="448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Make ice from water that is safe to drink.</a:t>
            </a:r>
          </a:p>
          <a:p>
            <a:pPr marL="114300" indent="-114300" eaLnBrk="1" hangingPunct="1">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78D9A4D-90B6-9E4C-8C73-4A7835310716}" type="slidenum">
              <a:rPr lang="en-US" sz="1200" b="0" smtClean="0">
                <a:solidFill>
                  <a:schemeClr val="tx1"/>
                </a:solidFill>
              </a:rPr>
              <a:pPr eaLnBrk="1" hangingPunct="1">
                <a:defRPr/>
              </a:pPr>
              <a:t>61</a:t>
            </a:fld>
            <a:endParaRPr lang="en-US" sz="1200" b="0" dirty="0" smtClean="0">
              <a:solidFill>
                <a:schemeClr val="tx1"/>
              </a:solidFill>
            </a:endParaRPr>
          </a:p>
        </p:txBody>
      </p:sp>
      <p:sp>
        <p:nvSpPr>
          <p:cNvPr id="44953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530C00-B2D0-084C-8E54-1C15D8A2C979}" type="slidenum">
              <a:rPr lang="en-US" sz="1200" b="0" smtClean="0">
                <a:solidFill>
                  <a:schemeClr val="tx1"/>
                </a:solidFill>
              </a:rPr>
              <a:pPr eaLnBrk="1" hangingPunct="1">
                <a:defRPr/>
              </a:pPr>
              <a:t>62</a:t>
            </a:fld>
            <a:endParaRPr lang="en-US" sz="1200" b="0" dirty="0" smtClean="0">
              <a:solidFill>
                <a:schemeClr val="tx1"/>
              </a:solidFill>
            </a:endParaRPr>
          </a:p>
        </p:txBody>
      </p:sp>
      <p:sp>
        <p:nvSpPr>
          <p:cNvPr id="450563" name="Rectangle 2"/>
          <p:cNvSpPr>
            <a:spLocks noGrp="1" noRot="1" noChangeAspect="1" noChangeArrowheads="1" noTextEdit="1"/>
          </p:cNvSpPr>
          <p:nvPr>
            <p:ph type="sldImg"/>
          </p:nvPr>
        </p:nvSpPr>
        <p:spPr>
          <a:xfrm>
            <a:off x="1181100" y="698500"/>
            <a:ext cx="4648200" cy="3486150"/>
          </a:xfrm>
          <a:ln/>
        </p:spPr>
      </p:sp>
      <p:sp>
        <p:nvSpPr>
          <p:cNvPr id="45056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4300" indent="-114300" eaLnBrk="1" hangingPunct="1">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112E6D-8DBB-1349-ADBA-CB336BDC2465}" type="slidenum">
              <a:rPr lang="en-US" sz="1200" b="0" smtClean="0">
                <a:solidFill>
                  <a:schemeClr val="tx1"/>
                </a:solidFill>
              </a:rPr>
              <a:pPr eaLnBrk="1" hangingPunct="1">
                <a:defRPr/>
              </a:pPr>
              <a:t>63</a:t>
            </a:fld>
            <a:endParaRPr lang="en-US" sz="1200" b="0" dirty="0" smtClean="0">
              <a:solidFill>
                <a:schemeClr val="tx1"/>
              </a:solidFill>
            </a:endParaRPr>
          </a:p>
        </p:txBody>
      </p:sp>
      <p:sp>
        <p:nvSpPr>
          <p:cNvPr id="451587" name="Rectangle 2"/>
          <p:cNvSpPr>
            <a:spLocks noGrp="1" noRot="1" noChangeAspect="1" noChangeArrowheads="1" noTextEdit="1"/>
          </p:cNvSpPr>
          <p:nvPr>
            <p:ph type="sldImg"/>
          </p:nvPr>
        </p:nvSpPr>
        <p:spPr>
          <a:xfrm>
            <a:off x="1181100" y="698500"/>
            <a:ext cx="4648200" cy="3486150"/>
          </a:xfrm>
          <a:ln/>
        </p:spPr>
      </p:sp>
      <p:sp>
        <p:nvSpPr>
          <p:cNvPr id="451588"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vacuum-packed and </a:t>
            </a:r>
            <a:r>
              <a:rPr lang="en-US" i="1" dirty="0">
                <a:latin typeface="Times New Roman" charset="0"/>
                <a:cs typeface="+mn-cs"/>
              </a:rPr>
              <a:t>sous vide </a:t>
            </a:r>
            <a:r>
              <a:rPr lang="en-US" dirty="0">
                <a:latin typeface="Times New Roman" charset="0"/>
                <a:cs typeface="+mn-cs"/>
              </a:rPr>
              <a:t>foods.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1FD6643-B48D-EA49-8FBA-960CB739BD1B}" type="slidenum">
              <a:rPr lang="en-US" sz="1200" b="0" smtClean="0">
                <a:solidFill>
                  <a:schemeClr val="tx1"/>
                </a:solidFill>
              </a:rPr>
              <a:pPr eaLnBrk="1" hangingPunct="1">
                <a:defRPr/>
              </a:pPr>
              <a:t>64</a:t>
            </a:fld>
            <a:endParaRPr lang="en-US" sz="1200" b="0" dirty="0" smtClean="0">
              <a:solidFill>
                <a:schemeClr val="tx1"/>
              </a:solidFill>
            </a:endParaRPr>
          </a:p>
        </p:txBody>
      </p:sp>
      <p:sp>
        <p:nvSpPr>
          <p:cNvPr id="452611" name="Rectangle 2"/>
          <p:cNvSpPr>
            <a:spLocks noGrp="1" noRot="1" noChangeAspect="1" noChangeArrowheads="1" noTextEdit="1"/>
          </p:cNvSpPr>
          <p:nvPr>
            <p:ph type="sldImg"/>
          </p:nvPr>
        </p:nvSpPr>
        <p:spPr>
          <a:xfrm>
            <a:off x="1182688" y="696913"/>
            <a:ext cx="4648200" cy="3486150"/>
          </a:xfrm>
          <a:ln/>
        </p:spPr>
      </p:sp>
      <p:sp>
        <p:nvSpPr>
          <p:cNvPr id="352259" name="Rectangle 3"/>
          <p:cNvSpPr>
            <a:spLocks noGrp="1" noChangeArrowheads="1"/>
          </p:cNvSpPr>
          <p:nvPr>
            <p:ph type="body" idx="1"/>
          </p:nvPr>
        </p:nvSpPr>
        <p:spPr>
          <a:xfrm>
            <a:off x="876300" y="4468813"/>
            <a:ext cx="53181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571" tIns="46785" rIns="93571" bIns="4678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The only way to reduce pathogens in food to safe levels is to cook it to its required minimum internal temperature. This temperature is different for each food.</a:t>
            </a:r>
          </a:p>
          <a:p>
            <a:pPr marL="114300" indent="-114300" eaLnBrk="1" hangingPunct="1">
              <a:buFontTx/>
              <a:buChar char="•"/>
            </a:pPr>
            <a:r>
              <a:rPr lang="en-US" dirty="0">
                <a:latin typeface="Times New Roman" charset="0"/>
              </a:rPr>
              <a:t>If customers request that food items be cooked to temperatures lower than their minimum internal temperatures, you need to inform the customers of the potential risk of foodborne illness. Also be aware of special menu restrictions if you serve high-risk populations.</a:t>
            </a:r>
          </a:p>
          <a:p>
            <a:pPr marL="114300" indent="-114300" eaLnBrk="1" hangingPunct="1">
              <a:buFontTx/>
              <a:buChar char="•"/>
            </a:pPr>
            <a:r>
              <a:rPr lang="en-US" dirty="0">
                <a:latin typeface="Times New Roman" charset="0"/>
              </a:rPr>
              <a:t>While cooking reduces pathogens in food, it does not destroy spores or toxins they may have produced. You still must handle food correctly before you cook it.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99A2BCA-0C90-944D-933A-7C34FE21F8C2}" type="slidenum">
              <a:rPr lang="en-US" sz="1200" b="0" smtClean="0">
                <a:solidFill>
                  <a:schemeClr val="tx1"/>
                </a:solidFill>
              </a:rPr>
              <a:pPr eaLnBrk="1" hangingPunct="1">
                <a:defRPr/>
              </a:pPr>
              <a:t>65</a:t>
            </a:fld>
            <a:endParaRPr lang="en-US" sz="1200" b="0" dirty="0" smtClean="0">
              <a:solidFill>
                <a:schemeClr val="tx1"/>
              </a:solidFill>
            </a:endParaRPr>
          </a:p>
        </p:txBody>
      </p:sp>
      <p:sp>
        <p:nvSpPr>
          <p:cNvPr id="453635" name="Rectangle 2"/>
          <p:cNvSpPr>
            <a:spLocks noGrp="1" noRot="1" noChangeAspect="1" noChangeArrowheads="1" noTextEdit="1"/>
          </p:cNvSpPr>
          <p:nvPr>
            <p:ph type="sldImg"/>
          </p:nvPr>
        </p:nvSpPr>
        <p:spPr>
          <a:xfrm>
            <a:off x="1182688" y="696913"/>
            <a:ext cx="4648200" cy="3486150"/>
          </a:xfrm>
          <a:ln/>
        </p:spPr>
      </p:sp>
      <p:sp>
        <p:nvSpPr>
          <p:cNvPr id="354307" name="Rectangle 3"/>
          <p:cNvSpPr>
            <a:spLocks noGrp="1" noChangeArrowheads="1"/>
          </p:cNvSpPr>
          <p:nvPr>
            <p:ph type="body" idx="1"/>
          </p:nvPr>
        </p:nvSpPr>
        <p:spPr>
          <a:xfrm>
            <a:off x="876300" y="4468813"/>
            <a:ext cx="53181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571" tIns="46785" rIns="93571" bIns="46785"/>
          <a:lstStyle/>
          <a:p>
            <a:pPr marL="114300" indent="-114300" eaLnBrk="1" hangingPunct="1"/>
            <a:endParaRPr lang="en-US" b="0" dirty="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52DFF4E-1967-BE44-8F48-B981329F9344}" type="slidenum">
              <a:rPr lang="en-US" sz="1200" b="0" smtClean="0">
                <a:solidFill>
                  <a:schemeClr val="tx1"/>
                </a:solidFill>
              </a:rPr>
              <a:pPr eaLnBrk="1" hangingPunct="1">
                <a:defRPr/>
              </a:pPr>
              <a:t>66</a:t>
            </a:fld>
            <a:endParaRPr lang="en-US" sz="1200" b="0" dirty="0" smtClean="0">
              <a:solidFill>
                <a:schemeClr val="tx1"/>
              </a:solidFill>
            </a:endParaRPr>
          </a:p>
        </p:txBody>
      </p:sp>
      <p:sp>
        <p:nvSpPr>
          <p:cNvPr id="454659" name="Rectangle 2"/>
          <p:cNvSpPr>
            <a:spLocks noGrp="1" noRot="1" noChangeAspect="1" noChangeArrowheads="1" noTextEdit="1"/>
          </p:cNvSpPr>
          <p:nvPr>
            <p:ph type="sldImg"/>
          </p:nvPr>
        </p:nvSpPr>
        <p:spPr>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56FD76-1013-024E-B823-7A1F96CDDAA7}" type="slidenum">
              <a:rPr lang="en-US" sz="1200" b="0" smtClean="0">
                <a:solidFill>
                  <a:schemeClr val="tx1"/>
                </a:solidFill>
              </a:rPr>
              <a:pPr eaLnBrk="1" hangingPunct="1">
                <a:defRPr/>
              </a:pPr>
              <a:t>67</a:t>
            </a:fld>
            <a:endParaRPr lang="en-US" sz="1200" b="0" dirty="0" smtClean="0">
              <a:solidFill>
                <a:schemeClr val="tx1"/>
              </a:solidFill>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xfrm>
            <a:off x="935038"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3571" tIns="46785" rIns="93571" bIns="46785"/>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CFF95A-41E1-F640-9D33-23F3D9B3E680}" type="slidenum">
              <a:rPr lang="en-US" sz="1200" b="0" smtClean="0">
                <a:solidFill>
                  <a:schemeClr val="tx1"/>
                </a:solidFill>
              </a:rPr>
              <a:pPr eaLnBrk="1" hangingPunct="1">
                <a:defRPr/>
              </a:pPr>
              <a:t>68</a:t>
            </a:fld>
            <a:endParaRPr lang="en-US" sz="1200" b="0" dirty="0" smtClean="0">
              <a:solidFill>
                <a:schemeClr val="tx1"/>
              </a:solidFill>
            </a:endParaRPr>
          </a:p>
        </p:txBody>
      </p:sp>
      <p:sp>
        <p:nvSpPr>
          <p:cNvPr id="456707" name="Rectangle 2"/>
          <p:cNvSpPr>
            <a:spLocks noGrp="1" noRot="1" noChangeAspect="1" noChangeArrowheads="1" noTextEdit="1"/>
          </p:cNvSpPr>
          <p:nvPr>
            <p:ph type="sldImg"/>
          </p:nvPr>
        </p:nvSpPr>
        <p:spPr>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EE6AB4-A8D8-014B-8DE3-84DA45A09475}" type="slidenum">
              <a:rPr lang="en-US" sz="1200" b="0" smtClean="0">
                <a:solidFill>
                  <a:schemeClr val="tx1"/>
                </a:solidFill>
              </a:rPr>
              <a:pPr eaLnBrk="1" hangingPunct="1">
                <a:defRPr/>
              </a:pPr>
              <a:t>69</a:t>
            </a:fld>
            <a:endParaRPr lang="en-US" sz="1200" b="0" dirty="0" smtClean="0">
              <a:solidFill>
                <a:schemeClr val="tx1"/>
              </a:solidFill>
            </a:endParaRPr>
          </a:p>
        </p:txBody>
      </p:sp>
      <p:sp>
        <p:nvSpPr>
          <p:cNvPr id="457731" name="Rectangle 2"/>
          <p:cNvSpPr>
            <a:spLocks noGrp="1" noRot="1" noChangeAspect="1" noChangeArrowheads="1" noTextEdit="1"/>
          </p:cNvSpPr>
          <p:nvPr>
            <p:ph type="sldImg"/>
          </p:nvPr>
        </p:nvSpPr>
        <p:spPr>
          <a:ln/>
        </p:spPr>
      </p:sp>
      <p:sp>
        <p:nvSpPr>
          <p:cNvPr id="362499" name="TextBox 1"/>
          <p:cNvSpPr txBox="1">
            <a:spLocks noChangeArrowheads="1"/>
          </p:cNvSpPr>
          <p:nvPr/>
        </p:nvSpPr>
        <p:spPr bwMode="auto">
          <a:xfrm>
            <a:off x="1219200" y="4419600"/>
            <a:ext cx="457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p>
          <a:p>
            <a:pPr eaLnBrk="1" hangingPunct="1">
              <a:buFont typeface="Arial" charset="0"/>
              <a:buChar char="•"/>
            </a:pPr>
            <a:r>
              <a:rPr lang="en-US" sz="1200" b="0" dirty="0">
                <a:solidFill>
                  <a:schemeClr val="tx1"/>
                </a:solidFill>
              </a:rPr>
              <a:t>Roasts may be cooked to these alternate cooking times and temperatures depending on the type of roast and oven used:</a:t>
            </a:r>
          </a:p>
          <a:p>
            <a:pPr lvl="1" eaLnBrk="1" hangingPunct="1"/>
            <a:r>
              <a:rPr lang="en-US" sz="1200" b="0" dirty="0">
                <a:solidFill>
                  <a:schemeClr val="tx1"/>
                </a:solidFill>
              </a:rPr>
              <a:t>130°F (54°C) 112 minutes</a:t>
            </a:r>
          </a:p>
          <a:p>
            <a:pPr lvl="1" eaLnBrk="1" hangingPunct="1"/>
            <a:r>
              <a:rPr lang="en-US" sz="1200" b="0" dirty="0">
                <a:solidFill>
                  <a:schemeClr val="tx1"/>
                </a:solidFill>
              </a:rPr>
              <a:t>131°F (55°C) 89 minutes</a:t>
            </a:r>
          </a:p>
          <a:p>
            <a:pPr lvl="1" eaLnBrk="1" hangingPunct="1"/>
            <a:r>
              <a:rPr lang="en-US" sz="1200" b="0" dirty="0">
                <a:solidFill>
                  <a:schemeClr val="tx1"/>
                </a:solidFill>
              </a:rPr>
              <a:t>133°F (56°C) 56 minutes</a:t>
            </a:r>
          </a:p>
          <a:p>
            <a:pPr lvl="1" eaLnBrk="1" hangingPunct="1"/>
            <a:r>
              <a:rPr lang="en-US" sz="1200" b="0" dirty="0">
                <a:solidFill>
                  <a:schemeClr val="tx1"/>
                </a:solidFill>
              </a:rPr>
              <a:t>135°F (57°C) 36 minutes</a:t>
            </a:r>
          </a:p>
          <a:p>
            <a:pPr lvl="1" eaLnBrk="1" hangingPunct="1"/>
            <a:r>
              <a:rPr lang="en-US" sz="1200" b="0" dirty="0">
                <a:solidFill>
                  <a:schemeClr val="tx1"/>
                </a:solidFill>
              </a:rPr>
              <a:t>136°F (58°C) 28 minutes</a:t>
            </a:r>
          </a:p>
          <a:p>
            <a:pPr lvl="1" eaLnBrk="1" hangingPunct="1"/>
            <a:r>
              <a:rPr lang="en-US" sz="1200" b="0" dirty="0">
                <a:solidFill>
                  <a:schemeClr val="tx1"/>
                </a:solidFill>
              </a:rPr>
              <a:t>138°F (59°C) 18 minutes</a:t>
            </a:r>
          </a:p>
          <a:p>
            <a:pPr lvl="1" eaLnBrk="1" hangingPunct="1"/>
            <a:r>
              <a:rPr lang="en-US" sz="1200" b="0" dirty="0">
                <a:solidFill>
                  <a:schemeClr val="tx1"/>
                </a:solidFill>
              </a:rPr>
              <a:t>140°F (60°C) 12 minutes</a:t>
            </a:r>
          </a:p>
          <a:p>
            <a:pPr lvl="1" eaLnBrk="1" hangingPunct="1"/>
            <a:r>
              <a:rPr lang="en-US" sz="1200" b="0" dirty="0">
                <a:solidFill>
                  <a:schemeClr val="tx1"/>
                </a:solidFill>
              </a:rPr>
              <a:t>142°F (61°C) 8 minutes</a:t>
            </a:r>
          </a:p>
          <a:p>
            <a:pPr lvl="1" eaLnBrk="1" hangingPunct="1"/>
            <a:r>
              <a:rPr lang="en-US" sz="1200" b="0" dirty="0">
                <a:solidFill>
                  <a:schemeClr val="tx1"/>
                </a:solidFill>
              </a:rPr>
              <a:t>144°F (62°C) 5 minutes</a:t>
            </a:r>
          </a:p>
          <a:p>
            <a:pPr eaLnBrk="1" hangingPunct="1"/>
            <a:endParaRPr lang="en-US" sz="1200" b="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B40A4A-9881-1744-A506-6761665D8AF6}"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395267" name="Rectangle 2"/>
          <p:cNvSpPr>
            <a:spLocks noGrp="1" noRot="1" noChangeAspect="1" noChangeArrowheads="1" noTextEdit="1"/>
          </p:cNvSpPr>
          <p:nvPr>
            <p:ph type="sldImg"/>
          </p:nvPr>
        </p:nvSpPr>
        <p:spPr>
          <a:xfrm>
            <a:off x="1182688" y="696913"/>
            <a:ext cx="4648200" cy="3486150"/>
          </a:xfrm>
          <a:ln/>
        </p:spPr>
      </p:sp>
      <p:sp>
        <p:nvSpPr>
          <p:cNvPr id="237571" name="Rectangle 3"/>
          <p:cNvSpPr>
            <a:spLocks noGrp="1" noChangeArrowheads="1"/>
          </p:cNvSpPr>
          <p:nvPr>
            <p:ph type="body" idx="1"/>
          </p:nvPr>
        </p:nvSpPr>
        <p:spPr>
          <a:xfrm>
            <a:off x="876300" y="4441825"/>
            <a:ext cx="5257800" cy="4435475"/>
          </a:xfrm>
          <a:noFill/>
        </p:spPr>
        <p:txBody>
          <a:bodyPr lIns="93177" tIns="46589" rIns="93177" bIns="46589"/>
          <a:lstStyle/>
          <a:p>
            <a:pPr marL="114300" indent="-114300" eaLnBrk="1" hangingPunct="1">
              <a:tabLst>
                <a:tab pos="457200" algn="l"/>
              </a:tabLst>
            </a:pPr>
            <a:r>
              <a:rPr lang="en-US" b="1" dirty="0">
                <a:latin typeface="Times New Roman" charset="0"/>
              </a:rPr>
              <a:t>Instructor Notes</a:t>
            </a:r>
          </a:p>
          <a:p>
            <a:pPr marL="114300" indent="-114300" eaLnBrk="1" hangingPunct="1">
              <a:buFontTx/>
              <a:buChar char="•"/>
              <a:tabLst>
                <a:tab pos="457200" algn="l"/>
              </a:tabLst>
            </a:pPr>
            <a:r>
              <a:rPr lang="en-US" dirty="0">
                <a:latin typeface="Times New Roman" charset="0"/>
              </a:rPr>
              <a:t>Learn which food items should be checked, how often, and by whom.</a:t>
            </a:r>
          </a:p>
          <a:p>
            <a:pPr marL="114300" indent="-114300" eaLnBrk="1" hangingPunct="1">
              <a:buFontTx/>
              <a:buChar char="•"/>
              <a:tabLst>
                <a:tab pos="457200" algn="l"/>
              </a:tabLst>
            </a:pPr>
            <a:r>
              <a:rPr lang="en-US" dirty="0">
                <a:latin typeface="Times New Roman" charset="0"/>
              </a:rPr>
              <a:t>Use timers in prep areas to check how long food is in the temperature danger zone.</a:t>
            </a:r>
          </a:p>
          <a:p>
            <a:pPr marL="114300" indent="-114300" eaLnBrk="1" hangingPunct="1">
              <a:buFontTx/>
              <a:buChar char="•"/>
              <a:tabLst>
                <a:tab pos="457200" algn="l"/>
              </a:tabLst>
            </a:pPr>
            <a:r>
              <a:rPr lang="en-US" dirty="0">
                <a:latin typeface="Times New Roman" charset="0"/>
              </a:rPr>
              <a:t>A policy limiting the amount of food that can be removed from a cooler when prepping it can limit the time food spends in the temperature danger zone.</a:t>
            </a:r>
          </a:p>
          <a:p>
            <a:pPr marL="114300" indent="-114300" eaLnBrk="1" hangingPunct="1">
              <a:buFontTx/>
              <a:buChar char="•"/>
              <a:tabLst>
                <a:tab pos="457200" algn="l"/>
              </a:tabLst>
            </a:pPr>
            <a:r>
              <a:rPr lang="en-US" dirty="0">
                <a:latin typeface="Times New Roman" charset="0"/>
              </a:rPr>
              <a:t>Reheating soup that was being held below </a:t>
            </a:r>
            <a:r>
              <a:rPr lang="en-US" dirty="0" smtClean="0">
                <a:latin typeface="Times New Roman" charset="0"/>
              </a:rPr>
              <a:t>135</a:t>
            </a:r>
            <a:r>
              <a:rPr lang="en-US" dirty="0" smtClean="0">
                <a:latin typeface="Cambria Math" charset="0"/>
              </a:rPr>
              <a:t>°</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smtClean="0">
                <a:latin typeface="Cambria Math" charset="0"/>
              </a:rPr>
              <a:t>°</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75143B-D318-1B40-9172-5E1643269BF3}" type="slidenum">
              <a:rPr lang="en-US" sz="1200" b="0" smtClean="0">
                <a:solidFill>
                  <a:schemeClr val="tx1"/>
                </a:solidFill>
              </a:rPr>
              <a:pPr eaLnBrk="1" hangingPunct="1">
                <a:defRPr/>
              </a:pPr>
              <a:t>70</a:t>
            </a:fld>
            <a:endParaRPr lang="en-US" sz="1200" b="0" dirty="0" smtClean="0">
              <a:solidFill>
                <a:schemeClr val="tx1"/>
              </a:solidFill>
            </a:endParaRPr>
          </a:p>
        </p:txBody>
      </p:sp>
      <p:sp>
        <p:nvSpPr>
          <p:cNvPr id="458755" name="Rectangle 2"/>
          <p:cNvSpPr>
            <a:spLocks noGrp="1" noRot="1" noChangeAspect="1" noChangeArrowheads="1" noTextEdit="1"/>
          </p:cNvSpPr>
          <p:nvPr>
            <p:ph type="sldImg"/>
          </p:nvPr>
        </p:nvSpPr>
        <p:spPr>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20846A-C229-ED44-8AAB-730BE8788832}" type="slidenum">
              <a:rPr lang="en-US" sz="1200" b="0" smtClean="0">
                <a:solidFill>
                  <a:schemeClr val="tx1"/>
                </a:solidFill>
              </a:rPr>
              <a:pPr eaLnBrk="1" hangingPunct="1">
                <a:defRPr/>
              </a:pPr>
              <a:t>71</a:t>
            </a:fld>
            <a:endParaRPr lang="en-US" sz="1200" b="0" dirty="0" smtClean="0">
              <a:solidFill>
                <a:schemeClr val="tx1"/>
              </a:solidFill>
            </a:endParaRPr>
          </a:p>
        </p:txBody>
      </p:sp>
      <p:sp>
        <p:nvSpPr>
          <p:cNvPr id="459779" name="Rectangle 2"/>
          <p:cNvSpPr>
            <a:spLocks noGrp="1" noRot="1" noChangeAspect="1" noChangeArrowheads="1" noTextEdit="1"/>
          </p:cNvSpPr>
          <p:nvPr>
            <p:ph type="sldImg"/>
          </p:nvPr>
        </p:nvSpPr>
        <p:spPr>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B1115AA-C77A-CA46-915F-1B032695E303}" type="slidenum">
              <a:rPr lang="en-US" sz="1200" b="0" smtClean="0">
                <a:solidFill>
                  <a:schemeClr val="tx1"/>
                </a:solidFill>
              </a:rPr>
              <a:pPr eaLnBrk="1" hangingPunct="1">
                <a:defRPr/>
              </a:pPr>
              <a:t>72</a:t>
            </a:fld>
            <a:endParaRPr lang="en-US" sz="1200" b="0" dirty="0" smtClean="0">
              <a:solidFill>
                <a:schemeClr val="tx1"/>
              </a:solidFill>
            </a:endParaRPr>
          </a:p>
        </p:txBody>
      </p:sp>
      <p:sp>
        <p:nvSpPr>
          <p:cNvPr id="4608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462" eaLnBrk="0" hangingPunct="0">
              <a:defRPr sz="3200" b="1">
                <a:solidFill>
                  <a:srgbClr val="FFFFFF"/>
                </a:solidFill>
                <a:latin typeface="Arial" charset="0"/>
                <a:ea typeface="ＭＳ Ｐゴシック" charset="0"/>
              </a:defRPr>
            </a:lvl1pPr>
            <a:lvl2pPr marL="742909" indent="-285734" defTabSz="925462" eaLnBrk="0" hangingPunct="0">
              <a:defRPr sz="3200" b="1">
                <a:solidFill>
                  <a:srgbClr val="FFFFFF"/>
                </a:solidFill>
                <a:latin typeface="Arial" charset="0"/>
                <a:ea typeface="ＭＳ Ｐゴシック" charset="0"/>
              </a:defRPr>
            </a:lvl2pPr>
            <a:lvl3pPr marL="1142937" indent="-228587" defTabSz="925462" eaLnBrk="0" hangingPunct="0">
              <a:defRPr sz="3200" b="1">
                <a:solidFill>
                  <a:srgbClr val="FFFFFF"/>
                </a:solidFill>
                <a:latin typeface="Arial" charset="0"/>
                <a:ea typeface="ＭＳ Ｐゴシック" charset="0"/>
              </a:defRPr>
            </a:lvl3pPr>
            <a:lvl4pPr marL="1600111" indent="-228587" defTabSz="925462" eaLnBrk="0" hangingPunct="0">
              <a:defRPr sz="3200" b="1">
                <a:solidFill>
                  <a:srgbClr val="FFFFFF"/>
                </a:solidFill>
                <a:latin typeface="Arial" charset="0"/>
                <a:ea typeface="ＭＳ Ｐゴシック" charset="0"/>
              </a:defRPr>
            </a:lvl4pPr>
            <a:lvl5pPr marL="2057287" indent="-228587" defTabSz="925462" eaLnBrk="0" hangingPunct="0">
              <a:defRPr sz="3200" b="1">
                <a:solidFill>
                  <a:srgbClr val="FFFFFF"/>
                </a:solidFill>
                <a:latin typeface="Arial" charset="0"/>
                <a:ea typeface="ＭＳ Ｐゴシック" charset="0"/>
              </a:defRPr>
            </a:lvl5pPr>
            <a:lvl6pPr marL="2514461" indent="-228587" defTabSz="925462" eaLnBrk="0" fontAlgn="base" hangingPunct="0">
              <a:spcBef>
                <a:spcPct val="0"/>
              </a:spcBef>
              <a:spcAft>
                <a:spcPct val="0"/>
              </a:spcAft>
              <a:defRPr sz="3200" b="1">
                <a:solidFill>
                  <a:srgbClr val="FFFFFF"/>
                </a:solidFill>
                <a:latin typeface="Arial" charset="0"/>
                <a:ea typeface="ＭＳ Ｐゴシック" charset="0"/>
              </a:defRPr>
            </a:lvl6pPr>
            <a:lvl7pPr marL="2971635" indent="-228587" defTabSz="925462" eaLnBrk="0" fontAlgn="base" hangingPunct="0">
              <a:spcBef>
                <a:spcPct val="0"/>
              </a:spcBef>
              <a:spcAft>
                <a:spcPct val="0"/>
              </a:spcAft>
              <a:defRPr sz="3200" b="1">
                <a:solidFill>
                  <a:srgbClr val="FFFFFF"/>
                </a:solidFill>
                <a:latin typeface="Arial" charset="0"/>
                <a:ea typeface="ＭＳ Ｐゴシック" charset="0"/>
              </a:defRPr>
            </a:lvl7pPr>
            <a:lvl8pPr marL="3428811" indent="-228587" defTabSz="925462" eaLnBrk="0" fontAlgn="base" hangingPunct="0">
              <a:spcBef>
                <a:spcPct val="0"/>
              </a:spcBef>
              <a:spcAft>
                <a:spcPct val="0"/>
              </a:spcAft>
              <a:defRPr sz="3200" b="1">
                <a:solidFill>
                  <a:srgbClr val="FFFFFF"/>
                </a:solidFill>
                <a:latin typeface="Arial" charset="0"/>
                <a:ea typeface="ＭＳ Ｐゴシック" charset="0"/>
              </a:defRPr>
            </a:lvl8pPr>
            <a:lvl9pPr marL="3885985" indent="-228587" defTabSz="925462"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7FB5B2-C0AE-B346-B8F7-D61A073B8494}" type="slidenum">
              <a:rPr lang="en-US" sz="1200" b="0">
                <a:solidFill>
                  <a:prstClr val="black"/>
                </a:solidFill>
              </a:rPr>
              <a:pPr eaLnBrk="1" hangingPunct="1">
                <a:defRPr/>
              </a:pPr>
              <a:t>73</a:t>
            </a:fld>
            <a:endParaRPr lang="en-US" sz="1200" b="0" dirty="0">
              <a:solidFill>
                <a:prstClr val="black"/>
              </a:solidFill>
            </a:endParaRPr>
          </a:p>
        </p:txBody>
      </p:sp>
      <p:sp>
        <p:nvSpPr>
          <p:cNvPr id="461827" name="Rectangle 2"/>
          <p:cNvSpPr>
            <a:spLocks noGrp="1" noRot="1" noChangeAspect="1" noChangeArrowheads="1" noTextEdit="1"/>
          </p:cNvSpPr>
          <p:nvPr>
            <p:ph type="sldImg"/>
          </p:nvPr>
        </p:nvSpPr>
        <p:spPr>
          <a:xfrm>
            <a:off x="1182688" y="696913"/>
            <a:ext cx="4648200" cy="3486150"/>
          </a:xfrm>
          <a:ln/>
        </p:spPr>
      </p:sp>
      <p:sp>
        <p:nvSpPr>
          <p:cNvPr id="462852" name="Rectangle 3"/>
          <p:cNvSpPr>
            <a:spLocks noGrp="1" noChangeArrowheads="1"/>
          </p:cNvSpPr>
          <p:nvPr>
            <p:ph type="body" idx="1"/>
          </p:nvPr>
        </p:nvSpPr>
        <p:spPr>
          <a:xfrm>
            <a:off x="869950" y="4419601"/>
            <a:ext cx="5607050" cy="4183062"/>
          </a:xfrm>
        </p:spPr>
        <p:txBody>
          <a:bodyPr lIns="93566" tIns="46782" rIns="93566" bIns="46782"/>
          <a:lstStyle/>
          <a:p>
            <a:pPr marL="114294" indent="-114294">
              <a:defRPr/>
            </a:pPr>
            <a:r>
              <a:rPr lang="en-US" b="1" dirty="0" smtClean="0">
                <a:ea typeface="+mn-ea"/>
                <a:cs typeface="+mn-cs"/>
              </a:rPr>
              <a:t>Instructor Notes</a:t>
            </a:r>
          </a:p>
          <a:p>
            <a:pPr marL="114294" indent="-114294">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4294" indent="-114294">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42881" lvl="1" indent="-114294">
              <a:buFontTx/>
              <a:buChar char="•"/>
              <a:defRPr/>
            </a:pPr>
            <a:r>
              <a:rPr lang="en-US" dirty="0" smtClean="0">
                <a:ea typeface="+mn-ea"/>
              </a:rPr>
              <a:t>How the requirements will be monitored and documented</a:t>
            </a:r>
          </a:p>
          <a:p>
            <a:pPr marL="342881" lvl="1" indent="-114294">
              <a:buFontTx/>
              <a:buChar char="•"/>
              <a:defRPr/>
            </a:pPr>
            <a:r>
              <a:rPr lang="en-US" dirty="0" smtClean="0">
                <a:ea typeface="+mn-ea"/>
              </a:rPr>
              <a:t>Which corrective actions will be taken if requirements are not met</a:t>
            </a:r>
          </a:p>
          <a:p>
            <a:pPr marL="342881" lvl="1" indent="-114294">
              <a:buFontTx/>
              <a:buChar char="•"/>
              <a:defRPr/>
            </a:pPr>
            <a:r>
              <a:rPr lang="en-US" dirty="0" smtClean="0">
                <a:ea typeface="+mn-ea"/>
              </a:rPr>
              <a:t>How these food items will be marked after initial cooking to indicate that they need further cooking</a:t>
            </a:r>
          </a:p>
          <a:p>
            <a:pPr marL="342881" lvl="1" indent="-114294">
              <a:buFontTx/>
              <a:buChar char="•"/>
              <a:defRPr/>
            </a:pPr>
            <a:r>
              <a:rPr lang="en-US" dirty="0" smtClean="0">
                <a:ea typeface="+mn-ea"/>
              </a:rPr>
              <a:t>How these food items will be separated from ready-to-eat food during storage, once initial cooking is complete</a:t>
            </a:r>
          </a:p>
          <a:p>
            <a:pPr marL="228587" lvl="1">
              <a:defRPr/>
            </a:pPr>
            <a:endParaRPr lang="en-US" dirty="0" smtClean="0">
              <a:ea typeface="+mn-ea"/>
            </a:endParaRPr>
          </a:p>
          <a:p>
            <a:pPr marL="114294" indent="-114294">
              <a:defRPr/>
            </a:pPr>
            <a:endParaRPr lang="en-US" dirty="0" smtClean="0">
              <a:ea typeface="+mn-ea"/>
              <a:cs typeface="+mn-cs"/>
            </a:endParaRPr>
          </a:p>
          <a:p>
            <a:pPr marL="114294" indent="-114294">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FE07C8-F4E6-D441-9DFF-901CC3B5A9C9}" type="slidenum">
              <a:rPr lang="en-US" sz="1200" b="0" smtClean="0">
                <a:solidFill>
                  <a:schemeClr val="tx1"/>
                </a:solidFill>
              </a:rPr>
              <a:pPr eaLnBrk="1" hangingPunct="1">
                <a:defRPr/>
              </a:pPr>
              <a:t>74</a:t>
            </a:fld>
            <a:endParaRPr lang="en-US" sz="1200" b="0" dirty="0" smtClean="0">
              <a:solidFill>
                <a:schemeClr val="tx1"/>
              </a:solidFill>
            </a:endParaRPr>
          </a:p>
        </p:txBody>
      </p:sp>
      <p:sp>
        <p:nvSpPr>
          <p:cNvPr id="462851" name="Rectangle 2"/>
          <p:cNvSpPr>
            <a:spLocks noGrp="1" noRot="1" noChangeAspect="1" noChangeArrowheads="1" noTextEdit="1"/>
          </p:cNvSpPr>
          <p:nvPr>
            <p:ph type="sldImg"/>
          </p:nvPr>
        </p:nvSpPr>
        <p:spPr>
          <a:xfrm>
            <a:off x="1181100" y="698500"/>
            <a:ext cx="4648200" cy="3486150"/>
          </a:xfrm>
          <a:ln/>
        </p:spPr>
      </p:sp>
      <p:sp>
        <p:nvSpPr>
          <p:cNvPr id="372739" name="TextBox 1"/>
          <p:cNvSpPr txBox="1">
            <a:spLocks noChangeArrowheads="1"/>
          </p:cNvSpPr>
          <p:nvPr/>
        </p:nvSpPr>
        <p:spPr bwMode="auto">
          <a:xfrm>
            <a:off x="1104900" y="4418013"/>
            <a:ext cx="480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p>
          <a:p>
            <a:pPr eaLnBrk="1" hangingPunct="1">
              <a:buFont typeface="Arial" charset="0"/>
              <a:buChar char="•"/>
            </a:pPr>
            <a:r>
              <a:rPr lang="en-US" sz="1200" b="0" dirty="0">
                <a:solidFill>
                  <a:schemeClr val="tx1"/>
                </a:solidFill>
              </a:rPr>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sz="1200" b="0" dirty="0">
                <a:solidFill>
                  <a:schemeClr val="tx1"/>
                </a:solidFill>
              </a:rPr>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
        <p:nvSpPr>
          <p:cNvPr id="46285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Notes:</a:t>
            </a:r>
          </a:p>
          <a:p>
            <a:pPr>
              <a:buFontTx/>
              <a:buChar char="•"/>
              <a:defRPr/>
            </a:pPr>
            <a:r>
              <a:rPr lang="en-US" dirty="0">
                <a:latin typeface="Times New Roman" charset="0"/>
                <a:cs typeface="+mn-cs"/>
              </a:rPr>
              <a:t>TCS Food must be cooked to the minimum internal temperatures unless a customer requests </a:t>
            </a:r>
            <a:r>
              <a:rPr lang="en-US" dirty="0" smtClean="0">
                <a:latin typeface="Times New Roman" charset="0"/>
                <a:cs typeface="+mn-cs"/>
              </a:rPr>
              <a:t>otherwise.</a:t>
            </a:r>
            <a:endParaRPr lang="en-US" dirty="0">
              <a:latin typeface="Times New Roman" charset="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2C7B2F-D063-A245-90B9-ABFD69F0141F}" type="slidenum">
              <a:rPr lang="en-US" sz="1200" b="0" smtClean="0">
                <a:solidFill>
                  <a:schemeClr val="tx1"/>
                </a:solidFill>
              </a:rPr>
              <a:pPr eaLnBrk="1" hangingPunct="1">
                <a:defRPr/>
              </a:pPr>
              <a:t>75</a:t>
            </a:fld>
            <a:endParaRPr lang="en-US" sz="1200" b="0" dirty="0" smtClean="0">
              <a:solidFill>
                <a:schemeClr val="tx1"/>
              </a:solidFill>
            </a:endParaRPr>
          </a:p>
        </p:txBody>
      </p:sp>
      <p:sp>
        <p:nvSpPr>
          <p:cNvPr id="463875" name="Rectangle 2"/>
          <p:cNvSpPr>
            <a:spLocks noGrp="1" noRot="1" noChangeAspect="1" noChangeArrowheads="1" noTextEdit="1"/>
          </p:cNvSpPr>
          <p:nvPr>
            <p:ph type="sldImg"/>
          </p:nvPr>
        </p:nvSpPr>
        <p:spPr>
          <a:xfrm>
            <a:off x="1181100" y="698500"/>
            <a:ext cx="4648200" cy="3486150"/>
          </a:xfrm>
          <a:ln/>
        </p:spPr>
      </p:sp>
      <p:sp>
        <p:nvSpPr>
          <p:cNvPr id="46387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The Food and Drug Administration (FDA) advises against offering raw or undercooked meat, poultry, seafood, or eggs on a children</a:t>
            </a:r>
            <a:r>
              <a:rPr lang="ja-JP" altLang="en-US" dirty="0">
                <a:latin typeface="Times New Roman" charset="0"/>
                <a:cs typeface="+mn-cs"/>
              </a:rPr>
              <a:t>’</a:t>
            </a:r>
            <a:r>
              <a:rPr lang="en-US" dirty="0">
                <a:latin typeface="Times New Roman" charset="0"/>
                <a:cs typeface="+mn-cs"/>
              </a:rPr>
              <a:t>s menu. This is especially true for undercooked ground beef, which may be contaminated with </a:t>
            </a:r>
            <a:r>
              <a:rPr lang="en-US" dirty="0" smtClean="0">
                <a:latin typeface="Times New Roman" charset="0"/>
                <a:cs typeface="+mn-cs"/>
              </a:rPr>
              <a:t>Shiga </a:t>
            </a:r>
            <a:r>
              <a:rPr lang="en-US" dirty="0">
                <a:latin typeface="Times New Roman" charset="0"/>
                <a:cs typeface="+mn-cs"/>
              </a:rPr>
              <a:t>toxin-producing </a:t>
            </a:r>
            <a:r>
              <a:rPr lang="en-US" i="1" dirty="0">
                <a:latin typeface="Times New Roman" charset="0"/>
                <a:cs typeface="+mn-cs"/>
              </a:rPr>
              <a:t>E. coli </a:t>
            </a:r>
            <a:r>
              <a:rPr lang="en-US" dirty="0">
                <a:latin typeface="Times New Roman" charset="0"/>
                <a:cs typeface="+mn-cs"/>
              </a:rPr>
              <a:t>O157:H7.</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29CF22-F1E6-5D4A-B267-9B48C676AFBB}" type="slidenum">
              <a:rPr lang="en-US" sz="1200" b="0" smtClean="0">
                <a:solidFill>
                  <a:schemeClr val="tx1"/>
                </a:solidFill>
              </a:rPr>
              <a:pPr eaLnBrk="1" hangingPunct="1">
                <a:defRPr/>
              </a:pPr>
              <a:t>76</a:t>
            </a:fld>
            <a:endParaRPr lang="en-US" sz="1200" b="0" dirty="0" smtClean="0">
              <a:solidFill>
                <a:schemeClr val="tx1"/>
              </a:solidFill>
            </a:endParaRPr>
          </a:p>
        </p:txBody>
      </p:sp>
      <p:sp>
        <p:nvSpPr>
          <p:cNvPr id="464899" name="Rectangle 2"/>
          <p:cNvSpPr>
            <a:spLocks noGrp="1" noRot="1" noChangeAspect="1" noChangeArrowheads="1" noTextEdit="1"/>
          </p:cNvSpPr>
          <p:nvPr>
            <p:ph type="sldImg"/>
          </p:nvPr>
        </p:nvSpPr>
        <p:spPr>
          <a:xfrm>
            <a:off x="1181100" y="698500"/>
            <a:ext cx="4648200" cy="3486150"/>
          </a:xfrm>
          <a:ln/>
        </p:spPr>
      </p:sp>
      <p:sp>
        <p:nvSpPr>
          <p:cNvPr id="464900"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9BC9E69-A48E-F248-BEB1-C06FC4765741}" type="slidenum">
              <a:rPr lang="en-US" sz="1200" b="0" smtClean="0">
                <a:solidFill>
                  <a:schemeClr val="tx1"/>
                </a:solidFill>
              </a:rPr>
              <a:pPr eaLnBrk="1" hangingPunct="1">
                <a:defRPr/>
              </a:pPr>
              <a:t>77</a:t>
            </a:fld>
            <a:endParaRPr lang="en-US" sz="1200" b="0" dirty="0" smtClean="0">
              <a:solidFill>
                <a:schemeClr val="tx1"/>
              </a:solidFill>
            </a:endParaRPr>
          </a:p>
        </p:txBody>
      </p:sp>
      <p:sp>
        <p:nvSpPr>
          <p:cNvPr id="465923" name="Rectangle 2"/>
          <p:cNvSpPr>
            <a:spLocks noGrp="1" noRot="1" noChangeAspect="1" noChangeArrowheads="1" noTextEdit="1"/>
          </p:cNvSpPr>
          <p:nvPr>
            <p:ph type="sldImg"/>
          </p:nvPr>
        </p:nvSpPr>
        <p:spPr>
          <a:xfrm>
            <a:off x="1181100" y="698500"/>
            <a:ext cx="4648200" cy="3486150"/>
          </a:xfrm>
          <a:ln/>
        </p:spPr>
      </p:sp>
      <p:sp>
        <p:nvSpPr>
          <p:cNvPr id="46592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As you know, pathogens grow well in the temperature danger zone. However, they grow much faster at temperatures between 125°F and 70°F (52°C and 21°C). Food must pass through this temperature range quickly to reduce this growth. </a:t>
            </a:r>
          </a:p>
          <a:p>
            <a:pPr marL="114300" indent="-114300" eaLnBrk="1" hangingPunct="1">
              <a:buFontTx/>
              <a:buChar char="•"/>
              <a:defRPr/>
            </a:pPr>
            <a:r>
              <a:rPr lang="en-US" dirty="0">
                <a:latin typeface="Times New Roman" charset="0"/>
                <a:cs typeface="+mn-cs"/>
              </a:rPr>
              <a:t>Cool TCS food from 135°F (57°C) to 41°F (5°C) or lower within six hours.</a:t>
            </a:r>
          </a:p>
          <a:p>
            <a:pPr marL="114300" indent="-114300" eaLnBrk="1" hangingPunct="1">
              <a:buFontTx/>
              <a:buChar char="•"/>
              <a:defRPr/>
            </a:pPr>
            <a:r>
              <a:rPr lang="en-US" dirty="0">
                <a:latin typeface="Times New Roman" charset="0"/>
                <a:cs typeface="+mn-cs"/>
              </a:rPr>
              <a:t>First, cool food from 135˚F to 70˚F (57˚C to 21˚C) within two hours. </a:t>
            </a:r>
          </a:p>
          <a:p>
            <a:pPr marL="114300" indent="-114300" eaLnBrk="1" hangingPunct="1">
              <a:buFontTx/>
              <a:buChar char="•"/>
              <a:defRPr/>
            </a:pPr>
            <a:r>
              <a:rPr lang="en-US" dirty="0">
                <a:latin typeface="Times New Roman" charset="0"/>
                <a:cs typeface="+mn-cs"/>
              </a:rPr>
              <a:t>Then cool it to 41˚F (5˚C) or lower in the next four hours.</a:t>
            </a:r>
          </a:p>
          <a:p>
            <a:pPr marL="114300" indent="-114300" eaLnBrk="1" hangingPunct="1">
              <a:buFontTx/>
              <a:buChar char="•"/>
              <a:defRPr/>
            </a:pPr>
            <a:r>
              <a:rPr lang="en-US" dirty="0">
                <a:latin typeface="Times New Roman" charset="0"/>
                <a:cs typeface="+mn-cs"/>
              </a:rPr>
              <a:t>If food has not reached 70˚F (21˚C) within two hours, it must be reheated and then cooled again.</a:t>
            </a: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a:p>
            <a:pPr marL="114300" indent="-114300" eaLnBrk="1" hangingPunct="1">
              <a:defRPr/>
            </a:pPr>
            <a:r>
              <a:rPr lang="en-US" dirty="0">
                <a:latin typeface="Times New Roman" charset="0"/>
                <a:cs typeface="+mn-cs"/>
              </a:rPr>
              <a:t>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AD6BE45-66DE-9F4A-B6DA-6FA91FC8E936}" type="slidenum">
              <a:rPr lang="en-US" sz="1200" b="0" smtClean="0">
                <a:solidFill>
                  <a:schemeClr val="tx1"/>
                </a:solidFill>
              </a:rPr>
              <a:pPr eaLnBrk="1" hangingPunct="1">
                <a:defRPr/>
              </a:pPr>
              <a:t>78</a:t>
            </a:fld>
            <a:endParaRPr lang="en-US" sz="1200" b="0" dirty="0" smtClean="0">
              <a:solidFill>
                <a:schemeClr val="tx1"/>
              </a:solidFill>
            </a:endParaRPr>
          </a:p>
        </p:txBody>
      </p:sp>
      <p:sp>
        <p:nvSpPr>
          <p:cNvPr id="466947" name="Rectangle 2"/>
          <p:cNvSpPr>
            <a:spLocks noGrp="1" noRot="1" noChangeAspect="1" noChangeArrowheads="1" noTextEdit="1"/>
          </p:cNvSpPr>
          <p:nvPr>
            <p:ph type="sldImg"/>
          </p:nvPr>
        </p:nvSpPr>
        <p:spPr>
          <a:xfrm>
            <a:off x="1181100" y="698500"/>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1684CF3-1B3C-5B49-9B12-83FA6ADBF2C8}" type="slidenum">
              <a:rPr lang="en-US" sz="1200" b="0" smtClean="0">
                <a:solidFill>
                  <a:schemeClr val="tx1"/>
                </a:solidFill>
              </a:rPr>
              <a:pPr eaLnBrk="1" hangingPunct="1">
                <a:defRPr/>
              </a:pPr>
              <a:t>79</a:t>
            </a:fld>
            <a:endParaRPr lang="en-US" sz="1200" b="0" dirty="0" smtClean="0">
              <a:solidFill>
                <a:schemeClr val="tx1"/>
              </a:solidFill>
            </a:endParaRPr>
          </a:p>
        </p:txBody>
      </p:sp>
      <p:sp>
        <p:nvSpPr>
          <p:cNvPr id="467971" name="Rectangle 2"/>
          <p:cNvSpPr>
            <a:spLocks noGrp="1" noRot="1" noChangeAspect="1" noChangeArrowheads="1" noTextEdit="1"/>
          </p:cNvSpPr>
          <p:nvPr>
            <p:ph type="sldImg"/>
          </p:nvPr>
        </p:nvSpPr>
        <p:spPr>
          <a:xfrm>
            <a:off x="1182688" y="696913"/>
            <a:ext cx="4648200" cy="3486150"/>
          </a:xfrm>
          <a:ln/>
        </p:spPr>
      </p:sp>
      <p:sp>
        <p:nvSpPr>
          <p:cNvPr id="2" name="TextBox 1"/>
          <p:cNvSpPr txBox="1"/>
          <p:nvPr/>
        </p:nvSpPr>
        <p:spPr>
          <a:xfrm>
            <a:off x="1219200" y="4533900"/>
            <a:ext cx="4572000" cy="1200150"/>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The denser the food, the more slowly it will cool. </a:t>
            </a:r>
          </a:p>
          <a:p>
            <a:pPr marL="171450" indent="-171450">
              <a:buFont typeface="Arial" pitchFamily="34" charset="0"/>
              <a:buChar char="•"/>
              <a:defRPr/>
            </a:pPr>
            <a:r>
              <a:rPr lang="en-US" sz="1200" b="0" dirty="0">
                <a:solidFill>
                  <a:schemeClr val="tx1"/>
                </a:solidFill>
                <a:ea typeface="+mn-ea"/>
                <a:cs typeface="+mn-cs"/>
              </a:rPr>
              <a:t>Size of the food Large food items cool more slowly than smaller items. To let food cool faster, you should reduce its size. Cut large food items into smaller pieces. Divide large containers of food into smaller containers or shallow pans,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EC04F5-24E1-5C4D-BD31-8BC0575EBE25}"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396291" name="Rectangle 2"/>
          <p:cNvSpPr>
            <a:spLocks noGrp="1" noRot="1" noChangeAspect="1" noChangeArrowheads="1" noTextEdit="1"/>
          </p:cNvSpPr>
          <p:nvPr>
            <p:ph type="sldImg"/>
          </p:nvPr>
        </p:nvSpPr>
        <p:spPr>
          <a:xfrm>
            <a:off x="1182688" y="696913"/>
            <a:ext cx="4648200" cy="3486150"/>
          </a:xfrm>
          <a:ln/>
        </p:spPr>
      </p:sp>
      <p:sp>
        <p:nvSpPr>
          <p:cNvPr id="39629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Notes</a:t>
            </a:r>
          </a:p>
          <a:p>
            <a:pPr marL="114300" indent="-114300" eaLnBrk="1" hangingPunct="1">
              <a:buFontTx/>
              <a:buChar char="•"/>
              <a:tabLst>
                <a:tab pos="457200" algn="l"/>
              </a:tabLst>
              <a:defRPr/>
            </a:pPr>
            <a:r>
              <a:rPr lang="en-US" dirty="0">
                <a:latin typeface="Times New Roman" charset="0"/>
                <a:cs typeface="+mn-cs"/>
              </a:rPr>
              <a:t>A bimetallic stemmed thermometer can check temperatures from 0˚F to 220˚</a:t>
            </a:r>
            <a:r>
              <a:rPr lang="en-US" dirty="0" smtClean="0">
                <a:latin typeface="Times New Roman" charset="0"/>
                <a:cs typeface="+mn-cs"/>
              </a:rPr>
              <a:t>F (–</a:t>
            </a:r>
            <a:r>
              <a:rPr lang="en-US" dirty="0">
                <a:latin typeface="Times New Roman" charset="0"/>
                <a:cs typeface="+mn-cs"/>
              </a:rPr>
              <a:t>18˚C to 104˚C).</a:t>
            </a:r>
          </a:p>
          <a:p>
            <a:pPr marL="114300" indent="-114300" eaLnBrk="1" hangingPunct="1">
              <a:buFontTx/>
              <a:buChar char="•"/>
              <a:tabLst>
                <a:tab pos="45720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4300" indent="-114300" eaLnBrk="1" hangingPunct="1">
              <a:buFontTx/>
              <a:buChar char="•"/>
              <a:tabLst>
                <a:tab pos="457200" algn="l"/>
              </a:tabLst>
              <a:defRPr/>
            </a:pPr>
            <a:r>
              <a:rPr lang="en-US" dirty="0">
                <a:latin typeface="Times New Roman" charset="0"/>
                <a:cs typeface="+mn-cs"/>
              </a:rPr>
              <a:t>The calibration nut is used to adjust the thermometer to make it accurate. </a:t>
            </a:r>
          </a:p>
          <a:p>
            <a:pPr marL="114300" indent="-114300" eaLnBrk="1" hangingPunct="1">
              <a:tabLst>
                <a:tab pos="457200" algn="l"/>
              </a:tabLst>
              <a:defRPr/>
            </a:pPr>
            <a:endParaRPr lang="en-US" dirty="0">
              <a:latin typeface="Times New Roman" charset="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8051D45-9C09-F94D-9B52-7E1BB2DC6BCE}" type="slidenum">
              <a:rPr lang="en-US" sz="1200" b="0" smtClean="0">
                <a:solidFill>
                  <a:schemeClr val="tx1"/>
                </a:solidFill>
              </a:rPr>
              <a:pPr eaLnBrk="1" hangingPunct="1">
                <a:defRPr/>
              </a:pPr>
              <a:t>80</a:t>
            </a:fld>
            <a:endParaRPr lang="en-US" sz="1200" b="0" dirty="0" smtClean="0">
              <a:solidFill>
                <a:schemeClr val="tx1"/>
              </a:solidFill>
            </a:endParaRPr>
          </a:p>
        </p:txBody>
      </p:sp>
      <p:sp>
        <p:nvSpPr>
          <p:cNvPr id="468995" name="Rectangle 2"/>
          <p:cNvSpPr>
            <a:spLocks noGrp="1" noRot="1" noChangeAspect="1" noChangeArrowheads="1" noTextEdit="1"/>
          </p:cNvSpPr>
          <p:nvPr>
            <p:ph type="sldImg"/>
          </p:nvPr>
        </p:nvSpPr>
        <p:spPr>
          <a:xfrm>
            <a:off x="1182688" y="696913"/>
            <a:ext cx="4648200" cy="3486150"/>
          </a:xfrm>
          <a:ln/>
        </p:spPr>
      </p:sp>
      <p:sp>
        <p:nvSpPr>
          <p:cNvPr id="468996"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Never cool large amounts of hot food in a cooler. Most coolers are not designed to cool large amounts of hot food quickly. Also, placing hot food in a cooler may not move the food through the temperature danger zone quickly enough. </a:t>
            </a:r>
          </a:p>
          <a:p>
            <a:pPr marL="114300" indent="-114300" eaLnBrk="1" hangingPunct="1">
              <a:buFontTx/>
              <a:buChar char="•"/>
              <a:defRPr/>
            </a:pPr>
            <a:r>
              <a:rPr lang="en-US" dirty="0">
                <a:latin typeface="Times New Roman" charset="0"/>
                <a:cs typeface="+mn-cs"/>
              </a:rPr>
              <a:t>After dividing food into smaller containers, place them in a clean prep sink or large pot filled with ice water. Stir the food frequently to cool it faster and more evenly.</a:t>
            </a:r>
          </a:p>
          <a:p>
            <a:pPr marL="114300" indent="-114300" eaLnBrk="1" hangingPunct="1">
              <a:buFontTx/>
              <a:buChar char="•"/>
              <a:defRPr/>
            </a:pPr>
            <a:r>
              <a:rPr lang="en-US" dirty="0">
                <a:latin typeface="Times New Roman" charset="0"/>
                <a:cs typeface="+mn-cs"/>
              </a:rPr>
              <a:t>Ice paddles are plastic paddles that can be filled with ice or with water and then frozen. Food stirred with these paddles will cool quickly.</a:t>
            </a:r>
          </a:p>
          <a:p>
            <a:pPr marL="114300" indent="-114300" eaLnBrk="1" hangingPunct="1">
              <a:buFontTx/>
              <a:buChar char="•"/>
              <a:defRPr/>
            </a:pPr>
            <a:r>
              <a:rPr lang="en-US" dirty="0">
                <a:latin typeface="Times New Roman" charset="0"/>
                <a:cs typeface="+mn-cs"/>
              </a:rPr>
              <a:t>Blast chillers blast cold air across food at high speeds to remove heat. They are typically used to cool large amounts of food.</a:t>
            </a:r>
          </a:p>
          <a:p>
            <a:pPr marL="114300" indent="-114300" eaLnBrk="1" hangingPunct="1">
              <a:buFontTx/>
              <a:buChar char="•"/>
              <a:defRPr/>
            </a:pPr>
            <a:r>
              <a:rPr lang="en-US" dirty="0">
                <a:latin typeface="Times New Roman" charset="0"/>
                <a:cs typeface="+mn-cs"/>
              </a:rPr>
              <a:t>When cooling soups or stews you can add ice or cold water as an ingredient to cool it. To use this method the recipe is made with less water than required. Cold water or ice is then added after cooking to cool the food and provide the remaining water.</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4EDC11-7930-0A4B-A993-8CE29E999479}" type="slidenum">
              <a:rPr lang="en-US" sz="1200" b="0" smtClean="0">
                <a:solidFill>
                  <a:schemeClr val="tx1"/>
                </a:solidFill>
              </a:rPr>
              <a:pPr eaLnBrk="1" hangingPunct="1">
                <a:defRPr/>
              </a:pPr>
              <a:t>81</a:t>
            </a:fld>
            <a:endParaRPr lang="en-US" sz="1200" b="0" dirty="0" smtClean="0">
              <a:solidFill>
                <a:schemeClr val="tx1"/>
              </a:solidFill>
            </a:endParaRPr>
          </a:p>
        </p:txBody>
      </p:sp>
      <p:sp>
        <p:nvSpPr>
          <p:cNvPr id="470019" name="Rectangle 2"/>
          <p:cNvSpPr>
            <a:spLocks noGrp="1" noRot="1" noChangeAspect="1" noChangeArrowheads="1" noTextEdit="1"/>
          </p:cNvSpPr>
          <p:nvPr>
            <p:ph type="sldImg"/>
          </p:nvPr>
        </p:nvSpPr>
        <p:spPr>
          <a:xfrm>
            <a:off x="1182688" y="696913"/>
            <a:ext cx="4648200" cy="3486150"/>
          </a:xfrm>
          <a:ln/>
        </p:spPr>
      </p:sp>
      <p:sp>
        <p:nvSpPr>
          <p:cNvPr id="387075" name="TextBox 1"/>
          <p:cNvSpPr txBox="1">
            <a:spLocks noChangeArrowheads="1"/>
          </p:cNvSpPr>
          <p:nvPr/>
        </p:nvSpPr>
        <p:spPr bwMode="auto">
          <a:xfrm>
            <a:off x="1104900" y="441960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r>
              <a:rPr lang="en-US" sz="1200" b="0" dirty="0">
                <a:solidFill>
                  <a:schemeClr val="tx1"/>
                </a:solidFill>
              </a:rPr>
              <a:t>:</a:t>
            </a:r>
          </a:p>
          <a:p>
            <a:pPr eaLnBrk="1" hangingPunct="1">
              <a:buFont typeface="Arial" charset="0"/>
              <a:buChar char="•"/>
            </a:pPr>
            <a:r>
              <a:rPr lang="en-US" sz="1200" b="0" dirty="0">
                <a:solidFill>
                  <a:schemeClr val="tx1"/>
                </a:solidFill>
              </a:rPr>
              <a:t>Loosely cover food containers before storing them. Food can be left uncovered if stored in a way that prevents contaminants from getting into it. Storing uncovered containers above other food, especially raw seafood, meat, and poultry, will help prevent cross-contamination.</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F0D089-7DE4-024F-8C23-DA2419917A07}" type="slidenum">
              <a:rPr lang="en-US" sz="1200" b="0" smtClean="0">
                <a:solidFill>
                  <a:schemeClr val="tx1"/>
                </a:solidFill>
              </a:rPr>
              <a:pPr eaLnBrk="1" hangingPunct="1">
                <a:defRPr/>
              </a:pPr>
              <a:t>82</a:t>
            </a:fld>
            <a:endParaRPr lang="en-US" sz="1200" b="0" dirty="0" smtClean="0">
              <a:solidFill>
                <a:schemeClr val="tx1"/>
              </a:solidFill>
            </a:endParaRPr>
          </a:p>
        </p:txBody>
      </p:sp>
      <p:sp>
        <p:nvSpPr>
          <p:cNvPr id="471043" name="Rectangle 2"/>
          <p:cNvSpPr>
            <a:spLocks noGrp="1" noRot="1" noChangeAspect="1" noChangeArrowheads="1" noTextEdit="1"/>
          </p:cNvSpPr>
          <p:nvPr>
            <p:ph type="sldImg"/>
          </p:nvPr>
        </p:nvSpPr>
        <p:spPr>
          <a:xfrm>
            <a:off x="1182688" y="696913"/>
            <a:ext cx="4648200" cy="3486150"/>
          </a:xfrm>
          <a:ln/>
        </p:spPr>
      </p:sp>
      <p:sp>
        <p:nvSpPr>
          <p:cNvPr id="471045" name="Notes Placeholder 2"/>
          <p:cNvSpPr>
            <a:spLocks noGrp="1"/>
          </p:cNvSpPr>
          <p:nvPr>
            <p:ph type="body" idx="1"/>
          </p:nvPr>
        </p:nvSpPr>
        <p:spPr>
          <a:xfrm>
            <a:off x="533400" y="4191000"/>
            <a:ext cx="5608638" cy="61229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These guidelines apply to all heating methods, such as ovens or microwave ovens.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F71B089-C93D-224C-9280-2FA5D717B2BF}"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97315" name="Rectangle 2"/>
          <p:cNvSpPr>
            <a:spLocks noGrp="1" noRot="1" noChangeAspect="1" noChangeArrowheads="1" noTextEdit="1"/>
          </p:cNvSpPr>
          <p:nvPr>
            <p:ph type="sldImg"/>
          </p:nvPr>
        </p:nvSpPr>
        <p:spPr>
          <a:xfrm>
            <a:off x="1182688" y="696913"/>
            <a:ext cx="4648200" cy="3486150"/>
          </a:xfrm>
          <a:ln/>
        </p:spPr>
      </p:sp>
      <p:sp>
        <p:nvSpPr>
          <p:cNvPr id="39731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Notes</a:t>
            </a:r>
          </a:p>
          <a:p>
            <a:pPr marL="114300" indent="-114300" eaLnBrk="1" hangingPunct="1">
              <a:buFontTx/>
              <a:buChar char="•"/>
              <a:tabLst>
                <a:tab pos="457200" algn="l"/>
              </a:tabLst>
              <a:defRPr/>
            </a:pPr>
            <a:r>
              <a:rPr lang="en-US" dirty="0">
                <a:latin typeface="Times New Roman" charset="0"/>
                <a:cs typeface="+mn-cs"/>
              </a:rPr>
              <a:t>The sensing area on thermocouples and thermistors is on the tip of their probe. This means you don</a:t>
            </a:r>
            <a:r>
              <a:rPr lang="ja-JP" altLang="en-US">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4300" indent="-114300" eaLnBrk="1" hangingPunct="1">
              <a:buFontTx/>
              <a:buChar char="•"/>
              <a:tabLst>
                <a:tab pos="457200" algn="l"/>
              </a:tabLst>
              <a:defRPr/>
            </a:pPr>
            <a:r>
              <a:rPr lang="en-US" dirty="0">
                <a:latin typeface="Times New Roman" charset="0"/>
                <a:cs typeface="+mn-cs"/>
              </a:rPr>
              <a:t>Thermocouples and thermistors come in several styles and sizes. Many come with different types of probes. </a:t>
            </a:r>
          </a:p>
          <a:p>
            <a:pPr marL="114300" indent="-114300" eaLnBrk="1" hangingPunct="1">
              <a:buFontTx/>
              <a:buChar char="•"/>
              <a:tabLst>
                <a:tab pos="457200" algn="l"/>
              </a:tabLst>
              <a:defRPr/>
            </a:pPr>
            <a:r>
              <a:rPr lang="en-US" dirty="0">
                <a:latin typeface="Times New Roman" charset="0"/>
                <a:cs typeface="+mn-cs"/>
              </a:rPr>
              <a:t>Immersion probes are used to check the temperature of liquids such as soups, sauces, and frying oil.</a:t>
            </a:r>
          </a:p>
          <a:p>
            <a:pPr marL="114300" indent="-114300" eaLnBrk="1" hangingPunct="1">
              <a:buFontTx/>
              <a:buChar char="•"/>
              <a:tabLst>
                <a:tab pos="457200" algn="l"/>
              </a:tabLst>
              <a:defRPr/>
            </a:pPr>
            <a:r>
              <a:rPr lang="en-US" dirty="0">
                <a:latin typeface="Times New Roman" charset="0"/>
                <a:cs typeface="+mn-cs"/>
              </a:rPr>
              <a:t>Surface probes are used to check the temperature of flat cooking equipment such as griddles.</a:t>
            </a:r>
          </a:p>
          <a:p>
            <a:pPr marL="114300" indent="-114300" eaLnBrk="1" hangingPunct="1">
              <a:buFontTx/>
              <a:buChar char="•"/>
              <a:tabLst>
                <a:tab pos="45720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4300" indent="-114300" eaLnBrk="1" hangingPunct="1">
              <a:buFontTx/>
              <a:buChar char="•"/>
              <a:tabLst>
                <a:tab pos="457200" algn="l"/>
              </a:tabLst>
              <a:defRPr/>
            </a:pPr>
            <a:r>
              <a:rPr lang="en-US" dirty="0">
                <a:latin typeface="Times New Roman" charset="0"/>
                <a:cs typeface="+mn-cs"/>
              </a:rPr>
              <a:t>Air probes are used to check the temperature inside coolers and ovens.</a:t>
            </a:r>
          </a:p>
          <a:p>
            <a:pPr marL="238125" lvl="1" indent="-122238" eaLnBrk="1" hangingPunct="1">
              <a:spcBef>
                <a:spcPct val="50000"/>
              </a:spcBef>
              <a:buFontTx/>
              <a:buChar char="•"/>
              <a:tabLst>
                <a:tab pos="457200" algn="l"/>
              </a:tabLst>
              <a:defRPr/>
            </a:pPr>
            <a:endParaRPr lang="en-US" dirty="0">
              <a:latin typeface="Times New Roman" charset="0"/>
              <a:cs typeface="Times New Roman" charset="0"/>
            </a:endParaRPr>
          </a:p>
          <a:p>
            <a:pPr marL="114300" indent="-114300" eaLnBrk="1" hangingPunct="1">
              <a:buFontTx/>
              <a:buChar char="•"/>
              <a:tabLst>
                <a:tab pos="457200" algn="l"/>
              </a:tabLst>
              <a:defRPr/>
            </a:pPr>
            <a:endParaRPr lang="en-US" dirty="0">
              <a:latin typeface="Times New Roman" charset="0"/>
              <a:cs typeface="+mn-cs"/>
            </a:endParaRPr>
          </a:p>
          <a:p>
            <a:pPr marL="114300" indent="-114300" eaLnBrk="1" hangingPunct="1">
              <a:buFontTx/>
              <a:buChar char="•"/>
              <a:tabLst>
                <a:tab pos="457200" algn="l"/>
              </a:tabLst>
              <a:defRPr/>
            </a:pPr>
            <a:endParaRPr lang="en-US" sz="1000" dirty="0">
              <a:latin typeface="Times New Roman" charset="0"/>
              <a:cs typeface="+mn-cs"/>
            </a:endParaRPr>
          </a:p>
          <a:p>
            <a:pPr marL="114300" indent="-114300" eaLnBrk="1" hangingPunct="1">
              <a:tabLst>
                <a:tab pos="457200" algn="l"/>
              </a:tabLst>
              <a:defRPr/>
            </a:pPr>
            <a:endParaRPr lang="en-US" sz="1000" dirty="0">
              <a:latin typeface="Times New Roman" charset="0"/>
              <a:cs typeface="+mn-cs"/>
            </a:endParaRPr>
          </a:p>
          <a:p>
            <a:pPr marL="114300" indent="-114300" eaLnBrk="1" hangingPunct="1">
              <a:tabLst>
                <a:tab pos="457200" algn="l"/>
              </a:tabLst>
              <a:defRPr/>
            </a:pPr>
            <a:r>
              <a:rPr lang="en-US" sz="1000" dirty="0">
                <a:latin typeface="Times New Roman" charset="0"/>
                <a:cs typeface="+mn-cs"/>
              </a:rPr>
              <a:t>.</a:t>
            </a:r>
          </a:p>
          <a:p>
            <a:pPr marL="114300" indent="-114300" eaLnBrk="1" hangingPunct="1">
              <a:buFontTx/>
              <a:buChar char="•"/>
              <a:tabLst>
                <a:tab pos="457200" algn="l"/>
              </a:tabLst>
              <a:defRPr/>
            </a:pPr>
            <a:endParaRPr lang="en-US" sz="1000"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6073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21768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863498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368163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3114550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41612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145418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3561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8.xml"/><Relationship Id="rId1" Type="http://schemas.openxmlformats.org/officeDocument/2006/relationships/slideLayout" Target="../slideLayouts/slideLayout11.xml"/><Relationship Id="rId5" Type="http://schemas.openxmlformats.org/officeDocument/2006/relationships/image" Target="../media/image62.jpeg"/><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image" Target="../media/image69.jpeg"/></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7.xml"/><Relationship Id="rId1" Type="http://schemas.openxmlformats.org/officeDocument/2006/relationships/slideLayout" Target="../slideLayouts/slideLayout11.xml"/><Relationship Id="rId4" Type="http://schemas.openxmlformats.org/officeDocument/2006/relationships/image" Target="../media/image81.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0.xml"/><Relationship Id="rId1" Type="http://schemas.openxmlformats.org/officeDocument/2006/relationships/slideLayout" Target="../slideLayouts/slideLayout22.xml"/><Relationship Id="rId5" Type="http://schemas.openxmlformats.org/officeDocument/2006/relationships/image" Target="../media/image85.jpeg"/><Relationship Id="rId4" Type="http://schemas.openxmlformats.org/officeDocument/2006/relationships/image" Target="../media/image84.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Used to measure the surface temperature of food and equipment</a:t>
            </a:r>
          </a:p>
          <a:p>
            <a:pPr marL="347472" lvl="1" indent="-347472" eaLnBrk="1" hangingPunct="1">
              <a:lnSpc>
                <a:spcPct val="100000"/>
              </a:lnSpc>
              <a:spcBef>
                <a:spcPts val="900"/>
              </a:spcBef>
              <a:defRPr/>
            </a:pPr>
            <a:r>
              <a:rPr lang="en-US" dirty="0">
                <a:latin typeface="Arial Narrow" charset="0"/>
              </a:rPr>
              <a:t>Hold as 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manufacturers</a:t>
            </a:r>
            <a:r>
              <a:rPr lang="ja-JP" altLang="en-US" dirty="0" smtClean="0">
                <a:latin typeface="Arial Narrow" charset="0"/>
              </a:rPr>
              <a:t>’</a:t>
            </a:r>
            <a:r>
              <a:rPr lang="en-US" dirty="0" smtClean="0">
                <a:latin typeface="Arial Narrow" charset="0"/>
              </a:rPr>
              <a:t>guidelines</a:t>
            </a:r>
            <a:r>
              <a:rPr lang="en-US" sz="2000" dirty="0" smtClean="0">
                <a:latin typeface="Arial Narrow" charset="0"/>
              </a:rPr>
              <a:t> </a:t>
            </a:r>
            <a:endParaRPr lang="en-US" sz="2000" dirty="0">
              <a:latin typeface="Arial Narrow" charset="0"/>
            </a:endParaRP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4-10</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descr="6e_c04_08_infrared thermome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136650"/>
            <a:ext cx="2103120" cy="19751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4300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tape:</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4-11</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8_time temp indicato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6611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4300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lvl="1" eaLnBrk="1" hangingPunct="1">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a:t>
            </a:r>
            <a:r>
              <a:rPr lang="en-US" dirty="0" smtClean="0">
                <a:latin typeface="Arial Narrow" charset="0"/>
              </a:rPr>
              <a:t>2</a:t>
            </a:r>
            <a:r>
              <a:rPr lang="en-US" dirty="0" smtClean="0">
                <a:solidFill>
                  <a:schemeClr val="tx1"/>
                </a:solidFill>
              </a:rPr>
              <a:t>˚F</a:t>
            </a:r>
            <a:r>
              <a:rPr lang="en-US" dirty="0" smtClean="0">
                <a:latin typeface="Arial Narrow" charset="0"/>
              </a:rPr>
              <a:t> </a:t>
            </a:r>
            <a:r>
              <a:rPr lang="en-US" dirty="0">
                <a:latin typeface="Arial Narrow" charset="0"/>
              </a:rPr>
              <a:t>or +/- </a:t>
            </a:r>
            <a:r>
              <a:rPr lang="en-US" dirty="0" smtClean="0">
                <a:latin typeface="Arial Narrow" charset="0"/>
              </a:rPr>
              <a:t>1</a:t>
            </a:r>
            <a:r>
              <a:rPr lang="en-US" dirty="0" smtClean="0">
                <a:solidFill>
                  <a:schemeClr val="tx1"/>
                </a:solidFill>
              </a:rPr>
              <a:t>˚</a:t>
            </a:r>
            <a:r>
              <a:rPr lang="en-US" dirty="0">
                <a:solidFill>
                  <a:schemeClr val="tx1"/>
                </a:solidFill>
              </a:rPr>
              <a:t>C</a:t>
            </a:r>
            <a:r>
              <a:rPr lang="en-US" dirty="0" smtClean="0">
                <a:latin typeface="Arial Narrow" charset="0"/>
              </a:rPr>
              <a:t>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8789"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4-12</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2" name="Picture 1"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4300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9813"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4-13</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7" name="Picture 6"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93192" y="1143000"/>
            <a:ext cx="6555683" cy="3810000"/>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Purchase food from approved, reputable suppliers</a:t>
            </a:r>
          </a:p>
          <a:p>
            <a:pPr marL="347472" lvl="1" indent="-347472" eaLnBrk="1" hangingPunct="1">
              <a:lnSpc>
                <a:spcPct val="100000"/>
              </a:lnSpc>
              <a:spcBef>
                <a:spcPts val="900"/>
              </a:spcBef>
              <a:defRPr/>
            </a:pPr>
            <a:r>
              <a:rPr lang="en-US" dirty="0">
                <a:solidFill>
                  <a:srgbClr val="000000"/>
                </a:solidFill>
                <a:latin typeface="Arial Narrow" charset="0"/>
              </a:rPr>
              <a:t>Use criteria to accept or reject food during receiving</a:t>
            </a:r>
          </a:p>
          <a:p>
            <a:pPr marL="347472" lvl="1" indent="-347472" eaLnBrk="1" hangingPunct="1">
              <a:lnSpc>
                <a:spcPct val="100000"/>
              </a:lnSpc>
              <a:spcBef>
                <a:spcPts val="900"/>
              </a:spcBef>
              <a:defRPr/>
            </a:pPr>
            <a:r>
              <a:rPr lang="en-US" dirty="0">
                <a:solidFill>
                  <a:srgbClr val="000000"/>
                </a:solidFill>
                <a:latin typeface="Arial Narrow" charset="0"/>
              </a:rPr>
              <a:t>Label and date food</a:t>
            </a:r>
          </a:p>
          <a:p>
            <a:pPr marL="347472" lvl="1" indent="-347472" eaLnBrk="1" hangingPunct="1">
              <a:lnSpc>
                <a:spcPct val="100000"/>
              </a:lnSpc>
              <a:spcBef>
                <a:spcPts val="900"/>
              </a:spcBef>
              <a:defRPr/>
            </a:pPr>
            <a:r>
              <a:rPr lang="en-US" dirty="0">
                <a:solidFill>
                  <a:srgbClr val="000000"/>
                </a:solidFill>
                <a:latin typeface="Arial Narrow" charset="0"/>
              </a:rPr>
              <a:t>Store food and nonfood items to prevent time-temperature abuse and contamination</a:t>
            </a:r>
          </a:p>
        </p:txBody>
      </p:sp>
      <p:sp>
        <p:nvSpPr>
          <p:cNvPr id="12083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a:t>
            </a:r>
          </a:p>
        </p:txBody>
      </p:sp>
      <p:sp>
        <p:nvSpPr>
          <p:cNvPr id="120836"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The Flow of Food: Purchasing, Receiving, and Storage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a:t>
            </a:r>
            <a:r>
              <a:rPr lang="en-US" dirty="0" smtClean="0">
                <a:latin typeface="Arial Narrow" charset="0"/>
                <a:cs typeface="+mn-cs"/>
              </a:rPr>
              <a:t>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a:t>
            </a:r>
            <a:r>
              <a:rPr lang="en-US" dirty="0" smtClean="0">
                <a:latin typeface="Arial Narrow" charset="0"/>
                <a:cs typeface="+mn-cs"/>
              </a:rPr>
              <a:t>deliveries so they </a:t>
            </a:r>
            <a:r>
              <a:rPr lang="en-US" dirty="0">
                <a:latin typeface="Arial Narrow" charset="0"/>
                <a:cs typeface="+mn-cs"/>
              </a:rPr>
              <a:t>arrive:</a:t>
            </a:r>
          </a:p>
          <a:p>
            <a:pPr marL="347472" lvl="1" indent="-347472" eaLnBrk="1" hangingPunct="1">
              <a:lnSpc>
                <a:spcPct val="100000"/>
              </a:lnSpc>
              <a:spcBef>
                <a:spcPts val="900"/>
              </a:spcBef>
              <a:defRPr/>
            </a:pPr>
            <a:r>
              <a:rPr lang="en-US" dirty="0">
                <a:solidFill>
                  <a:srgbClr val="000000"/>
                </a:solidFill>
                <a:latin typeface="Arial Narrow" charset="0"/>
              </a:rPr>
              <a:t>When staff has 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7323140" cy="4731820"/>
          </a:xfrm>
        </p:spPr>
        <p:txBody>
          <a:bodyPr/>
          <a:lstStyle/>
          <a:p>
            <a:pPr marL="0" indent="0" eaLnBrk="1" hangingPunct="1">
              <a:buFont typeface="Wingdings" pitchFamily="2" charset="2"/>
              <a:buNone/>
              <a:defRPr/>
            </a:pPr>
            <a:r>
              <a:rPr lang="en-US" dirty="0" smtClean="0">
                <a:ea typeface="+mn-ea"/>
                <a:cs typeface="+mn-cs"/>
              </a:rPr>
              <a:t>Receiving principles: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Make specific staff responsible for receiving</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 them to follow food safety guidelines</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Provide them with the correct tools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Have enough trained staff available to </a:t>
            </a:r>
            <a:br>
              <a:rPr lang="en-US" dirty="0" smtClean="0">
                <a:solidFill>
                  <a:srgbClr val="000000"/>
                </a:solidFill>
              </a:rPr>
            </a:br>
            <a:r>
              <a:rPr lang="en-US" dirty="0" smtClean="0">
                <a:solidFill>
                  <a:srgbClr val="000000"/>
                </a:solidFill>
              </a:rPr>
              <a:t>receive food promptly</a:t>
            </a:r>
          </a:p>
          <a:p>
            <a:pPr marL="694944" lvl="2" indent="-347472" eaLnBrk="1" hangingPunct="1">
              <a:lnSpc>
                <a:spcPct val="100000"/>
              </a:lnSpc>
              <a:spcBef>
                <a:spcPts val="900"/>
              </a:spcBef>
              <a:buFont typeface="Courier New" pitchFamily="49" charset="0"/>
              <a:buChar char="o"/>
              <a:defRPr/>
            </a:pPr>
            <a:r>
              <a:rPr lang="en-US" dirty="0">
                <a:solidFill>
                  <a:srgbClr val="000000"/>
                </a:solidFill>
              </a:rPr>
              <a:t>I</a:t>
            </a:r>
            <a:r>
              <a:rPr lang="en-US" dirty="0" smtClean="0">
                <a:solidFill>
                  <a:srgbClr val="000000"/>
                </a:solidFill>
              </a:rPr>
              <a:t>nspect delivery trucks for signs of contamination</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Visually check food items and check temperatures </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Store items promptly after receiving</a:t>
            </a:r>
            <a:endParaRPr lang="en-US" dirty="0">
              <a:solidFill>
                <a:srgbClr val="000000"/>
              </a:solidFill>
            </a:endParaRPr>
          </a:p>
          <a:p>
            <a:pPr marL="114300" lvl="1" indent="0" eaLnBrk="1" hangingPunct="1">
              <a:buFont typeface="Wingdings" pitchFamily="2" charset="2"/>
              <a:buNone/>
              <a:defRPr/>
            </a:pPr>
            <a:endParaRPr lang="en-US" b="1" dirty="0" smtClean="0">
              <a:solidFill>
                <a:srgbClr val="FF0000"/>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5-4</a:t>
            </a:r>
          </a:p>
        </p:txBody>
      </p:sp>
      <p:sp>
        <p:nvSpPr>
          <p:cNvPr id="1228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pic>
        <p:nvPicPr>
          <p:cNvPr id="2" name="Picture 1" descr="6e_c05_03_inspect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9080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a:solidFill>
                  <a:schemeClr val="tx1"/>
                </a:solidFill>
                <a:latin typeface="Arial Narrow" charset="0"/>
              </a:rPr>
              <a:t>Is </a:t>
            </a:r>
            <a:r>
              <a:rPr lang="en-US" dirty="0" smtClean="0">
                <a:solidFill>
                  <a:srgbClr val="FF0000"/>
                </a:solidFill>
                <a:latin typeface="Arial Narrow" charset="0"/>
              </a:rPr>
              <a:t>NOT</a:t>
            </a:r>
            <a:r>
              <a:rPr lang="en-US" dirty="0">
                <a:solidFill>
                  <a:srgbClr val="FF0000"/>
                </a:solidFill>
                <a:latin typeface="Arial Narrow" charset="0"/>
              </a:rPr>
              <a: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Is 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5-5</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393192" y="1143000"/>
            <a:ext cx="6521710" cy="4648027"/>
          </a:xfrm>
        </p:spPr>
        <p:txBody>
          <a:bodyPr/>
          <a:lstStyle/>
          <a:p>
            <a:pPr marL="0" indent="0" eaLnBrk="1" hangingPunct="1">
              <a:defRPr/>
            </a:pPr>
            <a:r>
              <a:rPr lang="en-US" dirty="0">
                <a:latin typeface="Arial Narrow" charset="0"/>
                <a:cs typeface="+mn-cs"/>
              </a:rPr>
              <a:t>Rejecting </a:t>
            </a:r>
            <a:r>
              <a:rPr lang="en-US" dirty="0" smtClean="0">
                <a:latin typeface="Arial Narrow" charset="0"/>
                <a:cs typeface="+mn-cs"/>
              </a:rPr>
              <a:t>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Separate rejected items from accepted items</a:t>
            </a:r>
          </a:p>
          <a:p>
            <a:pPr marL="347472" lvl="1" indent="-347472" eaLnBrk="1" hangingPunct="1">
              <a:lnSpc>
                <a:spcPct val="100000"/>
              </a:lnSpc>
              <a:spcBef>
                <a:spcPts val="900"/>
              </a:spcBef>
              <a:defRPr/>
            </a:pPr>
            <a:r>
              <a:rPr lang="en-US" dirty="0">
                <a:solidFill>
                  <a:srgbClr val="000000"/>
                </a:solidFill>
                <a:latin typeface="Arial Narrow" charset="0"/>
              </a:rPr>
              <a:t>Tell the delivery person what is wrong with the item</a:t>
            </a:r>
          </a:p>
          <a:p>
            <a:pPr marL="347472" lvl="1" indent="-347472" eaLnBrk="1" hangingPunct="1">
              <a:lnSpc>
                <a:spcPct val="100000"/>
              </a:lnSpc>
              <a:spcBef>
                <a:spcPts val="900"/>
              </a:spcBef>
              <a:defRPr/>
            </a:pPr>
            <a:r>
              <a:rPr lang="en-US" dirty="0">
                <a:solidFill>
                  <a:srgbClr val="000000"/>
                </a:solidFill>
                <a:latin typeface="Arial Narrow" charset="0"/>
              </a:rPr>
              <a:t>Get a signed adjustment or credit slip before giving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the </a:t>
            </a:r>
            <a:r>
              <a:rPr lang="en-US" dirty="0">
                <a:solidFill>
                  <a:srgbClr val="000000"/>
                </a:solidFill>
                <a:latin typeface="Arial Narrow" charset="0"/>
              </a:rPr>
              <a:t>rejected item to the delivery </a:t>
            </a:r>
            <a:r>
              <a:rPr lang="en-US" dirty="0" smtClean="0">
                <a:solidFill>
                  <a:srgbClr val="000000"/>
                </a:solidFill>
                <a:latin typeface="Arial Narrow" charset="0"/>
              </a:rPr>
              <a:t>person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Log the incident on the invoice or receiving </a:t>
            </a:r>
            <a:r>
              <a:rPr lang="en-US" dirty="0" smtClean="0">
                <a:solidFill>
                  <a:srgbClr val="000000"/>
                </a:solidFill>
                <a:latin typeface="Arial Narrow" charset="0"/>
              </a:rPr>
              <a:t>document</a:t>
            </a:r>
            <a:endParaRPr lang="en-US" dirty="0">
              <a:latin typeface="Arial Narrow" charset="0"/>
            </a:endParaRPr>
          </a:p>
        </p:txBody>
      </p:sp>
      <p:sp>
        <p:nvSpPr>
          <p:cNvPr id="1249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5-6</a:t>
            </a:r>
          </a:p>
        </p:txBody>
      </p:sp>
      <p:sp>
        <p:nvSpPr>
          <p:cNvPr id="1249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393192" y="1143000"/>
            <a:ext cx="7772400"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How to prevent cross-contamination</a:t>
            </a:r>
          </a:p>
          <a:p>
            <a:pPr marL="347472" lvl="1" indent="-347472" eaLnBrk="1" hangingPunct="1">
              <a:lnSpc>
                <a:spcPct val="100000"/>
              </a:lnSpc>
              <a:spcBef>
                <a:spcPts val="900"/>
              </a:spcBef>
              <a:defRPr/>
            </a:pPr>
            <a:r>
              <a:rPr lang="en-US" dirty="0">
                <a:latin typeface="Arial Narrow" charset="0"/>
              </a:rPr>
              <a:t>How to prevent time-temperature abuse</a:t>
            </a:r>
          </a:p>
          <a:p>
            <a:pPr marL="347472" lvl="1" indent="-347472" eaLnBrk="1" hangingPunct="1">
              <a:lnSpc>
                <a:spcPct val="100000"/>
              </a:lnSpc>
              <a:spcBef>
                <a:spcPts val="900"/>
              </a:spcBef>
              <a:defRPr/>
            </a:pPr>
            <a:r>
              <a:rPr lang="en-US" dirty="0">
                <a:latin typeface="Arial Narrow" charset="0"/>
              </a:rPr>
              <a:t>How to use the correct kinds of thermometers to take temperatures</a:t>
            </a:r>
          </a:p>
          <a:p>
            <a:pPr marL="571500" lvl="1" indent="-457200" eaLnBrk="1" hangingPunct="1">
              <a:defRPr/>
            </a:pPr>
            <a:endParaRPr lang="en-US" dirty="0">
              <a:latin typeface="Arial Narrow" charset="0"/>
            </a:endParaRPr>
          </a:p>
        </p:txBody>
      </p:sp>
      <p:sp>
        <p:nvSpPr>
          <p:cNvPr id="108547" name="Rectangle 4"/>
          <p:cNvSpPr>
            <a:spLocks noChangeArrowheads="1"/>
          </p:cNvSpPr>
          <p:nvPr/>
        </p:nvSpPr>
        <p:spPr bwMode="auto">
          <a:xfrm>
            <a:off x="1066800" y="5775325"/>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spcAft>
                <a:spcPct val="25000"/>
              </a:spcAft>
              <a:tabLst>
                <a:tab pos="228600" algn="l"/>
              </a:tabLst>
              <a:defRPr/>
            </a:pPr>
            <a:endParaRPr lang="en-US" sz="2000" b="0" dirty="0">
              <a:solidFill>
                <a:srgbClr val="000000"/>
              </a:solidFill>
              <a:cs typeface="Times New Roman" charset="0"/>
            </a:endParaRPr>
          </a:p>
          <a:p>
            <a:pPr>
              <a:spcBef>
                <a:spcPct val="50000"/>
              </a:spcBef>
              <a:spcAft>
                <a:spcPct val="25000"/>
              </a:spcAft>
              <a:tabLst>
                <a:tab pos="228600" algn="l"/>
              </a:tabLst>
              <a:defRPr/>
            </a:pPr>
            <a:endParaRPr lang="en-US" sz="2000" b="0" dirty="0">
              <a:solidFill>
                <a:srgbClr val="000000"/>
              </a:solidFill>
              <a:cs typeface="Times New Roman" charset="0"/>
            </a:endParaRPr>
          </a:p>
        </p:txBody>
      </p:sp>
      <p:sp>
        <p:nvSpPr>
          <p:cNvPr id="10854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4-2</a:t>
            </a:r>
          </a:p>
        </p:txBody>
      </p:sp>
      <p:sp>
        <p:nvSpPr>
          <p:cNvPr id="108549"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The Flow of Food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a:t>
            </a:r>
            <a:r>
              <a:rPr lang="en-US" dirty="0" smtClean="0">
                <a:solidFill>
                  <a:srgbClr val="000000"/>
                </a:solidFill>
                <a:latin typeface="Arial Narrow" charset="0"/>
              </a:rPr>
              <a:t>determine what </a:t>
            </a:r>
            <a:r>
              <a:rPr lang="en-US" dirty="0">
                <a:solidFill>
                  <a:srgbClr val="000000"/>
                </a:solidFill>
                <a:latin typeface="Arial Narrow" charset="0"/>
              </a:rPr>
              <a:t>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5-7</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5-8</a:t>
            </a:r>
          </a:p>
        </p:txBody>
      </p:sp>
      <p:sp>
        <p:nvSpPr>
          <p:cNvPr id="126980" name="Rectangle 7"/>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Receiving and Inspecting</a:t>
            </a:r>
          </a:p>
        </p:txBody>
      </p:sp>
      <p:sp>
        <p:nvSpPr>
          <p:cNvPr id="126982" name="Rectangle 3"/>
          <p:cNvSpPr txBox="1">
            <a:spLocks noChangeArrowheads="1"/>
          </p:cNvSpPr>
          <p:nvPr/>
        </p:nvSpPr>
        <p:spPr bwMode="auto">
          <a:xfrm>
            <a:off x="393192" y="1143000"/>
            <a:ext cx="5891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meat, poultry,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and fish:</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Insert the thermometer stem or probe into the thickest part of the food (usually the center</a:t>
            </a:r>
            <a:r>
              <a:rPr lang="en-US" sz="2200" dirty="0" smtClean="0">
                <a:solidFill>
                  <a:srgbClr val="000000"/>
                </a:solidFill>
                <a:latin typeface="Arial Narrow" charset="0"/>
                <a:cs typeface="+mn-cs"/>
              </a:rPr>
              <a:t>)</a:t>
            </a:r>
            <a:endParaRPr lang="en-US" sz="2200" dirty="0" smtClean="0">
              <a:solidFill>
                <a:srgbClr val="231F20"/>
              </a:solidFill>
              <a:latin typeface="Arial Narrow" charset="0"/>
              <a:cs typeface="+mn-cs"/>
            </a:endParaRPr>
          </a:p>
        </p:txBody>
      </p:sp>
      <p:pic>
        <p:nvPicPr>
          <p:cNvPr id="2" name="Picture 1" descr="6e_c05_04a_ProbeChicke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242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5-9</a:t>
            </a:r>
          </a:p>
        </p:txBody>
      </p:sp>
      <p:sp>
        <p:nvSpPr>
          <p:cNvPr id="12800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8005" name="Rectangle 3"/>
          <p:cNvSpPr txBox="1">
            <a:spLocks noChangeArrowheads="1"/>
          </p:cNvSpPr>
          <p:nvPr/>
        </p:nvSpPr>
        <p:spPr bwMode="auto">
          <a:xfrm>
            <a:off x="393192" y="1143000"/>
            <a:ext cx="5692584" cy="46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ROP Food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(MAP, vacuum-packed, and </a:t>
            </a:r>
            <a:r>
              <a:rPr lang="en-US" sz="2400" i="1" dirty="0" smtClean="0">
                <a:solidFill>
                  <a:srgbClr val="005CAB"/>
                </a:solidFill>
                <a:latin typeface="Arial Narrow" charset="0"/>
                <a:cs typeface="+mn-cs"/>
              </a:rPr>
              <a:t>sous vide</a:t>
            </a:r>
            <a:r>
              <a:rPr lang="en-US" sz="2400" dirty="0" smtClean="0">
                <a:solidFill>
                  <a:srgbClr val="005CAB"/>
                </a:solidFill>
                <a:latin typeface="Arial Narrow" charset="0"/>
                <a:cs typeface="+mn-cs"/>
              </a:rPr>
              <a:t> food): </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Insert the thermometer stem or probe between </a:t>
            </a:r>
            <a:br>
              <a:rPr lang="en-US" sz="2200" b="0" dirty="0" smtClean="0">
                <a:solidFill>
                  <a:srgbClr val="231F20"/>
                </a:solidFill>
                <a:latin typeface="Arial Narrow" charset="0"/>
                <a:cs typeface="+mn-cs"/>
              </a:rPr>
            </a:br>
            <a:r>
              <a:rPr lang="en-US" sz="2200" b="0" dirty="0" smtClean="0">
                <a:solidFill>
                  <a:srgbClr val="231F20"/>
                </a:solidFill>
                <a:latin typeface="Arial Narrow" charset="0"/>
                <a:cs typeface="+mn-cs"/>
              </a:rPr>
              <a:t>two packages</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As an alternative, fold packaging around the thermometer stem or probe</a:t>
            </a: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descr="6e_c05_04c_ProbeBac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562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5-10</a:t>
            </a:r>
          </a:p>
        </p:txBody>
      </p:sp>
      <p:sp>
        <p:nvSpPr>
          <p:cNvPr id="12902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9028" name="Rectangle 3"/>
          <p:cNvSpPr txBox="1">
            <a:spLocks noChangeArrowheads="1"/>
          </p:cNvSpPr>
          <p:nvPr/>
        </p:nvSpPr>
        <p:spPr bwMode="auto">
          <a:xfrm>
            <a:off x="393192" y="1143000"/>
            <a:ext cx="5067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other packaged food:</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Open the package and insert the thermometer stem or probe into the food</a:t>
            </a:r>
            <a:endParaRPr lang="en-US" sz="2200" b="0" dirty="0" smtClean="0">
              <a:solidFill>
                <a:srgbClr val="231F20"/>
              </a:solidFill>
              <a:latin typeface="Arial Narrow" charset="0"/>
              <a:cs typeface="+mn-cs"/>
            </a:endParaRP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descr="6e_c05_04e_TempMilk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054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93192" y="1143000"/>
            <a:ext cx="5557795"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a:t>
            </a:r>
            <a:endParaRPr lang="en-US" dirty="0">
              <a:latin typeface="Arial Narrow" charset="0"/>
              <a:cs typeface="+mn-cs"/>
            </a:endParaRPr>
          </a:p>
          <a:p>
            <a:pPr lvl="1" eaLnBrk="1" hangingPunct="1">
              <a:defRPr/>
            </a:pPr>
            <a:r>
              <a:rPr lang="en-US" b="1" dirty="0">
                <a:latin typeface="Arial Narrow" charset="0"/>
              </a:rPr>
              <a:t>Cold TCS food:</a:t>
            </a:r>
            <a:r>
              <a:rPr lang="en-US" dirty="0">
                <a:latin typeface="Arial Narrow" charset="0"/>
              </a:rPr>
              <a:t> Receive at </a:t>
            </a: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˚C</a:t>
            </a:r>
            <a:r>
              <a:rPr lang="en-US" dirty="0" smtClean="0">
                <a:latin typeface="Arial Narrow" charset="0"/>
              </a:rPr>
              <a:t>) </a:t>
            </a:r>
            <a:r>
              <a:rPr lang="en-US" dirty="0">
                <a:latin typeface="Arial Narrow" charset="0"/>
              </a:rPr>
              <a:t>or lower, unless otherwise </a:t>
            </a:r>
            <a:r>
              <a:rPr lang="en-US" dirty="0" smtClean="0">
                <a:latin typeface="Arial Narrow" charset="0"/>
              </a:rPr>
              <a:t>specified</a:t>
            </a:r>
            <a:endParaRPr lang="en-US" dirty="0">
              <a:latin typeface="Arial Narrow" charset="0"/>
            </a:endParaRPr>
          </a:p>
          <a:p>
            <a:pPr lvl="1" eaLnBrk="1" hangingPunct="1">
              <a:defRPr/>
            </a:pPr>
            <a:r>
              <a:rPr lang="en-US" b="1" dirty="0">
                <a:latin typeface="Arial Narrow" charset="0"/>
              </a:rPr>
              <a:t>Live shellfish:</a:t>
            </a:r>
            <a:r>
              <a:rPr lang="en-US" dirty="0">
                <a:latin typeface="Arial Narrow" charset="0"/>
              </a:rPr>
              <a:t> Receive oysters, mussels, clams, and scallops at an air temperature of </a:t>
            </a:r>
            <a:r>
              <a:rPr lang="en-US" dirty="0" smtClean="0">
                <a:latin typeface="Arial Narrow" charset="0"/>
              </a:rPr>
              <a:t>45</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˚C</a:t>
            </a:r>
            <a:r>
              <a:rPr lang="en-US" dirty="0" smtClean="0">
                <a:latin typeface="Arial Narrow" charset="0"/>
              </a:rPr>
              <a:t>) </a:t>
            </a:r>
            <a:r>
              <a:rPr lang="en-US" dirty="0">
                <a:latin typeface="Arial Narrow" charset="0"/>
              </a:rPr>
              <a:t>and an internal temperature no greater than </a:t>
            </a:r>
            <a:r>
              <a:rPr lang="en-US" dirty="0" smtClean="0">
                <a:latin typeface="Arial Narrow" charset="0"/>
              </a:rPr>
              <a:t/>
            </a:r>
            <a:br>
              <a:rPr lang="en-US" dirty="0" smtClean="0">
                <a:latin typeface="Arial Narrow" charset="0"/>
              </a:rPr>
            </a:br>
            <a:r>
              <a:rPr lang="en-US" dirty="0" smtClean="0">
                <a:latin typeface="Arial Narrow" charset="0"/>
              </a:rPr>
              <a:t>50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10</a:t>
            </a:r>
            <a:r>
              <a:rPr lang="en-US" dirty="0" smtClean="0">
                <a:solidFill>
                  <a:schemeClr val="tx1"/>
                </a:solidFill>
              </a:rPr>
              <a:t>˚</a:t>
            </a:r>
            <a:r>
              <a:rPr lang="en-US" dirty="0">
                <a:solidFill>
                  <a:schemeClr val="tx1"/>
                </a:solidFill>
              </a:rPr>
              <a:t>C</a:t>
            </a:r>
            <a:r>
              <a:rPr lang="en-US" dirty="0" smtClean="0">
                <a:latin typeface="Arial Narrow" charset="0"/>
              </a:rPr>
              <a:t>)</a:t>
            </a:r>
            <a:endParaRPr lang="en-US" dirty="0">
              <a:latin typeface="Arial Narrow" charset="0"/>
            </a:endParaRPr>
          </a:p>
          <a:p>
            <a:pPr lvl="2" eaLnBrk="1" hangingPunct="1">
              <a:defRPr/>
            </a:pPr>
            <a:r>
              <a:rPr lang="en-US" dirty="0">
                <a:latin typeface="Arial Narrow" charset="0"/>
              </a:rPr>
              <a:t>Once received, the shellfish must be cooled to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in four </a:t>
            </a:r>
            <a:r>
              <a:rPr lang="en-US" dirty="0" smtClean="0">
                <a:latin typeface="Arial Narrow" charset="0"/>
              </a:rPr>
              <a:t>hours</a:t>
            </a:r>
            <a:endParaRPr lang="en-US" dirty="0">
              <a:latin typeface="Arial Narrow" charset="0"/>
            </a:endParaRPr>
          </a:p>
          <a:p>
            <a:pPr lvl="1" eaLnBrk="1" hangingPunct="1">
              <a:defRPr/>
            </a:pPr>
            <a:r>
              <a:rPr lang="en-US" b="1" dirty="0">
                <a:latin typeface="Arial Narrow" charset="0"/>
              </a:rPr>
              <a:t>Shucked shellfish:</a:t>
            </a:r>
            <a:r>
              <a:rPr lang="en-US" dirty="0">
                <a:latin typeface="Arial Narrow" charset="0"/>
              </a:rPr>
              <a:t> Receive at </a:t>
            </a:r>
            <a:r>
              <a:rPr lang="en-US" dirty="0" smtClean="0">
                <a:latin typeface="Arial Narrow" charset="0"/>
              </a:rPr>
              <a:t>45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a:t>
            </a:r>
            <a:r>
              <a:rPr lang="en-US" dirty="0">
                <a:solidFill>
                  <a:schemeClr val="tx1"/>
                </a:solidFill>
              </a:rPr>
              <a:t>C</a:t>
            </a:r>
            <a:r>
              <a:rPr lang="en-US" dirty="0" smtClean="0">
                <a:latin typeface="Arial Narrow" charset="0"/>
              </a:rPr>
              <a:t>) </a:t>
            </a:r>
            <a:br>
              <a:rPr lang="en-US" dirty="0" smtClean="0">
                <a:latin typeface="Arial Narrow" charset="0"/>
              </a:rPr>
            </a:br>
            <a:r>
              <a:rPr lang="en-US" dirty="0" smtClean="0">
                <a:latin typeface="Arial Narrow" charset="0"/>
              </a:rPr>
              <a:t>or lower </a:t>
            </a:r>
            <a:endParaRPr lang="en-US" dirty="0">
              <a:latin typeface="Arial Narrow" charset="0"/>
            </a:endParaRPr>
          </a:p>
          <a:p>
            <a:pPr lvl="2" eaLnBrk="1" hangingPunct="1">
              <a:defRPr/>
            </a:pPr>
            <a:r>
              <a:rPr lang="en-US" dirty="0">
                <a:latin typeface="Arial Narrow" charset="0"/>
              </a:rPr>
              <a:t>Cool the shellfish to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˚F</a:t>
            </a:r>
            <a:r>
              <a:rPr lang="en-US" dirty="0" smtClean="0">
                <a:latin typeface="Arial Narrow" charset="0"/>
              </a:rPr>
              <a:t>) </a:t>
            </a:r>
            <a:r>
              <a:rPr lang="en-US" dirty="0">
                <a:latin typeface="Arial Narrow" charset="0"/>
              </a:rPr>
              <a:t>or lower in </a:t>
            </a:r>
            <a:r>
              <a:rPr lang="en-US" dirty="0" smtClean="0">
                <a:latin typeface="Arial Narrow" charset="0"/>
              </a:rPr>
              <a:t/>
            </a:r>
            <a:br>
              <a:rPr lang="en-US" dirty="0" smtClean="0">
                <a:latin typeface="Arial Narrow" charset="0"/>
              </a:rPr>
            </a:br>
            <a:r>
              <a:rPr lang="en-US" dirty="0" smtClean="0">
                <a:latin typeface="Arial Narrow" charset="0"/>
              </a:rPr>
              <a:t>four hours</a:t>
            </a:r>
            <a:endParaRPr lang="en-US" dirty="0">
              <a:latin typeface="Arial Narrow" charset="0"/>
            </a:endParaRPr>
          </a:p>
        </p:txBody>
      </p:sp>
      <p:sp>
        <p:nvSpPr>
          <p:cNvPr id="1300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5-11</a:t>
            </a:r>
          </a:p>
        </p:txBody>
      </p:sp>
      <p:sp>
        <p:nvSpPr>
          <p:cNvPr id="1300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ProbeFi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1765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393192" y="1143000"/>
            <a:ext cx="5829300"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 </a:t>
            </a:r>
            <a:endParaRPr lang="en-US" sz="1800" i="1" dirty="0">
              <a:latin typeface="Arial Narrow" charset="0"/>
              <a:cs typeface="+mn-cs"/>
            </a:endParaRPr>
          </a:p>
          <a:p>
            <a:pPr lvl="1" eaLnBrk="1" hangingPunct="1">
              <a:defRPr/>
            </a:pPr>
            <a:r>
              <a:rPr lang="en-US" b="1" dirty="0">
                <a:latin typeface="Arial Narrow" charset="0"/>
              </a:rPr>
              <a:t>Shell eggs: </a:t>
            </a:r>
            <a:r>
              <a:rPr lang="en-US" dirty="0">
                <a:latin typeface="Arial Narrow" charset="0"/>
              </a:rPr>
              <a:t>Receive at an air temperature of </a:t>
            </a:r>
            <a:r>
              <a:rPr lang="en-US" dirty="0" smtClean="0">
                <a:latin typeface="Arial Narrow" charset="0"/>
              </a:rPr>
              <a:t>45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˚C</a:t>
            </a:r>
            <a:r>
              <a:rPr lang="en-US" dirty="0" smtClean="0">
                <a:latin typeface="Arial Narrow" charset="0"/>
              </a:rPr>
              <a:t>) </a:t>
            </a:r>
            <a:r>
              <a:rPr lang="en-US" dirty="0">
                <a:latin typeface="Arial Narrow" charset="0"/>
              </a:rPr>
              <a:t>or </a:t>
            </a:r>
            <a:r>
              <a:rPr lang="en-US" dirty="0" smtClean="0">
                <a:latin typeface="Arial Narrow" charset="0"/>
              </a:rPr>
              <a:t>lower</a:t>
            </a:r>
            <a:endParaRPr lang="en-US" dirty="0">
              <a:latin typeface="Arial Narrow" charset="0"/>
            </a:endParaRPr>
          </a:p>
          <a:p>
            <a:pPr lvl="1" eaLnBrk="1" hangingPunct="1">
              <a:defRPr/>
            </a:pPr>
            <a:r>
              <a:rPr lang="en-US" b="1" dirty="0">
                <a:latin typeface="Arial Narrow" charset="0"/>
              </a:rPr>
              <a:t>Milk:</a:t>
            </a:r>
            <a:r>
              <a:rPr lang="en-US" dirty="0">
                <a:latin typeface="Arial Narrow" charset="0"/>
              </a:rPr>
              <a:t> Receive at </a:t>
            </a:r>
            <a:r>
              <a:rPr lang="en-US" dirty="0" smtClean="0">
                <a:latin typeface="Arial Narrow" charset="0"/>
              </a:rPr>
              <a:t>45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a:t>
            </a:r>
            <a:r>
              <a:rPr lang="en-US" dirty="0" smtClean="0">
                <a:latin typeface="Arial Narrow" charset="0"/>
              </a:rPr>
              <a:t>lower</a:t>
            </a:r>
            <a:endParaRPr lang="en-US" dirty="0">
              <a:latin typeface="Arial Narrow" charset="0"/>
            </a:endParaRPr>
          </a:p>
          <a:p>
            <a:pPr lvl="2" eaLnBrk="1" hangingPunct="1">
              <a:defRPr/>
            </a:pPr>
            <a:r>
              <a:rPr lang="en-US" dirty="0">
                <a:latin typeface="Arial Narrow" charset="0"/>
              </a:rPr>
              <a:t>Cool the milk to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in four </a:t>
            </a:r>
            <a:r>
              <a:rPr lang="en-US" dirty="0" smtClean="0">
                <a:latin typeface="Arial Narrow" charset="0"/>
              </a:rPr>
              <a:t>hours</a:t>
            </a:r>
            <a:endParaRPr lang="en-US" dirty="0">
              <a:latin typeface="Arial Narrow" charset="0"/>
            </a:endParaRPr>
          </a:p>
          <a:p>
            <a:pPr lvl="1" eaLnBrk="1" hangingPunct="1">
              <a:defRPr/>
            </a:pPr>
            <a:r>
              <a:rPr lang="en-US" b="1" dirty="0">
                <a:latin typeface="Arial Narrow" charset="0"/>
              </a:rPr>
              <a:t>Hot TCS food:</a:t>
            </a:r>
            <a:r>
              <a:rPr lang="en-US" dirty="0">
                <a:latin typeface="Arial Narrow" charset="0"/>
              </a:rPr>
              <a:t> Receive at </a:t>
            </a:r>
            <a:r>
              <a:rPr lang="en-US" dirty="0" smtClean="0">
                <a:latin typeface="Arial Narrow" charset="0"/>
              </a:rPr>
              <a:t>135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57</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a:t>
            </a:r>
            <a:r>
              <a:rPr lang="en-US" dirty="0" smtClean="0">
                <a:latin typeface="Arial Narrow" charset="0"/>
              </a:rPr>
              <a:t>higher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Frozen food: </a:t>
            </a:r>
            <a:r>
              <a:rPr lang="en-US" dirty="0">
                <a:latin typeface="Arial Narrow" charset="0"/>
              </a:rPr>
              <a:t>Receive frozen </a:t>
            </a:r>
            <a:r>
              <a:rPr lang="en-US" dirty="0" smtClean="0">
                <a:latin typeface="Arial Narrow" charset="0"/>
              </a:rPr>
              <a:t>solid </a:t>
            </a:r>
            <a:endParaRPr lang="en-US" dirty="0">
              <a:solidFill>
                <a:srgbClr val="000000"/>
              </a:solidFill>
              <a:latin typeface="Arial Narrow" charset="0"/>
            </a:endParaRPr>
          </a:p>
        </p:txBody>
      </p:sp>
      <p:sp>
        <p:nvSpPr>
          <p:cNvPr id="1310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5-12</a:t>
            </a:r>
          </a:p>
        </p:txBody>
      </p:sp>
      <p:sp>
        <p:nvSpPr>
          <p:cNvPr id="131076"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393192" y="1143000"/>
            <a:ext cx="4832058"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 </a:t>
            </a:r>
            <a:endParaRPr lang="en-US" sz="1800" i="1" dirty="0">
              <a:latin typeface="Arial Narrow" charset="0"/>
              <a:cs typeface="+mn-cs"/>
            </a:endParaRPr>
          </a:p>
          <a:p>
            <a:pPr marL="347472" lvl="1" indent="-347472" eaLnBrk="1" hangingPunct="1">
              <a:lnSpc>
                <a:spcPct val="100000"/>
              </a:lnSpc>
              <a:spcBef>
                <a:spcPts val="900"/>
              </a:spcBef>
              <a:spcAft>
                <a:spcPts val="0"/>
              </a:spcAft>
              <a:defRPr/>
            </a:pPr>
            <a:r>
              <a:rPr lang="en-US" dirty="0">
                <a:latin typeface="Arial Narrow" charset="0"/>
              </a:rPr>
              <a:t>Reject frozen food if there is evidence of thawing and </a:t>
            </a:r>
            <a:r>
              <a:rPr lang="en-US" dirty="0" smtClean="0">
                <a:latin typeface="Arial Narrow" charset="0"/>
              </a:rPr>
              <a:t>refreezing</a:t>
            </a:r>
            <a:endParaRPr lang="en-US" dirty="0">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Fluids or water stains in case bottoms or </a:t>
            </a:r>
            <a:r>
              <a:rPr lang="en-US" dirty="0" smtClean="0">
                <a:latin typeface="Arial Narrow" charset="0"/>
              </a:rPr>
              <a:t/>
            </a:r>
            <a:br>
              <a:rPr lang="en-US" dirty="0" smtClean="0">
                <a:latin typeface="Arial Narrow" charset="0"/>
              </a:rPr>
            </a:br>
            <a:r>
              <a:rPr lang="en-US" dirty="0" smtClean="0">
                <a:latin typeface="Arial Narrow" charset="0"/>
              </a:rPr>
              <a:t>on </a:t>
            </a:r>
            <a:r>
              <a:rPr lang="en-US" dirty="0">
                <a:latin typeface="Arial Narrow" charset="0"/>
              </a:rPr>
              <a:t>packaging</a:t>
            </a:r>
            <a:endParaRPr lang="en-US" dirty="0">
              <a:solidFill>
                <a:srgbClr val="000000"/>
              </a:solidFill>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Ice crystals or frozen liquids on the food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packaging</a:t>
            </a:r>
            <a:endParaRPr lang="en-US" dirty="0">
              <a:solidFill>
                <a:srgbClr val="000000"/>
              </a:solidFill>
              <a:latin typeface="Arial Narrow" charset="0"/>
            </a:endParaRPr>
          </a:p>
        </p:txBody>
      </p:sp>
      <p:sp>
        <p:nvSpPr>
          <p:cNvPr id="13209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5-13</a:t>
            </a:r>
          </a:p>
        </p:txBody>
      </p:sp>
      <p:sp>
        <p:nvSpPr>
          <p:cNvPr id="13210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badshri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30222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p:cNvSpPr>
            <a:spLocks noGrp="1" noChangeArrowheads="1"/>
          </p:cNvSpPr>
          <p:nvPr>
            <p:ph type="body" idx="1"/>
          </p:nvPr>
        </p:nvSpPr>
        <p:spPr>
          <a:xfrm>
            <a:off x="393192" y="1143000"/>
            <a:ext cx="5745060" cy="5263161"/>
          </a:xfrm>
        </p:spPr>
        <p:txBody>
          <a:bodyPr/>
          <a:lstStyle/>
          <a:p>
            <a:pPr marL="0" indent="0" eaLnBrk="1" hangingPunct="1">
              <a:defRPr/>
            </a:pPr>
            <a:r>
              <a:rPr lang="en-US" dirty="0">
                <a:latin typeface="Arial Narrow" charset="0"/>
                <a:cs typeface="+mn-cs"/>
              </a:rPr>
              <a:t>Reject packaged items with:</a:t>
            </a:r>
          </a:p>
          <a:p>
            <a:pPr marL="347472" lvl="1" indent="-347472" eaLnBrk="1" hangingPunct="1">
              <a:lnSpc>
                <a:spcPct val="100000"/>
              </a:lnSpc>
              <a:spcBef>
                <a:spcPts val="900"/>
              </a:spcBef>
              <a:defRPr/>
            </a:pPr>
            <a:r>
              <a:rPr lang="en-US" dirty="0">
                <a:latin typeface="Arial Narrow" charset="0"/>
              </a:rPr>
              <a:t>Tears, holes, or punctures in packaging; reject cans with swollen ends, rust, or dents</a:t>
            </a:r>
          </a:p>
          <a:p>
            <a:pPr marL="347472" lvl="1" indent="-347472" eaLnBrk="1" hangingPunct="1">
              <a:lnSpc>
                <a:spcPct val="100000"/>
              </a:lnSpc>
              <a:spcBef>
                <a:spcPts val="900"/>
              </a:spcBef>
              <a:defRPr/>
            </a:pPr>
            <a:r>
              <a:rPr lang="en-US" dirty="0">
                <a:latin typeface="Arial Narrow" charset="0"/>
              </a:rPr>
              <a:t>Bloating or leaking (ROP food)</a:t>
            </a:r>
          </a:p>
          <a:p>
            <a:pPr marL="347472" lvl="1" indent="-347472" eaLnBrk="1" hangingPunct="1">
              <a:lnSpc>
                <a:spcPct val="100000"/>
              </a:lnSpc>
              <a:spcBef>
                <a:spcPts val="900"/>
              </a:spcBef>
              <a:defRPr/>
            </a:pPr>
            <a:r>
              <a:rPr lang="en-US" dirty="0">
                <a:latin typeface="Arial Narrow" charset="0"/>
              </a:rPr>
              <a:t>Broken cartons or seals </a:t>
            </a:r>
          </a:p>
          <a:p>
            <a:pPr marL="347472" lvl="1" indent="-347472" eaLnBrk="1" hangingPunct="1">
              <a:lnSpc>
                <a:spcPct val="100000"/>
              </a:lnSpc>
              <a:spcBef>
                <a:spcPts val="900"/>
              </a:spcBef>
              <a:defRPr/>
            </a:pPr>
            <a:r>
              <a:rPr lang="en-US" dirty="0">
                <a:latin typeface="Arial Narrow" charset="0"/>
              </a:rPr>
              <a:t>Dirty and discolored packaging</a:t>
            </a:r>
          </a:p>
          <a:p>
            <a:pPr marL="347472" lvl="1" indent="-347472" eaLnBrk="1" hangingPunct="1">
              <a:lnSpc>
                <a:spcPct val="100000"/>
              </a:lnSpc>
              <a:spcBef>
                <a:spcPts val="900"/>
              </a:spcBef>
              <a:defRPr/>
            </a:pPr>
            <a:r>
              <a:rPr lang="en-US" dirty="0">
                <a:latin typeface="Arial Narrow" charset="0"/>
              </a:rPr>
              <a:t>Leaks, dampness, or water stains</a:t>
            </a:r>
          </a:p>
          <a:p>
            <a:pPr marL="347472" lvl="1" indent="-347472" eaLnBrk="1" hangingPunct="1">
              <a:lnSpc>
                <a:spcPct val="100000"/>
              </a:lnSpc>
              <a:spcBef>
                <a:spcPts val="900"/>
              </a:spcBef>
              <a:defRPr/>
            </a:pPr>
            <a:r>
              <a:rPr lang="en-US" dirty="0">
                <a:latin typeface="Arial Narrow" charset="0"/>
              </a:rPr>
              <a:t>Signs of pests or pest damage</a:t>
            </a:r>
          </a:p>
          <a:p>
            <a:pPr marL="347472" lvl="1" indent="-347472" eaLnBrk="1" hangingPunct="1">
              <a:lnSpc>
                <a:spcPct val="100000"/>
              </a:lnSpc>
              <a:spcBef>
                <a:spcPts val="900"/>
              </a:spcBef>
              <a:defRPr/>
            </a:pPr>
            <a:r>
              <a:rPr lang="en-US" dirty="0">
                <a:latin typeface="Arial Narrow" charset="0"/>
              </a:rPr>
              <a:t>Expired use-by/expiration dates</a:t>
            </a:r>
          </a:p>
          <a:p>
            <a:pPr marL="347472" lvl="1" indent="-347472" eaLnBrk="1" hangingPunct="1">
              <a:lnSpc>
                <a:spcPct val="100000"/>
              </a:lnSpc>
              <a:spcBef>
                <a:spcPts val="900"/>
              </a:spcBef>
              <a:defRPr/>
            </a:pPr>
            <a:r>
              <a:rPr lang="en-US" dirty="0">
                <a:latin typeface="Arial Narrow" charset="0"/>
              </a:rPr>
              <a:t>Evidence of tampering</a:t>
            </a:r>
          </a:p>
        </p:txBody>
      </p:sp>
      <p:sp>
        <p:nvSpPr>
          <p:cNvPr id="133124"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5-14</a:t>
            </a:r>
          </a:p>
        </p:txBody>
      </p:sp>
      <p:sp>
        <p:nvSpPr>
          <p:cNvPr id="133125"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6_Stainedflou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Shellfish must be received with shellstock identification </a:t>
            </a:r>
            <a:r>
              <a:rPr lang="en-US" dirty="0" smtClean="0">
                <a:latin typeface="Arial Narrow" charset="0"/>
              </a:rPr>
              <a:t>tags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Tags indicate when and where the shellfish were </a:t>
            </a:r>
            <a:r>
              <a:rPr lang="en-US" dirty="0" smtClean="0">
                <a:latin typeface="Arial Narrow" charset="0"/>
              </a:rPr>
              <a:t>harvested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a:t>
            </a:r>
            <a:r>
              <a:rPr lang="en-US" dirty="0" smtClean="0">
                <a:latin typeface="Arial Narrow" charset="0"/>
              </a:rPr>
              <a:t>container</a:t>
            </a:r>
            <a:endParaRPr lang="en-US" dirty="0">
              <a:latin typeface="Arial Narrow" charset="0"/>
            </a:endParaRP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5-15</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Fish that will be eaten raw or partially cooked</a:t>
            </a:r>
          </a:p>
          <a:p>
            <a:pPr marL="694944" lvl="2" indent="-347472" eaLnBrk="1" hangingPunct="1">
              <a:lnSpc>
                <a:spcPct val="100000"/>
              </a:lnSpc>
              <a:spcBef>
                <a:spcPts val="900"/>
              </a:spcBef>
              <a:defRPr/>
            </a:pPr>
            <a:r>
              <a:rPr lang="en-US" spc="-20" dirty="0" smtClean="0">
                <a:latin typeface="Arial Narrow" charset="0"/>
              </a:rPr>
              <a:t>Documentation </a:t>
            </a:r>
            <a:r>
              <a:rPr lang="en-US" spc="-20" dirty="0">
                <a:latin typeface="Arial Narrow" charset="0"/>
              </a:rPr>
              <a:t>must show the fish was correctly frozen before being </a:t>
            </a:r>
            <a:r>
              <a:rPr lang="en-US" spc="-20" dirty="0" smtClean="0">
                <a:latin typeface="Arial Narrow" charset="0"/>
              </a:rPr>
              <a:t>received</a:t>
            </a:r>
            <a:r>
              <a:rPr lang="en-US" dirty="0" smtClean="0">
                <a:latin typeface="Arial Narrow" charset="0"/>
              </a:rPr>
              <a:t>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a:t>
            </a:r>
            <a:r>
              <a:rPr lang="en-US" dirty="0" smtClean="0">
                <a:latin typeface="Arial Narrow" charset="0"/>
              </a:rPr>
              <a:t>fish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Farm raised fish </a:t>
            </a: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5-16</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4-3</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2" name="Picture 1" descr="6e_c04_02_Flow of Food_01.jpg"/>
          <p:cNvPicPr>
            <a:picLocks noChangeAspect="1"/>
          </p:cNvPicPr>
          <p:nvPr/>
        </p:nvPicPr>
        <p:blipFill rotWithShape="1">
          <a:blip r:embed="rId3" cstate="print">
            <a:extLst>
              <a:ext uri="{28A0092B-C50C-407E-A947-70E740481C1C}">
                <a14:useLocalDpi xmlns:a14="http://schemas.microsoft.com/office/drawing/2010/main" val="0"/>
              </a:ext>
            </a:extLst>
          </a:blip>
          <a:srcRect r="63386" b="-273"/>
          <a:stretch/>
        </p:blipFill>
        <p:spPr>
          <a:xfrm>
            <a:off x="6951198" y="1214589"/>
            <a:ext cx="1673689" cy="46737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393192" y="1143000"/>
            <a:ext cx="5486400" cy="4983163"/>
          </a:xfrm>
        </p:spPr>
        <p:txBody>
          <a:bodyPr/>
          <a:lstStyle/>
          <a:p>
            <a:pPr marL="0" indent="0" eaLnBrk="1" hangingPunct="1">
              <a:defRPr/>
            </a:pPr>
            <a:r>
              <a:rPr lang="en-US" dirty="0">
                <a:latin typeface="Arial Narrow" charset="0"/>
                <a:cs typeface="+mn-cs"/>
              </a:rPr>
              <a:t>Assessing </a:t>
            </a:r>
            <a:r>
              <a:rPr lang="en-US" dirty="0" smtClean="0">
                <a:latin typeface="Arial Narrow" charset="0"/>
                <a:cs typeface="+mn-cs"/>
              </a:rPr>
              <a:t>food quality</a:t>
            </a:r>
            <a:r>
              <a:rPr lang="en-US" dirty="0">
                <a:latin typeface="Arial Narrow" charset="0"/>
                <a:cs typeface="+mn-cs"/>
              </a:rPr>
              <a:t>:</a:t>
            </a:r>
          </a:p>
          <a:p>
            <a:pPr marL="347472" lvl="1" indent="-347472" eaLnBrk="1" hangingPunct="1">
              <a:lnSpc>
                <a:spcPct val="100000"/>
              </a:lnSpc>
              <a:spcBef>
                <a:spcPts val="900"/>
              </a:spcBef>
              <a:defRPr/>
            </a:pPr>
            <a:r>
              <a:rPr lang="en-US" b="1" dirty="0">
                <a:latin typeface="Arial Narrow" charset="0"/>
              </a:rPr>
              <a:t>Appearance:</a:t>
            </a:r>
            <a:r>
              <a:rPr lang="en-US" dirty="0">
                <a:latin typeface="Arial Narrow" charset="0"/>
              </a:rPr>
              <a:t> Reject food that is moldy or has an abnormal </a:t>
            </a:r>
            <a:r>
              <a:rPr lang="en-US" dirty="0" smtClean="0">
                <a:latin typeface="Arial Narrow" charset="0"/>
              </a:rPr>
              <a:t>color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Texture:</a:t>
            </a:r>
            <a:r>
              <a:rPr lang="en-US" dirty="0">
                <a:latin typeface="Arial Narrow" charset="0"/>
              </a:rPr>
              <a:t> Reject meat, fish, or poultry </a:t>
            </a:r>
            <a:r>
              <a:rPr lang="en-US" dirty="0" smtClean="0">
                <a:latin typeface="Arial Narrow" charset="0"/>
              </a:rPr>
              <a:t>if</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It is slimy, sticky, or dry</a:t>
            </a:r>
          </a:p>
          <a:p>
            <a:pPr marL="694944" lvl="2" indent="-347472" eaLnBrk="1" hangingPunct="1">
              <a:lnSpc>
                <a:spcPct val="100000"/>
              </a:lnSpc>
              <a:spcBef>
                <a:spcPts val="900"/>
              </a:spcBef>
              <a:defRPr/>
            </a:pPr>
            <a:r>
              <a:rPr lang="en-US" dirty="0">
                <a:latin typeface="Arial Narrow" charset="0"/>
              </a:rPr>
              <a:t>It has soft flesh that leaves an imprint when touched</a:t>
            </a:r>
          </a:p>
          <a:p>
            <a:pPr marL="347472" lvl="1" indent="-347472" eaLnBrk="1" hangingPunct="1">
              <a:lnSpc>
                <a:spcPct val="100000"/>
              </a:lnSpc>
              <a:spcBef>
                <a:spcPts val="900"/>
              </a:spcBef>
              <a:defRPr/>
            </a:pPr>
            <a:r>
              <a:rPr lang="en-US" b="1" dirty="0">
                <a:latin typeface="Arial Narrow" charset="0"/>
              </a:rPr>
              <a:t>Odor:</a:t>
            </a:r>
            <a:r>
              <a:rPr lang="en-US" dirty="0">
                <a:latin typeface="Arial Narrow" charset="0"/>
              </a:rPr>
              <a:t> Reject food with an abnormal or unpleasant odor</a:t>
            </a:r>
          </a:p>
          <a:p>
            <a:pPr marL="0" indent="0" eaLnBrk="1" hangingPunct="1">
              <a:defRPr/>
            </a:pPr>
            <a:endParaRPr lang="en-US" dirty="0">
              <a:latin typeface="Arial Narrow" charset="0"/>
              <a:cs typeface="+mn-cs"/>
            </a:endParaRPr>
          </a:p>
        </p:txBody>
      </p:sp>
      <p:sp>
        <p:nvSpPr>
          <p:cNvPr id="13619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5-17</a:t>
            </a:r>
          </a:p>
        </p:txBody>
      </p:sp>
      <p:sp>
        <p:nvSpPr>
          <p:cNvPr id="13619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5-18</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494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and sub ingredients 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a:t>
            </a:r>
            <a:r>
              <a:rPr lang="en-US" dirty="0" smtClean="0">
                <a:solidFill>
                  <a:schemeClr val="tx1"/>
                </a:solidFill>
                <a:latin typeface="Arial Narrow" charset="0"/>
              </a:rPr>
              <a:t>food, </a:t>
            </a:r>
            <a:r>
              <a:rPr lang="en-US" dirty="0">
                <a:solidFill>
                  <a:schemeClr val="tx1"/>
                </a:solidFill>
                <a:latin typeface="Arial Narrow" charset="0"/>
              </a:rPr>
              <a:t>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5-19</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4006791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Date marking:</a:t>
            </a:r>
          </a:p>
          <a:p>
            <a:pPr marL="347472" lvl="1" indent="-347472" eaLnBrk="1" hangingPunct="1">
              <a:lnSpc>
                <a:spcPct val="100000"/>
              </a:lnSpc>
              <a:spcBef>
                <a:spcPts val="900"/>
              </a:spcBef>
              <a:buFont typeface="Wingdings" pitchFamily="2" charset="2"/>
              <a:buChar char="l"/>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lnSpc>
                <a:spcPct val="100000"/>
              </a:lnSpc>
              <a:spcBef>
                <a:spcPts val="900"/>
              </a:spcBef>
              <a:buFont typeface="Courier New" pitchFamily="49" charset="0"/>
              <a:buChar char="o"/>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5-20</a:t>
            </a:r>
          </a:p>
        </p:txBody>
      </p:sp>
      <p:sp>
        <p:nvSpPr>
          <p:cNvPr id="13926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9_potatosala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65506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lvl="1" eaLnBrk="1" hangingPunct="1">
              <a:defRPr/>
            </a:pPr>
            <a:r>
              <a:rPr lang="en-US" dirty="0">
                <a:latin typeface="Arial Narrow" charset="0"/>
              </a:rPr>
              <a:t>Ready-to-eat TCS food can be stored for only seven days if it is held at </a:t>
            </a: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a:t>
            </a:r>
            <a:r>
              <a:rPr lang="en-US" dirty="0" smtClean="0">
                <a:solidFill>
                  <a:srgbClr val="000000"/>
                </a:solidFill>
                <a:latin typeface="Arial Narrow" charset="0"/>
              </a:rPr>
              <a:t>stored on </a:t>
            </a:r>
            <a:r>
              <a:rPr lang="en-US" dirty="0">
                <a:solidFill>
                  <a:srgbClr val="000000"/>
                </a:solidFill>
                <a:latin typeface="Arial Narrow" charset="0"/>
              </a:rPr>
              <a:t>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label. Others 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r>
              <a:rPr lang="en-US" b="0" dirty="0">
                <a:latin typeface="Arial Narrow" charset="0"/>
                <a:cs typeface="+mn-cs"/>
              </a:rPr>
              <a:t>.</a:t>
            </a: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5-21</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Font typeface="Wingdings" pitchFamily="2" charset="2"/>
              <a:buNone/>
              <a:defRPr/>
            </a:pPr>
            <a:r>
              <a:rPr lang="en-US" sz="2000" b="1" dirty="0" smtClean="0">
                <a:solidFill>
                  <a:srgbClr val="005CAB"/>
                </a:solidFill>
              </a:rPr>
              <a:t>Then:</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5-22</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5-23</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smtClean="0">
                <a:latin typeface="Arial Narrow" charset="0"/>
                <a:cs typeface="+mn-cs"/>
              </a:rPr>
              <a:t>Temperatures:</a:t>
            </a:r>
            <a:endParaRPr lang="en-US" dirty="0">
              <a:latin typeface="Arial Narrow" charset="0"/>
              <a:cs typeface="+mn-cs"/>
            </a:endParaRPr>
          </a:p>
          <a:p>
            <a:pPr lvl="1" eaLnBrk="1" hangingPunct="1">
              <a:defRPr/>
            </a:pPr>
            <a:r>
              <a:rPr lang="en-US" dirty="0">
                <a:solidFill>
                  <a:srgbClr val="000000"/>
                </a:solidFill>
                <a:latin typeface="Arial Narrow" charset="0"/>
              </a:rPr>
              <a:t>Store TCS food at an internal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41</a:t>
            </a:r>
            <a:r>
              <a:rPr lang="en-US" dirty="0" smtClean="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or lower or </a:t>
            </a:r>
            <a:r>
              <a:rPr lang="en-US" dirty="0" smtClean="0">
                <a:solidFill>
                  <a:srgbClr val="000000"/>
                </a:solidFill>
                <a:latin typeface="Arial Narrow" charset="0"/>
              </a:rPr>
              <a:t>135</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57</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a:t>
            </a:r>
            <a:br>
              <a:rPr lang="en-US" dirty="0" smtClean="0">
                <a:solidFill>
                  <a:srgbClr val="000000"/>
                </a:solidFill>
                <a:latin typeface="Arial Narrow" charset="0"/>
              </a:rPr>
            </a:br>
            <a:r>
              <a:rPr lang="en-US" dirty="0" smtClean="0">
                <a:solidFill>
                  <a:srgbClr val="000000"/>
                </a:solidFill>
                <a:latin typeface="Arial Narrow" charset="0"/>
              </a:rPr>
              <a:t>or higher</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frozen food at temperatures that keep it </a:t>
            </a:r>
            <a:r>
              <a:rPr lang="en-US" dirty="0" smtClean="0">
                <a:solidFill>
                  <a:srgbClr val="000000"/>
                </a:solidFill>
                <a:latin typeface="Arial Narrow" charset="0"/>
              </a:rPr>
              <a:t>frozen</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Make sure storage units have at least one air temperature measuring device. It must be accurate to +/- </a:t>
            </a:r>
            <a:r>
              <a:rPr lang="en-US" dirty="0" smtClean="0">
                <a:solidFill>
                  <a:srgbClr val="000000"/>
                </a:solidFill>
                <a:latin typeface="Arial Narrow" charset="0"/>
              </a:rPr>
              <a:t>3</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or +/- </a:t>
            </a:r>
            <a:r>
              <a:rPr lang="en-US" dirty="0" smtClean="0">
                <a:solidFill>
                  <a:srgbClr val="000000"/>
                </a:solidFill>
                <a:latin typeface="Arial Narrow" charset="0"/>
              </a:rPr>
              <a:t>1.5</a:t>
            </a:r>
            <a:r>
              <a:rPr lang="en-US" dirty="0" smtClean="0">
                <a:solidFill>
                  <a:schemeClr val="tx1"/>
                </a:solidFill>
              </a:rPr>
              <a:t>˚</a:t>
            </a:r>
            <a:r>
              <a:rPr lang="en-US" dirty="0">
                <a:solidFill>
                  <a:schemeClr val="tx1"/>
                </a:solidFill>
              </a:rPr>
              <a:t>C </a:t>
            </a:r>
            <a:endParaRPr lang="en-US" dirty="0" smtClean="0">
              <a:solidFill>
                <a:schemeClr val="tx1"/>
              </a:solidFill>
            </a:endParaRPr>
          </a:p>
          <a:p>
            <a:pPr lvl="1" eaLnBrk="1" hangingPunct="1">
              <a:defRPr/>
            </a:pPr>
            <a:r>
              <a:rPr lang="en-US" dirty="0" smtClean="0">
                <a:solidFill>
                  <a:srgbClr val="000000"/>
                </a:solidFill>
                <a:latin typeface="Arial Narrow" charset="0"/>
              </a:rPr>
              <a:t>Place the device in the warmest part of refrigerated units, and the coldest part of hot-holding units </a:t>
            </a:r>
          </a:p>
          <a:p>
            <a:pPr marL="571500" lvl="1" indent="-457200" eaLnBrk="1" hangingPunct="1">
              <a:defRPr/>
            </a:pPr>
            <a:endParaRPr lang="en-US" dirty="0">
              <a:solidFill>
                <a:srgbClr val="000000"/>
              </a:solidFill>
              <a:latin typeface="Arial Narrow" charset="0"/>
            </a:endParaRPr>
          </a:p>
        </p:txBody>
      </p:sp>
      <p:pic>
        <p:nvPicPr>
          <p:cNvPr id="143363" name="Picture 4"/>
          <p:cNvPicPr>
            <a:picLocks noChangeAspect="1" noChangeArrowheads="1"/>
          </p:cNvPicPr>
          <p:nvPr/>
        </p:nvPicPr>
        <p:blipFill>
          <a:blip r:embed="rId3">
            <a:extLst>
              <a:ext uri="{28A0092B-C50C-407E-A947-70E740481C1C}">
                <a14:useLocalDpi xmlns:a14="http://schemas.microsoft.com/office/drawing/2010/main" val="0"/>
              </a:ext>
            </a:extLst>
          </a:blip>
          <a:srcRect l="10088" t="3528" r="12010" b="10583"/>
          <a:stretch>
            <a:fillRect/>
          </a:stretch>
        </p:blipFill>
        <p:spPr bwMode="auto">
          <a:xfrm>
            <a:off x="6198818" y="1186312"/>
            <a:ext cx="2461824" cy="273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5-24</a:t>
            </a:r>
          </a:p>
        </p:txBody>
      </p:sp>
      <p:sp>
        <p:nvSpPr>
          <p:cNvPr id="14336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393192" y="1143000"/>
            <a:ext cx="5408613" cy="4864302"/>
          </a:xfrm>
        </p:spPr>
        <p:txBody>
          <a:bodyPr/>
          <a:lstStyle/>
          <a:p>
            <a:pPr marL="0" indent="0" eaLnBrk="1" hangingPunct="1">
              <a:defRPr/>
            </a:pPr>
            <a:r>
              <a:rPr lang="en-US" dirty="0" smtClean="0">
                <a:latin typeface="Arial Narrow" charset="0"/>
                <a:cs typeface="+mn-cs"/>
              </a:rPr>
              <a:t>Temperatures:</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Do </a:t>
            </a:r>
            <a:r>
              <a:rPr lang="en-US" dirty="0" smtClean="0">
                <a:solidFill>
                  <a:schemeClr val="accent2"/>
                </a:solidFill>
                <a:latin typeface="Arial Narrow" charset="0"/>
              </a:rPr>
              <a:t>NOT</a:t>
            </a:r>
            <a:r>
              <a:rPr lang="en-US" dirty="0" smtClean="0">
                <a:solidFill>
                  <a:srgbClr val="000000"/>
                </a:solidFill>
                <a:latin typeface="Arial Narrow" charset="0"/>
              </a:rPr>
              <a:t> </a:t>
            </a:r>
            <a:r>
              <a:rPr lang="en-US" dirty="0">
                <a:solidFill>
                  <a:srgbClr val="000000"/>
                </a:solidFill>
                <a:latin typeface="Arial Narrow" charset="0"/>
              </a:rPr>
              <a:t>overload coolers or freezers</a:t>
            </a:r>
          </a:p>
          <a:p>
            <a:pPr marL="694944" lvl="2" indent="-347472" eaLnBrk="1" hangingPunct="1">
              <a:lnSpc>
                <a:spcPct val="100000"/>
              </a:lnSpc>
              <a:spcBef>
                <a:spcPts val="900"/>
              </a:spcBef>
              <a:defRPr/>
            </a:pPr>
            <a:r>
              <a:rPr lang="en-US" dirty="0">
                <a:solidFill>
                  <a:srgbClr val="000000"/>
                </a:solidFill>
                <a:latin typeface="Arial Narrow" charset="0"/>
              </a:rPr>
              <a:t>Prevents airflow</a:t>
            </a:r>
          </a:p>
          <a:p>
            <a:pPr marL="694944" lvl="2" indent="-347472" eaLnBrk="1" hangingPunct="1">
              <a:lnSpc>
                <a:spcPct val="100000"/>
              </a:lnSpc>
              <a:spcBef>
                <a:spcPts val="900"/>
              </a:spcBef>
              <a:defRPr/>
            </a:pPr>
            <a:r>
              <a:rPr lang="en-US" dirty="0">
                <a:solidFill>
                  <a:srgbClr val="000000"/>
                </a:solidFill>
                <a:latin typeface="Arial Narrow" charset="0"/>
              </a:rPr>
              <a:t>Makes unit work harder</a:t>
            </a:r>
          </a:p>
          <a:p>
            <a:pPr marL="347472" lvl="1" indent="-347472" eaLnBrk="1" hangingPunct="1">
              <a:lnSpc>
                <a:spcPct val="100000"/>
              </a:lnSpc>
              <a:spcBef>
                <a:spcPts val="900"/>
              </a:spcBef>
              <a:defRPr/>
            </a:pPr>
            <a:r>
              <a:rPr lang="en-US" dirty="0">
                <a:solidFill>
                  <a:srgbClr val="000000"/>
                </a:solidFill>
                <a:latin typeface="Arial Narrow" charset="0"/>
              </a:rPr>
              <a:t>Frequent opening of the cooler lets warm air inside, which can affect food safety</a:t>
            </a:r>
          </a:p>
          <a:p>
            <a:pPr marL="347472" lvl="1" indent="-347472" eaLnBrk="1" hangingPunct="1">
              <a:lnSpc>
                <a:spcPct val="100000"/>
              </a:lnSpc>
              <a:spcBef>
                <a:spcPts val="900"/>
              </a:spcBef>
              <a:defRPr/>
            </a:pPr>
            <a:r>
              <a:rPr lang="en-US" dirty="0">
                <a:solidFill>
                  <a:srgbClr val="000000"/>
                </a:solidFill>
                <a:latin typeface="Arial Narrow" charset="0"/>
              </a:rPr>
              <a:t>Use open shelving</a:t>
            </a:r>
          </a:p>
          <a:p>
            <a:pPr marL="694944" lvl="2" indent="-347472" eaLnBrk="1" hangingPunct="1">
              <a:lnSpc>
                <a:spcPct val="100000"/>
              </a:lnSpc>
              <a:spcBef>
                <a:spcPts val="900"/>
              </a:spcBef>
              <a:defRPr/>
            </a:pPr>
            <a:r>
              <a:rPr lang="en-US" dirty="0">
                <a:solidFill>
                  <a:srgbClr val="000000"/>
                </a:solidFill>
                <a:latin typeface="Arial Narrow" charset="0"/>
              </a:rPr>
              <a:t>Lining shelving restricts circulation</a:t>
            </a:r>
          </a:p>
          <a:p>
            <a:pPr marL="347472" lvl="1" indent="-347472" eaLnBrk="1" hangingPunct="1">
              <a:lnSpc>
                <a:spcPct val="100000"/>
              </a:lnSpc>
              <a:spcBef>
                <a:spcPts val="900"/>
              </a:spcBef>
              <a:defRPr/>
            </a:pPr>
            <a:r>
              <a:rPr lang="en-US" dirty="0">
                <a:solidFill>
                  <a:srgbClr val="000000"/>
                </a:solidFill>
                <a:latin typeface="Arial Narrow" charset="0"/>
              </a:rPr>
              <a:t>Monitor food temperatures regularly</a:t>
            </a:r>
          </a:p>
          <a:p>
            <a:pPr marL="694944" lvl="2" indent="-347472" eaLnBrk="1" hangingPunct="1">
              <a:lnSpc>
                <a:spcPct val="100000"/>
              </a:lnSpc>
              <a:spcBef>
                <a:spcPts val="900"/>
              </a:spcBef>
              <a:defRPr/>
            </a:pPr>
            <a:r>
              <a:rPr lang="en-US" dirty="0">
                <a:solidFill>
                  <a:srgbClr val="000000"/>
                </a:solidFill>
                <a:latin typeface="Arial Narrow" charset="0"/>
              </a:rPr>
              <a:t>Randomly sample food temperatures</a:t>
            </a:r>
          </a:p>
        </p:txBody>
      </p:sp>
      <p:sp>
        <p:nvSpPr>
          <p:cNvPr id="14438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5-25</a:t>
            </a:r>
          </a:p>
        </p:txBody>
      </p:sp>
      <p:sp>
        <p:nvSpPr>
          <p:cNvPr id="14438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45411" name="Rectangle 3"/>
          <p:cNvSpPr>
            <a:spLocks noGrp="1" noChangeArrowheads="1"/>
          </p:cNvSpPr>
          <p:nvPr>
            <p:ph type="body" idx="1"/>
          </p:nvPr>
        </p:nvSpPr>
        <p:spPr>
          <a:xfrm>
            <a:off x="393192" y="1143000"/>
            <a:ext cx="5965461" cy="5000754"/>
          </a:xfrm>
        </p:spPr>
        <p:txBody>
          <a:bodyPr/>
          <a:lstStyle/>
          <a:p>
            <a:pPr marL="0" indent="0" eaLnBrk="1" hangingPunct="1">
              <a:defRPr/>
            </a:pPr>
            <a:r>
              <a:rPr lang="en-US" dirty="0">
                <a:latin typeface="Arial Narrow" charset="0"/>
                <a:cs typeface="+mn-cs"/>
              </a:rPr>
              <a:t>Rotate food to use the oldest inventory </a:t>
            </a:r>
            <a:r>
              <a:rPr lang="en-US" dirty="0" smtClean="0">
                <a:latin typeface="Arial Narrow" charset="0"/>
                <a:cs typeface="+mn-cs"/>
              </a:rPr>
              <a:t>first: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One way to rotate products is to follow </a:t>
            </a:r>
            <a:r>
              <a:rPr lang="en-US" dirty="0" smtClean="0">
                <a:solidFill>
                  <a:srgbClr val="000000"/>
                </a:solidFill>
                <a:latin typeface="Arial Narrow" charset="0"/>
              </a:rPr>
              <a:t>FIFO</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Identify the food item</a:t>
            </a:r>
            <a:r>
              <a:rPr lang="ja-JP" altLang="en-US" dirty="0">
                <a:solidFill>
                  <a:srgbClr val="000000"/>
                </a:solidFill>
                <a:latin typeface="Arial Narrow" charset="0"/>
              </a:rPr>
              <a:t>’</a:t>
            </a:r>
            <a:r>
              <a:rPr lang="en-US" dirty="0">
                <a:solidFill>
                  <a:srgbClr val="000000"/>
                </a:solidFill>
                <a:latin typeface="Arial Narrow" charset="0"/>
              </a:rPr>
              <a:t>s use-by or expiration date</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Store items with the earliest use-by or expiration dates in front of items with later dates</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Once shelved, use those items stored in front </a:t>
            </a:r>
            <a:r>
              <a:rPr lang="en-US" dirty="0" smtClean="0">
                <a:solidFill>
                  <a:srgbClr val="000000"/>
                </a:solidFill>
                <a:latin typeface="Arial Narrow" charset="0"/>
              </a:rPr>
              <a:t>first</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smtClean="0">
                <a:solidFill>
                  <a:srgbClr val="000000"/>
                </a:solidFill>
                <a:latin typeface="Arial Narrow" charset="0"/>
              </a:rPr>
              <a:t>Throw out </a:t>
            </a:r>
            <a:r>
              <a:rPr lang="en-US" dirty="0">
                <a:solidFill>
                  <a:srgbClr val="000000"/>
                </a:solidFill>
                <a:latin typeface="Arial Narrow" charset="0"/>
              </a:rPr>
              <a:t>food that has passed its manufacturer</a:t>
            </a:r>
            <a:r>
              <a:rPr lang="ja-JP" altLang="en-US" dirty="0">
                <a:solidFill>
                  <a:srgbClr val="000000"/>
                </a:solidFill>
                <a:latin typeface="Arial Narrow" charset="0"/>
              </a:rPr>
              <a:t>’</a:t>
            </a:r>
            <a:r>
              <a:rPr lang="en-US" dirty="0">
                <a:solidFill>
                  <a:srgbClr val="000000"/>
                </a:solidFill>
                <a:latin typeface="Arial Narrow" charset="0"/>
              </a:rPr>
              <a:t>s use-by or expiration </a:t>
            </a:r>
            <a:r>
              <a:rPr lang="en-US" dirty="0" smtClean="0">
                <a:solidFill>
                  <a:srgbClr val="000000"/>
                </a:solidFill>
                <a:latin typeface="Arial Narrow" charset="0"/>
              </a:rPr>
              <a:t>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5-26</a:t>
            </a:r>
          </a:p>
        </p:txBody>
      </p:sp>
      <p:sp>
        <p:nvSpPr>
          <p:cNvPr id="145414"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tockRotat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004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4-4</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cutting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24663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393192" y="1143000"/>
            <a:ext cx="5629612" cy="4874799"/>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endParaRPr lang="en-US" b="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all items in designated storage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Store items away from walls and at least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six </a:t>
            </a:r>
            <a:r>
              <a:rPr lang="en-US" dirty="0">
                <a:solidFill>
                  <a:srgbClr val="000000"/>
                </a:solidFill>
                <a:latin typeface="Arial Narrow" charset="0"/>
              </a:rPr>
              <a:t>inches (15 centimeters) off the floor </a:t>
            </a:r>
          </a:p>
          <a:p>
            <a:pPr marL="694944" lvl="2" indent="-347472" eaLnBrk="1" hangingPunct="1">
              <a:lnSpc>
                <a:spcPct val="100000"/>
              </a:lnSpc>
              <a:spcBef>
                <a:spcPts val="900"/>
              </a:spcBef>
              <a:defRPr/>
            </a:pPr>
            <a:r>
              <a:rPr lang="en-US" dirty="0">
                <a:solidFill>
                  <a:srgbClr val="000000"/>
                </a:solidFill>
                <a:latin typeface="Arial Narrow" charset="0"/>
              </a:rPr>
              <a:t>Store single-use items (e.g., sleeve of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single</a:t>
            </a:r>
            <a:r>
              <a:rPr lang="en-US" dirty="0">
                <a:solidFill>
                  <a:srgbClr val="000000"/>
                </a:solidFill>
                <a:latin typeface="Arial Narrow" charset="0"/>
              </a:rPr>
              <a:t>-use cups, single-use gloves) in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original packaging</a:t>
            </a:r>
            <a:endParaRPr lang="en-US" dirty="0">
              <a:solidFill>
                <a:srgbClr val="000000"/>
              </a:solidFill>
              <a:latin typeface="Arial Narrow" charset="0"/>
            </a:endParaRP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5-27</a:t>
            </a:r>
          </a:p>
        </p:txBody>
      </p:sp>
      <p:sp>
        <p:nvSpPr>
          <p:cNvPr id="1464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helfHeight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77088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393192" y="1143000"/>
            <a:ext cx="4775360" cy="5372100"/>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 </a:t>
            </a:r>
            <a:r>
              <a:rPr lang="en-US" sz="1800" dirty="0" smtClean="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in </a:t>
            </a:r>
            <a:r>
              <a:rPr lang="en-US" dirty="0" smtClean="0">
                <a:solidFill>
                  <a:srgbClr val="000000"/>
                </a:solidFill>
                <a:latin typeface="Arial Narrow" charset="0"/>
              </a:rPr>
              <a:t>containers </a:t>
            </a:r>
            <a:r>
              <a:rPr lang="en-US" dirty="0">
                <a:solidFill>
                  <a:srgbClr val="000000"/>
                </a:solidFill>
                <a:latin typeface="Arial Narrow" charset="0"/>
              </a:rPr>
              <a:t>intended </a:t>
            </a:r>
            <a:r>
              <a:rPr lang="en-US" dirty="0" smtClean="0">
                <a:solidFill>
                  <a:srgbClr val="000000"/>
                </a:solidFill>
                <a:latin typeface="Arial Narrow" charset="0"/>
              </a:rPr>
              <a:t>for food</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Use containers that are durable, leak proof, </a:t>
            </a:r>
            <a:r>
              <a:rPr lang="en-US" dirty="0" smtClean="0">
                <a:solidFill>
                  <a:srgbClr val="000000"/>
                </a:solidFill>
                <a:latin typeface="Arial Narrow" charset="0"/>
              </a:rPr>
              <a:t>and </a:t>
            </a:r>
            <a:r>
              <a:rPr lang="en-US" dirty="0">
                <a:solidFill>
                  <a:srgbClr val="000000"/>
                </a:solidFill>
                <a:latin typeface="Arial Narrow" charset="0"/>
              </a:rPr>
              <a:t>able to be sealed or </a:t>
            </a:r>
            <a:r>
              <a:rPr lang="en-US" dirty="0" smtClean="0">
                <a:solidFill>
                  <a:srgbClr val="000000"/>
                </a:solidFill>
                <a:latin typeface="Arial Narrow" charset="0"/>
              </a:rPr>
              <a:t>covered</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use empty food containers to store </a:t>
            </a:r>
            <a:r>
              <a:rPr lang="en-US" dirty="0" smtClean="0">
                <a:solidFill>
                  <a:srgbClr val="000000"/>
                </a:solidFill>
                <a:latin typeface="Arial Narrow" charset="0"/>
              </a:rPr>
              <a:t>chemicals;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put food in empty chemical </a:t>
            </a:r>
            <a:r>
              <a:rPr lang="en-US" dirty="0" smtClean="0">
                <a:solidFill>
                  <a:srgbClr val="000000"/>
                </a:solidFill>
                <a:latin typeface="Arial Narrow" charset="0"/>
              </a:rPr>
              <a:t>containers</a:t>
            </a:r>
            <a:endParaRPr lang="en-US" dirty="0">
              <a:solidFill>
                <a:srgbClr val="000000"/>
              </a:solidFill>
              <a:latin typeface="Arial Narrow" charset="0"/>
            </a:endParaRPr>
          </a:p>
        </p:txBody>
      </p:sp>
      <p:sp>
        <p:nvSpPr>
          <p:cNvPr id="14745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5-29</a:t>
            </a:r>
          </a:p>
        </p:txBody>
      </p:sp>
      <p:sp>
        <p:nvSpPr>
          <p:cNvPr id="147460"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393192" y="1143000"/>
            <a:ext cx="4832059" cy="4641417"/>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 </a:t>
            </a:r>
            <a:r>
              <a:rPr lang="en-US" sz="1800" dirty="0" smtClean="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Keep all storage areas clean and dry</a:t>
            </a:r>
          </a:p>
          <a:p>
            <a:pPr marL="347472" lvl="1" indent="-347472" eaLnBrk="1" hangingPunct="1">
              <a:lnSpc>
                <a:spcPct val="100000"/>
              </a:lnSpc>
              <a:spcBef>
                <a:spcPts val="900"/>
              </a:spcBef>
              <a:defRPr/>
            </a:pPr>
            <a:r>
              <a:rPr lang="en-US" dirty="0">
                <a:solidFill>
                  <a:srgbClr val="000000"/>
                </a:solidFill>
                <a:latin typeface="Arial Narrow" charset="0"/>
              </a:rPr>
              <a:t>Clean up spills and leaks </a:t>
            </a:r>
            <a:r>
              <a:rPr lang="en-US" dirty="0" smtClean="0">
                <a:solidFill>
                  <a:srgbClr val="000000"/>
                </a:solidFill>
                <a:latin typeface="Arial Narrow" charset="0"/>
              </a:rPr>
              <a:t>immediately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Clean dollies, carts, transporters, and trays often</a:t>
            </a:r>
          </a:p>
          <a:p>
            <a:pPr marL="347472" lvl="1" indent="-347472" eaLnBrk="1" hangingPunct="1">
              <a:lnSpc>
                <a:spcPct val="100000"/>
              </a:lnSpc>
              <a:spcBef>
                <a:spcPts val="900"/>
              </a:spcBef>
              <a:defRPr/>
            </a:pPr>
            <a:r>
              <a:rPr lang="en-US" dirty="0">
                <a:solidFill>
                  <a:srgbClr val="000000"/>
                </a:solidFill>
                <a:latin typeface="Arial Narrow" charset="0"/>
              </a:rPr>
              <a:t>Store food in containers that have been cleaned and sanitized</a:t>
            </a:r>
          </a:p>
          <a:p>
            <a:pPr marL="347472" lvl="1" indent="-347472" eaLnBrk="1" hangingPunct="1">
              <a:lnSpc>
                <a:spcPct val="100000"/>
              </a:lnSpc>
              <a:spcBef>
                <a:spcPts val="900"/>
              </a:spcBef>
              <a:defRPr/>
            </a:pPr>
            <a:r>
              <a:rPr lang="en-US" dirty="0">
                <a:solidFill>
                  <a:srgbClr val="000000"/>
                </a:solidFill>
                <a:latin typeface="Arial Narrow" charset="0"/>
              </a:rPr>
              <a:t>Store dirty linens in </a:t>
            </a:r>
            <a:r>
              <a:rPr lang="en-US" dirty="0" smtClean="0">
                <a:solidFill>
                  <a:srgbClr val="000000"/>
                </a:solidFill>
                <a:latin typeface="Arial Narrow" charset="0"/>
              </a:rPr>
              <a:t>clean, </a:t>
            </a:r>
            <a:r>
              <a:rPr lang="en-US" dirty="0">
                <a:solidFill>
                  <a:srgbClr val="000000"/>
                </a:solidFill>
                <a:latin typeface="Arial Narrow" charset="0"/>
              </a:rPr>
              <a:t>nonabsorbent containers or washable laundry </a:t>
            </a:r>
            <a:r>
              <a:rPr lang="en-US" dirty="0" smtClean="0">
                <a:solidFill>
                  <a:srgbClr val="000000"/>
                </a:solidFill>
                <a:latin typeface="Arial Narrow" charset="0"/>
              </a:rPr>
              <a:t>bags</a:t>
            </a:r>
            <a:endParaRPr lang="en-US" dirty="0">
              <a:latin typeface="Arial Narrow" charset="0"/>
            </a:endParaRPr>
          </a:p>
        </p:txBody>
      </p:sp>
      <p:sp>
        <p:nvSpPr>
          <p:cNvPr id="14848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5-30</a:t>
            </a:r>
          </a:p>
        </p:txBody>
      </p:sp>
      <p:sp>
        <p:nvSpPr>
          <p:cNvPr id="14848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cleanCooler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206654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5-31</a:t>
            </a:r>
          </a:p>
        </p:txBody>
      </p:sp>
      <p:sp>
        <p:nvSpPr>
          <p:cNvPr id="14950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
        <p:nvSpPr>
          <p:cNvPr id="5" name="Rectangle 3"/>
          <p:cNvSpPr txBox="1">
            <a:spLocks noChangeArrowheads="1"/>
          </p:cNvSpPr>
          <p:nvPr/>
        </p:nvSpPr>
        <p:spPr bwMode="auto">
          <a:xfrm>
            <a:off x="393192" y="1143000"/>
            <a:ext cx="4922775" cy="481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a:t>Preventing </a:t>
            </a:r>
            <a:r>
              <a:rPr lang="en-US" dirty="0" smtClean="0"/>
              <a:t>cross-contamination</a:t>
            </a:r>
            <a:r>
              <a:rPr lang="en-US" dirty="0"/>
              <a:t>: </a:t>
            </a:r>
            <a:endParaRPr lang="en-US" sz="1800" i="1" dirty="0"/>
          </a:p>
          <a:p>
            <a:pPr marL="347472" lvl="1" indent="-347472" eaLnBrk="1" hangingPunct="1">
              <a:lnSpc>
                <a:spcPct val="100000"/>
              </a:lnSpc>
              <a:spcBef>
                <a:spcPts val="900"/>
              </a:spcBef>
              <a:defRPr/>
            </a:pPr>
            <a:r>
              <a:rPr lang="en-US" b="0" dirty="0">
                <a:solidFill>
                  <a:srgbClr val="000000"/>
                </a:solidFill>
                <a:ea typeface="+mn-ea"/>
                <a:cs typeface="+mn-cs"/>
              </a:rPr>
              <a:t>Wrap or cover food</a:t>
            </a:r>
          </a:p>
          <a:p>
            <a:pPr marL="347472" lvl="1" indent="-347472" eaLnBrk="1" hangingPunct="1">
              <a:lnSpc>
                <a:spcPct val="100000"/>
              </a:lnSpc>
              <a:spcBef>
                <a:spcPts val="900"/>
              </a:spcBef>
              <a:defRPr/>
            </a:pPr>
            <a:r>
              <a:rPr lang="en-US" b="0" dirty="0">
                <a:solidFill>
                  <a:srgbClr val="000000"/>
                </a:solidFill>
                <a:ea typeface="+mn-ea"/>
                <a:cs typeface="+mn-cs"/>
              </a:rPr>
              <a:t>Store raw meat, poultry, and seafood separately from ready-to-eat food</a:t>
            </a:r>
          </a:p>
          <a:p>
            <a:pPr marL="694944" lvl="2" indent="-347472" eaLnBrk="1" hangingPunct="1">
              <a:lnSpc>
                <a:spcPct val="100000"/>
              </a:lnSpc>
              <a:spcBef>
                <a:spcPts val="900"/>
              </a:spcBef>
              <a:defRPr/>
            </a:pPr>
            <a:r>
              <a:rPr lang="en-US" b="0" dirty="0">
                <a:solidFill>
                  <a:srgbClr val="000000"/>
                </a:solidFill>
                <a:ea typeface="+mn-ea"/>
                <a:cs typeface="+mn-cs"/>
              </a:rPr>
              <a:t>If this is not possible, store ready-to-eat food above raw meat, poultry, and seafood</a:t>
            </a:r>
          </a:p>
          <a:p>
            <a:pPr marL="694944" lvl="2" indent="-347472" eaLnBrk="1" hangingPunct="1">
              <a:lnSpc>
                <a:spcPct val="100000"/>
              </a:lnSpc>
              <a:spcBef>
                <a:spcPts val="900"/>
              </a:spcBef>
              <a:defRPr/>
            </a:pPr>
            <a:r>
              <a:rPr lang="en-US" b="0" dirty="0">
                <a:solidFill>
                  <a:srgbClr val="000000"/>
                </a:solidFill>
                <a:ea typeface="+mn-ea"/>
                <a:cs typeface="+mn-cs"/>
              </a:rPr>
              <a:t>This will prevent juices from raw food from dripping onto ready-to-eat food</a:t>
            </a:r>
          </a:p>
          <a:p>
            <a:pPr marL="576263" lvl="2" indent="0" eaLnBrk="1" hangingPunct="1">
              <a:buFont typeface="Courier New" pitchFamily="49" charset="0"/>
              <a:buNone/>
              <a:tabLst>
                <a:tab pos="0" algn="l"/>
              </a:tabLst>
              <a:defRPr/>
            </a:pPr>
            <a:endParaRPr lang="en-US" dirty="0" smtClean="0">
              <a:solidFill>
                <a:srgbClr val="000000"/>
              </a:solidFill>
              <a:ea typeface="+mn-ea"/>
              <a:cs typeface="+mn-cs"/>
            </a:endParaRPr>
          </a:p>
        </p:txBody>
      </p:sp>
      <p:pic>
        <p:nvPicPr>
          <p:cNvPr id="2" name="Picture 1" descr="6e_c05_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a:t>
            </a:r>
            <a:r>
              <a:rPr lang="en-US" dirty="0" smtClean="0">
                <a:solidFill>
                  <a:srgbClr val="000000"/>
                </a:solidFill>
                <a:latin typeface="Arial Narrow" charset="0"/>
              </a:rPr>
              <a:t>order</a:t>
            </a:r>
            <a:endParaRPr lang="en-US" dirty="0">
              <a:solidFill>
                <a:srgbClr val="000000"/>
              </a:solidFill>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a:t>
            </a:r>
            <a:r>
              <a:rPr lang="en-US" dirty="0" smtClean="0">
                <a:solidFill>
                  <a:srgbClr val="000000"/>
                </a:solidFill>
                <a:latin typeface="Arial Narrow" charset="0"/>
              </a:rPr>
              <a:t>food</a:t>
            </a:r>
            <a:endParaRPr lang="en-US" dirty="0">
              <a:solidFill>
                <a:srgbClr val="000000"/>
              </a:solidFill>
              <a:latin typeface="Arial Narrow" charset="0"/>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5-32</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1_tallcool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884279"/>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 </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5-33</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body" idx="1"/>
          </p:nvPr>
        </p:nvSpPr>
        <p:spPr>
          <a:xfrm>
            <a:off x="393192" y="1143000"/>
            <a:ext cx="6836568" cy="4807885"/>
          </a:xfrm>
        </p:spPr>
        <p:txBody>
          <a:bodyPr/>
          <a:lstStyle/>
          <a:p>
            <a:pPr marL="0" indent="0" eaLnBrk="1" hangingPunct="1">
              <a:defRPr/>
            </a:pPr>
            <a:r>
              <a:rPr lang="en-US" dirty="0">
                <a:latin typeface="Arial Narrow" charset="0"/>
                <a:cs typeface="+mn-cs"/>
              </a:rPr>
              <a:t>Objectives:</a:t>
            </a:r>
            <a:endParaRPr lang="en-US" i="1" dirty="0">
              <a:latin typeface="Arial Narrow" charset="0"/>
              <a:cs typeface="+mn-cs"/>
            </a:endParaRPr>
          </a:p>
          <a:p>
            <a:pPr lvl="1" eaLnBrk="1" hangingPunct="1">
              <a:defRPr/>
            </a:pPr>
            <a:r>
              <a:rPr lang="en-US" dirty="0">
                <a:latin typeface="Arial Narrow" charset="0"/>
              </a:rPr>
              <a:t>Prevent cross-contamination and time-temperature abuse</a:t>
            </a:r>
          </a:p>
          <a:p>
            <a:pPr lvl="1" eaLnBrk="1" hangingPunct="1">
              <a:defRPr/>
            </a:pPr>
            <a:r>
              <a:rPr lang="en-US" dirty="0">
                <a:latin typeface="Arial Narrow" charset="0"/>
              </a:rPr>
              <a:t>Thaw food correctly</a:t>
            </a:r>
          </a:p>
          <a:p>
            <a:pPr lvl="1" eaLnBrk="1" hangingPunct="1">
              <a:defRPr/>
            </a:pPr>
            <a:r>
              <a:rPr lang="en-US" dirty="0">
                <a:latin typeface="Arial Narrow" charset="0"/>
              </a:rPr>
              <a:t>Cook food to a minimum internal temperature</a:t>
            </a:r>
          </a:p>
          <a:p>
            <a:pPr lvl="1" eaLnBrk="1" hangingPunct="1">
              <a:defRPr/>
            </a:pPr>
            <a:r>
              <a:rPr lang="en-US" dirty="0">
                <a:latin typeface="Arial Narrow" charset="0"/>
              </a:rPr>
              <a:t>Cool and reheat food to the correct temperature in the correct amount of time</a:t>
            </a:r>
          </a:p>
        </p:txBody>
      </p:sp>
      <p:sp>
        <p:nvSpPr>
          <p:cNvPr id="15257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a:t>
            </a:r>
          </a:p>
        </p:txBody>
      </p:sp>
      <p:sp>
        <p:nvSpPr>
          <p:cNvPr id="15258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body" idx="1"/>
          </p:nvPr>
        </p:nvSpPr>
        <p:spPr>
          <a:xfrm>
            <a:off x="393192" y="1143000"/>
            <a:ext cx="5016500" cy="3575685"/>
          </a:xfrm>
        </p:spPr>
        <p:txBody>
          <a:bodyPr/>
          <a:lstStyle/>
          <a:p>
            <a:pPr marL="0" indent="0" eaLnBrk="1" hangingPunct="1">
              <a:defRPr/>
            </a:pPr>
            <a:r>
              <a:rPr lang="en-US" dirty="0">
                <a:latin typeface="Arial Narrow" charset="0"/>
                <a:cs typeface="+mn-cs"/>
              </a:rPr>
              <a:t>When prepping food:</a:t>
            </a:r>
            <a:endParaRPr lang="en-US" i="1" dirty="0">
              <a:latin typeface="Arial Narrow" charset="0"/>
              <a:cs typeface="+mn-cs"/>
            </a:endParaRPr>
          </a:p>
          <a:p>
            <a:pPr lvl="1" eaLnBrk="1" hangingPunct="1">
              <a:defRPr/>
            </a:pPr>
            <a:r>
              <a:rPr lang="en-US" dirty="0">
                <a:latin typeface="Arial Narrow" charset="0"/>
              </a:rPr>
              <a:t>Only remove as much food from the cooler as you can prep in a short period of </a:t>
            </a:r>
            <a:r>
              <a:rPr lang="en-US" dirty="0" smtClean="0">
                <a:latin typeface="Arial Narrow" charset="0"/>
              </a:rPr>
              <a:t>time</a:t>
            </a:r>
            <a:endParaRPr lang="en-US" dirty="0">
              <a:latin typeface="Arial Narrow" charset="0"/>
            </a:endParaRPr>
          </a:p>
          <a:p>
            <a:pPr lvl="2" eaLnBrk="1" hangingPunct="1">
              <a:defRPr/>
            </a:pPr>
            <a:r>
              <a:rPr lang="en-US" dirty="0">
                <a:latin typeface="Arial Narrow" charset="0"/>
              </a:rPr>
              <a:t>This limits time-temperature abuse </a:t>
            </a:r>
          </a:p>
          <a:p>
            <a:pPr lvl="1" eaLnBrk="1" hangingPunct="1">
              <a:defRPr/>
            </a:pPr>
            <a:r>
              <a:rPr lang="en-US" dirty="0">
                <a:latin typeface="Arial Narrow" charset="0"/>
              </a:rPr>
              <a:t>Return prepped food to the cooler or cook it as quickly as </a:t>
            </a:r>
            <a:r>
              <a:rPr lang="en-US" dirty="0" smtClean="0">
                <a:latin typeface="Arial Narrow" charset="0"/>
              </a:rPr>
              <a:t>possible</a:t>
            </a:r>
            <a:endParaRPr lang="en-US" dirty="0">
              <a:latin typeface="Arial Narrow" charset="0"/>
            </a:endParaRPr>
          </a:p>
          <a:p>
            <a:pPr lvl="1" eaLnBrk="1" hangingPunct="1">
              <a:defRPr/>
            </a:pPr>
            <a:r>
              <a:rPr lang="en-US" dirty="0">
                <a:latin typeface="Arial Narrow" charset="0"/>
              </a:rPr>
              <a:t>Make sure workstations, cutting boards, and utensils are clean and </a:t>
            </a:r>
            <a:r>
              <a:rPr lang="en-US" dirty="0" smtClean="0">
                <a:latin typeface="Arial Narrow" charset="0"/>
              </a:rPr>
              <a:t>sanitized </a:t>
            </a:r>
            <a:endParaRPr lang="en-US" dirty="0">
              <a:latin typeface="Arial Narrow" charset="0"/>
            </a:endParaRPr>
          </a:p>
        </p:txBody>
      </p:sp>
      <p:sp>
        <p:nvSpPr>
          <p:cNvPr id="15360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a:t>
            </a:r>
          </a:p>
        </p:txBody>
      </p:sp>
      <p:sp>
        <p:nvSpPr>
          <p:cNvPr id="153605"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pic>
        <p:nvPicPr>
          <p:cNvPr id="2" name="Picture 1" descr="6e_c06_02_TunaSld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6556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law </a:t>
            </a: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the </a:t>
            </a:r>
            <a:r>
              <a:rPr lang="en-US" dirty="0" smtClean="0">
                <a:latin typeface="Arial Narrow" charset="0"/>
              </a:rPr>
              <a:t>operation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6-4</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don</a:t>
            </a:r>
            <a:r>
              <a:rPr lang="en-US" dirty="0">
                <a:latin typeface="Arial Narrow" charset="0"/>
              </a:rPr>
              <a:t>’</a:t>
            </a:r>
            <a:r>
              <a:rPr lang="en-US" dirty="0" smtClean="0">
                <a:latin typeface="Arial Narrow" charset="0"/>
              </a:rPr>
              <a:t>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4-5</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preprepp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524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Present </a:t>
            </a:r>
            <a:r>
              <a:rPr lang="en-US" dirty="0" smtClean="0">
                <a:latin typeface="Arial Narrow" charset="0"/>
                <a:cs typeface="+mn-cs"/>
              </a:rPr>
              <a:t>food honestly</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use the following to misrepresent the appearance of food</a:t>
            </a:r>
          </a:p>
          <a:p>
            <a:pPr lvl="2" eaLnBrk="1" hangingPunct="1">
              <a:defRPr/>
            </a:pPr>
            <a:r>
              <a:rPr lang="en-US" dirty="0">
                <a:latin typeface="Arial Narrow" charset="0"/>
              </a:rPr>
              <a:t>Food additives or color additive</a:t>
            </a:r>
          </a:p>
          <a:p>
            <a:pPr lvl="2" eaLnBrk="1" hangingPunct="1">
              <a:defRPr/>
            </a:pPr>
            <a:r>
              <a:rPr lang="en-US" dirty="0">
                <a:latin typeface="Arial Narrow" charset="0"/>
              </a:rPr>
              <a:t>Colored overwraps</a:t>
            </a:r>
          </a:p>
          <a:p>
            <a:pPr lvl="2" eaLnBrk="1" hangingPunct="1">
              <a:defRPr/>
            </a:pPr>
            <a:r>
              <a:rPr lang="en-US" dirty="0">
                <a:latin typeface="Arial Narrow" charset="0"/>
              </a:rPr>
              <a:t>Lights</a:t>
            </a:r>
          </a:p>
          <a:p>
            <a:pPr lvl="1" eaLnBrk="1" hangingPunct="1">
              <a:defRPr/>
            </a:pPr>
            <a:r>
              <a:rPr lang="en-US" dirty="0">
                <a:latin typeface="Arial Narrow" charset="0"/>
              </a:rPr>
              <a:t>Food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6-5</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a:latin typeface="Arial Narrow" charset="0"/>
                <a:cs typeface="+mn-cs"/>
              </a:rPr>
              <a:t>Corrective </a:t>
            </a:r>
            <a:r>
              <a:rPr lang="en-US" dirty="0" smtClean="0">
                <a:latin typeface="Arial Narrow" charset="0"/>
                <a:cs typeface="+mn-cs"/>
              </a:rPr>
              <a:t>actions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Food must be thrown out in the following </a:t>
            </a:r>
            <a:r>
              <a:rPr lang="en-US" dirty="0" smtClean="0">
                <a:latin typeface="Arial Narrow" charset="0"/>
              </a:rPr>
              <a:t>situations</a:t>
            </a:r>
            <a:endParaRPr lang="en-US" dirty="0">
              <a:latin typeface="Arial Narrow" charset="0"/>
            </a:endParaRPr>
          </a:p>
          <a:p>
            <a:pPr lvl="2" eaLnBrk="1" hangingPunct="1">
              <a:defRPr/>
            </a:pPr>
            <a:r>
              <a:rPr lang="en-US" dirty="0">
                <a:latin typeface="Arial Narrow" charset="0"/>
              </a:rPr>
              <a:t>When it is handled by staff who have been restricted or excluded from the operation due to illness</a:t>
            </a:r>
          </a:p>
          <a:p>
            <a:pPr lvl="2" eaLnBrk="1" hangingPunct="1">
              <a:defRPr/>
            </a:pPr>
            <a:r>
              <a:rPr lang="en-US" dirty="0">
                <a:latin typeface="Arial Narrow" charset="0"/>
              </a:rPr>
              <a:t>When it is contaminated by hands or bodily fluids from the nose or mouth</a:t>
            </a:r>
          </a:p>
          <a:p>
            <a:pPr lvl="2"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6-6</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5"/>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 Four </a:t>
            </a:r>
            <a:r>
              <a:rPr lang="en-US" dirty="0" smtClean="0">
                <a:latin typeface="Arial Narrow" charset="0"/>
                <a:cs typeface="+mn-cs"/>
              </a:rPr>
              <a:t>methods </a:t>
            </a:r>
            <a:r>
              <a:rPr lang="en-US" dirty="0">
                <a:latin typeface="Arial Narrow" charset="0"/>
                <a:cs typeface="+mn-cs"/>
              </a:rPr>
              <a:t>for </a:t>
            </a:r>
            <a:r>
              <a:rPr lang="en-US" dirty="0" smtClean="0">
                <a:latin typeface="Arial Narrow" charset="0"/>
                <a:cs typeface="+mn-cs"/>
              </a:rPr>
              <a:t>thawing food:</a:t>
            </a:r>
            <a:endParaRPr lang="en-US" i="1" dirty="0">
              <a:latin typeface="Arial Narrow" charset="0"/>
              <a:cs typeface="+mn-cs"/>
            </a:endParaRPr>
          </a:p>
          <a:p>
            <a:pPr lvl="1" eaLnBrk="1" hangingPunct="1">
              <a:buSzTx/>
              <a:buFont typeface="Wingdings" charset="0"/>
              <a:buAutoNum type="arabicPeriod"/>
              <a:defRPr/>
            </a:pPr>
            <a:r>
              <a:rPr lang="en-US" dirty="0">
                <a:latin typeface="Arial Narrow" charset="0"/>
              </a:rPr>
              <a:t>Thaw food in a cooler, keeping its temperature at </a:t>
            </a: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a:t>
            </a:r>
          </a:p>
          <a:p>
            <a:pPr lvl="1" eaLnBrk="1" hangingPunct="1">
              <a:buSzTx/>
              <a:buFont typeface="Wingdings" charset="0"/>
              <a:buAutoNum type="arabicPeriod"/>
              <a:defRPr/>
            </a:pPr>
            <a:r>
              <a:rPr lang="en-US" dirty="0">
                <a:latin typeface="Arial Narrow" charset="0"/>
              </a:rPr>
              <a:t>Submerge food under running water at </a:t>
            </a:r>
            <a:r>
              <a:rPr lang="en-US" dirty="0" smtClean="0">
                <a:latin typeface="Arial Narrow" charset="0"/>
              </a:rPr>
              <a:t/>
            </a:r>
            <a:br>
              <a:rPr lang="en-US" dirty="0" smtClean="0">
                <a:latin typeface="Arial Narrow" charset="0"/>
              </a:rPr>
            </a:br>
            <a:r>
              <a:rPr lang="en-US" dirty="0" smtClean="0">
                <a:latin typeface="Arial Narrow" charset="0"/>
              </a:rPr>
              <a:t>70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21</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a:t>
            </a:r>
          </a:p>
          <a:p>
            <a:pPr lvl="2" eaLnBrk="1" hangingPunct="1">
              <a:buSzTx/>
              <a:defRPr/>
            </a:pPr>
            <a:r>
              <a:rPr lang="en-US" dirty="0">
                <a:latin typeface="Arial Narrow" charset="0"/>
              </a:rPr>
              <a:t>Never let the temperature of the food go above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for </a:t>
            </a:r>
            <a:r>
              <a:rPr lang="en-US" dirty="0">
                <a:latin typeface="Arial Narrow" charset="0"/>
              </a:rPr>
              <a:t>longer than four </a:t>
            </a:r>
            <a:r>
              <a:rPr lang="en-US" dirty="0" smtClean="0">
                <a:latin typeface="Arial Narrow" charset="0"/>
              </a:rPr>
              <a:t>hours </a:t>
            </a:r>
            <a:endParaRPr lang="en-US" dirty="0">
              <a:latin typeface="Arial Narrow" charset="0"/>
            </a:endParaRPr>
          </a:p>
          <a:p>
            <a:pPr lvl="1" eaLnBrk="1" hangingPunct="1">
              <a:buSzTx/>
              <a:buFont typeface="Wingdings" charset="0"/>
              <a:buAutoNum type="arabicPeriod"/>
              <a:defRPr/>
            </a:pPr>
            <a:r>
              <a:rPr lang="en-US" dirty="0">
                <a:latin typeface="Arial Narrow" charset="0"/>
              </a:rPr>
              <a:t>Thaw food in a microwave, only if cooked immediately after thawing</a:t>
            </a:r>
          </a:p>
          <a:p>
            <a:pPr lvl="1" eaLnBrk="1" hangingPunct="1">
              <a:buSzTx/>
              <a:buFont typeface="Wingdings" charset="0"/>
              <a:buAutoNum type="arabicPeriod"/>
              <a:defRPr/>
            </a:pPr>
            <a:r>
              <a:rPr lang="en-US" dirty="0">
                <a:latin typeface="Arial Narrow" charset="0"/>
              </a:rPr>
              <a:t>Thaw as part of the cooking process</a:t>
            </a:r>
          </a:p>
        </p:txBody>
      </p:sp>
      <p:sp>
        <p:nvSpPr>
          <p:cNvPr id="157700" name="Text Box 102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6-7</a:t>
            </a:r>
          </a:p>
        </p:txBody>
      </p:sp>
      <p:sp>
        <p:nvSpPr>
          <p:cNvPr id="157701" name="Rectangle 1031"/>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Thawing</a:t>
            </a:r>
          </a:p>
        </p:txBody>
      </p:sp>
      <p:pic>
        <p:nvPicPr>
          <p:cNvPr id="2" name="Picture 1" descr="6e_c06_03_thawingmeatB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06949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Thawing ROP </a:t>
            </a:r>
            <a:r>
              <a:rPr lang="en-US" dirty="0" smtClean="0"/>
              <a:t>Fish</a:t>
            </a:r>
            <a:endParaRPr lang="en-US" dirty="0"/>
          </a:p>
        </p:txBody>
      </p:sp>
      <p:sp>
        <p:nvSpPr>
          <p:cNvPr id="3" name="Content Placeholder 2"/>
          <p:cNvSpPr>
            <a:spLocks noGrp="1"/>
          </p:cNvSpPr>
          <p:nvPr>
            <p:ph idx="1"/>
          </p:nvPr>
        </p:nvSpPr>
        <p:spPr>
          <a:xfrm>
            <a:off x="409577" y="1143000"/>
            <a:ext cx="4956236" cy="4983163"/>
          </a:xfrm>
        </p:spPr>
        <p:txBody>
          <a:bodyPr/>
          <a:lstStyle/>
          <a:p>
            <a:pPr lvl="1"/>
            <a:r>
              <a:rPr lang="en-US" dirty="0"/>
              <a:t>Frozen fish received in ROP packaging must be thawed carefully.</a:t>
            </a:r>
          </a:p>
          <a:p>
            <a:pPr lvl="1"/>
            <a:r>
              <a:rPr lang="en-US" dirty="0"/>
              <a:t>If the label states that the product must remain frozen until use, then remove fish from </a:t>
            </a:r>
            <a:r>
              <a:rPr lang="en-US" dirty="0" smtClean="0"/>
              <a:t>packaging:</a:t>
            </a:r>
          </a:p>
          <a:p>
            <a:pPr lvl="2"/>
            <a:r>
              <a:rPr lang="en-US" dirty="0" smtClean="0"/>
              <a:t>Before </a:t>
            </a:r>
            <a:r>
              <a:rPr lang="en-US" dirty="0"/>
              <a:t>thawing under refrigeration.</a:t>
            </a:r>
          </a:p>
          <a:p>
            <a:pPr lvl="2"/>
            <a:r>
              <a:rPr lang="en-US" dirty="0"/>
              <a:t>Before or immediately after thawing under running water.</a:t>
            </a:r>
          </a:p>
          <a:p>
            <a:pPr marL="0" lvl="1" indent="-109728"/>
            <a:endParaRPr lang="en-US" dirty="0"/>
          </a:p>
        </p:txBody>
      </p:sp>
      <p:sp>
        <p:nvSpPr>
          <p:cNvPr id="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6-8</a:t>
            </a:r>
          </a:p>
        </p:txBody>
      </p:sp>
      <p:pic>
        <p:nvPicPr>
          <p:cNvPr id="6" name="Picture 5" descr="fishshrinkwrapped.jpg"/>
          <p:cNvPicPr>
            <a:picLocks noChangeAspect="1"/>
          </p:cNvPicPr>
          <p:nvPr/>
        </p:nvPicPr>
        <p:blipFill rotWithShape="1">
          <a:blip r:embed="rId3">
            <a:extLst>
              <a:ext uri="{28A0092B-C50C-407E-A947-70E740481C1C}">
                <a14:useLocalDpi xmlns:a14="http://schemas.microsoft.com/office/drawing/2010/main" val="0"/>
              </a:ext>
            </a:extLst>
          </a:blip>
          <a:srcRect b="9213"/>
          <a:stretch/>
        </p:blipFill>
        <p:spPr>
          <a:xfrm>
            <a:off x="6525487" y="1258341"/>
            <a:ext cx="2103120" cy="19093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064542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1"/>
          </p:nvPr>
        </p:nvSpPr>
        <p:spPr>
          <a:xfrm>
            <a:off x="393192" y="1143000"/>
            <a:ext cx="5029200" cy="4983163"/>
          </a:xfrm>
        </p:spPr>
        <p:txBody>
          <a:bodyPr/>
          <a:lstStyle/>
          <a:p>
            <a:pPr marL="0" indent="0" eaLnBrk="1" hangingPunct="1">
              <a:tabLst>
                <a:tab pos="571500" algn="l"/>
              </a:tabLst>
              <a:defRPr/>
            </a:pPr>
            <a:r>
              <a:rPr lang="en-US" dirty="0">
                <a:latin typeface="Arial Narrow" charset="0"/>
                <a:cs typeface="+mn-cs"/>
              </a:rPr>
              <a:t>Produce:</a:t>
            </a:r>
          </a:p>
          <a:p>
            <a:pPr lvl="1" eaLnBrk="1" hangingPunct="1">
              <a:tabLst>
                <a:tab pos="571500" algn="l"/>
              </a:tabLst>
              <a:defRPr/>
            </a:pPr>
            <a:r>
              <a:rPr lang="en-US" dirty="0">
                <a:latin typeface="Arial Narrow" charset="0"/>
              </a:rPr>
              <a:t>Make sure produce does not touch surfaces exposed to raw meat, seafood, or </a:t>
            </a:r>
            <a:r>
              <a:rPr lang="en-US" dirty="0" smtClean="0">
                <a:latin typeface="Arial Narrow" charset="0"/>
              </a:rPr>
              <a:t>poultry</a:t>
            </a:r>
            <a:endParaRPr lang="en-US" dirty="0">
              <a:latin typeface="Arial Narrow" charset="0"/>
            </a:endParaRPr>
          </a:p>
          <a:p>
            <a:pPr lvl="1" eaLnBrk="1" hangingPunct="1">
              <a:tabLst>
                <a:tab pos="571500" algn="l"/>
              </a:tabLst>
              <a:defRPr/>
            </a:pPr>
            <a:r>
              <a:rPr lang="en-US" dirty="0">
                <a:latin typeface="Arial Narrow" charset="0"/>
              </a:rPr>
              <a:t>Wash it thoroughly under running water </a:t>
            </a:r>
            <a:r>
              <a:rPr lang="en-US" dirty="0" smtClean="0">
                <a:latin typeface="Arial Narrow" charset="0"/>
              </a:rPr>
              <a:t>before</a:t>
            </a:r>
            <a:endParaRPr lang="en-US" dirty="0">
              <a:latin typeface="Arial Narrow" charset="0"/>
            </a:endParaRPr>
          </a:p>
          <a:p>
            <a:pPr lvl="2" eaLnBrk="1" hangingPunct="1">
              <a:tabLst>
                <a:tab pos="571500" algn="l"/>
              </a:tabLst>
              <a:defRPr/>
            </a:pPr>
            <a:r>
              <a:rPr lang="en-US" dirty="0">
                <a:latin typeface="Arial Narrow" charset="0"/>
              </a:rPr>
              <a:t>Cutting</a:t>
            </a:r>
          </a:p>
          <a:p>
            <a:pPr lvl="2" eaLnBrk="1" hangingPunct="1">
              <a:tabLst>
                <a:tab pos="571500" algn="l"/>
              </a:tabLst>
              <a:defRPr/>
            </a:pPr>
            <a:r>
              <a:rPr lang="en-US" dirty="0">
                <a:latin typeface="Arial Narrow" charset="0"/>
              </a:rPr>
              <a:t>Cooking</a:t>
            </a:r>
          </a:p>
          <a:p>
            <a:pPr lvl="2" eaLnBrk="1" hangingPunct="1">
              <a:tabLst>
                <a:tab pos="571500" algn="l"/>
              </a:tabLst>
              <a:defRPr/>
            </a:pPr>
            <a:r>
              <a:rPr lang="en-US" dirty="0">
                <a:latin typeface="Arial Narrow" charset="0"/>
              </a:rPr>
              <a:t>Combining with other ingredients</a:t>
            </a:r>
          </a:p>
          <a:p>
            <a:pPr marL="571500" lvl="1" indent="-457200" eaLnBrk="1" hangingPunct="1">
              <a:tabLst>
                <a:tab pos="571500" algn="l"/>
              </a:tabLst>
              <a:defRPr/>
            </a:pPr>
            <a:endParaRPr lang="en-US" dirty="0">
              <a:latin typeface="Arial Narrow" charset="0"/>
            </a:endParaRPr>
          </a:p>
        </p:txBody>
      </p:sp>
      <p:sp>
        <p:nvSpPr>
          <p:cNvPr id="15872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6-9</a:t>
            </a:r>
          </a:p>
        </p:txBody>
      </p:sp>
      <p:sp>
        <p:nvSpPr>
          <p:cNvPr id="15872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marL="0" indent="0" eaLnBrk="1" hangingPunct="1">
              <a:defRPr/>
            </a:pPr>
            <a:r>
              <a:rPr lang="en-US" dirty="0">
                <a:latin typeface="Arial Narrow" charset="0"/>
                <a:cs typeface="+mn-cs"/>
              </a:rPr>
              <a:t>Produce: </a:t>
            </a:r>
            <a:endParaRPr lang="en-US" sz="2000" i="1" dirty="0">
              <a:latin typeface="Arial Narrow" charset="0"/>
              <a:cs typeface="+mn-cs"/>
            </a:endParaRPr>
          </a:p>
          <a:p>
            <a:pPr lvl="1" eaLnBrk="1" hangingPunct="1">
              <a:defRPr/>
            </a:pPr>
            <a:r>
              <a:rPr lang="en-US" dirty="0">
                <a:latin typeface="Arial Narrow" charset="0"/>
              </a:rPr>
              <a:t>Produce 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r>
              <a:rPr lang="en-US" dirty="0">
                <a:latin typeface="Arial Narrow" charset="0"/>
              </a:rPr>
              <a:t>When 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6-10</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4_separatinggreen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1051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393192" y="1143000"/>
            <a:ext cx="5029200" cy="4983163"/>
          </a:xfrm>
        </p:spPr>
        <p:txBody>
          <a:bodyPr/>
          <a:lstStyle/>
          <a:p>
            <a:pPr marL="0" indent="0" eaLnBrk="1" hangingPunct="1">
              <a:tabLst>
                <a:tab pos="571500" algn="l"/>
              </a:tabLst>
              <a:defRPr/>
            </a:pPr>
            <a:r>
              <a:rPr lang="en-US" dirty="0" smtClean="0">
                <a:latin typeface="Arial Narrow" charset="0"/>
                <a:cs typeface="+mn-cs"/>
              </a:rPr>
              <a:t>Produce: </a:t>
            </a:r>
            <a:endParaRPr lang="en-US" sz="1800" dirty="0">
              <a:latin typeface="Arial Narrow" charset="0"/>
              <a:cs typeface="+mn-cs"/>
            </a:endParaRPr>
          </a:p>
          <a:p>
            <a:pPr lvl="1" eaLnBrk="1" hangingPunct="1">
              <a:tabLst>
                <a:tab pos="571500" algn="l"/>
              </a:tabLst>
              <a:defRPr/>
            </a:pPr>
            <a:r>
              <a:rPr lang="en-US" dirty="0">
                <a:latin typeface="Arial Narrow" charset="0"/>
              </a:rPr>
              <a:t>Refrigerate and hold sliced melons, </a:t>
            </a:r>
            <a:r>
              <a:rPr lang="en-US" dirty="0" smtClean="0">
                <a:latin typeface="Arial Narrow" charset="0"/>
              </a:rPr>
              <a:t/>
            </a:r>
            <a:br>
              <a:rPr lang="en-US" dirty="0" smtClean="0">
                <a:latin typeface="Arial Narrow" charset="0"/>
              </a:rPr>
            </a:br>
            <a:r>
              <a:rPr lang="en-US" dirty="0" smtClean="0">
                <a:latin typeface="Arial Narrow" charset="0"/>
              </a:rPr>
              <a:t>cut </a:t>
            </a:r>
            <a:r>
              <a:rPr lang="en-US" dirty="0">
                <a:latin typeface="Arial Narrow" charset="0"/>
              </a:rPr>
              <a:t>tomatoes, and cut leafy greens at </a:t>
            </a:r>
            <a:r>
              <a:rPr lang="en-US" dirty="0" smtClean="0">
                <a:latin typeface="Arial Narrow" charset="0"/>
              </a:rPr>
              <a:t/>
            </a:r>
            <a:br>
              <a:rPr lang="en-US" dirty="0" smtClean="0">
                <a:latin typeface="Arial Narrow" charset="0"/>
              </a:rPr>
            </a:b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a:t>
            </a:r>
          </a:p>
          <a:p>
            <a:pPr lvl="1" eaLnBrk="1" hangingPunct="1">
              <a:tabLst>
                <a:tab pos="571500" algn="l"/>
              </a:tabLst>
              <a:defRPr/>
            </a:pPr>
            <a:r>
              <a:rPr lang="en-US" dirty="0">
                <a:latin typeface="Arial Narrow" charset="0"/>
              </a:rPr>
              <a:t>Do </a:t>
            </a:r>
            <a:r>
              <a:rPr lang="en-US" dirty="0">
                <a:solidFill>
                  <a:srgbClr val="FF0000"/>
                </a:solidFill>
                <a:latin typeface="Arial Narrow" charset="0"/>
              </a:rPr>
              <a:t>NOT</a:t>
            </a:r>
            <a:r>
              <a:rPr lang="en-US" dirty="0">
                <a:latin typeface="Arial Narrow" charset="0"/>
              </a:rPr>
              <a:t> serve raw seed sprouts if primarily serving a high-risk population</a:t>
            </a:r>
          </a:p>
          <a:p>
            <a:pPr marL="571500" lvl="1" indent="-457200" eaLnBrk="1" hangingPunct="1">
              <a:tabLst>
                <a:tab pos="571500" algn="l"/>
              </a:tabLst>
              <a:defRPr/>
            </a:pPr>
            <a:endParaRPr lang="en-US" dirty="0">
              <a:latin typeface="Arial Narrow" charset="0"/>
            </a:endParaRPr>
          </a:p>
        </p:txBody>
      </p:sp>
      <p:sp>
        <p:nvSpPr>
          <p:cNvPr id="160771" name="Text Box 9"/>
          <p:cNvSpPr txBox="1">
            <a:spLocks noChangeArrowheads="1"/>
          </p:cNvSpPr>
          <p:nvPr/>
        </p:nvSpPr>
        <p:spPr bwMode="auto">
          <a:xfrm>
            <a:off x="0" y="6581001"/>
            <a:ext cx="571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6-11</a:t>
            </a:r>
          </a:p>
        </p:txBody>
      </p:sp>
      <p:sp>
        <p:nvSpPr>
          <p:cNvPr id="160772"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descr="6e_c06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body" idx="1"/>
          </p:nvPr>
        </p:nvSpPr>
        <p:spPr>
          <a:xfrm>
            <a:off x="393192" y="1143000"/>
            <a:ext cx="5501097" cy="4244509"/>
          </a:xfrm>
        </p:spPr>
        <p:txBody>
          <a:bodyPr/>
          <a:lstStyle/>
          <a:p>
            <a:pPr marL="0" indent="0" eaLnBrk="1" hangingPunct="1">
              <a:defRPr/>
            </a:pPr>
            <a:r>
              <a:rPr lang="en-US" dirty="0">
                <a:latin typeface="Arial Narrow" charset="0"/>
                <a:cs typeface="+mn-cs"/>
              </a:rPr>
              <a:t>Eggs and egg mixtures:</a:t>
            </a:r>
            <a:endParaRPr lang="en-US" i="1" dirty="0">
              <a:solidFill>
                <a:srgbClr val="000000"/>
              </a:solidFill>
              <a:latin typeface="Arial Narrow" charset="0"/>
              <a:cs typeface="+mn-cs"/>
            </a:endParaRPr>
          </a:p>
          <a:p>
            <a:pPr lvl="1" eaLnBrk="1" hangingPunct="1">
              <a:defRPr/>
            </a:pPr>
            <a:r>
              <a:rPr lang="en-US" dirty="0">
                <a:solidFill>
                  <a:srgbClr val="000000"/>
                </a:solidFill>
                <a:latin typeface="Arial Narrow" charset="0"/>
              </a:rPr>
              <a:t>Handle pooled eggs (if allowed) </a:t>
            </a:r>
            <a:r>
              <a:rPr lang="en-US" dirty="0" smtClean="0">
                <a:solidFill>
                  <a:srgbClr val="000000"/>
                </a:solidFill>
                <a:latin typeface="Arial Narrow" charset="0"/>
              </a:rPr>
              <a:t>with care</a:t>
            </a:r>
            <a:r>
              <a:rPr lang="en-US" dirty="0" smtClean="0">
                <a:latin typeface="Arial Narrow" charset="0"/>
              </a:rPr>
              <a:t> </a:t>
            </a:r>
            <a:endParaRPr lang="en-US" dirty="0">
              <a:solidFill>
                <a:srgbClr val="000000"/>
              </a:solidFill>
              <a:latin typeface="Arial Narrow" charset="0"/>
            </a:endParaRPr>
          </a:p>
          <a:p>
            <a:pPr lvl="2" eaLnBrk="1" hangingPunct="1">
              <a:defRPr/>
            </a:pPr>
            <a:r>
              <a:rPr lang="en-US" dirty="0">
                <a:solidFill>
                  <a:srgbClr val="000000"/>
                </a:solidFill>
                <a:latin typeface="Arial Narrow" charset="0"/>
              </a:rPr>
              <a:t>Cook promptly after mixing or store at </a:t>
            </a:r>
            <a:r>
              <a:rPr lang="en-US" dirty="0" smtClean="0">
                <a:solidFill>
                  <a:srgbClr val="000000"/>
                </a:solidFill>
                <a:latin typeface="Arial Narrow" charset="0"/>
              </a:rPr>
              <a:t>41</a:t>
            </a:r>
            <a:r>
              <a:rPr lang="en-US" dirty="0" smtClean="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or lower </a:t>
            </a:r>
          </a:p>
          <a:p>
            <a:pPr lvl="2" eaLnBrk="1" hangingPunct="1">
              <a:defRPr/>
            </a:pPr>
            <a:r>
              <a:rPr lang="en-US" dirty="0">
                <a:solidFill>
                  <a:srgbClr val="000000"/>
                </a:solidFill>
                <a:latin typeface="Arial Narrow" charset="0"/>
              </a:rPr>
              <a:t>Clean and sanitize containers between batches</a:t>
            </a:r>
          </a:p>
          <a:p>
            <a:pPr lvl="1" eaLnBrk="1" hangingPunct="1">
              <a:defRPr/>
            </a:pPr>
            <a:r>
              <a:rPr lang="en-US" dirty="0">
                <a:solidFill>
                  <a:srgbClr val="000000"/>
                </a:solidFill>
                <a:latin typeface="Arial Narrow" charset="0"/>
              </a:rPr>
              <a:t>Consider using pasteurized shell eggs or egg </a:t>
            </a:r>
            <a:r>
              <a:rPr lang="en-US" dirty="0" smtClean="0">
                <a:solidFill>
                  <a:srgbClr val="000000"/>
                </a:solidFill>
                <a:latin typeface="Arial Narrow" charset="0"/>
              </a:rPr>
              <a:t>products when </a:t>
            </a:r>
            <a:r>
              <a:rPr lang="en-US" dirty="0">
                <a:solidFill>
                  <a:srgbClr val="000000"/>
                </a:solidFill>
                <a:latin typeface="Arial Narrow" charset="0"/>
              </a:rPr>
              <a:t>prepping dishes that need little or no cooking</a:t>
            </a:r>
          </a:p>
          <a:p>
            <a:pPr marL="571500" lvl="1" indent="-457200" eaLnBrk="1" hangingPunct="1">
              <a:buFont typeface="Wingdings" charset="0"/>
              <a:buNone/>
              <a:defRPr/>
            </a:pPr>
            <a:endParaRPr lang="en-US" dirty="0">
              <a:solidFill>
                <a:srgbClr val="000000"/>
              </a:solidFill>
              <a:latin typeface="Arial Narrow" charset="0"/>
            </a:endParaRPr>
          </a:p>
        </p:txBody>
      </p:sp>
      <p:sp>
        <p:nvSpPr>
          <p:cNvPr id="161797" name="Text Box 103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6-12</a:t>
            </a:r>
          </a:p>
        </p:txBody>
      </p:sp>
      <p:sp>
        <p:nvSpPr>
          <p:cNvPr id="161798" name="Rectangle 103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4_egg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393192" y="1143000"/>
            <a:ext cx="4423831" cy="4777501"/>
          </a:xfrm>
        </p:spPr>
        <p:txBody>
          <a:bodyPr/>
          <a:lstStyle/>
          <a:p>
            <a:pPr marL="0" indent="0" eaLnBrk="1" hangingPunct="1">
              <a:lnSpc>
                <a:spcPct val="80000"/>
              </a:lnSpc>
              <a:defRPr/>
            </a:pPr>
            <a:r>
              <a:rPr lang="en-US" dirty="0">
                <a:latin typeface="Arial Narrow" charset="0"/>
                <a:cs typeface="+mn-cs"/>
              </a:rPr>
              <a:t>Eggs for high-risk populations:</a:t>
            </a:r>
          </a:p>
          <a:p>
            <a:pPr lvl="1" eaLnBrk="1" hangingPunct="1">
              <a:defRPr/>
            </a:pPr>
            <a:r>
              <a:rPr lang="en-US" dirty="0">
                <a:latin typeface="Arial Narrow" charset="0"/>
              </a:rPr>
              <a:t>Use pasteurized shell eggs if eggs </a:t>
            </a:r>
            <a:r>
              <a:rPr lang="en-US" dirty="0" smtClean="0">
                <a:latin typeface="Arial Narrow" charset="0"/>
              </a:rPr>
              <a:t/>
            </a:r>
            <a:br>
              <a:rPr lang="en-US" dirty="0" smtClean="0">
                <a:latin typeface="Arial Narrow" charset="0"/>
              </a:rPr>
            </a:br>
            <a:r>
              <a:rPr lang="en-US" dirty="0" smtClean="0">
                <a:latin typeface="Arial Narrow" charset="0"/>
              </a:rPr>
              <a:t>will </a:t>
            </a:r>
            <a:r>
              <a:rPr lang="en-US" dirty="0">
                <a:latin typeface="Arial Narrow" charset="0"/>
              </a:rPr>
              <a:t>be pooled</a:t>
            </a:r>
          </a:p>
          <a:p>
            <a:pPr lvl="1" eaLnBrk="1" hangingPunct="1">
              <a:defRPr/>
            </a:pPr>
            <a:r>
              <a:rPr lang="en-US" dirty="0">
                <a:latin typeface="Arial Narrow" charset="0"/>
              </a:rPr>
              <a:t>Use pasteurized eggs or egg </a:t>
            </a:r>
            <a:r>
              <a:rPr lang="en-US" dirty="0" smtClean="0">
                <a:latin typeface="Arial Narrow" charset="0"/>
              </a:rPr>
              <a:t/>
            </a:r>
            <a:br>
              <a:rPr lang="en-US" dirty="0" smtClean="0">
                <a:latin typeface="Arial Narrow" charset="0"/>
              </a:rPr>
            </a:br>
            <a:r>
              <a:rPr lang="en-US" dirty="0" smtClean="0">
                <a:latin typeface="Arial Narrow" charset="0"/>
              </a:rPr>
              <a:t>products </a:t>
            </a:r>
            <a:r>
              <a:rPr lang="en-US" dirty="0">
                <a:latin typeface="Arial Narrow" charset="0"/>
              </a:rPr>
              <a:t>when serving raw or undercooked dishes</a:t>
            </a:r>
          </a:p>
          <a:p>
            <a:pPr lvl="2" eaLnBrk="1" hangingPunct="1">
              <a:defRPr/>
            </a:pPr>
            <a:r>
              <a:rPr lang="en-US" dirty="0">
                <a:latin typeface="Arial Narrow" charset="0"/>
              </a:rPr>
              <a:t>Unpasteurized shell eggs can be </a:t>
            </a:r>
            <a:r>
              <a:rPr lang="en-US" dirty="0" smtClean="0">
                <a:latin typeface="Arial Narrow" charset="0"/>
              </a:rPr>
              <a:t/>
            </a:r>
            <a:br>
              <a:rPr lang="en-US" dirty="0" smtClean="0">
                <a:latin typeface="Arial Narrow" charset="0"/>
              </a:rPr>
            </a:br>
            <a:r>
              <a:rPr lang="en-US" dirty="0" smtClean="0">
                <a:latin typeface="Arial Narrow" charset="0"/>
              </a:rPr>
              <a:t>used if </a:t>
            </a:r>
            <a:r>
              <a:rPr lang="en-US" dirty="0">
                <a:latin typeface="Arial Narrow" charset="0"/>
              </a:rPr>
              <a:t>the dish will be cooked all the way through (i.e</a:t>
            </a:r>
            <a:r>
              <a:rPr lang="en-US" dirty="0" smtClean="0">
                <a:latin typeface="Arial Narrow" charset="0"/>
              </a:rPr>
              <a:t>. </a:t>
            </a:r>
            <a:r>
              <a:rPr lang="en-US" dirty="0">
                <a:latin typeface="Arial Narrow" charset="0"/>
              </a:rPr>
              <a:t>omelets, cakes</a:t>
            </a:r>
            <a:r>
              <a:rPr lang="en-US" dirty="0" smtClean="0">
                <a:latin typeface="Arial Narrow" charset="0"/>
              </a:rPr>
              <a:t>)</a:t>
            </a:r>
            <a:endParaRPr lang="en-US" dirty="0">
              <a:latin typeface="Arial Narrow" charset="0"/>
            </a:endParaRPr>
          </a:p>
        </p:txBody>
      </p:sp>
      <p:sp>
        <p:nvSpPr>
          <p:cNvPr id="1628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6-13</a:t>
            </a:r>
          </a:p>
        </p:txBody>
      </p:sp>
      <p:sp>
        <p:nvSpPr>
          <p:cNvPr id="1628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9" name="Picture 8" descr="6e_c01_7_child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10" name="Picture 9" descr="6e_c01_7_RxCapInHand_r2S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11" name="Picture 10" descr="6e_c01_7_elderly_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393192" y="1143000"/>
            <a:ext cx="5029200" cy="5105400"/>
          </a:xfrm>
        </p:spPr>
        <p:txBody>
          <a:bodyPr/>
          <a:lstStyle/>
          <a:p>
            <a:pPr marL="0" indent="0" eaLnBrk="1" hangingPunct="1">
              <a:defRPr/>
            </a:pPr>
            <a:r>
              <a:rPr lang="en-US" dirty="0">
                <a:latin typeface="Arial Narrow" charset="0"/>
                <a:cs typeface="+mn-cs"/>
              </a:rPr>
              <a:t>Salads containing TCS food:</a:t>
            </a:r>
            <a:endParaRPr lang="en-US" sz="2000" i="1" dirty="0">
              <a:solidFill>
                <a:srgbClr val="000000"/>
              </a:solidFill>
              <a:latin typeface="Arial Narrow" charset="0"/>
              <a:cs typeface="+mn-cs"/>
            </a:endParaRPr>
          </a:p>
          <a:p>
            <a:pPr lvl="1" eaLnBrk="1" hangingPunct="1">
              <a:defRPr/>
            </a:pPr>
            <a:r>
              <a:rPr lang="en-US" dirty="0">
                <a:solidFill>
                  <a:srgbClr val="000000"/>
                </a:solidFill>
                <a:latin typeface="Arial Narrow" charset="0"/>
              </a:rPr>
              <a:t>Make sure leftover TCS ingredients (i.e</a:t>
            </a:r>
            <a:r>
              <a:rPr lang="en-US" dirty="0" smtClean="0">
                <a:solidFill>
                  <a:srgbClr val="000000"/>
                </a:solidFill>
                <a:latin typeface="Arial Narrow" charset="0"/>
              </a:rPr>
              <a:t>. </a:t>
            </a:r>
            <a:r>
              <a:rPr lang="en-US" dirty="0">
                <a:solidFill>
                  <a:srgbClr val="000000"/>
                </a:solidFill>
                <a:latin typeface="Arial Narrow" charset="0"/>
              </a:rPr>
              <a:t>pasta, chicken, potatoes) have been handled safely by ensuring that they </a:t>
            </a:r>
            <a:r>
              <a:rPr lang="en-US" dirty="0" smtClean="0">
                <a:solidFill>
                  <a:srgbClr val="000000"/>
                </a:solidFill>
                <a:latin typeface="Arial Narrow" charset="0"/>
              </a:rPr>
              <a:t>were</a:t>
            </a:r>
            <a:r>
              <a:rPr lang="en-US" dirty="0" smtClean="0">
                <a:latin typeface="Arial Narrow" charset="0"/>
              </a:rPr>
              <a:t> </a:t>
            </a:r>
            <a:endParaRPr lang="en-US" dirty="0">
              <a:solidFill>
                <a:srgbClr val="000000"/>
              </a:solidFill>
              <a:latin typeface="Arial Narrow" charset="0"/>
            </a:endParaRPr>
          </a:p>
          <a:p>
            <a:pPr lvl="2" eaLnBrk="1" hangingPunct="1">
              <a:defRPr/>
            </a:pPr>
            <a:r>
              <a:rPr lang="en-US" dirty="0">
                <a:solidFill>
                  <a:srgbClr val="000000"/>
                </a:solidFill>
                <a:latin typeface="Arial Narrow" charset="0"/>
              </a:rPr>
              <a:t>Cooked, held, and cooled correctly</a:t>
            </a:r>
          </a:p>
          <a:p>
            <a:pPr lvl="2" eaLnBrk="1" hangingPunct="1">
              <a:defRPr/>
            </a:pPr>
            <a:r>
              <a:rPr lang="en-US" dirty="0">
                <a:solidFill>
                  <a:srgbClr val="000000"/>
                </a:solidFill>
                <a:latin typeface="Arial Narrow" charset="0"/>
              </a:rPr>
              <a:t>Stored for less than </a:t>
            </a:r>
            <a:r>
              <a:rPr lang="en-US" dirty="0" smtClean="0">
                <a:solidFill>
                  <a:srgbClr val="000000"/>
                </a:solidFill>
                <a:latin typeface="Arial Narrow" charset="0"/>
              </a:rPr>
              <a:t>seven days </a:t>
            </a:r>
            <a:r>
              <a:rPr lang="en-US" dirty="0">
                <a:solidFill>
                  <a:srgbClr val="000000"/>
                </a:solidFill>
                <a:latin typeface="Arial Narrow" charset="0"/>
              </a:rPr>
              <a:t>at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41</a:t>
            </a:r>
            <a:r>
              <a:rPr lang="en-US" dirty="0" smtClean="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or </a:t>
            </a:r>
            <a:r>
              <a:rPr lang="en-US" dirty="0">
                <a:solidFill>
                  <a:srgbClr val="000000"/>
                </a:solidFill>
                <a:latin typeface="Arial Narrow" charset="0"/>
              </a:rPr>
              <a:t>lower</a:t>
            </a:r>
          </a:p>
          <a:p>
            <a:pPr marL="571500" lvl="1" indent="-457200" eaLnBrk="1" hangingPunct="1">
              <a:buFont typeface="Wingdings" charset="0"/>
              <a:buNone/>
              <a:defRPr/>
            </a:pPr>
            <a:endParaRPr lang="en-US" dirty="0">
              <a:solidFill>
                <a:srgbClr val="000000"/>
              </a:solidFill>
              <a:latin typeface="Arial Narrow" charset="0"/>
            </a:endParaRPr>
          </a:p>
        </p:txBody>
      </p:sp>
      <p:sp>
        <p:nvSpPr>
          <p:cNvPr id="163843"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6-14</a:t>
            </a:r>
          </a:p>
        </p:txBody>
      </p:sp>
      <p:sp>
        <p:nvSpPr>
          <p:cNvPr id="163844" name="Rectangle 2056"/>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Prepping Specific Food</a:t>
            </a:r>
          </a:p>
        </p:txBody>
      </p:sp>
      <p:pic>
        <p:nvPicPr>
          <p:cNvPr id="2" name="Picture 1" descr="6e_c06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endParaRPr lang="en-US" dirty="0">
              <a:latin typeface="Arial Narrow" charset="0"/>
              <a:cs typeface="+mn-cs"/>
            </a:endParaRPr>
          </a:p>
          <a:p>
            <a:pPr lvl="1" eaLnBrk="1" hangingPunct="1">
              <a:defRPr/>
            </a:pPr>
            <a:r>
              <a:rPr lang="en-US" dirty="0">
                <a:solidFill>
                  <a:srgbClr val="000000"/>
                </a:solidFill>
                <a:latin typeface="Arial Narrow" charset="0"/>
              </a:rPr>
              <a:t>Food held in the range of </a:t>
            </a:r>
            <a:r>
              <a:rPr lang="en-US" dirty="0" smtClean="0">
                <a:solidFill>
                  <a:srgbClr val="000000"/>
                </a:solidFill>
                <a:latin typeface="Arial Narrow" charset="0"/>
              </a:rPr>
              <a:t>41</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and </a:t>
            </a:r>
            <a:r>
              <a:rPr lang="en-US" dirty="0" smtClean="0">
                <a:solidFill>
                  <a:srgbClr val="000000"/>
                </a:solidFill>
                <a:latin typeface="Arial Narrow" charset="0"/>
              </a:rPr>
              <a:t>135</a:t>
            </a:r>
            <a:r>
              <a:rPr lang="en-US" dirty="0" smtClean="0">
                <a:solidFill>
                  <a:schemeClr val="tx1"/>
                </a:solidFill>
              </a:rPr>
              <a:t>˚</a:t>
            </a:r>
            <a:r>
              <a:rPr lang="en-US" dirty="0">
                <a:solidFill>
                  <a:schemeClr val="tx1"/>
                </a:solidFill>
              </a:rPr>
              <a:t>F </a:t>
            </a:r>
            <a:r>
              <a:rPr lang="en-US" dirty="0" smtClean="0">
                <a:solidFill>
                  <a:schemeClr val="tx1"/>
                </a:solidFill>
              </a:rPr>
              <a:t/>
            </a:r>
            <a:br>
              <a:rPr lang="en-US" dirty="0" smtClean="0">
                <a:solidFill>
                  <a:schemeClr val="tx1"/>
                </a:solidFill>
              </a:rPr>
            </a:br>
            <a:r>
              <a:rPr lang="en-US" dirty="0" smtClean="0">
                <a:solidFill>
                  <a:srgbClr val="000000"/>
                </a:solidFill>
                <a:latin typeface="Arial Narrow" charset="0"/>
              </a:rPr>
              <a:t>(5</a:t>
            </a:r>
            <a:r>
              <a:rPr lang="en-US" dirty="0" smtClean="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and </a:t>
            </a:r>
            <a:r>
              <a:rPr lang="en-US" dirty="0" smtClean="0">
                <a:solidFill>
                  <a:srgbClr val="000000"/>
                </a:solidFill>
                <a:latin typeface="Arial Narrow" charset="0"/>
              </a:rPr>
              <a:t>57</a:t>
            </a:r>
            <a:r>
              <a:rPr lang="en-US" dirty="0" smtClean="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has been time-temperature abused </a:t>
            </a:r>
          </a:p>
          <a:p>
            <a:pPr marL="347472" lvl="1" indent="-347472" eaLnBrk="1" hangingPunct="1">
              <a:lnSpc>
                <a:spcPct val="100000"/>
              </a:lnSpc>
              <a:spcBef>
                <a:spcPts val="900"/>
              </a:spcBef>
              <a:defRPr/>
            </a:pPr>
            <a:r>
              <a:rPr lang="en-US" dirty="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4-6</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Preventing Time-Temperature Abuse</a:t>
            </a:r>
          </a:p>
        </p:txBody>
      </p:sp>
      <p:pic>
        <p:nvPicPr>
          <p:cNvPr id="6" name="Picture 5" descr="6e_c04_04_Temperature_L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767" y="1243013"/>
            <a:ext cx="2743200" cy="352958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3632373"/>
          </a:xfrm>
        </p:spPr>
        <p:txBody>
          <a:bodyPr/>
          <a:lstStyle/>
          <a:p>
            <a:pPr marL="0" indent="0" eaLnBrk="1" hangingPunct="1">
              <a:defRPr/>
            </a:pPr>
            <a:r>
              <a:rPr lang="en-US" dirty="0">
                <a:latin typeface="Arial Narrow" charset="0"/>
                <a:cs typeface="+mn-cs"/>
              </a:rPr>
              <a:t>Ice</a:t>
            </a:r>
            <a:r>
              <a:rPr lang="en-US" dirty="0" smtClean="0">
                <a:latin typeface="Arial Narrow" charset="0"/>
                <a:cs typeface="+mn-cs"/>
              </a:rPr>
              <a:t>: </a:t>
            </a:r>
            <a:endParaRPr lang="en-US" dirty="0">
              <a:latin typeface="Arial Narrow" charset="0"/>
              <a:cs typeface="+mn-cs"/>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ice as an ingredient if it was used to keep food </a:t>
            </a:r>
            <a:r>
              <a:rPr lang="en-US" dirty="0" smtClean="0">
                <a:latin typeface="Arial Narrow" charset="0"/>
              </a:rPr>
              <a:t>cold</a:t>
            </a:r>
            <a:endParaRPr lang="en-US" dirty="0">
              <a:latin typeface="Arial Narrow" charset="0"/>
            </a:endParaRPr>
          </a:p>
          <a:p>
            <a:pPr lvl="1" eaLnBrk="1" hangingPunct="1">
              <a:defRPr/>
            </a:pPr>
            <a:r>
              <a:rPr lang="en-US" dirty="0">
                <a:latin typeface="Arial Narrow" charset="0"/>
              </a:rPr>
              <a:t>Transfer ice using clean and sanitized containers and </a:t>
            </a:r>
            <a:r>
              <a:rPr lang="en-US" dirty="0" smtClean="0">
                <a:latin typeface="Arial Narrow" charset="0"/>
              </a:rPr>
              <a:t>scoops</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hold ice in containers that held </a:t>
            </a:r>
            <a:r>
              <a:rPr lang="en-US" dirty="0" smtClean="0">
                <a:latin typeface="Arial Narrow" charset="0"/>
              </a:rPr>
              <a:t>chemicals </a:t>
            </a:r>
            <a:r>
              <a:rPr lang="en-US" dirty="0">
                <a:latin typeface="Arial Narrow" charset="0"/>
              </a:rPr>
              <a:t>or raw meat, seafood, or </a:t>
            </a:r>
            <a:r>
              <a:rPr lang="en-US" dirty="0" smtClean="0">
                <a:latin typeface="Arial Narrow" charset="0"/>
              </a:rPr>
              <a:t>poultry</a:t>
            </a:r>
            <a:endParaRPr lang="en-US" dirty="0">
              <a:latin typeface="Arial Narrow" charset="0"/>
            </a:endParaRP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6-15</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5_IceSco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393192" y="1143000"/>
            <a:ext cx="4906963" cy="2828026"/>
          </a:xfrm>
        </p:spPr>
        <p:txBody>
          <a:bodyPr/>
          <a:lstStyle/>
          <a:p>
            <a:pPr marL="0" indent="0" eaLnBrk="1" hangingPunct="1">
              <a:defRPr/>
            </a:pPr>
            <a:r>
              <a:rPr lang="en-US" dirty="0">
                <a:latin typeface="Arial Narrow" charset="0"/>
                <a:cs typeface="+mn-cs"/>
              </a:rPr>
              <a:t>Ice: </a:t>
            </a:r>
          </a:p>
          <a:p>
            <a:pPr marL="571500" lvl="1" indent="-457200" eaLnBrk="1" hangingPunct="1">
              <a:defRPr/>
            </a:pPr>
            <a:r>
              <a:rPr lang="en-US" dirty="0">
                <a:latin typeface="Arial Narrow" charset="0"/>
              </a:rPr>
              <a:t>Store ice scoops outside ice machines in a clean, protected location</a:t>
            </a:r>
          </a:p>
          <a:p>
            <a:pPr marL="571500" lvl="1" indent="-457200"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a glass to scoop ice or touch ice with hands</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6-16</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descr="6E_c06_05_IceSco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6-17</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2" name="Picture 1" descr="6e_c06_06_smokeMeat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1059"/>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 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6-18</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a:t>
            </a:r>
          </a:p>
        </p:txBody>
      </p:sp>
      <p:pic>
        <p:nvPicPr>
          <p:cNvPr id="5" name="Picture 4" descr="6E_c06_14_Vacpa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7530"/>
            <a:ext cx="2103120" cy="188608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1"/>
          </p:nvPr>
        </p:nvSpPr>
        <p:spPr>
          <a:xfrm>
            <a:off x="393192" y="1143000"/>
            <a:ext cx="4906962" cy="4983162"/>
          </a:xfrm>
        </p:spPr>
        <p:txBody>
          <a:bodyPr/>
          <a:lstStyle/>
          <a:p>
            <a:pPr marL="0" indent="0" eaLnBrk="1" hangingPunct="1">
              <a:defRPr/>
            </a:pPr>
            <a:r>
              <a:rPr lang="en-US" dirty="0">
                <a:latin typeface="Arial Narrow" charset="0"/>
                <a:cs typeface="+mn-cs"/>
              </a:rPr>
              <a:t>When cooking TCS food, the internal portion must:</a:t>
            </a:r>
          </a:p>
          <a:p>
            <a:pPr lvl="1" eaLnBrk="1" hangingPunct="1">
              <a:defRPr/>
            </a:pPr>
            <a:r>
              <a:rPr lang="en-US" dirty="0">
                <a:latin typeface="Arial Narrow" charset="0"/>
              </a:rPr>
              <a:t>Reach the required minimum </a:t>
            </a:r>
            <a:r>
              <a:rPr lang="en-US" dirty="0" smtClean="0">
                <a:latin typeface="Arial Narrow" charset="0"/>
              </a:rPr>
              <a:t/>
            </a:r>
            <a:br>
              <a:rPr lang="en-US" dirty="0" smtClean="0">
                <a:latin typeface="Arial Narrow" charset="0"/>
              </a:rPr>
            </a:br>
            <a:r>
              <a:rPr lang="en-US" dirty="0" smtClean="0">
                <a:latin typeface="Arial Narrow" charset="0"/>
              </a:rPr>
              <a:t>internal </a:t>
            </a:r>
            <a:r>
              <a:rPr lang="en-US" dirty="0">
                <a:latin typeface="Arial Narrow" charset="0"/>
              </a:rPr>
              <a:t>temperature</a:t>
            </a:r>
          </a:p>
          <a:p>
            <a:pPr lvl="1" eaLnBrk="1" hangingPunct="1">
              <a:defRPr/>
            </a:pPr>
            <a:r>
              <a:rPr lang="en-US" dirty="0">
                <a:latin typeface="Arial Narrow" charset="0"/>
              </a:rPr>
              <a:t>Hold that temperature for a specific amount of time</a:t>
            </a:r>
          </a:p>
        </p:txBody>
      </p:sp>
      <p:sp>
        <p:nvSpPr>
          <p:cNvPr id="1689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6-19</a:t>
            </a:r>
          </a:p>
        </p:txBody>
      </p:sp>
      <p:sp>
        <p:nvSpPr>
          <p:cNvPr id="168965" name="Rectangle 8"/>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Cooking Food</a:t>
            </a:r>
          </a:p>
        </p:txBody>
      </p:sp>
      <p:pic>
        <p:nvPicPr>
          <p:cNvPr id="2" name="Picture 1" descr="6e_c06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4906962" cy="4983162"/>
          </a:xfrm>
        </p:spPr>
        <p:txBody>
          <a:bodyPr/>
          <a:lstStyle/>
          <a:p>
            <a:pPr marL="114300" indent="-76200" eaLnBrk="1" hangingPunct="1">
              <a:buFont typeface="Wingdings" pitchFamily="2" charset="2"/>
              <a:buNone/>
              <a:defRPr/>
            </a:pPr>
            <a:r>
              <a:rPr lang="en-US" dirty="0" smtClean="0">
                <a:ea typeface="+mn-ea"/>
                <a:cs typeface="+mn-cs"/>
              </a:rPr>
              <a:t>When checking temperatures:</a:t>
            </a:r>
          </a:p>
          <a:p>
            <a:pPr lvl="1" eaLnBrk="1" hangingPunct="1">
              <a:buFont typeface="Wingdings" pitchFamily="2" charset="2"/>
              <a:buChar char="l"/>
              <a:defRPr/>
            </a:pPr>
            <a:r>
              <a:rPr lang="en-US" dirty="0" smtClean="0"/>
              <a:t>Pick a thermometer with a probe that is the correct size for the food</a:t>
            </a:r>
          </a:p>
          <a:p>
            <a:pPr lvl="1" eaLnBrk="1" hangingPunct="1">
              <a:buFont typeface="Wingdings" pitchFamily="2" charset="2"/>
              <a:buChar char="l"/>
              <a:defRPr/>
            </a:pPr>
            <a:r>
              <a:rPr lang="en-US" dirty="0" smtClean="0"/>
              <a:t>Check the temperature in the thickest part of the food</a:t>
            </a:r>
          </a:p>
          <a:p>
            <a:pPr lvl="2" eaLnBrk="1" hangingPunct="1">
              <a:buFont typeface="Courier New" pitchFamily="49" charset="0"/>
              <a:buChar char="o"/>
              <a:defRPr/>
            </a:pPr>
            <a:r>
              <a:rPr lang="en-US" dirty="0" smtClean="0"/>
              <a:t>Take at least two readings in different locations</a:t>
            </a:r>
          </a:p>
          <a:p>
            <a:pPr marL="114300" indent="-76200" eaLnBrk="1" hangingPunct="1">
              <a:buFont typeface="Wingdings" pitchFamily="2" charset="2"/>
              <a:buNone/>
              <a:defRPr/>
            </a:pPr>
            <a:endParaRPr lang="en-US" dirty="0" smtClean="0">
              <a:ea typeface="+mn-ea"/>
              <a:cs typeface="+mn-cs"/>
            </a:endParaRPr>
          </a:p>
          <a:p>
            <a:pPr marL="114300" indent="-76200" eaLnBrk="1" hangingPunct="1">
              <a:buFont typeface="Wingdings" pitchFamily="2" charset="2"/>
              <a:buNone/>
              <a:defRPr/>
            </a:pPr>
            <a:endParaRPr lang="en-US" dirty="0" smtClean="0">
              <a:ea typeface="+mn-ea"/>
              <a:cs typeface="+mn-cs"/>
            </a:endParaRPr>
          </a:p>
          <a:p>
            <a:pPr marL="190500" lvl="1" indent="-76200" eaLnBrk="1" hangingPunct="1">
              <a:buFont typeface="Wingdings" pitchFamily="2" charset="2"/>
              <a:buChar char="l"/>
              <a:defRPr/>
            </a:pPr>
            <a:endParaRPr lang="en-US" dirty="0" smtClean="0"/>
          </a:p>
        </p:txBody>
      </p:sp>
      <p:sp>
        <p:nvSpPr>
          <p:cNvPr id="16998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6-20</a:t>
            </a:r>
          </a:p>
        </p:txBody>
      </p:sp>
      <p:sp>
        <p:nvSpPr>
          <p:cNvPr id="16998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Food</a:t>
            </a:r>
          </a:p>
        </p:txBody>
      </p:sp>
      <p:pic>
        <p:nvPicPr>
          <p:cNvPr id="2" name="Picture 1" descr="6e_c06_09_0535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3328416"/>
            <a:ext cx="2103120" cy="1981412"/>
          </a:xfrm>
          <a:prstGeom prst="rect">
            <a:avLst/>
          </a:prstGeom>
        </p:spPr>
      </p:pic>
      <p:pic>
        <p:nvPicPr>
          <p:cNvPr id="3" name="Picture 2" descr="6e_c06_09_0588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768" y="1243013"/>
            <a:ext cx="2103120" cy="1981129"/>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a:t>
            </a:r>
            <a:r>
              <a:rPr lang="en-US" dirty="0" smtClean="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74</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defRPr/>
            </a:pPr>
            <a:r>
              <a:rPr lang="en-US" dirty="0">
                <a:latin typeface="Arial Narrow" charset="0"/>
              </a:rPr>
              <a:t>Poultry—whole or ground chicken, turkey 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6-21</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43000"/>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smtClean="0">
                <a:latin typeface="Arial Narrow" charset="0"/>
                <a:cs typeface="+mn-cs"/>
              </a:rPr>
              <a:t>155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68</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a:latin typeface="Arial Narrow" charset="0"/>
              </a:rPr>
              <a:t>Ratites 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6-22</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63</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smtClean="0">
                <a:latin typeface="Arial Narrow" charset="0"/>
              </a:rPr>
              <a:t>Commercially </a:t>
            </a:r>
            <a:r>
              <a:rPr lang="en-US" dirty="0">
                <a:latin typeface="Arial Narrow" charset="0"/>
              </a:rPr>
              <a:t>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6-23</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63</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a:t>
            </a:r>
            <a:r>
              <a:rPr lang="en-US" dirty="0" smtClean="0">
                <a:latin typeface="Arial Narrow" charset="0"/>
                <a:cs typeface="+mn-cs"/>
              </a:rPr>
              <a:t>four </a:t>
            </a:r>
            <a:r>
              <a:rPr lang="en-US" dirty="0">
                <a:latin typeface="Arial Narrow" charset="0"/>
                <a:cs typeface="+mn-cs"/>
              </a:rPr>
              <a:t>minutes</a:t>
            </a: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smtClean="0">
                <a:latin typeface="Arial Narrow" charset="0"/>
              </a:rPr>
              <a:t>130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54</a:t>
            </a:r>
            <a:r>
              <a:rPr lang="en-US" dirty="0" smtClean="0">
                <a:solidFill>
                  <a:schemeClr val="tx1"/>
                </a:solidFill>
              </a:rPr>
              <a:t>˚C</a:t>
            </a:r>
            <a:r>
              <a:rPr lang="en-US" dirty="0" smtClean="0">
                <a:latin typeface="Arial Narrow" charset="0"/>
              </a:rPr>
              <a:t>)</a:t>
            </a:r>
            <a:r>
              <a:rPr lang="en-US" dirty="0">
                <a:latin typeface="Arial Narrow" charset="0"/>
              </a:rPr>
              <a:t>	112 minutes</a:t>
            </a:r>
          </a:p>
          <a:p>
            <a:pPr lvl="2" eaLnBrk="1" hangingPunct="1">
              <a:spcBef>
                <a:spcPts val="300"/>
              </a:spcBef>
              <a:tabLst>
                <a:tab pos="2517775" algn="l"/>
              </a:tabLst>
              <a:defRPr/>
            </a:pPr>
            <a:r>
              <a:rPr lang="en-US" dirty="0" smtClean="0">
                <a:latin typeface="Arial Narrow" charset="0"/>
              </a:rPr>
              <a:t>131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55</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89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133</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56</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56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57</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36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136</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58</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28 minutes</a:t>
            </a:r>
          </a:p>
          <a:p>
            <a:pPr lvl="2" eaLnBrk="1" hangingPunct="1">
              <a:spcBef>
                <a:spcPts val="300"/>
              </a:spcBef>
              <a:tabLst>
                <a:tab pos="2517775" algn="l"/>
              </a:tabLst>
            </a:pPr>
            <a:r>
              <a:rPr lang="en-US" dirty="0" smtClean="0">
                <a:latin typeface="Arial Narrow" charset="0"/>
              </a:rPr>
              <a:t>138</a:t>
            </a:r>
            <a:r>
              <a:rPr lang="en-US" dirty="0" smtClean="0">
                <a:solidFill>
                  <a:schemeClr val="tx1"/>
                </a:solidFill>
              </a:rPr>
              <a:t>˚</a:t>
            </a:r>
            <a:r>
              <a:rPr lang="en-US" dirty="0">
                <a:solidFill>
                  <a:schemeClr val="tx1"/>
                </a:solidFill>
              </a:rPr>
              <a:t>F</a:t>
            </a:r>
            <a:r>
              <a:rPr lang="en-US" dirty="0" smtClean="0">
                <a:latin typeface="Arial Narrow" charset="0"/>
              </a:rPr>
              <a:t> (59</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18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60</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12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142</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61</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144</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62</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5 </a:t>
            </a:r>
            <a:r>
              <a:rPr lang="en-US" dirty="0">
                <a:latin typeface="Arial Narrow" charset="0"/>
              </a:rPr>
              <a:t>minutes</a:t>
            </a:r>
          </a:p>
          <a:p>
            <a:pPr marL="1033463" lvl="2" indent="-457200" eaLnBrk="1" hangingPunct="1">
              <a:buFont typeface="Courier New" charset="0"/>
              <a:buNone/>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6-24</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available.</a:t>
            </a: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4-7</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recor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135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57</a:t>
            </a:r>
            <a:r>
              <a:rPr lang="en-US" dirty="0" smtClean="0">
                <a:solidFill>
                  <a:srgbClr val="1E5298"/>
                </a:solidFill>
              </a:rPr>
              <a:t>˚C</a:t>
            </a:r>
            <a:r>
              <a:rPr lang="en-US" dirty="0" smtClean="0">
                <a:latin typeface="Arial Narrow" charset="0"/>
                <a:cs typeface="+mn-cs"/>
              </a:rPr>
              <a:t>) </a:t>
            </a:r>
            <a:endParaRPr lang="en-US" dirty="0">
              <a:latin typeface="Arial Narrow" charset="0"/>
              <a:cs typeface="+mn-cs"/>
            </a:endParaRP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6-25</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9"/>
          <p:cNvSpPr>
            <a:spLocks noChangeArrowheads="1"/>
          </p:cNvSpPr>
          <p:nvPr/>
        </p:nvSpPr>
        <p:spPr bwMode="auto">
          <a:xfrm>
            <a:off x="6354763" y="1649413"/>
            <a:ext cx="1947862" cy="2154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76131"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74</a:t>
            </a:r>
            <a:r>
              <a:rPr lang="en-US" dirty="0" smtClean="0">
                <a:solidFill>
                  <a:srgbClr val="1E5298"/>
                </a:solidFill>
              </a:rPr>
              <a:t>˚C</a:t>
            </a:r>
            <a:r>
              <a:rPr lang="en-US" dirty="0" smtClean="0">
                <a:latin typeface="Arial Narrow" charset="0"/>
                <a:cs typeface="+mn-cs"/>
              </a:rPr>
              <a:t>) </a:t>
            </a:r>
            <a:endParaRPr lang="en-US" dirty="0">
              <a:latin typeface="Arial Narrow" charset="0"/>
              <a:cs typeface="+mn-cs"/>
            </a:endParaRPr>
          </a:p>
          <a:p>
            <a:pPr lvl="1" eaLnBrk="1" hangingPunct="1">
              <a:defRPr/>
            </a:pPr>
            <a:r>
              <a:rPr lang="en-US" dirty="0">
                <a:latin typeface="Arial Narrow" charset="0"/>
              </a:rPr>
              <a:t>Meat</a:t>
            </a:r>
          </a:p>
          <a:p>
            <a:pPr lvl="1" eaLnBrk="1" hangingPunct="1">
              <a:defRPr/>
            </a:pPr>
            <a:r>
              <a:rPr lang="en-US" dirty="0">
                <a:latin typeface="Arial Narrow" charset="0"/>
              </a:rPr>
              <a:t>Seafood</a:t>
            </a:r>
          </a:p>
          <a:p>
            <a:pPr lvl="1" eaLnBrk="1" hangingPunct="1">
              <a:defRPr/>
            </a:pPr>
            <a:r>
              <a:rPr lang="en-US" dirty="0">
                <a:latin typeface="Arial Narrow" charset="0"/>
              </a:rPr>
              <a:t>Poultry</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76132"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TCS Food in a Microwave</a:t>
            </a:r>
          </a:p>
        </p:txBody>
      </p:sp>
      <p:sp>
        <p:nvSpPr>
          <p:cNvPr id="176133"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6-26</a:t>
            </a:r>
          </a:p>
        </p:txBody>
      </p:sp>
      <p:pic>
        <p:nvPicPr>
          <p:cNvPr id="2" name="Picture 1" descr="6e_c06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
          <p:cNvSpPr>
            <a:spLocks noChangeArrowheads="1"/>
          </p:cNvSpPr>
          <p:nvPr/>
        </p:nvSpPr>
        <p:spPr bwMode="auto">
          <a:xfrm>
            <a:off x="6011863" y="1649413"/>
            <a:ext cx="2582862" cy="2205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77155"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Guidelines for </a:t>
            </a:r>
            <a:r>
              <a:rPr lang="en-US" dirty="0" smtClean="0">
                <a:latin typeface="Arial Narrow" charset="0"/>
                <a:cs typeface="+mn-cs"/>
              </a:rPr>
              <a:t>microwave cooking</a:t>
            </a:r>
            <a:r>
              <a:rPr lang="en-US" dirty="0">
                <a:latin typeface="Arial Narrow" charset="0"/>
                <a:cs typeface="+mn-cs"/>
              </a:rPr>
              <a:t>:</a:t>
            </a:r>
          </a:p>
          <a:p>
            <a:pPr lvl="1" eaLnBrk="1" hangingPunct="1">
              <a:defRPr/>
            </a:pPr>
            <a:r>
              <a:rPr lang="en-US" dirty="0">
                <a:latin typeface="Arial Narrow" charset="0"/>
              </a:rPr>
              <a:t>Cover food to prevent the surface from drying out</a:t>
            </a:r>
          </a:p>
          <a:p>
            <a:pPr lvl="1" eaLnBrk="1" hangingPunct="1">
              <a:defRPr/>
            </a:pPr>
            <a:r>
              <a:rPr lang="en-US" dirty="0">
                <a:latin typeface="Arial Narrow" charset="0"/>
              </a:rPr>
              <a:t>Rotate or stir it halfway through cooking so heat reaches the food more evenly</a:t>
            </a:r>
          </a:p>
          <a:p>
            <a:pPr lvl="1" eaLnBrk="1" hangingPunct="1">
              <a:defRPr/>
            </a:pPr>
            <a:r>
              <a:rPr lang="en-US" dirty="0">
                <a:latin typeface="Arial Narrow" charset="0"/>
              </a:rPr>
              <a:t>Let it stand for at least </a:t>
            </a:r>
            <a:r>
              <a:rPr lang="en-US" dirty="0" smtClean="0">
                <a:latin typeface="Arial Narrow" charset="0"/>
              </a:rPr>
              <a:t>two </a:t>
            </a:r>
            <a:r>
              <a:rPr lang="en-US" dirty="0">
                <a:latin typeface="Arial Narrow" charset="0"/>
              </a:rPr>
              <a:t>minutes after cooking to let the food temperature even out</a:t>
            </a:r>
          </a:p>
          <a:p>
            <a:pPr lvl="1" eaLnBrk="1" hangingPunct="1">
              <a:defRPr/>
            </a:pPr>
            <a:r>
              <a:rPr lang="en-US" dirty="0">
                <a:latin typeface="Arial Narrow" charset="0"/>
              </a:rPr>
              <a:t>Check the temperature in at least </a:t>
            </a:r>
            <a:r>
              <a:rPr lang="en-US" dirty="0" smtClean="0">
                <a:latin typeface="Arial Narrow" charset="0"/>
              </a:rPr>
              <a:t>two </a:t>
            </a:r>
            <a:r>
              <a:rPr lang="en-US" dirty="0">
                <a:latin typeface="Arial Narrow" charset="0"/>
              </a:rPr>
              <a:t>places to make sure the food is cooked through </a:t>
            </a:r>
          </a:p>
        </p:txBody>
      </p:sp>
      <p:sp>
        <p:nvSpPr>
          <p:cNvPr id="1771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TCS Food in a Microwave</a:t>
            </a:r>
          </a:p>
        </p:txBody>
      </p:sp>
      <p:sp>
        <p:nvSpPr>
          <p:cNvPr id="177157"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6-27</a:t>
            </a:r>
          </a:p>
        </p:txBody>
      </p:sp>
      <p:pic>
        <p:nvPicPr>
          <p:cNvPr id="8" name="Picture 7" descr="6e_c06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1" y="1176868"/>
            <a:ext cx="5040045"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br>
              <a:rPr lang="en-US" dirty="0">
                <a:latin typeface="Arial Narrow" charset="0"/>
              </a:rPr>
            </a:br>
            <a:r>
              <a:rPr lang="en-US" dirty="0">
                <a:latin typeface="Arial Narrow" charset="0"/>
              </a:rPr>
              <a:t>60 minutes during initial cooking</a:t>
            </a:r>
          </a:p>
          <a:p>
            <a:pPr lvl="1" eaLnBrk="1" hangingPunct="1">
              <a:defRPr/>
            </a:pPr>
            <a:r>
              <a:rPr lang="en-US" dirty="0">
                <a:latin typeface="Arial Narrow" charset="0"/>
              </a:rPr>
              <a:t>Cool the food immediately after </a:t>
            </a:r>
            <a:br>
              <a:rPr lang="en-US" dirty="0">
                <a:latin typeface="Arial Narrow" charset="0"/>
              </a:rPr>
            </a:br>
            <a:r>
              <a:rPr lang="en-US" dirty="0">
                <a:latin typeface="Arial Narrow" charset="0"/>
              </a:rPr>
              <a:t>initial cooking</a:t>
            </a:r>
          </a:p>
          <a:p>
            <a:pPr lvl="1" eaLnBrk="1" hangingPunct="1">
              <a:defRPr/>
            </a:pPr>
            <a:r>
              <a:rPr lang="en-US" dirty="0">
                <a:latin typeface="Arial Narrow" charset="0"/>
              </a:rPr>
              <a:t>Freeze or refrigerate the food after cooling it</a:t>
            </a:r>
          </a:p>
          <a:p>
            <a:pPr lvl="1" eaLnBrk="1" hangingPunct="1">
              <a:defRPr/>
            </a:pPr>
            <a:r>
              <a:rPr lang="en-US" dirty="0">
                <a:latin typeface="Arial Narrow" charset="0"/>
              </a:rPr>
              <a:t>Heat the food to </a:t>
            </a:r>
            <a:r>
              <a:rPr lang="en-US" dirty="0" smtClean="0">
                <a:latin typeface="Arial Narrow" charset="0"/>
              </a:rPr>
              <a:t>its required minimum internal temperature </a:t>
            </a:r>
            <a:r>
              <a:rPr lang="en-US" dirty="0">
                <a:latin typeface="Arial Narrow" charset="0"/>
              </a:rPr>
              <a:t>before selling or serving it</a:t>
            </a:r>
          </a:p>
          <a:p>
            <a:pPr lvl="1" eaLnBrk="1" hangingPunct="1">
              <a:defRPr/>
            </a:pPr>
            <a:r>
              <a:rPr lang="en-US" dirty="0">
                <a:latin typeface="Arial Narrow" charset="0"/>
              </a:rPr>
              <a:t>Cool the food if it will not be served immediately or held for service</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6-28</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extLst>
      <p:ext uri="{BB962C8B-B14F-4D97-AF65-F5344CB8AC3E}">
        <p14:creationId xmlns:p14="http://schemas.microsoft.com/office/powerpoint/2010/main" val="19120191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6-29</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descr="6e_c06_12_samplemenu.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a:t>
            </a:r>
            <a:r>
              <a:rPr lang="en-US" dirty="0" smtClean="0">
                <a:latin typeface="Arial Narrow" charset="0"/>
                <a:cs typeface="+mn-cs"/>
              </a:rPr>
              <a:t>children’s </a:t>
            </a:r>
            <a:r>
              <a:rPr lang="en-US" dirty="0">
                <a:latin typeface="Arial Narrow" charset="0"/>
                <a:cs typeface="+mn-cs"/>
              </a:rPr>
              <a:t>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6-30</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2" name="Picture 1" descr="6e_c06_12_Kidsmenu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6-31</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2" name="Picture 1" descr="6e_c06_3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a:xfrm>
            <a:off x="393192" y="1143000"/>
            <a:ext cx="4906962" cy="696912"/>
          </a:xfrm>
        </p:spPr>
        <p:txBody>
          <a:bodyPr/>
          <a:lstStyle/>
          <a:p>
            <a:pPr eaLnBrk="1" hangingPunct="1">
              <a:defRPr/>
            </a:pPr>
            <a:r>
              <a:rPr lang="en-US" dirty="0">
                <a:latin typeface="Arial Narrow" charset="0"/>
                <a:cs typeface="+mn-cs"/>
              </a:rPr>
              <a:t>Cooling </a:t>
            </a:r>
            <a:r>
              <a:rPr lang="en-US" dirty="0" smtClean="0">
                <a:latin typeface="Arial Narrow" charset="0"/>
                <a:cs typeface="+mn-cs"/>
              </a:rPr>
              <a:t>requirements:</a:t>
            </a:r>
            <a:endParaRPr lang="en-US" dirty="0">
              <a:latin typeface="Arial Narrow" charset="0"/>
              <a:cs typeface="+mn-cs"/>
            </a:endParaRPr>
          </a:p>
        </p:txBody>
      </p:sp>
      <p:sp>
        <p:nvSpPr>
          <p:cNvPr id="182275" name="Rectangle 4"/>
          <p:cNvSpPr>
            <a:spLocks noChangeArrowheads="1"/>
          </p:cNvSpPr>
          <p:nvPr/>
        </p:nvSpPr>
        <p:spPr bwMode="auto">
          <a:xfrm>
            <a:off x="804863" y="1981200"/>
            <a:ext cx="31353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82276" name="Rectangle 5"/>
          <p:cNvSpPr>
            <a:spLocks noChangeArrowheads="1"/>
          </p:cNvSpPr>
          <p:nvPr/>
        </p:nvSpPr>
        <p:spPr bwMode="auto">
          <a:xfrm>
            <a:off x="3859213" y="1927225"/>
            <a:ext cx="1970087" cy="14255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8227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6-32</a:t>
            </a:r>
          </a:p>
        </p:txBody>
      </p:sp>
      <p:sp>
        <p:nvSpPr>
          <p:cNvPr id="182278"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Cooling Food</a:t>
            </a:r>
          </a:p>
        </p:txBody>
      </p:sp>
      <p:pic>
        <p:nvPicPr>
          <p:cNvPr id="2" name="Picture 1" descr="6e_c06_15_TempRqmtCoolFood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222" y="2115883"/>
            <a:ext cx="3055938" cy="13543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222" y="3595688"/>
            <a:ext cx="3055938" cy="1347346"/>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a:xfrm>
            <a:off x="393192" y="1143000"/>
            <a:ext cx="7323138" cy="3816350"/>
          </a:xfrm>
        </p:spPr>
        <p:txBody>
          <a:bodyPr/>
          <a:lstStyle/>
          <a:p>
            <a:pPr marL="0" indent="0" eaLnBrk="1" hangingPunct="1">
              <a:defRPr/>
            </a:pPr>
            <a:r>
              <a:rPr lang="en-US" dirty="0">
                <a:latin typeface="Arial Narrow" charset="0"/>
                <a:cs typeface="+mn-cs"/>
              </a:rPr>
              <a:t>If you cool food from 135˚F to 70˚F (57˚C to 21˚C)</a:t>
            </a:r>
            <a:r>
              <a:rPr lang="en-US" b="0" dirty="0">
                <a:latin typeface="Arial Narrow" charset="0"/>
                <a:cs typeface="+mn-cs"/>
              </a:rPr>
              <a:t> </a:t>
            </a:r>
            <a:br>
              <a:rPr lang="en-US" b="0" dirty="0">
                <a:latin typeface="Arial Narrow" charset="0"/>
                <a:cs typeface="+mn-cs"/>
              </a:rPr>
            </a:br>
            <a:r>
              <a:rPr lang="en-US" dirty="0">
                <a:latin typeface="Arial Narrow" charset="0"/>
                <a:cs typeface="+mn-cs"/>
              </a:rPr>
              <a:t>in less than </a:t>
            </a:r>
            <a:r>
              <a:rPr lang="en-US" dirty="0" smtClean="0">
                <a:latin typeface="Arial Narrow" charset="0"/>
                <a:cs typeface="+mn-cs"/>
              </a:rPr>
              <a:t>two </a:t>
            </a:r>
            <a:r>
              <a:rPr lang="en-US" dirty="0">
                <a:latin typeface="Arial Narrow" charset="0"/>
                <a:cs typeface="+mn-cs"/>
              </a:rPr>
              <a:t>hours: </a:t>
            </a:r>
          </a:p>
          <a:p>
            <a:pPr lvl="1" eaLnBrk="1" hangingPunct="1">
              <a:defRPr/>
            </a:pPr>
            <a:r>
              <a:rPr lang="en-US" dirty="0">
                <a:latin typeface="Arial Narrow" charset="0"/>
              </a:rPr>
              <a:t>Use the remaining time to cool it to </a:t>
            </a:r>
            <a:r>
              <a:rPr lang="en-US" dirty="0" smtClean="0">
                <a:latin typeface="Arial Narrow" charset="0"/>
              </a:rPr>
              <a:t>41˚</a:t>
            </a:r>
            <a:r>
              <a:rPr lang="en-US" dirty="0">
                <a:latin typeface="Arial Narrow" charset="0"/>
              </a:rPr>
              <a:t>F (5˚C) or lower</a:t>
            </a:r>
          </a:p>
          <a:p>
            <a:pPr lvl="1" eaLnBrk="1" hangingPunct="1">
              <a:defRPr/>
            </a:pPr>
            <a:r>
              <a:rPr lang="en-US" dirty="0">
                <a:latin typeface="Arial Narrow" charset="0"/>
              </a:rPr>
              <a:t>The total cooling time cannot be longer than </a:t>
            </a:r>
            <a:r>
              <a:rPr lang="en-US" dirty="0" smtClean="0">
                <a:latin typeface="Arial Narrow" charset="0"/>
              </a:rPr>
              <a:t>six </a:t>
            </a:r>
            <a:r>
              <a:rPr lang="en-US" dirty="0">
                <a:latin typeface="Arial Narrow" charset="0"/>
              </a:rPr>
              <a:t>hours</a:t>
            </a:r>
          </a:p>
          <a:p>
            <a:pPr marL="0" indent="0" eaLnBrk="1" hangingPunct="1">
              <a:defRPr/>
            </a:pPr>
            <a:r>
              <a:rPr lang="en-US" dirty="0">
                <a:latin typeface="Arial Narrow" charset="0"/>
                <a:cs typeface="+mn-cs"/>
              </a:rPr>
              <a:t>Example:</a:t>
            </a:r>
          </a:p>
          <a:p>
            <a:pPr lvl="1" eaLnBrk="1" hangingPunct="1">
              <a:defRPr/>
            </a:pPr>
            <a:r>
              <a:rPr lang="en-US" dirty="0">
                <a:latin typeface="Arial Narrow" charset="0"/>
              </a:rPr>
              <a:t>If you cool food from 135˚F to 70˚F (57˚C to 21˚C) in </a:t>
            </a:r>
            <a:r>
              <a:rPr lang="en-US" dirty="0" smtClean="0">
                <a:latin typeface="Arial Narrow" charset="0"/>
              </a:rPr>
              <a:t>one </a:t>
            </a:r>
            <a:r>
              <a:rPr lang="en-US" dirty="0">
                <a:latin typeface="Arial Narrow" charset="0"/>
              </a:rPr>
              <a:t>hour</a:t>
            </a:r>
          </a:p>
          <a:p>
            <a:pPr lvl="1" eaLnBrk="1" hangingPunct="1">
              <a:defRPr/>
            </a:pPr>
            <a:r>
              <a:rPr lang="en-US" dirty="0">
                <a:latin typeface="Arial Narrow" charset="0"/>
              </a:rPr>
              <a:t>Then you have </a:t>
            </a:r>
            <a:r>
              <a:rPr lang="en-US" dirty="0" smtClean="0">
                <a:latin typeface="Arial Narrow" charset="0"/>
              </a:rPr>
              <a:t>five </a:t>
            </a:r>
            <a:r>
              <a:rPr lang="en-US" dirty="0">
                <a:latin typeface="Arial Narrow" charset="0"/>
              </a:rPr>
              <a:t>hours to get the food to 41˚F (5˚C) or lower</a:t>
            </a:r>
          </a:p>
          <a:p>
            <a:pPr marL="571500" lvl="1" indent="-457200" eaLnBrk="1" hangingPunct="1">
              <a:defRPr/>
            </a:pPr>
            <a:endParaRPr lang="en-US" dirty="0">
              <a:latin typeface="Arial Narrow" charset="0"/>
            </a:endParaRPr>
          </a:p>
        </p:txBody>
      </p:sp>
      <p:sp>
        <p:nvSpPr>
          <p:cNvPr id="18329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6-33</a:t>
            </a:r>
          </a:p>
        </p:txBody>
      </p:sp>
      <p:sp>
        <p:nvSpPr>
          <p:cNvPr id="183300" name="Rectangle 7"/>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Cooling Food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393192" y="1143000"/>
            <a:ext cx="5711825" cy="3660652"/>
          </a:xfrm>
        </p:spPr>
        <p:txBody>
          <a:bodyPr/>
          <a:lstStyle/>
          <a:p>
            <a:pPr marL="0" indent="0" eaLnBrk="1" hangingPunct="1">
              <a:defRPr/>
            </a:pPr>
            <a:r>
              <a:rPr lang="en-US" dirty="0">
                <a:latin typeface="Arial Narrow" charset="0"/>
                <a:cs typeface="+mn-cs"/>
              </a:rPr>
              <a:t>Before cooling food, start by reducing its size:</a:t>
            </a:r>
          </a:p>
          <a:p>
            <a:pPr lvl="1" eaLnBrk="1" hangingPunct="1">
              <a:defRPr/>
            </a:pPr>
            <a:r>
              <a:rPr lang="en-US" dirty="0">
                <a:latin typeface="Arial Narrow" charset="0"/>
              </a:rPr>
              <a:t>Cut larger items into smaller pieces</a:t>
            </a:r>
          </a:p>
          <a:p>
            <a:pPr lvl="1" eaLnBrk="1" hangingPunct="1">
              <a:defRPr/>
            </a:pPr>
            <a:r>
              <a:rPr lang="en-US" dirty="0">
                <a:latin typeface="Arial Narrow" charset="0"/>
              </a:rPr>
              <a:t>Divide large containers of food into smaller containers or shallow pans</a:t>
            </a:r>
          </a:p>
        </p:txBody>
      </p:sp>
      <p:sp>
        <p:nvSpPr>
          <p:cNvPr id="1843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6-34</a:t>
            </a:r>
          </a:p>
        </p:txBody>
      </p:sp>
      <p:sp>
        <p:nvSpPr>
          <p:cNvPr id="184325" name="Rectangle 12"/>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Methods for Cooling Food</a:t>
            </a:r>
          </a:p>
        </p:txBody>
      </p:sp>
      <p:pic>
        <p:nvPicPr>
          <p:cNvPr id="2" name="Picture 1" descr="6e_c06_16_dividingfood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57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4-8</a:t>
            </a:r>
          </a:p>
        </p:txBody>
      </p:sp>
      <p:pic>
        <p:nvPicPr>
          <p:cNvPr id="7" name="Picture 6" descr="6e_c04_06_thermometer_L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846" y="1243013"/>
            <a:ext cx="2743200" cy="41148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sz="half" idx="1"/>
          </p:nvPr>
        </p:nvSpPr>
        <p:spPr>
          <a:xfrm>
            <a:off x="393192" y="1143000"/>
            <a:ext cx="5926748" cy="2362200"/>
          </a:xfrm>
        </p:spPr>
        <p:txBody>
          <a:bodyPr/>
          <a:lstStyle/>
          <a:p>
            <a:pPr eaLnBrk="1" hangingPunct="1">
              <a:defRPr/>
            </a:pPr>
            <a:r>
              <a:rPr lang="en-US" dirty="0" smtClean="0">
                <a:ea typeface="+mn-ea"/>
                <a:cs typeface="+mn-cs"/>
              </a:rPr>
              <a:t>Methods for cooling food safely and quickly:</a:t>
            </a:r>
          </a:p>
          <a:p>
            <a:pPr lvl="1" eaLnBrk="1" hangingPunct="1">
              <a:buFont typeface="Wingdings" pitchFamily="2" charset="2"/>
              <a:buChar char="l"/>
              <a:defRPr/>
            </a:pPr>
            <a:r>
              <a:rPr lang="en-US" dirty="0" smtClean="0"/>
              <a:t>Place food in an ice-water bath</a:t>
            </a:r>
          </a:p>
          <a:p>
            <a:pPr lvl="1" eaLnBrk="1" hangingPunct="1">
              <a:buFont typeface="Wingdings" pitchFamily="2" charset="2"/>
              <a:buChar char="l"/>
              <a:defRPr/>
            </a:pPr>
            <a:r>
              <a:rPr lang="en-US" dirty="0" smtClean="0"/>
              <a:t>Stir it with an ice paddle</a:t>
            </a:r>
          </a:p>
          <a:p>
            <a:pPr lvl="1" eaLnBrk="1" hangingPunct="1">
              <a:buFont typeface="Wingdings" pitchFamily="2" charset="2"/>
              <a:buChar char="l"/>
              <a:defRPr/>
            </a:pPr>
            <a:r>
              <a:rPr lang="en-US" dirty="0" smtClean="0"/>
              <a:t>Place it in a blast chiller</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sz="2000" dirty="0" smtClean="0"/>
          </a:p>
        </p:txBody>
      </p:sp>
      <p:sp>
        <p:nvSpPr>
          <p:cNvPr id="185348" name="Rectangle 5"/>
          <p:cNvSpPr>
            <a:spLocks noChangeArrowheads="1"/>
          </p:cNvSpPr>
          <p:nvPr/>
        </p:nvSpPr>
        <p:spPr bwMode="auto">
          <a:xfrm>
            <a:off x="3473450" y="4016375"/>
            <a:ext cx="2233613" cy="1630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85349" name="Rectangle 6"/>
          <p:cNvSpPr>
            <a:spLocks noChangeArrowheads="1"/>
          </p:cNvSpPr>
          <p:nvPr/>
        </p:nvSpPr>
        <p:spPr bwMode="auto">
          <a:xfrm>
            <a:off x="806450" y="3827463"/>
            <a:ext cx="1520825" cy="1258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85352"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Methods for Cooling Food</a:t>
            </a:r>
          </a:p>
        </p:txBody>
      </p:sp>
      <p:sp>
        <p:nvSpPr>
          <p:cNvPr id="18535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6-35</a:t>
            </a:r>
          </a:p>
        </p:txBody>
      </p:sp>
      <p:pic>
        <p:nvPicPr>
          <p:cNvPr id="2" name="Picture 1" descr="6e_c06_16_icewaterbath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07594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258" y="2423160"/>
            <a:ext cx="2094139" cy="107594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768" y="3630168"/>
            <a:ext cx="2103120" cy="93935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43000"/>
            <a:ext cx="487362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2400" dirty="0">
                <a:solidFill>
                  <a:srgbClr val="005CAB"/>
                </a:solidFill>
                <a:latin typeface="+mj-lt"/>
                <a:ea typeface="+mn-ea"/>
                <a:cs typeface="+mn-cs"/>
              </a:rPr>
              <a:t>When storing food for further cooling:</a:t>
            </a:r>
            <a:endParaRPr lang="en-US" sz="2200" b="0" dirty="0">
              <a:solidFill>
                <a:srgbClr val="231F20"/>
              </a:solidFill>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Loosely cover food containers before storing them</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Food can be left uncovered if protected from contamination</a:t>
            </a:r>
          </a:p>
          <a:p>
            <a:pPr marL="694944" lvl="2" indent="-347472">
              <a:spcBef>
                <a:spcPts val="900"/>
              </a:spcBef>
              <a:buClr>
                <a:schemeClr val="accent1"/>
              </a:buClr>
              <a:buSzPct val="75000"/>
              <a:buFont typeface="Courier New" pitchFamily="49" charset="0"/>
              <a:buChar char="o"/>
              <a:defRPr/>
            </a:pPr>
            <a:r>
              <a:rPr lang="en-US" sz="2200" b="0" dirty="0">
                <a:solidFill>
                  <a:srgbClr val="231F20"/>
                </a:solidFill>
                <a:latin typeface="+mj-lt"/>
                <a:ea typeface="+mn-ea"/>
                <a:cs typeface="+mn-cs"/>
              </a:rPr>
              <a:t>Storing uncovered containers above other food, especially raw seafood, meat, and poultry, will help prevent cross-contamination</a:t>
            </a:r>
          </a:p>
          <a:p>
            <a:pPr marL="571500" lvl="1" indent="-457200">
              <a:lnSpc>
                <a:spcPct val="90000"/>
              </a:lnSpc>
              <a:spcBef>
                <a:spcPct val="50000"/>
              </a:spcBef>
              <a:buClr>
                <a:srgbClr val="0093D3"/>
              </a:buClr>
              <a:buSzPct val="75000"/>
              <a:buFont typeface="Wingdings" pitchFamily="2" charset="2"/>
              <a:buNone/>
              <a:defRPr/>
            </a:pPr>
            <a:endParaRPr lang="en-US" sz="2200" dirty="0">
              <a:solidFill>
                <a:srgbClr val="000000"/>
              </a:solidFill>
              <a:ea typeface="+mn-ea"/>
              <a:cs typeface="+mn-cs"/>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6-36</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immediate service:</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Can be reheated to any temperature if it was cooked and cooled correctly</a:t>
            </a:r>
          </a:p>
          <a:p>
            <a:pPr>
              <a:lnSpc>
                <a:spcPct val="90000"/>
              </a:lnSpc>
              <a:spcBef>
                <a:spcPct val="100000"/>
              </a:spcBef>
              <a:buClr>
                <a:srgbClr val="009DDC"/>
              </a:buClr>
              <a:buSzPct val="75000"/>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hot-holding:</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Must be reheated to an internal temperature of </a:t>
            </a:r>
            <a:r>
              <a:rPr lang="en-US" sz="2200" b="0" dirty="0" smtClean="0">
                <a:solidFill>
                  <a:srgbClr val="231F20"/>
                </a:solidFill>
                <a:latin typeface="Arial Narrow" charset="0"/>
              </a:rPr>
              <a:t>165</a:t>
            </a:r>
            <a:r>
              <a:rPr lang="en-US" sz="2200" b="0" dirty="0" smtClean="0">
                <a:solidFill>
                  <a:schemeClr val="tx1"/>
                </a:solidFill>
                <a:latin typeface="+mj-lt"/>
              </a:rPr>
              <a:t>˚</a:t>
            </a:r>
            <a:r>
              <a:rPr lang="en-US" sz="2200" b="0" dirty="0">
                <a:solidFill>
                  <a:schemeClr val="tx1"/>
                </a:solidFill>
                <a:latin typeface="+mj-lt"/>
              </a:rPr>
              <a:t>F</a:t>
            </a:r>
            <a:r>
              <a:rPr lang="en-US" sz="2200" b="0" dirty="0" smtClean="0">
                <a:solidFill>
                  <a:srgbClr val="231F20"/>
                </a:solidFill>
                <a:latin typeface="+mj-lt"/>
              </a:rPr>
              <a:t> </a:t>
            </a:r>
            <a:r>
              <a:rPr lang="en-US" sz="2200" b="0" dirty="0">
                <a:solidFill>
                  <a:srgbClr val="231F20"/>
                </a:solidFill>
                <a:latin typeface="Arial Narrow" charset="0"/>
              </a:rPr>
              <a:t>(</a:t>
            </a:r>
            <a:r>
              <a:rPr lang="en-US" sz="2200" b="0" dirty="0" smtClean="0">
                <a:solidFill>
                  <a:srgbClr val="231F20"/>
                </a:solidFill>
                <a:latin typeface="Arial Narrow" charset="0"/>
              </a:rPr>
              <a:t>74</a:t>
            </a:r>
            <a:r>
              <a:rPr lang="en-US" sz="2200" b="0" dirty="0" smtClean="0">
                <a:solidFill>
                  <a:schemeClr val="tx1"/>
                </a:solidFill>
                <a:latin typeface="+mj-lt"/>
              </a:rPr>
              <a:t>˚C</a:t>
            </a:r>
            <a:r>
              <a:rPr lang="en-US" sz="2200" b="0" dirty="0" smtClean="0">
                <a:solidFill>
                  <a:srgbClr val="231F20"/>
                </a:solidFill>
                <a:latin typeface="Arial Narrow" charset="0"/>
              </a:rPr>
              <a:t>) </a:t>
            </a:r>
            <a:r>
              <a:rPr lang="en-US" sz="2200" b="0" dirty="0">
                <a:solidFill>
                  <a:srgbClr val="231F20"/>
                </a:solidFill>
                <a:latin typeface="Arial Narrow" charset="0"/>
              </a:rPr>
              <a:t>for 15 seconds within </a:t>
            </a:r>
            <a:r>
              <a:rPr lang="en-US" sz="2200" b="0" dirty="0" smtClean="0">
                <a:solidFill>
                  <a:srgbClr val="231F20"/>
                </a:solidFill>
                <a:latin typeface="Arial Narrow" charset="0"/>
              </a:rPr>
              <a:t>two </a:t>
            </a:r>
            <a:r>
              <a:rPr lang="en-US" sz="2200" b="0" dirty="0">
                <a:solidFill>
                  <a:srgbClr val="231F20"/>
                </a:solidFill>
                <a:latin typeface="Arial Narrow" charset="0"/>
              </a:rPr>
              <a:t>hours</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Reheat commercially processed and packaged ready-to-eat food to an internal temperature of at least </a:t>
            </a:r>
            <a:r>
              <a:rPr lang="en-US" sz="2200" b="0" dirty="0" smtClean="0">
                <a:solidFill>
                  <a:srgbClr val="231F20"/>
                </a:solidFill>
                <a:latin typeface="Arial Narrow" charset="0"/>
              </a:rPr>
              <a:t>135</a:t>
            </a:r>
            <a:r>
              <a:rPr lang="en-US" sz="2200" b="0" dirty="0" smtClean="0">
                <a:solidFill>
                  <a:schemeClr val="tx1"/>
                </a:solidFill>
                <a:latin typeface="+mj-lt"/>
              </a:rPr>
              <a:t>˚</a:t>
            </a:r>
            <a:r>
              <a:rPr lang="en-US" sz="2200" b="0" dirty="0">
                <a:solidFill>
                  <a:schemeClr val="tx1"/>
                </a:solidFill>
                <a:latin typeface="+mj-lt"/>
              </a:rPr>
              <a:t>F</a:t>
            </a:r>
            <a:r>
              <a:rPr lang="en-US" sz="2200" b="0" dirty="0" smtClean="0">
                <a:solidFill>
                  <a:srgbClr val="231F20"/>
                </a:solidFill>
                <a:latin typeface="+mj-lt"/>
              </a:rPr>
              <a:t> </a:t>
            </a:r>
            <a:r>
              <a:rPr lang="en-US" sz="2200" b="0" dirty="0">
                <a:solidFill>
                  <a:srgbClr val="231F20"/>
                </a:solidFill>
                <a:latin typeface="Arial Narrow" charset="0"/>
              </a:rPr>
              <a:t>(</a:t>
            </a:r>
            <a:r>
              <a:rPr lang="en-US" sz="2200" b="0" dirty="0" smtClean="0">
                <a:solidFill>
                  <a:srgbClr val="231F20"/>
                </a:solidFill>
                <a:latin typeface="Arial Narrow" charset="0"/>
              </a:rPr>
              <a:t>57</a:t>
            </a:r>
            <a:r>
              <a:rPr lang="en-US" sz="2200" b="0" dirty="0" smtClean="0">
                <a:solidFill>
                  <a:schemeClr val="tx1"/>
                </a:solidFill>
                <a:latin typeface="+mj-lt"/>
              </a:rPr>
              <a:t>˚</a:t>
            </a:r>
            <a:r>
              <a:rPr lang="en-US" sz="2200" b="0" dirty="0">
                <a:solidFill>
                  <a:schemeClr val="tx1"/>
                </a:solidFill>
                <a:latin typeface="+mj-lt"/>
              </a:rPr>
              <a:t>C</a:t>
            </a:r>
            <a:r>
              <a:rPr lang="en-US" sz="2200" b="0" dirty="0" smtClean="0">
                <a:solidFill>
                  <a:srgbClr val="231F20"/>
                </a:solidFill>
                <a:latin typeface="Arial Narrow" charset="0"/>
              </a:rPr>
              <a:t>)</a:t>
            </a:r>
            <a:endParaRPr lang="en-US" sz="2200" b="0" dirty="0">
              <a:solidFill>
                <a:srgbClr val="231F20"/>
              </a:solidFill>
              <a:latin typeface="Arial Narrow" charset="0"/>
            </a:endParaRPr>
          </a:p>
          <a:p>
            <a:pPr marL="571500" lvl="1" indent="-457200">
              <a:lnSpc>
                <a:spcPct val="90000"/>
              </a:lnSpc>
              <a:spcBef>
                <a:spcPct val="50000"/>
              </a:spcBef>
              <a:buClr>
                <a:srgbClr val="0093D3"/>
              </a:buClr>
              <a:buSzPct val="75000"/>
              <a:buFont typeface="Wingdings" charset="0"/>
              <a:buNone/>
            </a:pPr>
            <a:endParaRPr lang="en-US" sz="2200"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6-37</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2" name="Picture 1" descr="6e_c06_17_chowdertemp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402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4-9</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thermocoupl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2704"/>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19245</TotalTime>
  <Words>7753</Words>
  <Application>Microsoft Office PowerPoint</Application>
  <PresentationFormat>On-screen Show (4:3)</PresentationFormat>
  <Paragraphs>869</Paragraphs>
  <Slides>82</Slides>
  <Notes>82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3_SS5e_08_16hr</vt:lpstr>
      <vt:lpstr>PowerPoint Presentation</vt:lpstr>
      <vt:lpstr>The Flow of Food</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PowerPoint Presentation</vt:lpstr>
      <vt:lpstr>The Flow of Food: Purchasing, Receiving, and Storage</vt:lpstr>
      <vt:lpstr>General Purchasing and Receiving Principles</vt:lpstr>
      <vt:lpstr>General Purchasing and Receiving Principles</vt:lpstr>
      <vt:lpstr>Receiving and Inspecting</vt:lpstr>
      <vt:lpstr>Receiving and Inspecting</vt:lpstr>
      <vt:lpstr>Receiving and Inspecting</vt:lpstr>
      <vt:lpstr>PowerPoint Presentation</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PowerPoint Presentation</vt:lpstr>
      <vt:lpstr>General Preparation Practices</vt:lpstr>
      <vt:lpstr>General Preparation Practices</vt:lpstr>
      <vt:lpstr>General Preparation Practices</vt:lpstr>
      <vt:lpstr>General Preparation Practices</vt:lpstr>
      <vt:lpstr>General Preparation Practices</vt:lpstr>
      <vt:lpstr>Thawing</vt:lpstr>
      <vt:lpstr>Thawing ROP Fish</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Preparation Practices That Have Special Requirements</vt:lpstr>
      <vt:lpstr>Preparation Practices</vt:lpstr>
      <vt:lpstr>Cooking Food</vt:lpstr>
      <vt:lpstr>Cooking Food</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Cooking TCS Food in a Microwave</vt:lpstr>
      <vt:lpstr>Cooking TCS Food in a Microwave</vt:lpstr>
      <vt:lpstr>Partial Cooking During Preparation</vt:lpstr>
      <vt:lpstr>Consumer Advisories</vt:lpstr>
      <vt:lpstr>Consumer Advisories</vt:lpstr>
      <vt:lpstr>Operations That Mainly Serve High-Risk Populations</vt:lpstr>
      <vt:lpstr>Cooling Food</vt:lpstr>
      <vt:lpstr>Cooling Food</vt:lpstr>
      <vt:lpstr>Methods for Cooling Food</vt:lpstr>
      <vt:lpstr>Methods for Cooling Food</vt:lpstr>
      <vt:lpstr>Storing Food for Further Cooling</vt:lpstr>
      <vt:lpstr>Reheating Food</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repair</cp:lastModifiedBy>
  <cp:revision>2354</cp:revision>
  <cp:lastPrinted>2014-07-08T14:38:01Z</cp:lastPrinted>
  <dcterms:created xsi:type="dcterms:W3CDTF">2006-02-24T04:29:02Z</dcterms:created>
  <dcterms:modified xsi:type="dcterms:W3CDTF">2014-09-22T17:01:43Z</dcterms:modified>
</cp:coreProperties>
</file>