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107"/>
  </p:notesMasterIdLst>
  <p:handoutMasterIdLst>
    <p:handoutMasterId r:id="rId108"/>
  </p:handoutMasterIdLst>
  <p:sldIdLst>
    <p:sldId id="1823" r:id="rId2"/>
    <p:sldId id="1824" r:id="rId3"/>
    <p:sldId id="1825" r:id="rId4"/>
    <p:sldId id="1826" r:id="rId5"/>
    <p:sldId id="1827" r:id="rId6"/>
    <p:sldId id="1828" r:id="rId7"/>
    <p:sldId id="1829" r:id="rId8"/>
    <p:sldId id="1830" r:id="rId9"/>
    <p:sldId id="1831" r:id="rId10"/>
    <p:sldId id="1832" r:id="rId11"/>
    <p:sldId id="1835" r:id="rId12"/>
    <p:sldId id="1964" r:id="rId13"/>
    <p:sldId id="1965" r:id="rId14"/>
    <p:sldId id="1836" r:id="rId15"/>
    <p:sldId id="1837" r:id="rId16"/>
    <p:sldId id="1838" r:id="rId17"/>
    <p:sldId id="1948" r:id="rId18"/>
    <p:sldId id="1839" r:id="rId19"/>
    <p:sldId id="1840" r:id="rId20"/>
    <p:sldId id="1841" r:id="rId21"/>
    <p:sldId id="1842" r:id="rId22"/>
    <p:sldId id="1843" r:id="rId23"/>
    <p:sldId id="1844" r:id="rId24"/>
    <p:sldId id="1949" r:id="rId25"/>
    <p:sldId id="1845" r:id="rId26"/>
    <p:sldId id="1846" r:id="rId27"/>
    <p:sldId id="1950" r:id="rId28"/>
    <p:sldId id="1848" r:id="rId29"/>
    <p:sldId id="1951" r:id="rId30"/>
    <p:sldId id="1952" r:id="rId31"/>
    <p:sldId id="1850" r:id="rId32"/>
    <p:sldId id="1851" r:id="rId33"/>
    <p:sldId id="1852" r:id="rId34"/>
    <p:sldId id="1853" r:id="rId35"/>
    <p:sldId id="1854" r:id="rId36"/>
    <p:sldId id="1855" r:id="rId37"/>
    <p:sldId id="1856" r:id="rId38"/>
    <p:sldId id="1857" r:id="rId39"/>
    <p:sldId id="1858" r:id="rId40"/>
    <p:sldId id="1859" r:id="rId41"/>
    <p:sldId id="1860" r:id="rId42"/>
    <p:sldId id="1861" r:id="rId43"/>
    <p:sldId id="1862" r:id="rId44"/>
    <p:sldId id="1863" r:id="rId45"/>
    <p:sldId id="1864" r:id="rId46"/>
    <p:sldId id="1865" r:id="rId47"/>
    <p:sldId id="1866" r:id="rId48"/>
    <p:sldId id="1867" r:id="rId49"/>
    <p:sldId id="1868" r:id="rId50"/>
    <p:sldId id="1869" r:id="rId51"/>
    <p:sldId id="1870" r:id="rId52"/>
    <p:sldId id="1871" r:id="rId53"/>
    <p:sldId id="1872" r:id="rId54"/>
    <p:sldId id="1873" r:id="rId55"/>
    <p:sldId id="1874" r:id="rId56"/>
    <p:sldId id="1875" r:id="rId57"/>
    <p:sldId id="1876" r:id="rId58"/>
    <p:sldId id="1966" r:id="rId59"/>
    <p:sldId id="1878" r:id="rId60"/>
    <p:sldId id="1879" r:id="rId61"/>
    <p:sldId id="1880" r:id="rId62"/>
    <p:sldId id="1881" r:id="rId63"/>
    <p:sldId id="1882" r:id="rId64"/>
    <p:sldId id="1883" r:id="rId65"/>
    <p:sldId id="1884" r:id="rId66"/>
    <p:sldId id="1886" r:id="rId67"/>
    <p:sldId id="1887" r:id="rId68"/>
    <p:sldId id="1888" r:id="rId69"/>
    <p:sldId id="1889" r:id="rId70"/>
    <p:sldId id="1891" r:id="rId71"/>
    <p:sldId id="1892" r:id="rId72"/>
    <p:sldId id="1893" r:id="rId73"/>
    <p:sldId id="1953" r:id="rId74"/>
    <p:sldId id="1896" r:id="rId75"/>
    <p:sldId id="1897" r:id="rId76"/>
    <p:sldId id="1898" r:id="rId77"/>
    <p:sldId id="1899" r:id="rId78"/>
    <p:sldId id="1900" r:id="rId79"/>
    <p:sldId id="1901" r:id="rId80"/>
    <p:sldId id="1902" r:id="rId81"/>
    <p:sldId id="1903" r:id="rId82"/>
    <p:sldId id="1956" r:id="rId83"/>
    <p:sldId id="1954" r:id="rId84"/>
    <p:sldId id="1906" r:id="rId85"/>
    <p:sldId id="1907" r:id="rId86"/>
    <p:sldId id="1908" r:id="rId87"/>
    <p:sldId id="1909" r:id="rId88"/>
    <p:sldId id="1910" r:id="rId89"/>
    <p:sldId id="1911" r:id="rId90"/>
    <p:sldId id="1967" r:id="rId91"/>
    <p:sldId id="1912" r:id="rId92"/>
    <p:sldId id="1913" r:id="rId93"/>
    <p:sldId id="1914" r:id="rId94"/>
    <p:sldId id="1915" r:id="rId95"/>
    <p:sldId id="1916" r:id="rId96"/>
    <p:sldId id="1968" r:id="rId97"/>
    <p:sldId id="1918" r:id="rId98"/>
    <p:sldId id="1919" r:id="rId99"/>
    <p:sldId id="1920" r:id="rId100"/>
    <p:sldId id="1921" r:id="rId101"/>
    <p:sldId id="1922" r:id="rId102"/>
    <p:sldId id="1923" r:id="rId103"/>
    <p:sldId id="1924" r:id="rId104"/>
    <p:sldId id="1925" r:id="rId105"/>
    <p:sldId id="1926" r:id="rId106"/>
  </p:sldIdLst>
  <p:sldSz cx="9144000" cy="6858000" type="screen4x3"/>
  <p:notesSz cx="7010400" cy="9296400"/>
  <p:custDataLst>
    <p:tags r:id="rId109"/>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7 The Flow of Food: Service" id="{5791D24C-71AB-0D4A-ACD2-8B60A00F54A3}">
          <p14:sldIdLst>
            <p14:sldId id="1823"/>
            <p14:sldId id="1824"/>
            <p14:sldId id="1825"/>
            <p14:sldId id="1826"/>
            <p14:sldId id="1827"/>
            <p14:sldId id="1828"/>
            <p14:sldId id="1829"/>
            <p14:sldId id="1830"/>
            <p14:sldId id="1831"/>
            <p14:sldId id="1832"/>
            <p14:sldId id="1835"/>
            <p14:sldId id="1964"/>
            <p14:sldId id="1965"/>
            <p14:sldId id="1836"/>
            <p14:sldId id="1837"/>
            <p14:sldId id="1838"/>
            <p14:sldId id="1948"/>
            <p14:sldId id="1839"/>
            <p14:sldId id="1840"/>
            <p14:sldId id="1841"/>
            <p14:sldId id="1842"/>
            <p14:sldId id="1843"/>
          </p14:sldIdLst>
        </p14:section>
        <p14:section name="chapter 8 Food Safety Management Systems" id="{47B69A46-7F99-174A-AB40-FFF43E96D8D1}">
          <p14:sldIdLst>
            <p14:sldId id="1844"/>
            <p14:sldId id="1949"/>
            <p14:sldId id="1845"/>
            <p14:sldId id="1846"/>
            <p14:sldId id="1950"/>
            <p14:sldId id="1848"/>
            <p14:sldId id="1951"/>
            <p14:sldId id="1952"/>
            <p14:sldId id="1850"/>
            <p14:sldId id="1851"/>
            <p14:sldId id="1852"/>
            <p14:sldId id="1853"/>
            <p14:sldId id="1854"/>
            <p14:sldId id="1855"/>
            <p14:sldId id="1856"/>
            <p14:sldId id="1857"/>
            <p14:sldId id="1858"/>
            <p14:sldId id="1859"/>
            <p14:sldId id="1860"/>
            <p14:sldId id="1861"/>
          </p14:sldIdLst>
        </p14:section>
        <p14:section name="chapte 9 Safe Facilities and Pest Management" id="{1693709C-BF11-904F-BD8B-E532E2E4608A}">
          <p14:sldIdLst>
            <p14:sldId id="1862"/>
            <p14:sldId id="1863"/>
            <p14:sldId id="1864"/>
            <p14:sldId id="1865"/>
            <p14:sldId id="1866"/>
            <p14:sldId id="1867"/>
            <p14:sldId id="1868"/>
            <p14:sldId id="1869"/>
            <p14:sldId id="1870"/>
            <p14:sldId id="1871"/>
            <p14:sldId id="1872"/>
            <p14:sldId id="1873"/>
            <p14:sldId id="1874"/>
            <p14:sldId id="1875"/>
            <p14:sldId id="1876"/>
            <p14:sldId id="1966"/>
            <p14:sldId id="1878"/>
            <p14:sldId id="1879"/>
            <p14:sldId id="1880"/>
            <p14:sldId id="1881"/>
            <p14:sldId id="1882"/>
            <p14:sldId id="1883"/>
            <p14:sldId id="1884"/>
            <p14:sldId id="1886"/>
            <p14:sldId id="1887"/>
            <p14:sldId id="1888"/>
            <p14:sldId id="1889"/>
            <p14:sldId id="1891"/>
            <p14:sldId id="1892"/>
          </p14:sldIdLst>
        </p14:section>
        <p14:section name="chapter 10 Cleaning and Santizing" id="{26810960-3511-1F4F-A887-B870226A1C24}">
          <p14:sldIdLst>
            <p14:sldId id="1893"/>
            <p14:sldId id="1953"/>
            <p14:sldId id="1896"/>
            <p14:sldId id="1897"/>
            <p14:sldId id="1898"/>
            <p14:sldId id="1899"/>
            <p14:sldId id="1900"/>
            <p14:sldId id="1901"/>
            <p14:sldId id="1902"/>
            <p14:sldId id="1903"/>
            <p14:sldId id="1956"/>
            <p14:sldId id="1954"/>
            <p14:sldId id="1906"/>
            <p14:sldId id="1907"/>
            <p14:sldId id="1908"/>
            <p14:sldId id="1909"/>
            <p14:sldId id="1910"/>
            <p14:sldId id="1911"/>
            <p14:sldId id="1967"/>
            <p14:sldId id="1912"/>
            <p14:sldId id="1913"/>
            <p14:sldId id="1914"/>
            <p14:sldId id="1915"/>
            <p14:sldId id="1916"/>
            <p14:sldId id="1968"/>
            <p14:sldId id="1918"/>
            <p14:sldId id="1919"/>
            <p14:sldId id="1920"/>
            <p14:sldId id="1921"/>
            <p14:sldId id="1922"/>
            <p14:sldId id="1923"/>
            <p14:sldId id="1924"/>
            <p14:sldId id="1925"/>
            <p14:sldId id="192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2" clrIdx="0"/>
  <p:cmAuthor id="1" name="Media Lab" initials="M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0" autoAdjust="0"/>
    <p:restoredTop sz="76011" autoAdjust="0"/>
  </p:normalViewPr>
  <p:slideViewPr>
    <p:cSldViewPr snapToGrid="0">
      <p:cViewPr>
        <p:scale>
          <a:sx n="90" d="100"/>
          <a:sy n="90" d="100"/>
        </p:scale>
        <p:origin x="-1176" y="-252"/>
      </p:cViewPr>
      <p:guideLst>
        <p:guide orient="horz" pos="192"/>
        <p:guide orient="horz" pos="716"/>
        <p:guide orient="horz" pos="100"/>
        <p:guide orient="horz" pos="1714"/>
        <p:guide orient="horz" pos="2440"/>
        <p:guide orient="horz" pos="783"/>
        <p:guide orient="horz" pos="1634"/>
        <p:guide orient="horz" pos="2256"/>
        <p:guide pos="5364"/>
        <p:guide pos="3868"/>
        <p:guide pos="2807"/>
        <p:guide pos="882"/>
        <p:guide pos="2264"/>
        <p:guide pos="3485"/>
        <p:guide pos="3257"/>
        <p:guide pos="2394"/>
        <p:guide pos="279"/>
        <p:guide pos="3271"/>
        <p:guide pos="397"/>
        <p:guide pos="5187"/>
        <p:guide pos="5646"/>
      </p:guideLst>
    </p:cSldViewPr>
  </p:slideViewPr>
  <p:outlineViewPr>
    <p:cViewPr>
      <p:scale>
        <a:sx n="33" d="100"/>
        <a:sy n="33" d="100"/>
      </p:scale>
      <p:origin x="0" y="413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31" d="100"/>
        <a:sy n="31"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69.xml"/><Relationship Id="rId13" Type="http://schemas.openxmlformats.org/officeDocument/2006/relationships/slide" Target="slides/slide92.xml"/><Relationship Id="rId3" Type="http://schemas.openxmlformats.org/officeDocument/2006/relationships/slide" Target="slides/slide47.xml"/><Relationship Id="rId7" Type="http://schemas.openxmlformats.org/officeDocument/2006/relationships/slide" Target="slides/slide60.xml"/><Relationship Id="rId12" Type="http://schemas.openxmlformats.org/officeDocument/2006/relationships/slide" Target="slides/slide91.xml"/><Relationship Id="rId2" Type="http://schemas.openxmlformats.org/officeDocument/2006/relationships/slide" Target="slides/slide46.xml"/><Relationship Id="rId1" Type="http://schemas.openxmlformats.org/officeDocument/2006/relationships/slide" Target="slides/slide44.xml"/><Relationship Id="rId6" Type="http://schemas.openxmlformats.org/officeDocument/2006/relationships/slide" Target="slides/slide51.xml"/><Relationship Id="rId11" Type="http://schemas.openxmlformats.org/officeDocument/2006/relationships/slide" Target="slides/slide81.xml"/><Relationship Id="rId5" Type="http://schemas.openxmlformats.org/officeDocument/2006/relationships/slide" Target="slides/slide50.xml"/><Relationship Id="rId10" Type="http://schemas.openxmlformats.org/officeDocument/2006/relationships/slide" Target="slides/slide73.xml"/><Relationship Id="rId4" Type="http://schemas.openxmlformats.org/officeDocument/2006/relationships/slide" Target="slides/slide48.xml"/><Relationship Id="rId9" Type="http://schemas.openxmlformats.org/officeDocument/2006/relationships/slide" Target="slides/slide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72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F0B030-73D3-C842-97C1-9D63A8201BD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F4778F3-F202-5A46-BB82-D78CE610ADF9}"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481283"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Carry glasses in a rack or on a tray to avoid touching the food-contact surfaces. Do not stack glasses when carrying them.</a:t>
            </a:r>
          </a:p>
          <a:p>
            <a:pPr marL="114300" indent="-114300" eaLnBrk="1" hangingPunct="1">
              <a:buFontTx/>
              <a:buChar char="•"/>
            </a:pPr>
            <a:r>
              <a:rPr lang="en-US" dirty="0">
                <a:latin typeface="Times New Roman" charset="0"/>
              </a:rPr>
              <a:t>Hold dishes by the bottom or edge. Hold glasses by the middle, bottom, or stem. Do not touch the food-contact areas of dishes or glassware.</a:t>
            </a:r>
          </a:p>
          <a:p>
            <a:pPr marL="114300" indent="-114300" eaLnBrk="1" hangingPunct="1">
              <a:buFontTx/>
              <a:buChar char="•"/>
            </a:pPr>
            <a:endParaRPr lang="en-US" dirty="0">
              <a:latin typeface="Times New Roman" charset="0"/>
            </a:endParaRPr>
          </a:p>
          <a:p>
            <a:pPr marL="114300" indent="-114300" eaLnBrk="1" hangingPunct="1"/>
            <a:endParaRPr lang="en-US" dirty="0">
              <a:latin typeface="Times New Roman" charset="0"/>
              <a:cs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628C777-8B52-F84D-BCF1-306048C0723C}" type="slidenum">
              <a:rPr lang="en-US" sz="1200" b="0" smtClean="0">
                <a:solidFill>
                  <a:schemeClr val="tx1"/>
                </a:solidFill>
              </a:rPr>
              <a:pPr eaLnBrk="1" hangingPunct="1">
                <a:defRPr/>
              </a:pPr>
              <a:t>101</a:t>
            </a:fld>
            <a:endParaRPr lang="en-US" sz="1200" b="0" dirty="0" smtClean="0">
              <a:solidFill>
                <a:schemeClr val="tx1"/>
              </a:solidFill>
            </a:endParaRPr>
          </a:p>
        </p:txBody>
      </p:sp>
      <p:sp>
        <p:nvSpPr>
          <p:cNvPr id="573443"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48B779-8751-B746-BAFF-4585D510B2FE}" type="slidenum">
              <a:rPr lang="en-US" sz="1200" b="0" smtClean="0">
                <a:solidFill>
                  <a:schemeClr val="tx1"/>
                </a:solidFill>
              </a:rPr>
              <a:pPr eaLnBrk="1" hangingPunct="1">
                <a:defRPr/>
              </a:pPr>
              <a:t>102</a:t>
            </a:fld>
            <a:endParaRPr lang="en-US" sz="1200" b="0" dirty="0" smtClean="0">
              <a:solidFill>
                <a:schemeClr val="tx1"/>
              </a:solidFill>
            </a:endParaRPr>
          </a:p>
        </p:txBody>
      </p:sp>
      <p:sp>
        <p:nvSpPr>
          <p:cNvPr id="574467" name="Rectangle 2"/>
          <p:cNvSpPr>
            <a:spLocks noGrp="1" noRot="1" noChangeAspect="1" noChangeArrowheads="1" noTextEdit="1"/>
          </p:cNvSpPr>
          <p:nvPr>
            <p:ph type="sldImg"/>
          </p:nvPr>
        </p:nvSpPr>
        <p:spPr>
          <a:xfrm>
            <a:off x="1182688" y="696913"/>
            <a:ext cx="4648200" cy="3486150"/>
          </a:xfrm>
          <a:ln/>
        </p:spPr>
      </p:sp>
      <p:sp>
        <p:nvSpPr>
          <p:cNvPr id="574468" name="Rectangle 3"/>
          <p:cNvSpPr>
            <a:spLocks noGrp="1" noChangeArrowheads="1"/>
          </p:cNvSpPr>
          <p:nvPr>
            <p:ph type="body" idx="1"/>
          </p:nvPr>
        </p:nvSpPr>
        <p:spPr>
          <a:xfrm>
            <a:off x="876300" y="4468813"/>
            <a:ext cx="5607050"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The Occupational Safety and Health Administration (OSHA) has requirements for using chemicals. OSHA requires chemical manufacturers and suppliers to provide a material safety data sheet (MSDS) for each hazardous chemical they sell.</a:t>
            </a:r>
          </a:p>
          <a:p>
            <a:pPr marL="114300" indent="-114300" eaLnBrk="1" hangingPunct="1">
              <a:buFontTx/>
              <a:buChar char="•"/>
              <a:defRPr/>
            </a:pPr>
            <a:r>
              <a:rPr lang="en-US" dirty="0">
                <a:latin typeface="Times New Roman" charset="0"/>
                <a:cs typeface="+mn-cs"/>
              </a:rPr>
              <a:t>MSDS are often sent with the chemical shipment. You also can request them from your supplier or the manufacturer. Staff have a right to see an MSDS for any hazardous chemical they work with. Therefore, you must keep these sheets where they can be accessed.</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BEAAA4E-EC9E-6C4A-95FC-41B671ECAF93}" type="slidenum">
              <a:rPr lang="en-US" sz="1200" b="0" smtClean="0">
                <a:solidFill>
                  <a:schemeClr val="tx1"/>
                </a:solidFill>
              </a:rPr>
              <a:pPr eaLnBrk="1" hangingPunct="1">
                <a:defRPr/>
              </a:pPr>
              <a:t>103</a:t>
            </a:fld>
            <a:endParaRPr lang="en-US" sz="1200" b="0" dirty="0" smtClean="0">
              <a:solidFill>
                <a:schemeClr val="tx1"/>
              </a:solidFill>
            </a:endParaRPr>
          </a:p>
        </p:txBody>
      </p:sp>
      <p:sp>
        <p:nvSpPr>
          <p:cNvPr id="575491"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97CD36-0AC2-6947-9F2C-F6ECCA9E20EB}" type="slidenum">
              <a:rPr lang="en-US" sz="1200" b="0" smtClean="0">
                <a:solidFill>
                  <a:schemeClr val="tx1"/>
                </a:solidFill>
              </a:rPr>
              <a:pPr eaLnBrk="1" hangingPunct="1">
                <a:defRPr/>
              </a:pPr>
              <a:t>104</a:t>
            </a:fld>
            <a:endParaRPr lang="en-US" sz="1200" b="0" dirty="0" smtClean="0">
              <a:solidFill>
                <a:schemeClr val="tx1"/>
              </a:solidFill>
            </a:endParaRPr>
          </a:p>
        </p:txBody>
      </p:sp>
      <p:sp>
        <p:nvSpPr>
          <p:cNvPr id="576515" name="Rectangle 2"/>
          <p:cNvSpPr>
            <a:spLocks noGrp="1" noRot="1" noChangeAspect="1" noChangeArrowheads="1" noTextEdit="1"/>
          </p:cNvSpPr>
          <p:nvPr>
            <p:ph type="sldImg"/>
          </p:nvPr>
        </p:nvSpPr>
        <p:spPr>
          <a:xfrm>
            <a:off x="1182688" y="696913"/>
            <a:ext cx="4648200" cy="3486150"/>
          </a:xfrm>
          <a:ln/>
        </p:spPr>
      </p:sp>
      <p:sp>
        <p:nvSpPr>
          <p:cNvPr id="576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List all cleaning jobs in one area. Or list jobs in the order they should be performed.</a:t>
            </a:r>
          </a:p>
          <a:p>
            <a:pPr marL="114300" indent="-114300" eaLnBrk="1" hangingPunct="1">
              <a:buFontTx/>
              <a:buChar char="•"/>
              <a:defRPr/>
            </a:pPr>
            <a:r>
              <a:rPr lang="en-US" dirty="0">
                <a:latin typeface="Times New Roman" charset="0"/>
                <a:cs typeface="+mn-cs"/>
              </a:rPr>
              <a:t>Assign each cleaning task to a specific individual.</a:t>
            </a:r>
          </a:p>
          <a:p>
            <a:pPr marL="114300" indent="-114300" eaLnBrk="1" hangingPunct="1">
              <a:buFontTx/>
              <a:buChar char="•"/>
              <a:defRPr/>
            </a:pPr>
            <a:r>
              <a:rPr lang="en-US" dirty="0">
                <a:latin typeface="Times New Roman" charset="0"/>
                <a:cs typeface="+mn-cs"/>
              </a:rPr>
              <a:t>Staff should clean and sanitize as needed. Schedule major cleaning when food will not be contaminated or service will not be affected. Schedule work shifts to allow enough time.</a:t>
            </a:r>
          </a:p>
          <a:p>
            <a:pPr marL="114300" indent="-114300" eaLnBrk="1" hangingPunct="1">
              <a:buFontTx/>
              <a:buChar char="•"/>
              <a:defRPr/>
            </a:pPr>
            <a:r>
              <a:rPr lang="en-US" dirty="0">
                <a:latin typeface="Times New Roman" charset="0"/>
                <a:cs typeface="+mn-cs"/>
              </a:rPr>
              <a:t>Have clear, written procedures for cleaning. List cleaning tools and chemicals by name. Post cleaning instructions near the item. Always follow manufacturers</a:t>
            </a:r>
            <a:r>
              <a:rPr lang="ja-JP" altLang="en-US">
                <a:latin typeface="Times New Roman" charset="0"/>
                <a:cs typeface="+mn-cs"/>
              </a:rPr>
              <a:t>’</a:t>
            </a:r>
            <a:r>
              <a:rPr lang="en-US" dirty="0">
                <a:latin typeface="Times New Roman" charset="0"/>
                <a:cs typeface="+mn-cs"/>
              </a:rPr>
              <a:t> instructions when cleaning equipment.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59F925-9E0D-4547-AF7D-096BAC526FC2}" type="slidenum">
              <a:rPr lang="en-US" sz="1200" b="0" smtClean="0">
                <a:solidFill>
                  <a:schemeClr val="tx1"/>
                </a:solidFill>
              </a:rPr>
              <a:pPr eaLnBrk="1" hangingPunct="1">
                <a:defRPr/>
              </a:pPr>
              <a:t>105</a:t>
            </a:fld>
            <a:endParaRPr lang="en-US" sz="1200" b="0" dirty="0" smtClean="0">
              <a:solidFill>
                <a:schemeClr val="tx1"/>
              </a:solidFill>
            </a:endParaRPr>
          </a:p>
        </p:txBody>
      </p:sp>
      <p:sp>
        <p:nvSpPr>
          <p:cNvPr id="577539" name="Rectangle 2"/>
          <p:cNvSpPr>
            <a:spLocks noGrp="1" noRot="1" noChangeAspect="1" noChangeArrowheads="1" noTextEdit="1"/>
          </p:cNvSpPr>
          <p:nvPr>
            <p:ph type="sldImg"/>
          </p:nvPr>
        </p:nvSpPr>
        <p:spPr>
          <a:xfrm>
            <a:off x="1182688" y="696913"/>
            <a:ext cx="4648200" cy="3486150"/>
          </a:xfrm>
          <a:ln/>
        </p:spPr>
      </p:sp>
      <p:sp>
        <p:nvSpPr>
          <p:cNvPr id="577540"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571" tIns="46785" rIns="93571" bIns="46785"/>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676AD62-818D-094C-9C09-264D73CD9B2E}"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84355" name="Rectangle 2"/>
          <p:cNvSpPr>
            <a:spLocks noGrp="1" noRot="1" noChangeAspect="1" noChangeArrowheads="1" noTextEdit="1"/>
          </p:cNvSpPr>
          <p:nvPr>
            <p:ph type="sldImg"/>
          </p:nvPr>
        </p:nvSpPr>
        <p:spPr>
          <a:xfrm>
            <a:off x="1182688" y="696913"/>
            <a:ext cx="4648200" cy="3486150"/>
          </a:xfrm>
          <a:ln/>
        </p:spPr>
      </p:sp>
      <p:sp>
        <p:nvSpPr>
          <p:cNvPr id="484356" name="Rectangle 3"/>
          <p:cNvSpPr>
            <a:spLocks noGrp="1" noChangeArrowheads="1"/>
          </p:cNvSpPr>
          <p:nvPr>
            <p:ph type="body" idx="1"/>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Table settings do not need to be wrapped or covered if extra settings meet these requirements.</a:t>
            </a:r>
          </a:p>
          <a:p>
            <a:pPr lvl="1" eaLnBrk="1" hangingPunct="1">
              <a:buFontTx/>
              <a:buChar char="•"/>
              <a:defRPr/>
            </a:pPr>
            <a:r>
              <a:rPr lang="en-US" dirty="0">
                <a:latin typeface="Times New Roman" charset="0"/>
              </a:rPr>
              <a:t>They are removed when guests are seated.</a:t>
            </a:r>
          </a:p>
          <a:p>
            <a:pPr lvl="1" eaLnBrk="1" hangingPunct="1">
              <a:buFontTx/>
              <a:buChar char="•"/>
              <a:defRPr/>
            </a:pPr>
            <a:r>
              <a:rPr lang="en-US" dirty="0">
                <a:latin typeface="Times New Roman" charset="0"/>
              </a:rPr>
              <a:t>If they remain on the table, they are cleaned and sanitized after guests have left.</a:t>
            </a:r>
          </a:p>
          <a:p>
            <a:pPr lvl="1" eaLnBrk="1" hangingPunct="1">
              <a:buFontTx/>
              <a:buChar char="•"/>
              <a:defRPr/>
            </a:pPr>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mn-ea"/>
                <a:cs typeface="+mn-cs"/>
              </a:rPr>
              <a:t>Instructor Notes</a:t>
            </a:r>
          </a:p>
          <a:p>
            <a:pPr marL="0" lvl="0" indent="0">
              <a:buFont typeface="Arial"/>
              <a:buNone/>
            </a:pPr>
            <a:r>
              <a:rPr lang="en-US" dirty="0">
                <a:latin typeface="+mn-lt"/>
                <a:ea typeface="+mn-ea"/>
                <a:cs typeface="+mn-cs"/>
              </a:rPr>
              <a:t>Some jurisdictions allow food handlers to refill take-home containers brought back by a customer with food and beverages. Take-home </a:t>
            </a:r>
            <a:r>
              <a:rPr lang="en-US" dirty="0" smtClean="0">
                <a:latin typeface="+mn-lt"/>
                <a:ea typeface="+mn-ea"/>
                <a:cs typeface="+mn-cs"/>
              </a:rPr>
              <a:t>containers</a:t>
            </a:r>
            <a:r>
              <a:rPr lang="en-US" baseline="0" dirty="0" smtClean="0">
                <a:latin typeface="+mn-lt"/>
                <a:ea typeface="+mn-ea"/>
                <a:cs typeface="+mn-cs"/>
              </a:rPr>
              <a:t> </a:t>
            </a:r>
            <a:r>
              <a:rPr lang="en-US" dirty="0" smtClean="0">
                <a:latin typeface="+mn-lt"/>
                <a:ea typeface="+mn-ea"/>
                <a:cs typeface="+mn-cs"/>
              </a:rPr>
              <a:t>can </a:t>
            </a:r>
            <a:r>
              <a:rPr lang="en-US" dirty="0">
                <a:latin typeface="+mn-lt"/>
                <a:ea typeface="+mn-ea"/>
                <a:cs typeface="+mn-cs"/>
              </a:rPr>
              <a:t>be refilled if they meet these </a:t>
            </a:r>
            <a:r>
              <a:rPr lang="en-US" dirty="0" smtClean="0">
                <a:latin typeface="+mn-lt"/>
                <a:ea typeface="+mn-ea"/>
                <a:cs typeface="+mn-cs"/>
              </a:rPr>
              <a:t>conditions:</a:t>
            </a:r>
            <a:endParaRPr lang="en-US" dirty="0">
              <a:latin typeface="+mn-lt"/>
              <a:ea typeface="+mn-ea"/>
              <a:cs typeface="+mn-cs"/>
            </a:endParaRPr>
          </a:p>
          <a:p>
            <a:pPr lvl="0"/>
            <a:r>
              <a:rPr lang="en-US" dirty="0">
                <a:latin typeface="+mn-lt"/>
                <a:ea typeface="+mn-ea"/>
                <a:cs typeface="+mn-cs"/>
              </a:rPr>
              <a:t>They were designed to be reused</a:t>
            </a:r>
          </a:p>
          <a:p>
            <a:pPr lvl="0"/>
            <a:r>
              <a:rPr lang="en-US" dirty="0">
                <a:latin typeface="+mn-lt"/>
                <a:ea typeface="+mn-ea"/>
                <a:cs typeface="+mn-cs"/>
              </a:rPr>
              <a:t>They were provided to the customer by the operation</a:t>
            </a:r>
          </a:p>
          <a:p>
            <a:pPr lvl="0"/>
            <a:r>
              <a:rPr lang="en-US" dirty="0">
                <a:latin typeface="+mn-lt"/>
                <a:ea typeface="+mn-ea"/>
                <a:cs typeface="+mn-cs"/>
              </a:rPr>
              <a:t>They are cleaned and sanitized correctly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12</a:t>
            </a:fld>
            <a:endParaRPr lang="en-US" dirty="0"/>
          </a:p>
        </p:txBody>
      </p:sp>
    </p:spTree>
    <p:extLst>
      <p:ext uri="{BB962C8B-B14F-4D97-AF65-F5344CB8AC3E}">
        <p14:creationId xmlns:p14="http://schemas.microsoft.com/office/powerpoint/2010/main" val="2563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pPr marL="0" indent="0">
              <a:buFont typeface="Arial"/>
              <a:buNone/>
            </a:pPr>
            <a:r>
              <a:rPr lang="en-US" dirty="0">
                <a:latin typeface="+mn-lt"/>
                <a:ea typeface="+mn-ea"/>
                <a:cs typeface="+mn-cs"/>
              </a:rPr>
              <a:t>Take-home beverage containers can be refilled as long as the beverage is not a TCS </a:t>
            </a:r>
            <a:r>
              <a:rPr lang="en-US" dirty="0" smtClean="0">
                <a:latin typeface="+mn-lt"/>
                <a:ea typeface="+mn-ea"/>
                <a:cs typeface="+mn-cs"/>
              </a:rPr>
              <a:t>food, </a:t>
            </a:r>
            <a:r>
              <a:rPr lang="en-US" dirty="0">
                <a:latin typeface="+mn-lt"/>
                <a:ea typeface="+mn-ea"/>
                <a:cs typeface="+mn-cs"/>
              </a:rPr>
              <a:t>and the container will be refilled for the same customer. The container must also meet these </a:t>
            </a:r>
            <a:r>
              <a:rPr lang="en-US" dirty="0" smtClean="0">
                <a:latin typeface="+mn-lt"/>
                <a:ea typeface="+mn-ea"/>
                <a:cs typeface="+mn-cs"/>
              </a:rPr>
              <a:t>conditions:</a:t>
            </a:r>
            <a:endParaRPr lang="en-US" dirty="0">
              <a:latin typeface="+mn-lt"/>
              <a:ea typeface="+mn-ea"/>
              <a:cs typeface="+mn-cs"/>
            </a:endParaRPr>
          </a:p>
          <a:p>
            <a:pPr marL="174708" indent="-174708">
              <a:buFont typeface="Arial" panose="020B0604020202020204" pitchFamily="34" charset="0"/>
              <a:buChar char="•"/>
            </a:pPr>
            <a:r>
              <a:rPr lang="en-US" dirty="0">
                <a:latin typeface="+mn-lt"/>
                <a:ea typeface="+mn-ea"/>
                <a:cs typeface="+mn-cs"/>
              </a:rPr>
              <a:t>It can be effectively cleaned at home and in the operation</a:t>
            </a:r>
          </a:p>
          <a:p>
            <a:pPr marL="174708" indent="-174708">
              <a:buFont typeface="Arial" panose="020B0604020202020204" pitchFamily="34" charset="0"/>
              <a:buChar char="•"/>
            </a:pPr>
            <a:r>
              <a:rPr lang="en-US" dirty="0">
                <a:latin typeface="+mn-lt"/>
                <a:ea typeface="+mn-ea"/>
                <a:cs typeface="+mn-cs"/>
              </a:rPr>
              <a:t>It will be rinsed before refilling with fresh, hot water under pressure</a:t>
            </a:r>
          </a:p>
          <a:p>
            <a:pPr marL="174708" indent="-174708">
              <a:buFont typeface="Arial" panose="020B0604020202020204" pitchFamily="34" charset="0"/>
              <a:buChar char="•"/>
            </a:pPr>
            <a:r>
              <a:rPr lang="en-US" dirty="0">
                <a:latin typeface="+mn-lt"/>
                <a:ea typeface="+mn-ea"/>
                <a:cs typeface="+mn-cs"/>
              </a:rPr>
              <a:t>It will be refilled by staff in the operation or by the customer using a process that prevents contamination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13</a:t>
            </a:fld>
            <a:endParaRPr lang="en-US" dirty="0"/>
          </a:p>
        </p:txBody>
      </p:sp>
    </p:spTree>
    <p:extLst>
      <p:ext uri="{BB962C8B-B14F-4D97-AF65-F5344CB8AC3E}">
        <p14:creationId xmlns:p14="http://schemas.microsoft.com/office/powerpoint/2010/main" val="4101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19FC79-2A2A-FF47-A373-12C32E53875B}"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76300" y="4468813"/>
            <a:ext cx="54324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77" tIns="46589" rIns="93177" bIns="46589"/>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4300" indent="-114300" eaLnBrk="1" hangingPunct="1">
              <a:buFontTx/>
              <a:buChar char="•"/>
            </a:pPr>
            <a:r>
              <a:rPr lang="en-US" dirty="0">
                <a:latin typeface="Times New Roman" charset="0"/>
              </a:rPr>
              <a:t>Change linens used in bread baskets after each customer.</a:t>
            </a:r>
          </a:p>
          <a:p>
            <a:pPr marL="114300" indent="-114300" eaLnBrk="1" hangingPunct="1">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633FBFD-D13B-644B-88D9-A0C63649D94B}"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Food can also be protected by placing it in display cases or by packaging it in a way that will protect it from contamination. Whole, raw fruits and vegetables and nuts in the shell that require peeling or hulling before eating do not require the protection measures discussed.</a:t>
            </a: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54E8A8-5A78-5D42-8791-A3B3C16F2C76}"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487427"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876300" y="4468813"/>
            <a:ext cx="5319713" cy="4294187"/>
          </a:xfrm>
          <a:noFill/>
        </p:spPr>
        <p:txBody>
          <a:bodyPr lIns="92830" tIns="46415" rIns="92830" bIns="46415"/>
          <a:lstStyle/>
          <a:p>
            <a:pPr marL="114300" indent="-114300" eaLnBrk="1" hangingPunct="1"/>
            <a:r>
              <a:rPr lang="en-US" b="1" dirty="0">
                <a:latin typeface="Times New Roman" charset="0"/>
              </a:rPr>
              <a:t>Instructor Notes</a:t>
            </a:r>
          </a:p>
          <a:p>
            <a:pPr marL="114300" indent="-114300">
              <a:buFontTx/>
              <a:buChar char="•"/>
            </a:pPr>
            <a:r>
              <a:rPr lang="en-US" dirty="0">
                <a:latin typeface="Times New Roman" charset="0"/>
              </a:rPr>
              <a:t>Typically, raw, unpackaged meat, poultry, and seafood cannot be offered for self-service. However, the following items are exceptions to this rule: </a:t>
            </a:r>
            <a:r>
              <a:rPr lang="en-US" dirty="0" smtClean="0">
                <a:latin typeface="Times New Roman" charset="0"/>
              </a:rPr>
              <a:t>ready-to-eat </a:t>
            </a:r>
            <a:r>
              <a:rPr lang="en-US" dirty="0">
                <a:latin typeface="Times New Roman" charset="0"/>
              </a:rPr>
              <a:t>food at buffets or salad bars that serve food such as sushi or raw shellfish</a:t>
            </a:r>
            <a:r>
              <a:rPr lang="en-US" dirty="0" smtClean="0">
                <a:latin typeface="Times New Roman" charset="0"/>
              </a:rPr>
              <a:t>; ready-to-cook </a:t>
            </a:r>
            <a:r>
              <a:rPr lang="en-US" dirty="0">
                <a:latin typeface="Times New Roman" charset="0"/>
              </a:rPr>
              <a:t>portions that will be cooked and eaten immediately on the premises, such as at Mongolian </a:t>
            </a:r>
            <a:r>
              <a:rPr lang="en-US" dirty="0" smtClean="0">
                <a:latin typeface="Times New Roman" charset="0"/>
              </a:rPr>
              <a:t>barbeques; raw</a:t>
            </a:r>
            <a:r>
              <a:rPr lang="en-US" dirty="0">
                <a:latin typeface="Times New Roman" charset="0"/>
              </a:rPr>
              <a:t>, frozen, shell- on shrimp or lobster.</a:t>
            </a:r>
          </a:p>
          <a:p>
            <a:pPr marL="114300" indent="-114300">
              <a:buFontTx/>
              <a:buChar char="•"/>
            </a:pPr>
            <a:r>
              <a:rPr lang="en-US" dirty="0">
                <a:latin typeface="Times New Roman" charset="0"/>
              </a:rPr>
              <a:t>Assign a staff member to monitor guests. Post signs reminding customers not to reuse plates and utensils.</a:t>
            </a:r>
          </a:p>
          <a:p>
            <a:pPr marL="114300" indent="-114300">
              <a:buFontTx/>
              <a:buChar char="•"/>
            </a:pPr>
            <a:r>
              <a:rPr lang="en-US" dirty="0">
                <a:latin typeface="Times New Roman" charset="0"/>
              </a:rPr>
              <a:t>Stock food displays with the correct utensils for dispensing food. This might include tongs, ladles, or deli sheets.</a:t>
            </a:r>
          </a:p>
          <a:p>
            <a:pPr marL="114300" indent="-114300">
              <a:buFontTx/>
              <a:buChar char="•"/>
            </a:pPr>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32A555-1F55-1247-B8EA-0656C07A1854}"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488451"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Stock food displays with the correct utensils for dispensing food. This might include tongs, ladles, or deli sheets.</a:t>
            </a:r>
          </a:p>
          <a:p>
            <a:pPr>
              <a:buFont typeface="Arial" pitchFamily="34" charset="0"/>
              <a:buChar char="•"/>
              <a:defRPr/>
            </a:pPr>
            <a:endParaRPr lang="en-US" dirty="0" smtClean="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65A3B7-C214-5744-8413-955F24575648}"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defRPr/>
            </a:pPr>
            <a:endParaRPr lang="en-US" b="0"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E521077-3167-A84A-89DC-6196C967D414}"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Bulk 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93EA7A-EB64-9B4F-9C75-8933BE992054}"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473091"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160EA-6D70-2844-A251-4F2BF8311EC4}"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91523" name="Rectangle 2"/>
          <p:cNvSpPr>
            <a:spLocks noGrp="1" noRot="1" noChangeAspect="1" noChangeArrowheads="1" noTextEdit="1"/>
          </p:cNvSpPr>
          <p:nvPr>
            <p:ph type="sldImg"/>
          </p:nvPr>
        </p:nvSpPr>
        <p:spPr>
          <a:xfrm>
            <a:off x="1182688" y="696913"/>
            <a:ext cx="4648200" cy="3486150"/>
          </a:xfrm>
          <a:ln/>
        </p:spPr>
      </p:sp>
      <p:sp>
        <p:nvSpPr>
          <p:cNvPr id="49152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4300" indent="-114300" eaLnBrk="1" hangingPunct="1">
              <a:buFontTx/>
              <a:buChar char="•"/>
              <a:defRPr/>
            </a:pPr>
            <a:r>
              <a:rPr lang="en-US" dirty="0">
                <a:latin typeface="Times New Roman" charset="0"/>
                <a:cs typeface="+mn-cs"/>
              </a:rPr>
              <a:t>At the service site, use appropriate containers or equipment to hold food at the correct temperature.</a:t>
            </a:r>
          </a:p>
          <a:p>
            <a:pPr marL="114300" indent="-114300" eaLnBrk="1" hangingPunct="1">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40DB80-2242-264E-9FF8-24764D7D6DA9}"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492547"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1D3E0-8CAE-5041-BAC7-9976E7C2490A}"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493571" name="Rectangle 2"/>
          <p:cNvSpPr>
            <a:spLocks noGrp="1" noRot="1" noChangeAspect="1" noChangeArrowheads="1" noTextEdit="1"/>
          </p:cNvSpPr>
          <p:nvPr>
            <p:ph type="sldImg"/>
          </p:nvPr>
        </p:nvSpPr>
        <p:spPr>
          <a:xfrm>
            <a:off x="1182688" y="696913"/>
            <a:ext cx="4648200" cy="3486150"/>
          </a:xfrm>
          <a:ln/>
        </p:spPr>
      </p:sp>
      <p:sp>
        <p:nvSpPr>
          <p:cNvPr id="4935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4300" indent="-114300" eaLnBrk="1" hangingPunct="1">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4300" indent="-114300" eaLnBrk="1" hangingPunct="1">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out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E3D5C4F-54B8-4E44-9471-9571B6E5A5AD}" type="slidenum">
              <a:rPr lang="en-US" sz="1200" b="0" smtClean="0">
                <a:solidFill>
                  <a:schemeClr val="tx1"/>
                </a:solidFill>
              </a:rPr>
              <a:pPr eaLnBrk="1" hangingPunct="1">
                <a:defRPr/>
              </a:pPr>
              <a:t>23</a:t>
            </a:fld>
            <a:endParaRPr lang="en-US" sz="1200" b="0" dirty="0" smtClean="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E2ED1C-B617-994A-964F-8F78762E612D}"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495619"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9FB44B-D281-1541-AF0C-3E5F7E4BABC7}"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496643" name="Rectangle 2"/>
          <p:cNvSpPr>
            <a:spLocks noGrp="1" noRot="1" noChangeAspect="1" noChangeArrowheads="1" noTextEdit="1"/>
          </p:cNvSpPr>
          <p:nvPr>
            <p:ph type="sldImg"/>
          </p:nvPr>
        </p:nvSpPr>
        <p:spPr>
          <a:ln/>
        </p:spPr>
      </p:sp>
      <p:sp>
        <p:nvSpPr>
          <p:cNvPr id="4966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b="0"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5E8A40-5654-3C42-986F-1C45EE1FF18E}" type="slidenum">
              <a:rPr lang="en-US" sz="1200" b="0" smtClean="0">
                <a:solidFill>
                  <a:schemeClr val="tx1"/>
                </a:solidFill>
              </a:rPr>
              <a:pPr eaLnBrk="1" hangingPunct="1">
                <a:defRPr/>
              </a:pPr>
              <a:t>26</a:t>
            </a:fld>
            <a:endParaRPr lang="en-US" sz="1200" b="0" dirty="0" smtClean="0">
              <a:solidFill>
                <a:schemeClr val="tx1"/>
              </a:solidFill>
            </a:endParaRPr>
          </a:p>
        </p:txBody>
      </p:sp>
      <p:sp>
        <p:nvSpPr>
          <p:cNvPr id="497667" name="Rectangle 2"/>
          <p:cNvSpPr>
            <a:spLocks noGrp="1" noRot="1" noChangeAspect="1" noChangeArrowheads="1" noTextEdit="1"/>
          </p:cNvSpPr>
          <p:nvPr>
            <p:ph type="sldImg"/>
          </p:nvPr>
        </p:nvSpPr>
        <p:spPr>
          <a:xfrm>
            <a:off x="1182688" y="696913"/>
            <a:ext cx="4648200" cy="3486150"/>
          </a:xfrm>
          <a:ln/>
        </p:spPr>
      </p:sp>
      <p:sp>
        <p:nvSpPr>
          <p:cNvPr id="49766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ED001-FE92-8543-A8DB-2116DCB7E591}"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498691" name="Rectangle 2"/>
          <p:cNvSpPr>
            <a:spLocks noGrp="1" noRot="1" noChangeAspect="1" noChangeArrowheads="1" noTextEdit="1"/>
          </p:cNvSpPr>
          <p:nvPr>
            <p:ph type="sldImg"/>
          </p:nvPr>
        </p:nvSpPr>
        <p:spPr>
          <a:xfrm>
            <a:off x="1182688" y="696913"/>
            <a:ext cx="4648200" cy="3486150"/>
          </a:xfrm>
          <a:ln/>
        </p:spPr>
      </p:sp>
      <p:sp>
        <p:nvSpPr>
          <p:cNvPr id="49869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1A0F39-7E45-7E47-8829-BDB4169F6707}"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499715" name="Rectangle 2"/>
          <p:cNvSpPr>
            <a:spLocks noGrp="1" noRot="1" noChangeAspect="1" noChangeArrowheads="1" noTextEdit="1"/>
          </p:cNvSpPr>
          <p:nvPr>
            <p:ph type="sldImg"/>
          </p:nvPr>
        </p:nvSpPr>
        <p:spPr>
          <a:xfrm>
            <a:off x="1182688" y="696913"/>
            <a:ext cx="4648200" cy="3486150"/>
          </a:xfrm>
          <a:ln/>
        </p:spPr>
      </p:sp>
      <p:sp>
        <p:nvSpPr>
          <p:cNvPr id="446467" name="TextBox 1"/>
          <p:cNvSpPr txBox="1">
            <a:spLocks noChangeArrowheads="1"/>
          </p:cNvSpPr>
          <p:nvPr/>
        </p:nvSpPr>
        <p:spPr bwMode="auto">
          <a:xfrm>
            <a:off x="1219200" y="44196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endParaRPr lang="en-US" sz="1200" b="0" dirty="0">
              <a:solidFill>
                <a:schemeClr val="tx1"/>
              </a:solidFill>
            </a:endParaRPr>
          </a:p>
          <a:p>
            <a:pPr eaLnBrk="1" hangingPunct="1">
              <a:buFont typeface="Arial" charset="0"/>
              <a:buChar char="•"/>
            </a:pPr>
            <a:r>
              <a:rPr lang="en-US" sz="1200" b="0" dirty="0">
                <a:solidFill>
                  <a:schemeClr val="tx1"/>
                </a:solidFill>
              </a:rPr>
              <a:t>Monitoring is critical to the success of active managerial control. Food will be safe if managers monitor critical activities in the operation. </a:t>
            </a:r>
          </a:p>
          <a:p>
            <a:pPr eaLnBrk="1" hangingPunct="1">
              <a:buFont typeface="Arial" charset="0"/>
              <a:buChar char="•"/>
            </a:pPr>
            <a:endParaRPr lang="en-US" sz="1200" b="0" dirty="0">
              <a:solidFill>
                <a:schemeClr val="tx1"/>
              </a:solidFill>
            </a:endParaRPr>
          </a:p>
          <a:p>
            <a:pPr eaLnBrk="1" hangingPunct="1">
              <a:buFont typeface="Arial" charset="0"/>
              <a:buChar char="•"/>
            </a:pPr>
            <a:r>
              <a:rPr lang="en-US" sz="1200" b="0" dirty="0">
                <a:solidFill>
                  <a:schemeClr val="tx1"/>
                </a:solidFill>
              </a:rPr>
              <a:t> Managers must also take the necessary corrective action when required. They must also verify that the actions taken to control the risk factors for foodborne illness are actually working.</a:t>
            </a: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E8BD86-C9EE-DA4B-B842-2058EBCA18A6}"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500739" name="Rectangle 2"/>
          <p:cNvSpPr>
            <a:spLocks noGrp="1" noRot="1" noChangeAspect="1" noChangeArrowheads="1" noTextEdit="1"/>
          </p:cNvSpPr>
          <p:nvPr>
            <p:ph type="sldImg"/>
          </p:nvPr>
        </p:nvSpPr>
        <p:spPr>
          <a:xfrm>
            <a:off x="1182688" y="696913"/>
            <a:ext cx="4648200" cy="3486150"/>
          </a:xfrm>
          <a:ln/>
        </p:spPr>
      </p:sp>
      <p:sp>
        <p:nvSpPr>
          <p:cNvPr id="448515" name="TextBox 1"/>
          <p:cNvSpPr txBox="1">
            <a:spLocks noChangeArrowheads="1"/>
          </p:cNvSpPr>
          <p:nvPr/>
        </p:nvSpPr>
        <p:spPr bwMode="auto">
          <a:xfrm>
            <a:off x="1219200" y="44196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endParaRPr lang="en-US" sz="1200" b="0" dirty="0">
              <a:solidFill>
                <a:schemeClr val="tx1"/>
              </a:solidFill>
            </a:endParaRPr>
          </a:p>
          <a:p>
            <a:pPr eaLnBrk="1" hangingPunct="1">
              <a:buFont typeface="Arial" charset="0"/>
              <a:buChar char="•"/>
            </a:pPr>
            <a:r>
              <a:rPr lang="en-US" sz="1200" b="0" dirty="0">
                <a:solidFill>
                  <a:schemeClr val="tx1"/>
                </a:solidFill>
              </a:rPr>
              <a:t>Monitoring is critical to the success of active managerial control. Food will be safe if managers monitor critical activities in the operation. </a:t>
            </a:r>
          </a:p>
          <a:p>
            <a:pPr eaLnBrk="1" hangingPunct="1">
              <a:buFont typeface="Arial" charset="0"/>
              <a:buChar char="•"/>
            </a:pPr>
            <a:endParaRPr lang="en-US" sz="1200" b="0" dirty="0">
              <a:solidFill>
                <a:schemeClr val="tx1"/>
              </a:solidFill>
            </a:endParaRPr>
          </a:p>
          <a:p>
            <a:pPr eaLnBrk="1" hangingPunct="1">
              <a:buFont typeface="Arial" charset="0"/>
              <a:buChar char="•"/>
            </a:pPr>
            <a:r>
              <a:rPr lang="en-US" sz="1200" b="0" dirty="0">
                <a:solidFill>
                  <a:schemeClr val="tx1"/>
                </a:solidFill>
              </a:rPr>
              <a:t> Managers must also take the necessary corrective action when required. They must also verify that the actions taken to control the risk factors for foodborne illness are actually working.</a:t>
            </a:r>
          </a:p>
        </p:txBody>
      </p:sp>
      <p:sp>
        <p:nvSpPr>
          <p:cNvPr id="50074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It is the manager</a:t>
            </a:r>
            <a:r>
              <a:rPr lang="ja-JP" altLang="en-US" dirty="0">
                <a:latin typeface="Times New Roman" charset="0"/>
                <a:cs typeface="+mn-cs"/>
              </a:rPr>
              <a:t>’</a:t>
            </a:r>
            <a:r>
              <a:rPr lang="en-US" dirty="0">
                <a:latin typeface="Times New Roman" charset="0"/>
                <a:cs typeface="+mn-cs"/>
              </a:rPr>
              <a:t>s responsibility to actively control these and other risk factors for foodborne illness. This is called active managerial control. </a:t>
            </a:r>
          </a:p>
          <a:p>
            <a:pPr eaLnBrk="1" hangingPunct="1">
              <a:buFontTx/>
              <a:buChar char="•"/>
              <a:defRPr/>
            </a:pPr>
            <a:r>
              <a:rPr lang="en-US" dirty="0">
                <a:latin typeface="Times New Roman" charset="0"/>
                <a:cs typeface="+mn-cs"/>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Tx/>
              <a:buChar char="•"/>
              <a:defRPr/>
            </a:pPr>
            <a:r>
              <a:rPr lang="en-US" dirty="0">
                <a:latin typeface="Times New Roman" charset="0"/>
                <a:cs typeface="+mn-cs"/>
              </a:rPr>
              <a:t>Monitoring is critical to the success of active managerial control. Food will be safe if managers monitor critical activities in the operation. </a:t>
            </a:r>
            <a:r>
              <a:rPr lang="en-US" dirty="0" smtClean="0">
                <a:latin typeface="Times New Roman" charset="0"/>
                <a:cs typeface="+mn-cs"/>
              </a:rPr>
              <a:t>Managers </a:t>
            </a:r>
            <a:r>
              <a:rPr lang="en-US" dirty="0">
                <a:latin typeface="Times New Roman" charset="0"/>
                <a:cs typeface="+mn-cs"/>
              </a:rPr>
              <a:t>must also take the necessary corrective action when required. They must also verify that the actions taken to control the risk factors for foodborne illness are actually working.</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2FF462-01B8-D348-B07E-859CC75BE0F9}"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74115" name="Rectangle 2"/>
          <p:cNvSpPr>
            <a:spLocks noGrp="1" noRot="1" noChangeAspect="1" noChangeArrowheads="1" noTextEdit="1"/>
          </p:cNvSpPr>
          <p:nvPr>
            <p:ph type="sldImg"/>
          </p:nvPr>
        </p:nvSpPr>
        <p:spPr>
          <a:ln/>
        </p:spPr>
      </p:sp>
      <p:sp>
        <p:nvSpPr>
          <p:cNvPr id="474116"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endParaRPr lang="en-US" dirty="0">
              <a:latin typeface="Times New Roman" charset="0"/>
              <a:cs typeface="+mn-cs"/>
            </a:endParaRP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3B2F752-2615-A648-BAC6-064FD8A81B3A}"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501763" name="Rectangle 2"/>
          <p:cNvSpPr>
            <a:spLocks noGrp="1" noRot="1" noChangeAspect="1" noChangeArrowheads="1" noTextEdit="1"/>
          </p:cNvSpPr>
          <p:nvPr>
            <p:ph type="sldImg"/>
          </p:nvPr>
        </p:nvSpPr>
        <p:spPr>
          <a:xfrm>
            <a:off x="1182688" y="696913"/>
            <a:ext cx="4648200" cy="3486150"/>
          </a:xfrm>
          <a:ln/>
        </p:spPr>
      </p:sp>
      <p:sp>
        <p:nvSpPr>
          <p:cNvPr id="501764"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Demonstration of knowledge: As a manager, you must be able to show that you know what to do to keep food safe. Becoming certified in food safety is one way to show this.</a:t>
            </a:r>
          </a:p>
          <a:p>
            <a:pPr eaLnBrk="1" hangingPunct="1">
              <a:buFontTx/>
              <a:buChar char="•"/>
              <a:defRPr/>
            </a:pPr>
            <a:r>
              <a:rPr lang="en-US" dirty="0">
                <a:latin typeface="Times New Roman" charset="0"/>
                <a:cs typeface="+mn-cs"/>
              </a:rPr>
              <a:t>Staff 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dirty="0">
                <a:latin typeface="Times New Roman" charset="0"/>
                <a:cs typeface="+mn-cs"/>
              </a:rPr>
              <a:t>Controlling hands as a vehicle of contamination: Controls must be put in place to prevent bare-hand contact with ready-to-eat food. This might include requiring the use of tongs to handle ready-to-eat food.</a:t>
            </a:r>
          </a:p>
          <a:p>
            <a:pPr eaLnBrk="1" hangingPunct="1">
              <a:buFontTx/>
              <a:buChar char="•"/>
              <a:defRPr/>
            </a:pPr>
            <a:r>
              <a:rPr lang="en-US" dirty="0">
                <a:latin typeface="Times New Roman" charset="0"/>
                <a:cs typeface="+mn-cs"/>
              </a:rPr>
              <a:t>Time 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dirty="0">
                <a:latin typeface="Times New Roman" charset="0"/>
                <a:cs typeface="+mn-cs"/>
              </a:rPr>
              <a:t>Consumer 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FD39E8-DE6F-9642-8334-17E1B1F7D752}" type="slidenum">
              <a:rPr lang="en-US" sz="1200" b="0" smtClean="0">
                <a:solidFill>
                  <a:schemeClr val="tx1"/>
                </a:solidFill>
              </a:rPr>
              <a:pPr eaLnBrk="1" hangingPunct="1">
                <a:defRPr/>
              </a:pPr>
              <a:t>31</a:t>
            </a:fld>
            <a:endParaRPr lang="en-US" sz="1200" b="0" dirty="0" smtClean="0">
              <a:solidFill>
                <a:schemeClr val="tx1"/>
              </a:solidFill>
            </a:endParaRPr>
          </a:p>
        </p:txBody>
      </p:sp>
      <p:sp>
        <p:nvSpPr>
          <p:cNvPr id="502787" name="Rectangle 2"/>
          <p:cNvSpPr>
            <a:spLocks noGrp="1" noRot="1" noChangeAspect="1" noChangeArrowheads="1" noTextEdit="1"/>
          </p:cNvSpPr>
          <p:nvPr>
            <p:ph type="sldImg"/>
          </p:nvPr>
        </p:nvSpPr>
        <p:spPr>
          <a:xfrm>
            <a:off x="1182688" y="696913"/>
            <a:ext cx="4648200" cy="3486150"/>
          </a:xfrm>
          <a:ln/>
        </p:spPr>
      </p:sp>
      <p:sp>
        <p:nvSpPr>
          <p:cNvPr id="5027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There 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dirty="0">
                <a:latin typeface="Times New Roman" charset="0"/>
                <a:cs typeface="+mn-cs"/>
              </a:rPr>
              <a:t>’</a:t>
            </a:r>
            <a:r>
              <a:rPr lang="en-US" dirty="0">
                <a:latin typeface="Times New Roman" charset="0"/>
                <a:cs typeface="+mn-cs"/>
              </a:rPr>
              <a:t>s flow. Once identified, the hazards can be prevented, eliminated, or reduced to safe levels.</a:t>
            </a:r>
          </a:p>
          <a:p>
            <a:pPr eaLnBrk="1" hangingPunct="1">
              <a:buFontTx/>
              <a:buChar char="•"/>
              <a:defRPr/>
            </a:pPr>
            <a:endParaRPr lang="en-US" dirty="0">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6DFB54-DE81-0E46-98FD-7AF0D98E9409}" type="slidenum">
              <a:rPr lang="en-US" sz="1200" b="0" smtClean="0">
                <a:solidFill>
                  <a:schemeClr val="tx1"/>
                </a:solidFill>
              </a:rPr>
              <a:pPr eaLnBrk="1" hangingPunct="1">
                <a:defRPr/>
              </a:pPr>
              <a:t>32</a:t>
            </a:fld>
            <a:endParaRPr lang="en-US" sz="1200" b="0" dirty="0" smtClean="0">
              <a:solidFill>
                <a:schemeClr val="tx1"/>
              </a:solidFill>
            </a:endParaRPr>
          </a:p>
        </p:txBody>
      </p:sp>
      <p:sp>
        <p:nvSpPr>
          <p:cNvPr id="503811" name="Rectangle 2"/>
          <p:cNvSpPr>
            <a:spLocks noGrp="1" noRot="1" noChangeAspect="1" noChangeArrowheads="1" noTextEdit="1"/>
          </p:cNvSpPr>
          <p:nvPr>
            <p:ph type="sldImg"/>
          </p:nvPr>
        </p:nvSpPr>
        <p:spPr>
          <a:xfrm>
            <a:off x="1182688" y="696913"/>
            <a:ext cx="4648200" cy="3486150"/>
          </a:xfrm>
          <a:ln/>
        </p:spPr>
      </p:sp>
      <p:sp>
        <p:nvSpPr>
          <p:cNvPr id="50381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endParaRPr lang="en-US" dirty="0">
              <a:latin typeface="Times New Roman" charset="0"/>
              <a:cs typeface="+mn-cs"/>
            </a:endParaRPr>
          </a:p>
          <a:p>
            <a:pPr>
              <a:buFontTx/>
              <a:buChar char="•"/>
              <a:defRPr/>
            </a:pPr>
            <a:r>
              <a:rPr lang="en-US" dirty="0">
                <a:latin typeface="Times New Roman" charset="0"/>
                <a:cs typeface="+mn-cs"/>
              </a:rPr>
              <a:t>Each HACCP plan is unique, a plan that works for one operation may not work for another.</a:t>
            </a:r>
          </a:p>
          <a:p>
            <a:pPr>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05F8C47-4B52-A84A-9A6B-906E7D21F017}" type="slidenum">
              <a:rPr lang="en-US" sz="1200" b="0" smtClean="0">
                <a:solidFill>
                  <a:schemeClr val="tx1"/>
                </a:solidFill>
              </a:rPr>
              <a:pPr eaLnBrk="1" hangingPunct="1">
                <a:defRPr/>
              </a:pPr>
              <a:t>33</a:t>
            </a:fld>
            <a:endParaRPr lang="en-US" sz="1200" b="0" dirty="0" smtClean="0">
              <a:solidFill>
                <a:schemeClr val="tx1"/>
              </a:solidFill>
            </a:endParaRPr>
          </a:p>
        </p:txBody>
      </p:sp>
      <p:sp>
        <p:nvSpPr>
          <p:cNvPr id="504835" name="Rectangle 2"/>
          <p:cNvSpPr>
            <a:spLocks noGrp="1" noRot="1" noChangeAspect="1" noChangeArrowheads="1" noTextEdit="1"/>
          </p:cNvSpPr>
          <p:nvPr>
            <p:ph type="sldImg"/>
          </p:nvPr>
        </p:nvSpPr>
        <p:spPr>
          <a:xfrm>
            <a:off x="1182688" y="696913"/>
            <a:ext cx="4648200" cy="3486150"/>
          </a:xfrm>
          <a:ln/>
        </p:spPr>
      </p:sp>
      <p:sp>
        <p:nvSpPr>
          <p:cNvPr id="504836" name="Rectangle 3"/>
          <p:cNvSpPr>
            <a:spLocks noGrp="1" noChangeArrowheads="1"/>
          </p:cNvSpPr>
          <p:nvPr>
            <p:ph type="body" idx="1"/>
          </p:nvPr>
        </p:nvSpPr>
        <p:spPr>
          <a:xfrm>
            <a:off x="876300" y="4465638"/>
            <a:ext cx="5607050" cy="42973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indent="0" eaLnBrk="1" hangingPunct="1">
              <a:tabLst>
                <a:tab pos="285750" algn="l"/>
              </a:tabLst>
              <a:defRPr/>
            </a:pPr>
            <a:r>
              <a:rPr lang="en-US" b="1" dirty="0">
                <a:latin typeface="Times New Roman" charset="0"/>
                <a:cs typeface="+mn-cs"/>
              </a:rPr>
              <a:t>Instructor Notes</a:t>
            </a:r>
          </a:p>
          <a:p>
            <a:pPr marL="0" indent="0" eaLnBrk="1" hangingPunct="1">
              <a:tabLst>
                <a:tab pos="285750" algn="l"/>
              </a:tabLst>
              <a:defRPr/>
            </a:pPr>
            <a:r>
              <a:rPr lang="en-US" dirty="0">
                <a:latin typeface="Times New Roman" charset="0"/>
                <a:cs typeface="+mn-cs"/>
              </a:rPr>
              <a:t>In general terms, the HACCP principles can be broken into three groups.</a:t>
            </a:r>
          </a:p>
          <a:p>
            <a:pPr marL="285750" lvl="1" indent="-171450" eaLnBrk="1" hangingPunct="1">
              <a:buFontTx/>
              <a:buChar char="•"/>
              <a:tabLst>
                <a:tab pos="285750" algn="l"/>
              </a:tabLst>
              <a:defRPr/>
            </a:pPr>
            <a:r>
              <a:rPr lang="en-US" dirty="0">
                <a:latin typeface="Times New Roman" charset="0"/>
              </a:rPr>
              <a:t>Principles 1 and 2 help you identify and evaluate your hazards.</a:t>
            </a:r>
          </a:p>
          <a:p>
            <a:pPr marL="285750" lvl="1" indent="-171450" eaLnBrk="1" hangingPunct="1">
              <a:buFontTx/>
              <a:buChar char="•"/>
              <a:tabLst>
                <a:tab pos="285750" algn="l"/>
              </a:tabLst>
              <a:defRPr/>
            </a:pPr>
            <a:r>
              <a:rPr lang="en-US" dirty="0">
                <a:latin typeface="Times New Roman" charset="0"/>
              </a:rPr>
              <a:t>Principles 3, 4, and 5 help you establish ways for controlling those hazards.</a:t>
            </a:r>
          </a:p>
          <a:p>
            <a:pPr marL="285750" lvl="1" indent="-171450" eaLnBrk="1" hangingPunct="1">
              <a:buFontTx/>
              <a:buChar char="•"/>
              <a:tabLst>
                <a:tab pos="285750" algn="l"/>
              </a:tabLst>
              <a:defRPr/>
            </a:pPr>
            <a:r>
              <a:rPr lang="en-US" dirty="0">
                <a:latin typeface="Times New Roman" charset="0"/>
              </a:rPr>
              <a:t>Principles 6 and 7 help you maintain the HACCP plan and system and verify its effectiveness.</a:t>
            </a:r>
          </a:p>
          <a:p>
            <a:pPr marL="0" indent="0" eaLnBrk="1" hangingPunct="1">
              <a:tabLst>
                <a:tab pos="285750" algn="l"/>
              </a:tabLst>
              <a:defRPr/>
            </a:pPr>
            <a:endParaRPr lang="en-US" b="1" dirty="0">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DCDF05-773D-DE4D-91BA-8DD072DAF35D}" type="slidenum">
              <a:rPr lang="en-US" sz="1200" b="0" smtClean="0">
                <a:solidFill>
                  <a:schemeClr val="tx1"/>
                </a:solidFill>
              </a:rPr>
              <a:pPr eaLnBrk="1" hangingPunct="1">
                <a:defRPr/>
              </a:pPr>
              <a:t>34</a:t>
            </a:fld>
            <a:endParaRPr lang="en-US" sz="1200" b="0" dirty="0" smtClean="0">
              <a:solidFill>
                <a:schemeClr val="tx1"/>
              </a:solidFill>
            </a:endParaRPr>
          </a:p>
        </p:txBody>
      </p:sp>
      <p:sp>
        <p:nvSpPr>
          <p:cNvPr id="505859" name="Rectangle 2"/>
          <p:cNvSpPr>
            <a:spLocks noGrp="1" noRot="1" noChangeAspect="1" noChangeArrowheads="1" noTextEdit="1"/>
          </p:cNvSpPr>
          <p:nvPr>
            <p:ph type="sldImg"/>
          </p:nvPr>
        </p:nvSpPr>
        <p:spPr>
          <a:xfrm>
            <a:off x="1182688" y="696913"/>
            <a:ext cx="4648200" cy="3486150"/>
          </a:xfrm>
          <a:ln/>
        </p:spPr>
      </p:sp>
      <p:sp>
        <p:nvSpPr>
          <p:cNvPr id="505860"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program. </a:t>
            </a:r>
          </a:p>
          <a:p>
            <a:pPr lvl="1">
              <a:buFontTx/>
              <a:buChar char="•"/>
              <a:defRPr/>
            </a:pPr>
            <a:r>
              <a:rPr lang="en-US" dirty="0">
                <a:latin typeface="Times New Roman" charset="0"/>
              </a:rPr>
              <a:t>The management team at Enrico</a:t>
            </a:r>
            <a:r>
              <a:rPr lang="ja-JP" altLang="en-US" dirty="0">
                <a:latin typeface="Times New Roman" charset="0"/>
              </a:rPr>
              <a:t>’</a:t>
            </a:r>
            <a:r>
              <a:rPr lang="en-US" dirty="0">
                <a:latin typeface="Times New Roman" charset="0"/>
              </a:rPr>
              <a:t>s decided to implement a HACCP program. They began by analyzing their hazards.</a:t>
            </a:r>
          </a:p>
          <a:p>
            <a:pPr lvl="1">
              <a:buFontTx/>
              <a:buChar char="•"/>
              <a:defRPr/>
            </a:pPr>
            <a:r>
              <a:rPr lang="en-US" dirty="0">
                <a:latin typeface="Times New Roman" charset="0"/>
              </a:rPr>
              <a:t>The team noted that many of their dishes are received, stored, prepared, cooked, and served the same day. The most popular of these items was the spicy charbroiled chicken breast.</a:t>
            </a:r>
          </a:p>
          <a:p>
            <a:pPr lvl="1">
              <a:buFontTx/>
              <a:buChar char="•"/>
              <a:defRPr/>
            </a:pPr>
            <a:r>
              <a:rPr lang="en-US" dirty="0">
                <a:latin typeface="Times New Roman" charset="0"/>
              </a:rPr>
              <a:t>The team determined that bacteria were the most likely hazard to food prepared this way.</a:t>
            </a:r>
          </a:p>
          <a:p>
            <a:pPr>
              <a:defRPr/>
            </a:pPr>
            <a:endParaRPr lang="en-US" dirty="0">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41E4A1-41BF-D545-A3D5-64EE4ED4C851}"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506883" name="Rectangle 2"/>
          <p:cNvSpPr>
            <a:spLocks noGrp="1" noRot="1" noChangeAspect="1" noChangeArrowheads="1" noTextEdit="1"/>
          </p:cNvSpPr>
          <p:nvPr>
            <p:ph type="sldImg"/>
          </p:nvPr>
        </p:nvSpPr>
        <p:spPr>
          <a:xfrm>
            <a:off x="1182688" y="696913"/>
            <a:ext cx="4648200" cy="3486150"/>
          </a:xfrm>
          <a:ln/>
        </p:spPr>
      </p:sp>
      <p:sp>
        <p:nvSpPr>
          <p:cNvPr id="50688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program. </a:t>
            </a:r>
          </a:p>
          <a:p>
            <a:pPr lvl="1">
              <a:buFontTx/>
              <a:buChar char="•"/>
              <a:defRPr/>
            </a:pPr>
            <a:r>
              <a:rPr lang="en-US" dirty="0">
                <a:latin typeface="Times New Roman" charset="0"/>
              </a:rPr>
              <a:t>Enrico</a:t>
            </a:r>
            <a:r>
              <a:rPr lang="ja-JP" altLang="en-US" dirty="0">
                <a:latin typeface="Times New Roman" charset="0"/>
              </a:rPr>
              <a:t>’</a:t>
            </a:r>
            <a:r>
              <a:rPr lang="en-US" dirty="0">
                <a:latin typeface="Times New Roman" charset="0"/>
              </a:rPr>
              <a:t>s management identified cooking as the CCP for food prepared and cooked for immediate service. This included the chicken breasts.</a:t>
            </a:r>
          </a:p>
          <a:p>
            <a:pPr lvl="1">
              <a:buFontTx/>
              <a:buChar char="•"/>
              <a:defRPr/>
            </a:pPr>
            <a:r>
              <a:rPr lang="en-US" dirty="0">
                <a:latin typeface="Times New Roman" charset="0"/>
              </a:rPr>
              <a:t>These food items must be handled correctly throughout the flow of food. However, correct cooking is the only step that will eliminate or reduce bacteria to safe levels.</a:t>
            </a:r>
          </a:p>
          <a:p>
            <a:pPr lvl="1">
              <a:buFontTx/>
              <a:buChar char="•"/>
              <a:defRPr/>
            </a:pPr>
            <a:r>
              <a:rPr lang="en-US" dirty="0" smtClean="0">
                <a:latin typeface="Times New Roman" charset="0"/>
              </a:rPr>
              <a:t>Because </a:t>
            </a:r>
            <a:r>
              <a:rPr lang="en-US" dirty="0">
                <a:latin typeface="Times New Roman" charset="0"/>
              </a:rPr>
              <a:t>the chicken breasts were prepared for immediate service, cooking was the only CCP identified.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2768A3-EE04-3149-935F-8021B398316A}"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507907" name="Rectangle 2"/>
          <p:cNvSpPr>
            <a:spLocks noGrp="1" noRot="1" noChangeAspect="1" noChangeArrowheads="1" noTextEdit="1"/>
          </p:cNvSpPr>
          <p:nvPr>
            <p:ph type="sldImg"/>
          </p:nvPr>
        </p:nvSpPr>
        <p:spPr>
          <a:xfrm>
            <a:off x="1182688" y="696913"/>
            <a:ext cx="4648200" cy="3486150"/>
          </a:xfrm>
          <a:ln/>
        </p:spPr>
      </p:sp>
      <p:sp>
        <p:nvSpPr>
          <p:cNvPr id="50790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program. </a:t>
            </a:r>
          </a:p>
          <a:p>
            <a:pPr lvl="1">
              <a:buFontTx/>
              <a:buChar char="•"/>
              <a:defRPr/>
            </a:pPr>
            <a:r>
              <a:rPr lang="en-US" dirty="0">
                <a:latin typeface="Times New Roman" charset="0"/>
              </a:rPr>
              <a:t>With cooking identified as the CCP for Enrico</a:t>
            </a:r>
            <a:r>
              <a:rPr lang="ja-JP" altLang="en-US" dirty="0">
                <a:latin typeface="Times New Roman" charset="0"/>
              </a:rPr>
              <a:t>’</a:t>
            </a:r>
            <a:r>
              <a:rPr lang="en-US" dirty="0">
                <a:latin typeface="Times New Roman" charset="0"/>
              </a:rPr>
              <a:t>s chicken breasts, a critical limit was needed. Management determined that the critical limit would be cooking the chicken to a minimum internal temperature of 165°F (74°C) for 15 seconds.</a:t>
            </a:r>
          </a:p>
          <a:p>
            <a:pPr lvl="1">
              <a:buFontTx/>
              <a:buChar char="•"/>
              <a:defRPr/>
            </a:pPr>
            <a:r>
              <a:rPr lang="en-US" dirty="0">
                <a:latin typeface="Times New Roman" charset="0"/>
              </a:rPr>
              <a:t>They decided that the critical limit could be met by cooking chicken breasts in the broiler for 16 minutes.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256695A-C879-6249-B6B3-084070EB95B6}" type="slidenum">
              <a:rPr lang="en-US" sz="1200" b="0" smtClean="0">
                <a:solidFill>
                  <a:schemeClr val="tx1"/>
                </a:solidFill>
              </a:rPr>
              <a:pPr eaLnBrk="1" hangingPunct="1">
                <a:defRPr/>
              </a:pPr>
              <a:t>37</a:t>
            </a:fld>
            <a:endParaRPr lang="en-US" sz="1200" b="0" dirty="0" smtClean="0">
              <a:solidFill>
                <a:schemeClr val="tx1"/>
              </a:solidFill>
            </a:endParaRPr>
          </a:p>
        </p:txBody>
      </p:sp>
      <p:sp>
        <p:nvSpPr>
          <p:cNvPr id="508931" name="Rectangle 2"/>
          <p:cNvSpPr>
            <a:spLocks noGrp="1" noRot="1" noChangeAspect="1" noChangeArrowheads="1" noTextEdit="1"/>
          </p:cNvSpPr>
          <p:nvPr>
            <p:ph type="sldImg"/>
          </p:nvPr>
        </p:nvSpPr>
        <p:spPr>
          <a:xfrm>
            <a:off x="1182688" y="696913"/>
            <a:ext cx="4648200" cy="3486150"/>
          </a:xfrm>
          <a:ln/>
        </p:spPr>
      </p:sp>
      <p:sp>
        <p:nvSpPr>
          <p:cNvPr id="50893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program. </a:t>
            </a:r>
          </a:p>
          <a:p>
            <a:pPr lvl="1">
              <a:buFontTx/>
              <a:buChar char="•"/>
              <a:defRPr/>
            </a:pPr>
            <a:r>
              <a:rPr lang="en-US" dirty="0">
                <a:latin typeface="Times New Roman" charset="0"/>
              </a:rPr>
              <a:t>At Enrico</a:t>
            </a:r>
            <a:r>
              <a:rPr lang="ja-JP" altLang="en-US" dirty="0">
                <a:latin typeface="Times New Roman" charset="0"/>
              </a:rPr>
              <a:t>’</a:t>
            </a:r>
            <a:r>
              <a:rPr lang="en-US" dirty="0">
                <a:latin typeface="Times New Roman" charset="0"/>
              </a:rPr>
              <a:t>s, each charbroiled chicken breast is cooked to order. The team decided to check the critical limit by inserting a clean and sanitized thermocouple probe into the thickest part of each chicken breast.</a:t>
            </a:r>
          </a:p>
          <a:p>
            <a:pPr lvl="1">
              <a:buFontTx/>
              <a:buChar char="•"/>
              <a:defRPr/>
            </a:pPr>
            <a:r>
              <a:rPr lang="en-US" dirty="0">
                <a:latin typeface="Times New Roman" charset="0"/>
              </a:rPr>
              <a:t>The grill cook must check the temperature of each chicken breast after cooking. Each chicken breast must reach the minimum internal temperature of 165°F (74°C) for 15 seconds.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D31866-E49E-E14C-9836-ABD7A70B223A}" type="slidenum">
              <a:rPr lang="en-US" sz="1200" b="0" smtClean="0">
                <a:solidFill>
                  <a:schemeClr val="tx1"/>
                </a:solidFill>
              </a:rPr>
              <a:pPr eaLnBrk="1" hangingPunct="1">
                <a:defRPr/>
              </a:pPr>
              <a:t>38</a:t>
            </a:fld>
            <a:endParaRPr lang="en-US" sz="1200" b="0" dirty="0" smtClean="0">
              <a:solidFill>
                <a:schemeClr val="tx1"/>
              </a:solidFill>
            </a:endParaRPr>
          </a:p>
        </p:txBody>
      </p:sp>
      <p:sp>
        <p:nvSpPr>
          <p:cNvPr id="509955" name="Rectangle 2"/>
          <p:cNvSpPr>
            <a:spLocks noGrp="1" noRot="1" noChangeAspect="1" noChangeArrowheads="1" noTextEdit="1"/>
          </p:cNvSpPr>
          <p:nvPr>
            <p:ph type="sldImg"/>
          </p:nvPr>
        </p:nvSpPr>
        <p:spPr>
          <a:xfrm>
            <a:off x="1182688" y="696913"/>
            <a:ext cx="4648200" cy="3486150"/>
          </a:xfrm>
          <a:ln/>
        </p:spPr>
      </p:sp>
      <p:sp>
        <p:nvSpPr>
          <p:cNvPr id="50995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Notes</a:t>
            </a:r>
            <a:endParaRPr lang="en-US" dirty="0">
              <a:latin typeface="Times New Roman" charset="0"/>
              <a:cs typeface="+mn-cs"/>
            </a:endParaRPr>
          </a:p>
          <a:p>
            <a:pPr>
              <a:buFontTx/>
              <a:buChar char="•"/>
              <a:defRPr/>
            </a:pPr>
            <a:r>
              <a:rPr lang="en-US" dirty="0">
                <a:latin typeface="Times New Roman" charset="0"/>
                <a:cs typeface="+mn-cs"/>
              </a:rPr>
              <a:t>Here is a real-world example showing the efforts of Enrico</a:t>
            </a:r>
            <a:r>
              <a:rPr lang="ja-JP" altLang="en-US" dirty="0">
                <a:latin typeface="Times New Roman" charset="0"/>
                <a:cs typeface="+mn-cs"/>
              </a:rPr>
              <a:t>’</a:t>
            </a:r>
            <a:r>
              <a:rPr lang="en-US" dirty="0">
                <a:latin typeface="Times New Roman" charset="0"/>
                <a:cs typeface="+mn-cs"/>
              </a:rPr>
              <a:t>s, an Italian restaurant, as it implements a HACCP program. </a:t>
            </a:r>
          </a:p>
          <a:p>
            <a:pPr lvl="1">
              <a:buFontTx/>
              <a:buChar char="•"/>
              <a:defRPr/>
            </a:pPr>
            <a:r>
              <a:rPr lang="en-US" dirty="0">
                <a:latin typeface="Times New Roman" charset="0"/>
              </a:rPr>
              <a:t>If the chicken breast has not reached its critical limit within the 16-minute cook time, the grill cook at Enrico</a:t>
            </a:r>
            <a:r>
              <a:rPr lang="ja-JP" altLang="en-US" dirty="0">
                <a:latin typeface="Times New Roman" charset="0"/>
              </a:rPr>
              <a:t>’</a:t>
            </a:r>
            <a:r>
              <a:rPr lang="en-US" dirty="0">
                <a:latin typeface="Times New Roman" charset="0"/>
              </a:rPr>
              <a:t>s must keep cooking the chicken breast until it has reached it.</a:t>
            </a:r>
          </a:p>
          <a:p>
            <a:pPr lvl="1">
              <a:buFontTx/>
              <a:buChar char="•"/>
              <a:defRPr/>
            </a:pPr>
            <a:r>
              <a:rPr lang="en-US" dirty="0">
                <a:latin typeface="Times New Roman" charset="0"/>
              </a:rPr>
              <a:t>This and all other corrective actions are noted in the temperature log.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746F20-3A5F-BC48-8CAF-DFC22A2C5B2F}" type="slidenum">
              <a:rPr lang="en-US" sz="1200" b="0" smtClean="0">
                <a:solidFill>
                  <a:schemeClr val="tx1"/>
                </a:solidFill>
              </a:rPr>
              <a:pPr eaLnBrk="1" hangingPunct="1">
                <a:defRPr/>
              </a:pPr>
              <a:t>39</a:t>
            </a:fld>
            <a:endParaRPr lang="en-US" sz="1200" b="0" dirty="0" smtClean="0">
              <a:solidFill>
                <a:schemeClr val="tx1"/>
              </a:solidFill>
            </a:endParaRPr>
          </a:p>
        </p:txBody>
      </p:sp>
      <p:sp>
        <p:nvSpPr>
          <p:cNvPr id="510979" name="Rectangle 2"/>
          <p:cNvSpPr>
            <a:spLocks noGrp="1" noRot="1" noChangeAspect="1" noChangeArrowheads="1" noTextEdit="1"/>
          </p:cNvSpPr>
          <p:nvPr>
            <p:ph type="sldImg"/>
          </p:nvPr>
        </p:nvSpPr>
        <p:spPr>
          <a:xfrm>
            <a:off x="1182688" y="696913"/>
            <a:ext cx="4648200" cy="3486150"/>
          </a:xfrm>
          <a:ln/>
        </p:spPr>
      </p:sp>
      <p:sp>
        <p:nvSpPr>
          <p:cNvPr id="468995" name="Notes Placeholder 1"/>
          <p:cNvSpPr>
            <a:spLocks noGrp="1"/>
          </p:cNvSpPr>
          <p:nvPr>
            <p:ph type="body" idx="1"/>
          </p:nvPr>
        </p:nvSpPr>
        <p:spPr>
          <a:noFill/>
        </p:spPr>
        <p:txBody>
          <a:bodyPr/>
          <a:lstStyle/>
          <a:p>
            <a:r>
              <a:rPr lang="en-US" b="1" dirty="0">
                <a:latin typeface="Times New Roman" charset="0"/>
              </a:rPr>
              <a:t>Instructor Notes</a:t>
            </a:r>
            <a:endParaRPr lang="en-US" dirty="0">
              <a:latin typeface="Times New Roman" charset="0"/>
            </a:endParaRPr>
          </a:p>
          <a:p>
            <a:pPr>
              <a:buFontTx/>
              <a:buChar char="•"/>
            </a:pPr>
            <a:r>
              <a:rPr lang="en-US" dirty="0">
                <a:latin typeface="Times New Roman" charset="0"/>
              </a:rPr>
              <a:t>Here is a real-world example showing the efforts of Enrico</a:t>
            </a:r>
            <a:r>
              <a:rPr lang="ja-JP" altLang="en-US" dirty="0">
                <a:latin typeface="Times New Roman" charset="0"/>
              </a:rPr>
              <a:t>’</a:t>
            </a:r>
            <a:r>
              <a:rPr lang="en-US" altLang="ja-JP" dirty="0">
                <a:latin typeface="Times New Roman" charset="0"/>
              </a:rPr>
              <a:t>s, an Italian restaurant, as it implements a HACCP program. </a:t>
            </a:r>
          </a:p>
          <a:p>
            <a:pPr lvl="1">
              <a:buFontTx/>
              <a:buChar char="•"/>
            </a:pPr>
            <a:r>
              <a:rPr lang="en-US" dirty="0">
                <a:latin typeface="Times New Roman" charset="0"/>
              </a:rPr>
              <a:t>Enrico</a:t>
            </a:r>
            <a:r>
              <a:rPr lang="ja-JP" altLang="en-US" dirty="0">
                <a:latin typeface="Times New Roman" charset="0"/>
              </a:rPr>
              <a:t>’</a:t>
            </a:r>
            <a:r>
              <a:rPr lang="en-US" altLang="ja-JP" dirty="0">
                <a:latin typeface="Times New Roman" charset="0"/>
              </a:rPr>
              <a:t>s management team performs HACCP checks once per shift. They make sure that critical limits were met and appropriate corrective actions were taken when needed.</a:t>
            </a:r>
          </a:p>
          <a:p>
            <a:pPr lvl="1">
              <a:buFontTx/>
              <a:buChar char="•"/>
            </a:pPr>
            <a:r>
              <a:rPr lang="en-US" dirty="0">
                <a:latin typeface="Times New Roman" charset="0"/>
              </a:rPr>
              <a:t>They also check the temperature logs on a weekly basis to identify patterns. This helps to determine if processes or procedures need to be changed. For example, over several weeks they noticed problems toward the end of each week. The chicken breasts often failed to meet the critical limit. The appropriate corrective action was being taken.</a:t>
            </a:r>
          </a:p>
          <a:p>
            <a:pPr lvl="1">
              <a:buFontTx/>
              <a:buChar char="•"/>
            </a:pPr>
            <a:r>
              <a:rPr lang="en-US" dirty="0">
                <a:latin typeface="Times New Roman" charset="0"/>
              </a:rPr>
              <a:t>Management discovered that Enrico</a:t>
            </a:r>
            <a:r>
              <a:rPr lang="ja-JP" altLang="en-US" dirty="0">
                <a:latin typeface="Times New Roman" charset="0"/>
              </a:rPr>
              <a:t>’</a:t>
            </a:r>
            <a:r>
              <a:rPr lang="en-US" altLang="ja-JP" dirty="0">
                <a:latin typeface="Times New Roman" charset="0"/>
              </a:rPr>
              <a:t>s received chicken shipments from a different supplier on Thursdays. This supplier provided a six-ounce chicken breast. Enrico</a:t>
            </a:r>
            <a:r>
              <a:rPr lang="ja-JP" altLang="en-US" dirty="0">
                <a:latin typeface="Times New Roman" charset="0"/>
              </a:rPr>
              <a:t>’</a:t>
            </a:r>
            <a:r>
              <a:rPr lang="en-US" altLang="ja-JP" dirty="0">
                <a:latin typeface="Times New Roman" charset="0"/>
              </a:rPr>
              <a:t>s chicken specifications listed a four-ounce chicken breast. Management worked with the supplier to ensure they received four-ounce breasts. The receiving procedures were changed to include a weight check.</a:t>
            </a:r>
            <a:r>
              <a:rPr lang="en-US" altLang="ja-JP" sz="1800" dirty="0">
                <a:latin typeface="Times New Roman" charset="0"/>
              </a:rPr>
              <a:t> </a:t>
            </a:r>
          </a:p>
          <a:p>
            <a:pPr lvl="1">
              <a:buFontTx/>
              <a:buChar char="•"/>
            </a:pPr>
            <a:endParaRPr lang="en-US" sz="1800" dirty="0">
              <a:latin typeface="Times New Roman" charset="0"/>
            </a:endParaRPr>
          </a:p>
          <a:p>
            <a:pPr lvl="1"/>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38C5879-DA3A-DF4C-9F38-9E6304116D51}"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75139"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Hold hot food at 135°F (57°C) or higher. This will prevent pathogens such as </a:t>
            </a:r>
            <a:r>
              <a:rPr lang="en-US" i="1" dirty="0">
                <a:latin typeface="Times New Roman" charset="0"/>
              </a:rPr>
              <a:t>Bacillus cereus </a:t>
            </a:r>
            <a:r>
              <a:rPr lang="en-US" dirty="0">
                <a:latin typeface="Times New Roman" charset="0"/>
              </a:rPr>
              <a:t>from growing to unsafe levels.</a:t>
            </a:r>
          </a:p>
          <a:p>
            <a:pPr marL="114300" indent="-114300" eaLnBrk="1" hangingPunct="1">
              <a:buFontTx/>
              <a:buChar char="•"/>
            </a:pPr>
            <a:r>
              <a:rPr lang="en-US" dirty="0">
                <a:latin typeface="Times New Roman" charset="0"/>
              </a:rPr>
              <a:t>Hold cold food at 41°F (5°C) or lower. This will prevent pathogens such as </a:t>
            </a:r>
            <a:r>
              <a:rPr lang="en-US" i="1" dirty="0">
                <a:latin typeface="Times New Roman" charset="0"/>
              </a:rPr>
              <a:t>Staphylococcus aureus</a:t>
            </a:r>
            <a:r>
              <a:rPr lang="en-US" dirty="0">
                <a:latin typeface="Times New Roman" charset="0"/>
              </a:rPr>
              <a:t> from growing to unsafe levels.</a:t>
            </a:r>
          </a:p>
          <a:p>
            <a:pPr marL="114300" indent="-114300" eaLnBrk="1" hangingPunct="1">
              <a:buFontTx/>
              <a:buChar char="•"/>
            </a:pPr>
            <a:r>
              <a:rPr lang="en-US" dirty="0">
                <a:latin typeface="Times New Roman" charset="0"/>
              </a:rPr>
              <a:t>Use a thermometer to check a food</a:t>
            </a:r>
            <a:r>
              <a:rPr lang="ja-JP" altLang="en-US" dirty="0">
                <a:latin typeface="Times New Roman" charset="0"/>
              </a:rPr>
              <a:t>’</a:t>
            </a:r>
            <a:r>
              <a:rPr lang="en-US" altLang="ja-JP" dirty="0">
                <a:latin typeface="Times New Roman" charset="0"/>
              </a:rPr>
              <a:t>s internal temperature. Never use the temperature gauge on a holding unit to do it. The gauge does not check the internal temperature of the food.</a:t>
            </a:r>
            <a:endParaRPr lang="en-US" dirty="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79B0447-8312-5942-9732-2723776BBC47}" type="slidenum">
              <a:rPr lang="en-US" sz="1200" b="0" smtClean="0">
                <a:solidFill>
                  <a:schemeClr val="tx1"/>
                </a:solidFill>
              </a:rPr>
              <a:pPr eaLnBrk="1" hangingPunct="1">
                <a:defRPr/>
              </a:pPr>
              <a:t>40</a:t>
            </a:fld>
            <a:endParaRPr lang="en-US" sz="1200" b="0" dirty="0" smtClean="0">
              <a:solidFill>
                <a:schemeClr val="tx1"/>
              </a:solidFill>
            </a:endParaRPr>
          </a:p>
        </p:txBody>
      </p:sp>
      <p:sp>
        <p:nvSpPr>
          <p:cNvPr id="512003" name="Rectangle 2"/>
          <p:cNvSpPr>
            <a:spLocks noGrp="1" noRot="1" noChangeAspect="1" noChangeArrowheads="1" noTextEdit="1"/>
          </p:cNvSpPr>
          <p:nvPr>
            <p:ph type="sldImg"/>
          </p:nvPr>
        </p:nvSpPr>
        <p:spPr>
          <a:xfrm>
            <a:off x="1182688" y="696913"/>
            <a:ext cx="4648200" cy="3486150"/>
          </a:xfrm>
          <a:ln/>
        </p:spPr>
      </p:sp>
      <p:sp>
        <p:nvSpPr>
          <p:cNvPr id="471043" name="Rectangle 3"/>
          <p:cNvSpPr>
            <a:spLocks noGrp="1" noChangeArrowheads="1"/>
          </p:cNvSpPr>
          <p:nvPr>
            <p:ph type="body" idx="1"/>
          </p:nvPr>
        </p:nvSpPr>
        <p:spPr>
          <a:xfrm>
            <a:off x="876300" y="4465638"/>
            <a:ext cx="5318125" cy="4183062"/>
          </a:xfrm>
          <a:noFill/>
        </p:spPr>
        <p:txBody>
          <a:bodyPr/>
          <a:lstStyle/>
          <a:p>
            <a:pPr marL="115888" indent="-115888" eaLnBrk="1" hangingPunct="1"/>
            <a:r>
              <a:rPr lang="en-US" b="1" dirty="0">
                <a:latin typeface="Times New Roman" charset="0"/>
              </a:rPr>
              <a:t>Instructor Notes</a:t>
            </a:r>
            <a:endParaRPr lang="en-US" dirty="0">
              <a:latin typeface="Times New Roman" charset="0"/>
            </a:endParaRPr>
          </a:p>
          <a:p>
            <a:pPr marL="115888" indent="-115888" eaLnBrk="1" hangingPunct="1">
              <a:buFontTx/>
              <a:buChar char="•"/>
            </a:pPr>
            <a:r>
              <a:rPr lang="en-US" dirty="0">
                <a:latin typeface="Times New Roman" charset="0"/>
              </a:rPr>
              <a:t> Maintain your HACCP plan and keep all documentation created when developing it.</a:t>
            </a:r>
          </a:p>
          <a:p>
            <a:pPr marL="115888" indent="-115888" eaLnBrk="1" hangingPunct="1">
              <a:buFontTx/>
              <a:buChar char="•"/>
            </a:pPr>
            <a:r>
              <a:rPr lang="en-US" dirty="0">
                <a:latin typeface="Times New Roman" charset="0"/>
              </a:rPr>
              <a:t> Here is a real-world example showing the efforts of Enrico</a:t>
            </a:r>
            <a:r>
              <a:rPr lang="ja-JP" altLang="en-US" dirty="0">
                <a:latin typeface="Times New Roman" charset="0"/>
              </a:rPr>
              <a:t>’</a:t>
            </a:r>
            <a:r>
              <a:rPr lang="en-US" altLang="ja-JP" dirty="0">
                <a:latin typeface="Times New Roman" charset="0"/>
              </a:rPr>
              <a:t>s, an Italian restaurant, as it </a:t>
            </a:r>
            <a:r>
              <a:rPr lang="en-US" altLang="ja-JP" dirty="0" smtClean="0">
                <a:latin typeface="Times New Roman" charset="0"/>
              </a:rPr>
              <a:t>implements </a:t>
            </a:r>
            <a:r>
              <a:rPr lang="en-US" altLang="ja-JP" dirty="0">
                <a:latin typeface="Times New Roman" charset="0"/>
              </a:rPr>
              <a:t>a HACCP program. </a:t>
            </a:r>
          </a:p>
          <a:p>
            <a:pPr marL="573088" lvl="1" indent="-115888" eaLnBrk="1" hangingPunct="1">
              <a:buFontTx/>
              <a:buChar char="•"/>
            </a:pPr>
            <a:r>
              <a:rPr lang="en-US" dirty="0">
                <a:latin typeface="Times New Roman" charset="0"/>
              </a:rPr>
              <a:t>Enrico</a:t>
            </a:r>
            <a:r>
              <a:rPr lang="ja-JP" altLang="en-US" dirty="0">
                <a:latin typeface="Times New Roman" charset="0"/>
              </a:rPr>
              <a:t>’</a:t>
            </a:r>
            <a:r>
              <a:rPr lang="en-US" altLang="ja-JP" dirty="0">
                <a:latin typeface="Times New Roman" charset="0"/>
              </a:rPr>
              <a:t>s management team determined that time-temperature logs should be kept for three months. Receiving invoices would be kept for 60 days. The team used this documentation to support and revise their HACCP plan.</a:t>
            </a:r>
          </a:p>
          <a:p>
            <a:pPr marL="115888" indent="-115888" eaLnBrk="1" hangingPunct="1"/>
            <a:endParaRPr lang="en-US" dirty="0">
              <a:latin typeface="Times New Roman" charset="0"/>
            </a:endParaRPr>
          </a:p>
          <a:p>
            <a:pPr marL="115888" indent="-115888" eaLnBrk="1" hangingPunct="1"/>
            <a:endParaRPr lang="en-US" dirty="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6F865-5A97-A34D-9EFD-48986F0D77B6}" type="slidenum">
              <a:rPr lang="en-US" sz="1200" b="0" smtClean="0">
                <a:solidFill>
                  <a:schemeClr val="tx1"/>
                </a:solidFill>
              </a:rPr>
              <a:pPr eaLnBrk="1" hangingPunct="1">
                <a:defRPr/>
              </a:pPr>
              <a:t>41</a:t>
            </a:fld>
            <a:endParaRPr lang="en-US" sz="1200" b="0" dirty="0" smtClean="0">
              <a:solidFill>
                <a:schemeClr val="tx1"/>
              </a:solidFill>
            </a:endParaRPr>
          </a:p>
        </p:txBody>
      </p:sp>
      <p:sp>
        <p:nvSpPr>
          <p:cNvPr id="513027" name="Rectangle 2"/>
          <p:cNvSpPr>
            <a:spLocks noGrp="1" noRot="1" noChangeAspect="1" noChangeArrowheads="1" noTextEdit="1"/>
          </p:cNvSpPr>
          <p:nvPr>
            <p:ph type="sldImg"/>
          </p:nvPr>
        </p:nvSpPr>
        <p:spPr>
          <a:xfrm>
            <a:off x="1182688" y="696913"/>
            <a:ext cx="4648200" cy="3486150"/>
          </a:xfrm>
          <a:ln/>
        </p:spPr>
      </p:sp>
      <p:sp>
        <p:nvSpPr>
          <p:cNvPr id="51302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dirty="0">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dirty="0">
                <a:latin typeface="Times New Roman" charset="0"/>
                <a:cs typeface="+mn-cs"/>
              </a:rPr>
              <a:t>A HACCP plan may also be required if the processing method carries a higher risk of causing a foodborne illness. There may also be dangers unique to these processes that are best addressed by HACCP</a:t>
            </a:r>
            <a:r>
              <a:rPr lang="en-US" dirty="0" smtClean="0">
                <a:latin typeface="Times New Roman" charset="0"/>
                <a:cs typeface="+mn-cs"/>
              </a:rPr>
              <a:t>.</a:t>
            </a:r>
            <a:endParaRPr lang="en-US" dirty="0">
              <a:latin typeface="Times New 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8EBC0B-6993-C342-B697-328E208CD348}" type="slidenum">
              <a:rPr lang="en-US" sz="1200" b="0" smtClean="0">
                <a:solidFill>
                  <a:schemeClr val="tx1"/>
                </a:solidFill>
              </a:rPr>
              <a:pPr eaLnBrk="1" hangingPunct="1">
                <a:defRPr/>
              </a:pPr>
              <a:t>42</a:t>
            </a:fld>
            <a:endParaRPr lang="en-US" sz="1200" b="0" dirty="0" smtClean="0">
              <a:solidFill>
                <a:schemeClr val="tx1"/>
              </a:solidFill>
            </a:endParaRPr>
          </a:p>
        </p:txBody>
      </p:sp>
      <p:sp>
        <p:nvSpPr>
          <p:cNvPr id="514051" name="Rectangle 2"/>
          <p:cNvSpPr>
            <a:spLocks noGrp="1" noRot="1" noChangeAspect="1" noChangeArrowheads="1" noTextEdit="1"/>
          </p:cNvSpPr>
          <p:nvPr>
            <p:ph type="sldImg"/>
          </p:nvPr>
        </p:nvSpPr>
        <p:spPr>
          <a:xfrm>
            <a:off x="1182688" y="696913"/>
            <a:ext cx="4648200" cy="3486150"/>
          </a:xfrm>
          <a:ln/>
        </p:spPr>
      </p:sp>
      <p:sp>
        <p:nvSpPr>
          <p:cNvPr id="5140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Always check with your local regulatory authority to see if a variance is also required when prepping food in these ways.</a:t>
            </a:r>
          </a:p>
          <a:p>
            <a:pPr eaLnBrk="1" hangingPunct="1">
              <a:buFontTx/>
              <a:buChar char="•"/>
              <a:defRPr/>
            </a:pPr>
            <a:r>
              <a:rPr lang="en-US" dirty="0">
                <a:latin typeface="Times New Roman" charset="0"/>
                <a:cs typeface="+mn-cs"/>
              </a:rPr>
              <a:t>A HACCP plan is required when packaging food using reduced-oxygen packaging (ROP) methods. This includes MAP, vacuum-packed, and </a:t>
            </a:r>
            <a:r>
              <a:rPr lang="en-US" i="1" dirty="0">
                <a:latin typeface="Times New Roman" charset="0"/>
                <a:cs typeface="+mn-cs"/>
              </a:rPr>
              <a:t>sous vide</a:t>
            </a:r>
            <a:r>
              <a:rPr lang="en-US" dirty="0">
                <a:latin typeface="Times New Roman" charset="0"/>
                <a:cs typeface="+mn-cs"/>
              </a:rPr>
              <a:t> food. </a:t>
            </a: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in these ways.</a:t>
            </a:r>
          </a:p>
          <a:p>
            <a:pPr eaLnBrk="1" hangingPunct="1">
              <a:defRPr/>
            </a:pPr>
            <a:endParaRPr lang="en-US" dirty="0">
              <a:latin typeface="Times New Roman"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515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683F21-D6F0-9741-8B66-56E6CECDE660}" type="slidenum">
              <a:rPr lang="en-US" sz="1200" b="0" smtClean="0">
                <a:solidFill>
                  <a:schemeClr val="tx1"/>
                </a:solidFill>
              </a:rPr>
              <a:pPr eaLnBrk="1" hangingPunct="1">
                <a:defRPr/>
              </a:pPr>
              <a:t>43</a:t>
            </a:fld>
            <a:endParaRPr lang="en-US" sz="1200" b="0" dirty="0" smtClean="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953D2B-F31D-704B-B596-893843AFF542}" type="slidenum">
              <a:rPr lang="en-US" sz="1200" b="0" smtClean="0">
                <a:solidFill>
                  <a:schemeClr val="tx1"/>
                </a:solidFill>
              </a:rPr>
              <a:pPr eaLnBrk="1" hangingPunct="1">
                <a:defRPr/>
              </a:pPr>
              <a:t>44</a:t>
            </a:fld>
            <a:endParaRPr lang="en-US" sz="1200" b="0" dirty="0" smtClean="0">
              <a:solidFill>
                <a:schemeClr val="tx1"/>
              </a:solidFill>
            </a:endParaRPr>
          </a:p>
        </p:txBody>
      </p:sp>
      <p:sp>
        <p:nvSpPr>
          <p:cNvPr id="516099"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E95E92B-D0FA-8547-ADF1-8E69F1A3B80B}" type="slidenum">
              <a:rPr lang="en-US" sz="1200" b="0" smtClean="0">
                <a:solidFill>
                  <a:schemeClr val="tx1"/>
                </a:solidFill>
              </a:rPr>
              <a:pPr eaLnBrk="1" hangingPunct="1">
                <a:defRPr/>
              </a:pPr>
              <a:t>45</a:t>
            </a:fld>
            <a:endParaRPr lang="en-US" sz="1200" b="0" dirty="0" smtClean="0">
              <a:solidFill>
                <a:schemeClr val="tx1"/>
              </a:solidFill>
            </a:endParaRPr>
          </a:p>
        </p:txBody>
      </p:sp>
      <p:sp>
        <p:nvSpPr>
          <p:cNvPr id="517123" name="Rectangle 2"/>
          <p:cNvSpPr>
            <a:spLocks noGrp="1" noRot="1" noChangeAspect="1" noChangeArrowheads="1" noTextEdit="1"/>
          </p:cNvSpPr>
          <p:nvPr>
            <p:ph type="sldImg"/>
          </p:nvPr>
        </p:nvSpPr>
        <p:spPr>
          <a:xfrm>
            <a:off x="1182688" y="696913"/>
            <a:ext cx="4648200" cy="3486150"/>
          </a:xfrm>
          <a:ln/>
        </p:spPr>
      </p:sp>
      <p:sp>
        <p:nvSpPr>
          <p:cNvPr id="52228" name="Rectangle 3"/>
          <p:cNvSpPr>
            <a:spLocks noGrp="1" noChangeArrowheads="1"/>
          </p:cNvSpPr>
          <p:nvPr>
            <p:ph type="body" idx="1"/>
          </p:nvPr>
        </p:nvSpPr>
        <p:spPr>
          <a:xfrm>
            <a:off x="701675" y="4416425"/>
            <a:ext cx="5607050"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defRPr/>
            </a:pPr>
            <a:r>
              <a:rPr lang="en-US" b="1" dirty="0" smtClean="0">
                <a:ea typeface="+mn-ea"/>
                <a:cs typeface="Times New Roman" pitchFamily="18" charset="0"/>
              </a:rPr>
              <a:t>Instructor Notes</a:t>
            </a:r>
            <a:r>
              <a:rPr lang="en-US" dirty="0" smtClean="0">
                <a:ea typeface="+mn-ea"/>
                <a:cs typeface="Times New Roman" pitchFamily="18" charset="0"/>
              </a:rPr>
              <a:t>:</a:t>
            </a:r>
          </a:p>
          <a:p>
            <a:pPr>
              <a:buFont typeface="Arial" pitchFamily="34" charset="0"/>
              <a:buChar char="•"/>
              <a:defRPr/>
            </a:pPr>
            <a:r>
              <a:rPr lang="en-US" dirty="0" smtClean="0">
                <a:ea typeface="+mn-ea"/>
                <a:cs typeface="+mn-cs"/>
              </a:rPr>
              <a:t>Once installed, flooring, walls, and ceilings must be regularly maintained. Replace missing or broken ceiling tiles. Do the same for flooring. Repair all holes in walls.</a:t>
            </a:r>
          </a:p>
        </p:txBody>
      </p:sp>
      <p:sp>
        <p:nvSpPr>
          <p:cNvPr id="481284" name="TextBox 1"/>
          <p:cNvSpPr txBox="1">
            <a:spLocks noChangeArrowheads="1"/>
          </p:cNvSpPr>
          <p:nvPr/>
        </p:nvSpPr>
        <p:spPr bwMode="auto">
          <a:xfrm>
            <a:off x="762000" y="4648200"/>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endParaRPr lang="en-US" sz="1200" b="0" dirty="0">
              <a:solidFill>
                <a:schemeClr val="tx1"/>
              </a:solidFill>
            </a:endParaRPr>
          </a:p>
          <a:p>
            <a:pPr eaLnBrk="1" hangingPunct="1">
              <a:buFont typeface="Arial" charset="0"/>
              <a:buChar char="•"/>
            </a:pPr>
            <a:r>
              <a:rPr lang="en-US" sz="1200" b="0" dirty="0">
                <a:solidFill>
                  <a:schemeClr val="tx1"/>
                </a:solidFill>
              </a:rPr>
              <a:t>When choosing flooring, wall, and ceiling materials, pick those that are smooth and durable. This makes cleaning easier</a:t>
            </a:r>
            <a:r>
              <a:rPr lang="en-US" sz="1200" b="0" dirty="0" smtClean="0">
                <a:solidFill>
                  <a:schemeClr val="tx1"/>
                </a:solidFill>
              </a:rPr>
              <a:t>. Once </a:t>
            </a:r>
            <a:r>
              <a:rPr lang="en-US" sz="1200" b="0" dirty="0">
                <a:solidFill>
                  <a:schemeClr val="tx1"/>
                </a:solidFill>
              </a:rPr>
              <a:t>installed, flooring, walls, and ceilings must be regularly maintained. Replace missing or broken ceiling tiles. Do the same for flooring. Repair all holes in walls.</a:t>
            </a:r>
          </a:p>
          <a:p>
            <a:pPr eaLnBrk="1" hangingPunct="1"/>
            <a:endParaRPr lang="en-US" sz="1200" b="0" dirty="0">
              <a:solidFill>
                <a:schemeClr val="tx1"/>
              </a:solidFill>
            </a:endParaRPr>
          </a:p>
          <a:p>
            <a:pPr eaLnBrk="1" hangingPunct="1"/>
            <a:endParaRPr lang="en-US" sz="1200" b="0" dirty="0">
              <a:solidFill>
                <a:schemeClr val="tx1"/>
              </a:solidFill>
            </a:endParaRPr>
          </a:p>
          <a:p>
            <a:pPr eaLnBrk="1" hangingPunct="1"/>
            <a:endParaRPr lang="en-US" sz="1200" b="0" dirty="0">
              <a:solidFill>
                <a:schemeClr val="tx1"/>
              </a:solidFill>
            </a:endParaRPr>
          </a:p>
          <a:p>
            <a:pPr eaLnBrk="1" hangingPunct="1"/>
            <a:endParaRPr lang="en-US" sz="1200" b="0" dirty="0">
              <a:solidFill>
                <a:schemeClr val="tx1"/>
              </a:solidFill>
            </a:endParaRPr>
          </a:p>
          <a:p>
            <a:pPr eaLnBrk="1" hangingPunct="1"/>
            <a:endParaRPr lang="en-US" sz="1200" b="0" dirty="0">
              <a:solidFill>
                <a:schemeClr val="tx1"/>
              </a:solidFill>
            </a:endParaRPr>
          </a:p>
          <a:p>
            <a:pPr eaLnBrk="1" hangingPunct="1"/>
            <a:endParaRPr lang="en-US" sz="1200" b="0" dirty="0">
              <a:solidFill>
                <a:schemeClr val="tx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D91C6F9-8A25-BB49-B0DD-E5824DFCF16F}" type="slidenum">
              <a:rPr lang="en-US" sz="1200" b="0" smtClean="0">
                <a:solidFill>
                  <a:schemeClr val="tx1"/>
                </a:solidFill>
              </a:rPr>
              <a:pPr eaLnBrk="1" hangingPunct="1">
                <a:defRPr/>
              </a:pPr>
              <a:t>46</a:t>
            </a:fld>
            <a:endParaRPr lang="en-US" sz="1200" b="0" dirty="0" smtClean="0">
              <a:solidFill>
                <a:schemeClr val="tx1"/>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Foodservice equipment must meet certain standards if it will come in contact with food. </a:t>
            </a:r>
          </a:p>
          <a:p>
            <a:pPr marL="114300" indent="-114300" eaLnBrk="1" hangingPunct="1">
              <a:buFontTx/>
              <a:buChar char="•"/>
            </a:pPr>
            <a:r>
              <a:rPr lang="en-US" dirty="0">
                <a:latin typeface="Times New Roman" charset="0"/>
              </a:rPr>
              <a:t>NSF is an organization that creates these national standards. NSF is accredited by the American National Standards Institute (ANSI). </a:t>
            </a:r>
          </a:p>
          <a:p>
            <a:pPr marL="114300" indent="-114300" eaLnBrk="1" hangingPunct="1">
              <a:buFontTx/>
              <a:buChar char="•"/>
            </a:pPr>
            <a:r>
              <a:rPr lang="en-US" dirty="0">
                <a:latin typeface="Times New Roman" charset="0"/>
              </a:rPr>
              <a:t>NSF/ANSI standards for food equipment require that it be nonabsorbent, smooth, and corrosion resistant</a:t>
            </a:r>
            <a:r>
              <a:rPr lang="en-US" dirty="0" smtClean="0">
                <a:latin typeface="Times New Roman" charset="0"/>
              </a:rPr>
              <a:t>. Food </a:t>
            </a:r>
            <a:r>
              <a:rPr lang="en-US" dirty="0">
                <a:latin typeface="Times New Roman" charset="0"/>
              </a:rPr>
              <a:t>equipment must also be easy to clean, durable, and resistant to damage.</a:t>
            </a:r>
          </a:p>
          <a:p>
            <a:pPr marL="114300" indent="-114300" eaLnBrk="1" hangingPunct="1">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C2346E-339A-174A-96C4-CB55331955A2}" type="slidenum">
              <a:rPr lang="en-US" sz="1200" b="0" smtClean="0">
                <a:solidFill>
                  <a:schemeClr val="tx1"/>
                </a:solidFill>
              </a:rPr>
              <a:pPr eaLnBrk="1" hangingPunct="1">
                <a:defRPr/>
              </a:pPr>
              <a:t>47</a:t>
            </a:fld>
            <a:endParaRPr lang="en-US" sz="1200" b="0" dirty="0" smtClean="0">
              <a:solidFill>
                <a:schemeClr val="tx1"/>
              </a:solidFill>
            </a:endParaRPr>
          </a:p>
        </p:txBody>
      </p:sp>
      <p:sp>
        <p:nvSpPr>
          <p:cNvPr id="519171" name="Rectangle 2"/>
          <p:cNvSpPr>
            <a:spLocks noGrp="1" noRot="1" noChangeAspect="1" noChangeArrowheads="1" noTextEdit="1"/>
          </p:cNvSpPr>
          <p:nvPr>
            <p:ph type="sldImg"/>
          </p:nvPr>
        </p:nvSpPr>
        <p:spPr>
          <a:xfrm>
            <a:off x="1182688" y="696913"/>
            <a:ext cx="4648200" cy="3486150"/>
          </a:xfrm>
          <a:ln/>
        </p:spPr>
      </p:sp>
      <p:sp>
        <p:nvSpPr>
          <p:cNvPr id="5191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lnSpc>
                <a:spcPct val="80000"/>
              </a:lnSpc>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lnSpc>
                <a:spcPct val="80000"/>
              </a:lnSpc>
              <a:buFontTx/>
              <a:buChar char="•"/>
              <a:defRPr/>
            </a:pPr>
            <a:r>
              <a:rPr lang="en-US" dirty="0">
                <a:latin typeface="Times New Roman" charset="0"/>
                <a:cs typeface="+mn-cs"/>
              </a:rPr>
              <a:t>Stationary equipment should be easy to clean and easy to clean around. </a:t>
            </a:r>
          </a:p>
          <a:p>
            <a:pPr marL="114300" indent="-114300" eaLnBrk="1" hangingPunct="1">
              <a:lnSpc>
                <a:spcPct val="80000"/>
              </a:lnSpc>
              <a:buFontTx/>
              <a:buChar char="•"/>
              <a:defRPr/>
            </a:pPr>
            <a:r>
              <a:rPr lang="en-US" dirty="0">
                <a:latin typeface="Times New Roman" charset="0"/>
                <a:cs typeface="+mn-cs"/>
              </a:rPr>
              <a:t>When installing equipment, follow the manufacturer</a:t>
            </a:r>
            <a:r>
              <a:rPr lang="ja-JP" altLang="en-US" dirty="0">
                <a:latin typeface="Times New Roman" charset="0"/>
                <a:cs typeface="+mn-cs"/>
              </a:rPr>
              <a:t>’</a:t>
            </a:r>
            <a:r>
              <a:rPr lang="en-US" dirty="0">
                <a:latin typeface="Times New Roman" charset="0"/>
                <a:cs typeface="+mn-cs"/>
              </a:rPr>
              <a:t>s recommendations. Also, check with your regulatory authority for requirements. </a:t>
            </a:r>
          </a:p>
          <a:p>
            <a:pPr marL="114300" indent="-114300" eaLnBrk="1" hangingPunct="1">
              <a:lnSpc>
                <a:spcPct val="80000"/>
              </a:lnSpc>
              <a:buFontTx/>
              <a:buChar char="•"/>
              <a:defRPr/>
            </a:pPr>
            <a:endParaRPr lang="en-US" dirty="0">
              <a:latin typeface="Times New Roman" charset="0"/>
              <a:cs typeface="+mn-cs"/>
            </a:endParaRPr>
          </a:p>
          <a:p>
            <a:pPr marL="114300" indent="-114300" eaLnBrk="1" hangingPunct="1">
              <a:lnSpc>
                <a:spcPct val="80000"/>
              </a:lnSpc>
              <a:buFontTx/>
              <a:buChar char="•"/>
              <a:defRPr/>
            </a:pPr>
            <a:endParaRPr lang="en-US" dirty="0">
              <a:latin typeface="Times New Roman" charset="0"/>
              <a:cs typeface="+mn-cs"/>
            </a:endParaRPr>
          </a:p>
          <a:p>
            <a:pPr marL="114300" indent="-114300" eaLnBrk="1" hangingPunct="1">
              <a:lnSpc>
                <a:spcPct val="80000"/>
              </a:lnSpc>
              <a:buFontTx/>
              <a:buChar char="•"/>
              <a:defRPr/>
            </a:pPr>
            <a:endParaRPr lang="en-US" dirty="0">
              <a:latin typeface="Times New Roman"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DDBDCA-7707-C044-9E3E-49DAFDAFB977}" type="slidenum">
              <a:rPr lang="en-US" sz="1200" b="0" smtClean="0">
                <a:solidFill>
                  <a:schemeClr val="tx1"/>
                </a:solidFill>
              </a:rPr>
              <a:pPr eaLnBrk="1" hangingPunct="1">
                <a:defRPr/>
              </a:pPr>
              <a:t>48</a:t>
            </a:fld>
            <a:endParaRPr lang="en-US" sz="1200" b="0" dirty="0" smtClean="0">
              <a:solidFill>
                <a:schemeClr val="tx1"/>
              </a:solidFill>
            </a:endParaRPr>
          </a:p>
        </p:txBody>
      </p:sp>
      <p:sp>
        <p:nvSpPr>
          <p:cNvPr id="520195" name="Rectangle 2"/>
          <p:cNvSpPr>
            <a:spLocks noGrp="1" noRot="1" noChangeAspect="1" noChangeArrowheads="1" noTextEdit="1"/>
          </p:cNvSpPr>
          <p:nvPr>
            <p:ph type="sldImg"/>
          </p:nvPr>
        </p:nvSpPr>
        <p:spPr>
          <a:xfrm>
            <a:off x="1182688" y="696913"/>
            <a:ext cx="4648200" cy="3486150"/>
          </a:xfrm>
          <a:ln/>
        </p:spPr>
      </p:sp>
      <p:sp>
        <p:nvSpPr>
          <p:cNvPr id="52019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lnSpc>
                <a:spcPct val="80000"/>
              </a:lnSpc>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lnSpc>
                <a:spcPct val="80000"/>
              </a:lnSpc>
              <a:buFontTx/>
              <a:buChar char="•"/>
              <a:defRPr/>
            </a:pPr>
            <a:r>
              <a:rPr lang="en-US" dirty="0">
                <a:latin typeface="Times New Roman" charset="0"/>
                <a:cs typeface="+mn-cs"/>
              </a:rPr>
              <a:t>Stationary equipment should be easy to clean and easy to clean around. </a:t>
            </a:r>
          </a:p>
          <a:p>
            <a:pPr marL="114300" indent="-114300" eaLnBrk="1" hangingPunct="1">
              <a:lnSpc>
                <a:spcPct val="80000"/>
              </a:lnSpc>
              <a:buFontTx/>
              <a:buChar char="•"/>
              <a:defRPr/>
            </a:pPr>
            <a:r>
              <a:rPr lang="en-US" dirty="0">
                <a:latin typeface="Times New Roman" charset="0"/>
                <a:cs typeface="+mn-cs"/>
              </a:rPr>
              <a:t>When installing equipment, follow the manufacturer</a:t>
            </a:r>
            <a:r>
              <a:rPr lang="ja-JP" altLang="en-US">
                <a:latin typeface="Times New Roman" charset="0"/>
                <a:cs typeface="+mn-cs"/>
              </a:rPr>
              <a:t>’</a:t>
            </a:r>
            <a:r>
              <a:rPr lang="en-US" dirty="0">
                <a:latin typeface="Times New Roman" charset="0"/>
                <a:cs typeface="+mn-cs"/>
              </a:rPr>
              <a:t>s recommendations. Also, check with your regulatory authority for requirements. </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3A03A03-40D5-2B45-AF86-81CFF61164C2}" type="slidenum">
              <a:rPr lang="en-US" sz="1200" b="0" smtClean="0">
                <a:solidFill>
                  <a:schemeClr val="tx1"/>
                </a:solidFill>
              </a:rPr>
              <a:pPr eaLnBrk="1" hangingPunct="1">
                <a:defRPr/>
              </a:pPr>
              <a:t>49</a:t>
            </a:fld>
            <a:endParaRPr lang="en-US" sz="1200" b="0" dirty="0" smtClean="0">
              <a:solidFill>
                <a:schemeClr val="tx1"/>
              </a:solidFill>
            </a:endParaRPr>
          </a:p>
        </p:txBody>
      </p:sp>
      <p:sp>
        <p:nvSpPr>
          <p:cNvPr id="52121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6C8694-B39F-0E44-AD8C-1DFB06FDEE50}"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76163"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xfrm>
            <a:off x="876300" y="4465638"/>
            <a:ext cx="5608638"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F2BA35-4A3C-E445-A566-814043F9DB9A}" type="slidenum">
              <a:rPr lang="en-US" sz="1200" b="0" smtClean="0">
                <a:solidFill>
                  <a:schemeClr val="tx1"/>
                </a:solidFill>
              </a:rPr>
              <a:pPr eaLnBrk="1" hangingPunct="1">
                <a:defRPr/>
              </a:pPr>
              <a:t>50</a:t>
            </a:fld>
            <a:endParaRPr lang="en-US" sz="1200" b="0" dirty="0" smtClean="0">
              <a:solidFill>
                <a:schemeClr val="tx1"/>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D9644D-4F33-D749-8111-E62CFE4BC79B}" type="slidenum">
              <a:rPr lang="en-US" sz="1200" b="0" smtClean="0">
                <a:solidFill>
                  <a:schemeClr val="tx1"/>
                </a:solidFill>
              </a:rPr>
              <a:pPr eaLnBrk="1" hangingPunct="1">
                <a:defRPr/>
              </a:pPr>
              <a:t>51</a:t>
            </a:fld>
            <a:endParaRPr lang="en-US" sz="1200" b="0" dirty="0" smtClean="0">
              <a:solidFill>
                <a:schemeClr val="tx1"/>
              </a:solidFill>
            </a:endParaRPr>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5FDEDF-5932-6647-A76A-4BFD0E31EC2A}" type="slidenum">
              <a:rPr lang="en-US" sz="1200" b="0" smtClean="0">
                <a:solidFill>
                  <a:schemeClr val="tx1"/>
                </a:solidFill>
              </a:rPr>
              <a:pPr eaLnBrk="1" hangingPunct="1">
                <a:defRPr/>
              </a:pPr>
              <a:t>52</a:t>
            </a:fld>
            <a:endParaRPr lang="en-US" sz="1200" b="0" dirty="0" smtClean="0">
              <a:solidFill>
                <a:schemeClr val="tx1"/>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You should also have other methods for cleaning these items.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839871-02DA-7E4E-8BAE-E572EBADAF4C}" type="slidenum">
              <a:rPr lang="en-US" sz="1200" b="0" smtClean="0">
                <a:solidFill>
                  <a:schemeClr val="tx1"/>
                </a:solidFill>
              </a:rPr>
              <a:pPr eaLnBrk="1" hangingPunct="1">
                <a:defRPr/>
              </a:pPr>
              <a:t>53</a:t>
            </a:fld>
            <a:endParaRPr lang="en-US" sz="1200" b="0" dirty="0" smtClean="0">
              <a:solidFill>
                <a:schemeClr val="tx1"/>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4300" indent="-114300" eaLnBrk="1" hangingPunct="1">
              <a:buFontTx/>
              <a:buChar char="•"/>
            </a:pPr>
            <a:r>
              <a:rPr lang="en-US" dirty="0">
                <a:latin typeface="Times New Roman" charset="0"/>
              </a:rPr>
              <a:t>Handwashing stations cannot be blocked by portable equipment or stacked full of dirty kitchenware.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01539E9-1F54-B147-9E61-89918CF897D1}" type="slidenum">
              <a:rPr lang="en-US" sz="1200" b="0" smtClean="0">
                <a:solidFill>
                  <a:schemeClr val="tx1"/>
                </a:solidFill>
              </a:rPr>
              <a:pPr eaLnBrk="1" hangingPunct="1">
                <a:defRPr/>
              </a:pPr>
              <a:t>54</a:t>
            </a:fld>
            <a:endParaRPr lang="en-US" sz="1200" b="0" dirty="0" smtClean="0">
              <a:solidFill>
                <a:schemeClr val="tx1"/>
              </a:solidFill>
            </a:endParaRPr>
          </a:p>
        </p:txBody>
      </p:sp>
      <p:sp>
        <p:nvSpPr>
          <p:cNvPr id="526339"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The water must be drinkable and meet temperature and pressure requirements.</a:t>
            </a:r>
          </a:p>
          <a:p>
            <a:pPr marL="114300" indent="-114300" eaLnBrk="1" hangingPunct="1">
              <a:buFontTx/>
              <a:buChar char="•"/>
            </a:pPr>
            <a:r>
              <a:rPr lang="en-US" dirty="0">
                <a:latin typeface="Times New Roman" charset="0"/>
              </a:rPr>
              <a:t>The soap can be liquid, bar, or powder.</a:t>
            </a:r>
          </a:p>
          <a:p>
            <a:pPr marL="114300" indent="-114300" eaLnBrk="1" hangingPunct="1">
              <a:buFontTx/>
              <a:buChar char="•"/>
            </a:pPr>
            <a:r>
              <a:rPr lang="en-US" dirty="0">
                <a:latin typeface="Times New Roman" charset="0"/>
              </a:rPr>
              <a:t>Disposable paper towels or a continuous towel system that supplies the user with a clean towel can be used. Hands can also be dried with a hand dryer using either warm air or room-temperature air delivered at high velocity. </a:t>
            </a:r>
          </a:p>
          <a:p>
            <a:pPr marL="114300" indent="-114300" eaLnBrk="1" hangingPunct="1">
              <a:buFontTx/>
              <a:buChar char="•"/>
            </a:pPr>
            <a:r>
              <a:rPr lang="en-US" dirty="0">
                <a:latin typeface="Times New Roman" charset="0"/>
              </a:rPr>
              <a:t>Garbage containers are required if disposable paper towels are used.</a:t>
            </a:r>
          </a:p>
          <a:p>
            <a:pPr marL="114300" indent="-114300" eaLnBrk="1" hangingPunct="1">
              <a:buFontTx/>
              <a:buChar char="•"/>
            </a:pPr>
            <a:r>
              <a:rPr lang="en-US" dirty="0">
                <a:latin typeface="Times New Roman" charset="0"/>
              </a:rPr>
              <a:t>A clearly visible sign or poster must tell staff to wash hands before returning to work. The message should be in all languages used by staff in the operation.</a:t>
            </a:r>
          </a:p>
          <a:p>
            <a:pPr marL="114300" indent="-114300" eaLnBrk="1" hangingPunct="1">
              <a:buFontTx/>
              <a:buChar char="•"/>
            </a:pPr>
            <a:r>
              <a:rPr lang="en-US" dirty="0">
                <a:latin typeface="Times New Roman" charset="0"/>
              </a:rPr>
              <a:t>Some jurisdictions allow the use of automatic handwashing facilities in an operation. Check with your local regulatory authority for more information.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BD2C6-956D-504E-A41E-5832BD2469C5}" type="slidenum">
              <a:rPr lang="en-US" sz="1200" b="0" smtClean="0">
                <a:solidFill>
                  <a:schemeClr val="tx1"/>
                </a:solidFill>
              </a:rPr>
              <a:pPr eaLnBrk="1" hangingPunct="1">
                <a:defRPr/>
              </a:pPr>
              <a:t>55</a:t>
            </a:fld>
            <a:endParaRPr lang="en-US" sz="1200" b="0" dirty="0" smtClean="0">
              <a:solidFill>
                <a:schemeClr val="tx1"/>
              </a:solidFill>
            </a:endParaRPr>
          </a:p>
        </p:txBody>
      </p:sp>
      <p:sp>
        <p:nvSpPr>
          <p:cNvPr id="527363" name="Rectangle 2"/>
          <p:cNvSpPr>
            <a:spLocks noGrp="1" noRot="1" noChangeAspect="1" noChangeArrowheads="1" noTextEdit="1"/>
          </p:cNvSpPr>
          <p:nvPr>
            <p:ph type="sldImg"/>
          </p:nvPr>
        </p:nvSpPr>
        <p:spPr>
          <a:xfrm>
            <a:off x="1182688" y="696913"/>
            <a:ext cx="4648200" cy="3486150"/>
          </a:xfrm>
          <a:ln/>
        </p:spPr>
      </p:sp>
      <p:sp>
        <p:nvSpPr>
          <p:cNvPr id="52736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buSzPct val="80000"/>
              <a:buFontTx/>
              <a:buChar char="•"/>
              <a:defRPr/>
            </a:pPr>
            <a:r>
              <a:rPr lang="en-US" dirty="0">
                <a:latin typeface="Times New Roman" charset="0"/>
                <a:cs typeface="+mn-cs"/>
              </a:rPr>
              <a:t>Each regulatory authority establishes standards for water in their jurisdiction. Only water that is drinkable can be used for the preparation of food and come in contact with food-contact surfaces.</a:t>
            </a:r>
            <a:endParaRPr lang="en-US" dirty="0">
              <a:latin typeface="Times New Roman" charset="0"/>
              <a:cs typeface="Times New Roman" charset="0"/>
            </a:endParaRPr>
          </a:p>
          <a:p>
            <a:pPr marL="114300" indent="-114300" eaLnBrk="1" hangingPunct="1">
              <a:buSzPct val="80000"/>
              <a:buFontTx/>
              <a:buChar char="•"/>
              <a:defRPr/>
            </a:pPr>
            <a:endParaRPr lang="en-US" dirty="0">
              <a:latin typeface="Times New Roman" charset="0"/>
              <a:cs typeface="Times New Roman" charset="0"/>
            </a:endParaRPr>
          </a:p>
          <a:p>
            <a:pPr marL="114300" indent="-114300" eaLnBrk="1" hangingPunct="1">
              <a:buSzPct val="80000"/>
              <a:buFontTx/>
              <a:buChar char="•"/>
              <a:defRPr/>
            </a:pPr>
            <a:endParaRPr lang="en-US" dirty="0">
              <a:latin typeface="Times New Roman" charset="0"/>
              <a:cs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8FD98CB-1E69-B74E-BD76-AFD7672F9E06}" type="slidenum">
              <a:rPr lang="en-US" sz="1200" b="0" smtClean="0">
                <a:solidFill>
                  <a:schemeClr val="tx1"/>
                </a:solidFill>
              </a:rPr>
              <a:pPr eaLnBrk="1" hangingPunct="1">
                <a:defRPr/>
              </a:pPr>
              <a:t>56</a:t>
            </a:fld>
            <a:endParaRPr lang="en-US" sz="1200" b="0" dirty="0" smtClean="0">
              <a:solidFill>
                <a:schemeClr val="tx1"/>
              </a:solidFill>
            </a:endParaRPr>
          </a:p>
        </p:txBody>
      </p:sp>
      <p:sp>
        <p:nvSpPr>
          <p:cNvPr id="528387" name="Rectangle 2"/>
          <p:cNvSpPr>
            <a:spLocks noGrp="1" noRot="1" noChangeAspect="1" noChangeArrowheads="1" noTextEdit="1"/>
          </p:cNvSpPr>
          <p:nvPr>
            <p:ph type="sldImg"/>
          </p:nvPr>
        </p:nvSpPr>
        <p:spPr>
          <a:xfrm>
            <a:off x="1182688" y="696913"/>
            <a:ext cx="4648200" cy="3486150"/>
          </a:xfrm>
          <a:ln/>
        </p:spPr>
      </p:sp>
      <p:sp>
        <p:nvSpPr>
          <p:cNvPr id="503811" name="Rectangle 3"/>
          <p:cNvSpPr>
            <a:spLocks noGrp="1" noChangeArrowheads="1"/>
          </p:cNvSpPr>
          <p:nvPr>
            <p:ph type="body" idx="1"/>
          </p:nvPr>
        </p:nvSpPr>
        <p:spPr>
          <a:xfrm>
            <a:off x="876300" y="4468813"/>
            <a:ext cx="5432425" cy="4294187"/>
          </a:xfrm>
          <a:noFill/>
        </p:spPr>
        <p:txBody>
          <a:bodyPr lIns="93571" tIns="46785" rIns="93571" bIns="46785"/>
          <a:lstStyle/>
          <a:p>
            <a:pPr marL="114300" indent="-114300" eaLnBrk="1" hangingPunct="1"/>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buFontTx/>
              <a:buChar char="•"/>
            </a:pPr>
            <a:r>
              <a:rPr lang="en-US" dirty="0">
                <a:latin typeface="Times New Roman" charset="0"/>
              </a:rPr>
              <a:t>Plumbing that is not installed or maintained </a:t>
            </a:r>
            <a:r>
              <a:rPr lang="en-US" dirty="0" smtClean="0">
                <a:latin typeface="Times New Roman" charset="0"/>
              </a:rPr>
              <a:t>correctly can </a:t>
            </a:r>
            <a:r>
              <a:rPr lang="en-US" dirty="0">
                <a:latin typeface="Times New Roman" charset="0"/>
              </a:rPr>
              <a:t>allow </a:t>
            </a:r>
            <a:r>
              <a:rPr lang="en-US" dirty="0" smtClean="0">
                <a:latin typeface="Times New Roman" charset="0"/>
              </a:rPr>
              <a:t>drinkable </a:t>
            </a:r>
            <a:r>
              <a:rPr lang="en-US" dirty="0">
                <a:latin typeface="Times New Roman" charset="0"/>
              </a:rPr>
              <a:t>and unsafe water to be mixed. This can cause foodborne-illness outbreaks. Have only licensed plumbers work on the plumbing in your operation.</a:t>
            </a:r>
            <a:endParaRPr lang="en-US" dirty="0">
              <a:latin typeface="Times New Roman" charset="0"/>
              <a:cs typeface="Times New Roman" charset="0"/>
            </a:endParaRPr>
          </a:p>
          <a:p>
            <a:pPr marL="114300" indent="-114300" eaLnBrk="1" hangingPunct="1">
              <a:lnSpc>
                <a:spcPct val="80000"/>
              </a:lnSpc>
              <a:spcBef>
                <a:spcPct val="50000"/>
              </a:spcBef>
              <a:buSzPct val="80000"/>
              <a:buFontTx/>
              <a:buChar char="•"/>
            </a:pPr>
            <a:r>
              <a:rPr lang="en-US" dirty="0">
                <a:latin typeface="Times New Roman" charset="0"/>
              </a:rPr>
              <a:t>The greatest challenge to water safety comes from cross-connections. A cross-connection is a physical link between safe water and dirty water, which can come from drains, sewers, or other wastewater sources. A cross-connection is dangerous because it can let backflow occur.</a:t>
            </a:r>
          </a:p>
          <a:p>
            <a:pPr marL="114300" indent="-114300" eaLnBrk="1" hangingPunct="1"/>
            <a:endParaRPr lang="en-US" dirty="0">
              <a:latin typeface="Times New Roman" charset="0"/>
            </a:endParaRPr>
          </a:p>
          <a:p>
            <a:pPr marL="114300" indent="-114300" eaLnBrk="1" hangingPunct="1">
              <a:lnSpc>
                <a:spcPct val="80000"/>
              </a:lnSpc>
              <a:spcBef>
                <a:spcPct val="50000"/>
              </a:spcBef>
              <a:buSzPct val="80000"/>
              <a:buFontTx/>
              <a:buChar char="•"/>
            </a:pPr>
            <a:endParaRPr lang="en-US" dirty="0">
              <a:latin typeface="Times New Roman" charset="0"/>
              <a:cs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90FE6C7-8CE0-0540-A1EE-A4C2CA62CCA7}" type="slidenum">
              <a:rPr lang="en-US" sz="1200" b="0" smtClean="0">
                <a:solidFill>
                  <a:schemeClr val="tx1"/>
                </a:solidFill>
              </a:rPr>
              <a:pPr eaLnBrk="1" hangingPunct="1">
                <a:defRPr/>
              </a:pPr>
              <a:t>57</a:t>
            </a:fld>
            <a:endParaRPr lang="en-US" sz="1200" b="0" dirty="0" smtClean="0">
              <a:solidFill>
                <a:schemeClr val="tx1"/>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4300" indent="-114300" eaLnBrk="1" hangingPunct="1">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462" eaLnBrk="0" hangingPunct="0">
              <a:defRPr sz="3200" b="1">
                <a:solidFill>
                  <a:srgbClr val="FFFFFF"/>
                </a:solidFill>
                <a:latin typeface="Arial" charset="0"/>
                <a:ea typeface="ＭＳ Ｐゴシック" charset="0"/>
              </a:defRPr>
            </a:lvl1pPr>
            <a:lvl2pPr marL="742909" indent="-285734" defTabSz="925462" eaLnBrk="0" hangingPunct="0">
              <a:defRPr sz="3200" b="1">
                <a:solidFill>
                  <a:srgbClr val="FFFFFF"/>
                </a:solidFill>
                <a:latin typeface="Arial" charset="0"/>
                <a:ea typeface="ＭＳ Ｐゴシック" charset="0"/>
              </a:defRPr>
            </a:lvl2pPr>
            <a:lvl3pPr marL="1142937" indent="-228587" defTabSz="925462" eaLnBrk="0" hangingPunct="0">
              <a:defRPr sz="3200" b="1">
                <a:solidFill>
                  <a:srgbClr val="FFFFFF"/>
                </a:solidFill>
                <a:latin typeface="Arial" charset="0"/>
                <a:ea typeface="ＭＳ Ｐゴシック" charset="0"/>
              </a:defRPr>
            </a:lvl3pPr>
            <a:lvl4pPr marL="1600111" indent="-228587" defTabSz="925462" eaLnBrk="0" hangingPunct="0">
              <a:defRPr sz="3200" b="1">
                <a:solidFill>
                  <a:srgbClr val="FFFFFF"/>
                </a:solidFill>
                <a:latin typeface="Arial" charset="0"/>
                <a:ea typeface="ＭＳ Ｐゴシック" charset="0"/>
              </a:defRPr>
            </a:lvl4pPr>
            <a:lvl5pPr marL="2057287" indent="-228587" defTabSz="925462" eaLnBrk="0" hangingPunct="0">
              <a:defRPr sz="3200" b="1">
                <a:solidFill>
                  <a:srgbClr val="FFFFFF"/>
                </a:solidFill>
                <a:latin typeface="Arial" charset="0"/>
                <a:ea typeface="ＭＳ Ｐゴシック" charset="0"/>
              </a:defRPr>
            </a:lvl5pPr>
            <a:lvl6pPr marL="2514461" indent="-228587" defTabSz="925462" eaLnBrk="0" fontAlgn="base" hangingPunct="0">
              <a:spcBef>
                <a:spcPct val="0"/>
              </a:spcBef>
              <a:spcAft>
                <a:spcPct val="0"/>
              </a:spcAft>
              <a:defRPr sz="3200" b="1">
                <a:solidFill>
                  <a:srgbClr val="FFFFFF"/>
                </a:solidFill>
                <a:latin typeface="Arial" charset="0"/>
                <a:ea typeface="ＭＳ Ｐゴシック" charset="0"/>
              </a:defRPr>
            </a:lvl6pPr>
            <a:lvl7pPr marL="2971635" indent="-228587" defTabSz="925462" eaLnBrk="0" fontAlgn="base" hangingPunct="0">
              <a:spcBef>
                <a:spcPct val="0"/>
              </a:spcBef>
              <a:spcAft>
                <a:spcPct val="0"/>
              </a:spcAft>
              <a:defRPr sz="3200" b="1">
                <a:solidFill>
                  <a:srgbClr val="FFFFFF"/>
                </a:solidFill>
                <a:latin typeface="Arial" charset="0"/>
                <a:ea typeface="ＭＳ Ｐゴシック" charset="0"/>
              </a:defRPr>
            </a:lvl7pPr>
            <a:lvl8pPr marL="3428811" indent="-228587" defTabSz="925462" eaLnBrk="0" fontAlgn="base" hangingPunct="0">
              <a:spcBef>
                <a:spcPct val="0"/>
              </a:spcBef>
              <a:spcAft>
                <a:spcPct val="0"/>
              </a:spcAft>
              <a:defRPr sz="3200" b="1">
                <a:solidFill>
                  <a:srgbClr val="FFFFFF"/>
                </a:solidFill>
                <a:latin typeface="Arial" charset="0"/>
                <a:ea typeface="ＭＳ Ｐゴシック" charset="0"/>
              </a:defRPr>
            </a:lvl8pPr>
            <a:lvl9pPr marL="3885985" indent="-228587" defTabSz="925462"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4FE7F-80A3-224F-B529-A26B7DF4BF30}" type="slidenum">
              <a:rPr lang="en-US" sz="1200" b="0">
                <a:solidFill>
                  <a:prstClr val="black"/>
                </a:solidFill>
              </a:rPr>
              <a:pPr eaLnBrk="1" hangingPunct="1">
                <a:defRPr/>
              </a:pPr>
              <a:t>58</a:t>
            </a:fld>
            <a:endParaRPr lang="en-US" sz="1200" b="0" dirty="0">
              <a:solidFill>
                <a:prstClr val="black"/>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76301" y="4419600"/>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5" tIns="46412" rIns="92825" bIns="46412"/>
          <a:lstStyle/>
          <a:p>
            <a:pPr marL="114294" indent="-114294">
              <a:defRPr/>
            </a:pPr>
            <a:r>
              <a:rPr lang="en-US" b="1" dirty="0">
                <a:latin typeface="Times New Roman" charset="0"/>
                <a:cs typeface="+mn-cs"/>
              </a:rPr>
              <a:t>Instructor Notes</a:t>
            </a:r>
            <a:endParaRPr lang="en-US" dirty="0">
              <a:latin typeface="Times New Roman" charset="0"/>
              <a:cs typeface="+mn-cs"/>
            </a:endParaRPr>
          </a:p>
          <a:p>
            <a:pPr marL="114294" indent="-114294">
              <a:buFontTx/>
              <a:buChar char="•"/>
              <a:defRPr/>
            </a:pPr>
            <a:r>
              <a:rPr lang="en-US" dirty="0">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4294" indent="-114294">
              <a:buFontTx/>
              <a:buChar char="•"/>
              <a:defRPr/>
            </a:pPr>
            <a:r>
              <a:rPr lang="en-US" dirty="0">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4294" indent="-114294">
              <a:buFontTx/>
              <a:buChar char="•"/>
              <a:defRPr/>
            </a:pPr>
            <a:r>
              <a:rPr lang="en-US" dirty="0">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cs typeface="+mn-cs"/>
              </a:rPr>
              <a:t>’</a:t>
            </a:r>
            <a:r>
              <a:rPr lang="en-US" dirty="0">
                <a:latin typeface="Times New Roman" charset="0"/>
                <a:cs typeface="+mn-cs"/>
              </a:rPr>
              <a:t>s recommendations.</a:t>
            </a:r>
          </a:p>
          <a:p>
            <a:pPr marL="114294" indent="-114294">
              <a:buFontTx/>
              <a:buChar char="•"/>
              <a:defRPr/>
            </a:pPr>
            <a:r>
              <a:rPr lang="en-US" dirty="0">
                <a:latin typeface="Times New Roman" charset="0"/>
                <a:cs typeface="+mn-cs"/>
              </a:rPr>
              <a:t>The only sure way to prevent </a:t>
            </a:r>
            <a:r>
              <a:rPr lang="en-US" dirty="0" smtClean="0">
                <a:latin typeface="Times New Roman" charset="0"/>
                <a:cs typeface="+mn-cs"/>
              </a:rPr>
              <a:t>backflow </a:t>
            </a:r>
            <a:r>
              <a:rPr lang="en-US" dirty="0">
                <a:latin typeface="Times New Roman" charset="0"/>
                <a:cs typeface="+mn-cs"/>
              </a:rPr>
              <a:t>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4294" indent="-114294">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543162-A9B3-6141-AABC-41FC1511A072}" type="slidenum">
              <a:rPr lang="en-US" sz="1200" b="0" smtClean="0">
                <a:solidFill>
                  <a:schemeClr val="tx1"/>
                </a:solidFill>
              </a:rPr>
              <a:pPr eaLnBrk="1" hangingPunct="1">
                <a:defRPr/>
              </a:pPr>
              <a:t>59</a:t>
            </a:fld>
            <a:endParaRPr lang="en-US" sz="1200" b="0" dirty="0" smtClean="0">
              <a:solidFill>
                <a:schemeClr val="tx1"/>
              </a:solidFill>
            </a:endParaRPr>
          </a:p>
        </p:txBody>
      </p:sp>
      <p:sp>
        <p:nvSpPr>
          <p:cNvPr id="531459" name="Rectangle 2"/>
          <p:cNvSpPr>
            <a:spLocks noGrp="1" noRot="1" noChangeAspect="1" noChangeArrowheads="1" noTextEdit="1"/>
          </p:cNvSpPr>
          <p:nvPr>
            <p:ph type="sldImg"/>
          </p:nvPr>
        </p:nvSpPr>
        <p:spPr>
          <a:xfrm>
            <a:off x="1182688" y="696913"/>
            <a:ext cx="4648200" cy="3486150"/>
          </a:xfrm>
          <a:ln/>
        </p:spPr>
      </p:sp>
      <p:sp>
        <p:nvSpPr>
          <p:cNvPr id="531460"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4300" indent="-114300" eaLnBrk="1" hangingPunct="1">
              <a:lnSpc>
                <a:spcPct val="80000"/>
              </a:lnSpc>
              <a:spcBef>
                <a:spcPct val="50000"/>
              </a:spcBef>
              <a:buSzPct val="80000"/>
              <a:buFontTx/>
              <a:buChar char="•"/>
              <a:defRPr/>
            </a:pPr>
            <a:r>
              <a:rPr lang="en-US" dirty="0">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4300" indent="-114300" eaLnBrk="1" hangingPunct="1">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And, 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5C47E6-2C72-EB48-A699-8362EC835295}"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477187" name="Rectangle 2"/>
          <p:cNvSpPr>
            <a:spLocks noGrp="1" noRot="1" noChangeAspect="1" noChangeArrowheads="1" noTextEdit="1"/>
          </p:cNvSpPr>
          <p:nvPr>
            <p:ph type="sldImg"/>
          </p:nvPr>
        </p:nvSpPr>
        <p:spPr>
          <a:xfrm>
            <a:off x="1182688" y="696913"/>
            <a:ext cx="4648200" cy="3486150"/>
          </a:xfrm>
          <a:ln/>
        </p:spPr>
      </p:sp>
      <p:sp>
        <p:nvSpPr>
          <p:cNvPr id="4771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Notes</a:t>
            </a:r>
          </a:p>
          <a:p>
            <a:pPr eaLnBrk="1" hangingPunct="1">
              <a:lnSpc>
                <a:spcPct val="90000"/>
              </a:lnSpc>
              <a:buFontTx/>
              <a:buChar char="•"/>
              <a:defRPr/>
            </a:pPr>
            <a:r>
              <a:rPr lang="en-US" dirty="0">
                <a:latin typeface="Times New Roman" charset="0"/>
                <a:cs typeface="+mn-cs"/>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a:latin typeface="Times New Roman" charset="0"/>
                <a:cs typeface="+mn-cs"/>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a:latin typeface="Times New Roman" charset="0"/>
                <a:cs typeface="+mn-cs"/>
              </a:rPr>
              <a:t>For 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764323-FB01-FA4E-9220-ECDCDEAF2F1F}" type="slidenum">
              <a:rPr lang="en-US" sz="1200" b="0" smtClean="0">
                <a:solidFill>
                  <a:schemeClr val="tx1"/>
                </a:solidFill>
              </a:rPr>
              <a:pPr eaLnBrk="1" hangingPunct="1">
                <a:defRPr/>
              </a:pPr>
              <a:t>60</a:t>
            </a:fld>
            <a:endParaRPr lang="en-US" sz="1200" b="0" dirty="0" smtClean="0">
              <a:solidFill>
                <a:schemeClr val="tx1"/>
              </a:solidFill>
            </a:endParaRPr>
          </a:p>
        </p:txBody>
      </p:sp>
      <p:sp>
        <p:nvSpPr>
          <p:cNvPr id="532483" name="Rectangle 2"/>
          <p:cNvSpPr>
            <a:spLocks noGrp="1" noRot="1" noChangeAspect="1" noChangeArrowheads="1" noTextEdit="1"/>
          </p:cNvSpPr>
          <p:nvPr>
            <p:ph type="sldImg"/>
          </p:nvPr>
        </p:nvSpPr>
        <p:spPr>
          <a:xfrm>
            <a:off x="1182688" y="696913"/>
            <a:ext cx="4648200" cy="3486150"/>
          </a:xfrm>
          <a:ln/>
        </p:spPr>
      </p:sp>
      <p:sp>
        <p:nvSpPr>
          <p:cNvPr id="532484"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Ventilation improves the air inside an operation. </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Ventilation systems must be cleaned and maintained according to manufacturer</a:t>
            </a:r>
            <a:r>
              <a:rPr lang="ja-JP" altLang="en-US" dirty="0">
                <a:latin typeface="Times New Roman" charset="0"/>
                <a:cs typeface="Times New Roman" charset="0"/>
              </a:rPr>
              <a:t>’</a:t>
            </a:r>
            <a:r>
              <a:rPr lang="en-US" dirty="0">
                <a:latin typeface="Times New Roman" charset="0"/>
                <a:cs typeface="Times New Roman" charset="0"/>
              </a:rPr>
              <a:t>s recommendations and/or local regulatory requirements.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DE613AA-8A3A-9646-AAE4-CEFEF7AB1982}" type="slidenum">
              <a:rPr lang="en-US" sz="1200" b="0" smtClean="0">
                <a:solidFill>
                  <a:schemeClr val="tx1"/>
                </a:solidFill>
              </a:rPr>
              <a:pPr eaLnBrk="1" hangingPunct="1">
                <a:defRPr/>
              </a:pPr>
              <a:t>61</a:t>
            </a:fld>
            <a:endParaRPr lang="en-US" sz="1200" b="0" dirty="0" smtClean="0">
              <a:solidFill>
                <a:schemeClr val="tx1"/>
              </a:solidFill>
            </a:endParaRPr>
          </a:p>
        </p:txBody>
      </p:sp>
      <p:sp>
        <p:nvSpPr>
          <p:cNvPr id="533507" name="Rectangle 2"/>
          <p:cNvSpPr>
            <a:spLocks noGrp="1" noRot="1" noChangeAspect="1" noChangeArrowheads="1" noTextEdit="1"/>
          </p:cNvSpPr>
          <p:nvPr>
            <p:ph type="sldImg"/>
          </p:nvPr>
        </p:nvSpPr>
        <p:spPr>
          <a:xfrm>
            <a:off x="1182688" y="696913"/>
            <a:ext cx="4648200" cy="3486150"/>
          </a:xfrm>
          <a:ln/>
        </p:spPr>
      </p:sp>
      <p:sp>
        <p:nvSpPr>
          <p:cNvPr id="533508"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Garbage can attract pests and contaminate food, equipment, and utensils if not handled </a:t>
            </a:r>
            <a:r>
              <a:rPr lang="en-US" dirty="0" smtClean="0">
                <a:latin typeface="Times New Roman" charset="0"/>
                <a:cs typeface="+mn-cs"/>
              </a:rPr>
              <a:t>correctly. </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Staff must be careful when removing garbage so they do not contaminate food or food-contact surfaces. The food handler in the </a:t>
            </a:r>
            <a:r>
              <a:rPr lang="en-US" dirty="0" smtClean="0">
                <a:latin typeface="Times New Roman" charset="0"/>
                <a:cs typeface="+mn-cs"/>
              </a:rPr>
              <a:t>photo </a:t>
            </a:r>
            <a:r>
              <a:rPr lang="en-US" dirty="0">
                <a:latin typeface="Times New Roman" charset="0"/>
                <a:cs typeface="+mn-cs"/>
              </a:rPr>
              <a:t>has not been careful and may contaminate the prep table.</a:t>
            </a:r>
          </a:p>
          <a:p>
            <a:pPr marL="114300" indent="-114300" eaLnBrk="1" hangingPunct="1">
              <a:buFontTx/>
              <a:buChar char="•"/>
              <a:defRPr/>
            </a:pPr>
            <a:r>
              <a:rPr lang="en-US" dirty="0">
                <a:latin typeface="Times New Roman" charset="0"/>
                <a:cs typeface="+mn-cs"/>
              </a:rPr>
              <a:t>Clean the inside and outside of garbage containers frequently. This will help prevent the contamination of food and food-contact surfaces. It will also reduce odors and pests. Do not clean garbage containers near prep or food-storage areas.</a:t>
            </a:r>
          </a:p>
          <a:p>
            <a:pPr marL="114300" indent="-114300" eaLnBrk="1" hangingPunct="1">
              <a:buFontTx/>
              <a:buChar char="•"/>
              <a:defRPr/>
            </a:pPr>
            <a:endParaRPr lang="en-US" dirty="0">
              <a:latin typeface="Times New Roman" charset="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B89131A-37DE-1947-B2CC-060C195D18E2}" type="slidenum">
              <a:rPr lang="en-US" sz="1200" b="0" smtClean="0">
                <a:solidFill>
                  <a:schemeClr val="tx1"/>
                </a:solidFill>
              </a:rPr>
              <a:pPr eaLnBrk="1" hangingPunct="1">
                <a:defRPr/>
              </a:pPr>
              <a:t>62</a:t>
            </a:fld>
            <a:endParaRPr lang="en-US" sz="1200" b="0" dirty="0" smtClean="0">
              <a:solidFill>
                <a:schemeClr val="tx1"/>
              </a:solidFill>
            </a:endParaRPr>
          </a:p>
        </p:txBody>
      </p:sp>
      <p:sp>
        <p:nvSpPr>
          <p:cNvPr id="534531" name="Rectangle 2"/>
          <p:cNvSpPr>
            <a:spLocks noGrp="1" noRot="1" noChangeAspect="1" noChangeArrowheads="1" noTextEdit="1"/>
          </p:cNvSpPr>
          <p:nvPr>
            <p:ph type="sldImg"/>
          </p:nvPr>
        </p:nvSpPr>
        <p:spPr>
          <a:xfrm>
            <a:off x="1182688" y="696913"/>
            <a:ext cx="4648200" cy="3486150"/>
          </a:xfrm>
          <a:ln/>
        </p:spPr>
      </p:sp>
      <p:sp>
        <p:nvSpPr>
          <p:cNvPr id="534532"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Containers must be covered when not in use. </a:t>
            </a:r>
          </a:p>
          <a:p>
            <a:pPr marL="114300" indent="-114300" eaLnBrk="1" hangingPunct="1">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74064C-6D26-054B-9085-28BA3985E546}" type="slidenum">
              <a:rPr lang="en-US" sz="1200" b="0" smtClean="0">
                <a:solidFill>
                  <a:schemeClr val="tx1"/>
                </a:solidFill>
              </a:rPr>
              <a:pPr eaLnBrk="1" hangingPunct="1">
                <a:defRPr/>
              </a:pPr>
              <a:t>63</a:t>
            </a:fld>
            <a:endParaRPr lang="en-US" sz="1200" b="0" dirty="0" smtClean="0">
              <a:solidFill>
                <a:schemeClr val="tx1"/>
              </a:solidFill>
            </a:endParaRPr>
          </a:p>
        </p:txBody>
      </p:sp>
      <p:sp>
        <p:nvSpPr>
          <p:cNvPr id="535555" name="Rectangle 2"/>
          <p:cNvSpPr>
            <a:spLocks noGrp="1" noRot="1" noChangeAspect="1" noChangeArrowheads="1" noTextEdit="1"/>
          </p:cNvSpPr>
          <p:nvPr>
            <p:ph type="sldImg"/>
          </p:nvPr>
        </p:nvSpPr>
        <p:spPr>
          <a:xfrm>
            <a:off x="1182688" y="696913"/>
            <a:ext cx="4648200" cy="3486150"/>
          </a:xfrm>
          <a:ln/>
        </p:spPr>
      </p:sp>
      <p:sp>
        <p:nvSpPr>
          <p:cNvPr id="53555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Outdoor containers must have tight-fitting lids and must be kept covered at all times. Keep their drain plugs in place.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C1D9586-A4BC-7749-96E6-B4DD98F6A8C2}" type="slidenum">
              <a:rPr lang="en-US" sz="1200" b="0" smtClean="0">
                <a:solidFill>
                  <a:schemeClr val="tx1"/>
                </a:solidFill>
              </a:rPr>
              <a:pPr eaLnBrk="1" hangingPunct="1">
                <a:defRPr/>
              </a:pPr>
              <a:t>64</a:t>
            </a:fld>
            <a:endParaRPr lang="en-US" sz="1200" b="0" dirty="0" smtClean="0">
              <a:solidFill>
                <a:schemeClr val="tx1"/>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4300" indent="-114300" eaLnBrk="1" hangingPunct="1">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4300" indent="-114300" eaLnBrk="1" hangingPunct="1">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4300" indent="-114300" eaLnBrk="1" hangingPunct="1">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A377163-F57B-E840-9BF6-5F15634B9ADC}" type="slidenum">
              <a:rPr lang="en-US" sz="1200" b="0" smtClean="0">
                <a:solidFill>
                  <a:schemeClr val="tx1"/>
                </a:solidFill>
              </a:rPr>
              <a:pPr eaLnBrk="1" hangingPunct="1">
                <a:defRPr/>
              </a:pPr>
              <a:t>65</a:t>
            </a:fld>
            <a:endParaRPr lang="en-US" sz="1200" b="0" dirty="0" smtClean="0">
              <a:solidFill>
                <a:schemeClr val="tx1"/>
              </a:solidFill>
            </a:endParaRPr>
          </a:p>
        </p:txBody>
      </p:sp>
      <p:sp>
        <p:nvSpPr>
          <p:cNvPr id="537603"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816E30-7493-2447-8281-85F4856BD871}" type="slidenum">
              <a:rPr lang="en-US" sz="1200" b="0" smtClean="0">
                <a:solidFill>
                  <a:schemeClr val="tx1"/>
                </a:solidFill>
              </a:rPr>
              <a:pPr eaLnBrk="1" hangingPunct="1">
                <a:defRPr/>
              </a:pPr>
              <a:t>66</a:t>
            </a:fld>
            <a:endParaRPr lang="en-US" sz="1200" b="0" dirty="0" smtClean="0">
              <a:solidFill>
                <a:schemeClr val="tx1"/>
              </a:solidFill>
            </a:endParaRPr>
          </a:p>
        </p:txBody>
      </p:sp>
      <p:sp>
        <p:nvSpPr>
          <p:cNvPr id="538627" name="Rectangle 2"/>
          <p:cNvSpPr>
            <a:spLocks noGrp="1" noRot="1" noChangeAspect="1" noChangeArrowheads="1" noTextEdit="1"/>
          </p:cNvSpPr>
          <p:nvPr>
            <p:ph type="sldImg"/>
          </p:nvPr>
        </p:nvSpPr>
        <p:spPr>
          <a:ln/>
        </p:spPr>
      </p:sp>
      <p:sp>
        <p:nvSpPr>
          <p:cNvPr id="53862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1450" indent="-171450" eaLnBrk="1" hangingPunct="1">
              <a:buFontTx/>
              <a:buChar char="•"/>
              <a:defRPr/>
            </a:pPr>
            <a:endParaRPr lang="en-US" dirty="0">
              <a:latin typeface="Times New Roman" charset="0"/>
              <a:cs typeface="+mn-cs"/>
            </a:endParaRPr>
          </a:p>
          <a:p>
            <a:pPr marL="171450" indent="-171450" eaLnBrk="1" hangingPunct="1">
              <a:buFontTx/>
              <a:buChar char="•"/>
              <a:defRPr/>
            </a:pPr>
            <a:endParaRPr lang="en-US" dirty="0">
              <a:latin typeface="Times New Roman" charset="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9B015D8-8EE2-B341-8466-662D97CCA8D9}" type="slidenum">
              <a:rPr lang="en-US" sz="1200" b="0" smtClean="0">
                <a:solidFill>
                  <a:schemeClr val="tx1"/>
                </a:solidFill>
              </a:rPr>
              <a:pPr eaLnBrk="1" hangingPunct="1">
                <a:defRPr/>
              </a:pPr>
              <a:t>67</a:t>
            </a:fld>
            <a:endParaRPr lang="en-US" sz="1200" b="0" dirty="0" smtClean="0">
              <a:solidFill>
                <a:schemeClr val="tx1"/>
              </a:solidFill>
            </a:endParaRPr>
          </a:p>
        </p:txBody>
      </p:sp>
      <p:sp>
        <p:nvSpPr>
          <p:cNvPr id="539651"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lIns="92830" tIns="46415" rIns="92830" bIns="46415"/>
          <a:lstStyle/>
          <a:p>
            <a:pPr marL="171450" indent="-171450" eaLnBrk="1" hangingPunct="1">
              <a:buFontTx/>
              <a:buChar char="•"/>
            </a:pPr>
            <a:endParaRPr lang="en-US" dirty="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BDA764-B69A-2740-B0C3-216227539AE4}" type="slidenum">
              <a:rPr lang="en-US" sz="1200" b="0" smtClean="0">
                <a:solidFill>
                  <a:schemeClr val="tx1"/>
                </a:solidFill>
              </a:rPr>
              <a:pPr eaLnBrk="1" hangingPunct="1">
                <a:defRPr/>
              </a:pPr>
              <a:t>68</a:t>
            </a:fld>
            <a:endParaRPr lang="en-US" sz="1200" b="0" dirty="0" smtClean="0">
              <a:solidFill>
                <a:schemeClr val="tx1"/>
              </a:solidFill>
            </a:endParaRPr>
          </a:p>
        </p:txBody>
      </p:sp>
      <p:sp>
        <p:nvSpPr>
          <p:cNvPr id="540675"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Screen all windows and vents, and patch or replace them when needed</a:t>
            </a:r>
            <a:r>
              <a:rPr lang="en-US" dirty="0" smtClean="0">
                <a:latin typeface="Times New Roman" charset="0"/>
              </a:rPr>
              <a:t>. </a:t>
            </a:r>
            <a:endParaRPr lang="en-US" dirty="0">
              <a:latin typeface="Times New Roman" charset="0"/>
            </a:endParaRPr>
          </a:p>
          <a:p>
            <a:pPr marL="114300" indent="-114300" eaLnBrk="1" hangingPunct="1"/>
            <a:endParaRPr lang="en-US" dirty="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8034B67-FA54-1841-9338-DA08FEAF840C}" type="slidenum">
              <a:rPr lang="en-US" sz="1200" b="0" smtClean="0">
                <a:solidFill>
                  <a:schemeClr val="tx1"/>
                </a:solidFill>
              </a:rPr>
              <a:pPr eaLnBrk="1" hangingPunct="1">
                <a:defRPr/>
              </a:pPr>
              <a:t>69</a:t>
            </a:fld>
            <a:endParaRPr lang="en-US" sz="1200" b="0" dirty="0" smtClean="0">
              <a:solidFill>
                <a:schemeClr val="tx1"/>
              </a:solidFill>
            </a:endParaRPr>
          </a:p>
        </p:txBody>
      </p:sp>
      <p:sp>
        <p:nvSpPr>
          <p:cNvPr id="541699"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xfrm>
            <a:off x="876300" y="4465638"/>
            <a:ext cx="5494338"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Careful cleaning eliminates the pests</a:t>
            </a:r>
            <a:r>
              <a:rPr lang="ja-JP" altLang="en-US" dirty="0">
                <a:latin typeface="Times New Roman" charset="0"/>
              </a:rPr>
              <a:t>’</a:t>
            </a:r>
            <a:r>
              <a:rPr lang="en-US" altLang="ja-JP" dirty="0">
                <a:latin typeface="Times New Roman" charset="0"/>
              </a:rPr>
              <a:t> food </a:t>
            </a:r>
            <a:r>
              <a:rPr lang="en-US" altLang="ja-JP" dirty="0" smtClean="0">
                <a:latin typeface="Times New Roman" charset="0"/>
              </a:rPr>
              <a:t>supply, </a:t>
            </a:r>
            <a:r>
              <a:rPr lang="en-US" altLang="ja-JP" dirty="0">
                <a:latin typeface="Times New Roman" charset="0"/>
              </a:rPr>
              <a:t>destroys insect </a:t>
            </a:r>
            <a:r>
              <a:rPr lang="en-US" altLang="ja-JP" dirty="0" smtClean="0">
                <a:latin typeface="Times New Roman" charset="0"/>
              </a:rPr>
              <a:t>eggs, </a:t>
            </a:r>
            <a:r>
              <a:rPr lang="en-US" altLang="ja-JP" dirty="0">
                <a:latin typeface="Times New Roman" charset="0"/>
              </a:rPr>
              <a:t>and reduces the places pests can take shelter. </a:t>
            </a:r>
          </a:p>
          <a:p>
            <a:pPr marL="114300" indent="-114300" eaLnBrk="1" hangingPunct="1">
              <a:buFontTx/>
              <a:buChar char="•"/>
            </a:pPr>
            <a:r>
              <a:rPr lang="en-US" dirty="0">
                <a:latin typeface="Times New Roman" charset="0"/>
              </a:rPr>
              <a:t>Store recyclables in clean, pest-proof containers, as far away from your building as local regulations allow. </a:t>
            </a:r>
          </a:p>
          <a:p>
            <a:pPr marL="114300" indent="-114300" eaLnBrk="1" hangingPunct="1"/>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A284D6-F101-3840-A2CE-74DC2CF43435}"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478211" name="Rectangle 2"/>
          <p:cNvSpPr>
            <a:spLocks noGrp="1" noRot="1" noChangeAspect="1" noChangeArrowheads="1" noTextEdit="1"/>
          </p:cNvSpPr>
          <p:nvPr>
            <p:ph type="sldImg"/>
          </p:nvPr>
        </p:nvSpPr>
        <p:spPr>
          <a:xfrm>
            <a:off x="1182688" y="696913"/>
            <a:ext cx="4648200" cy="3486150"/>
          </a:xfrm>
          <a:ln/>
        </p:spPr>
      </p:sp>
      <p:sp>
        <p:nvSpPr>
          <p:cNvPr id="478212"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Before using time as a method of control, check with your local regulatory authority for specific requirements.</a:t>
            </a:r>
          </a:p>
          <a:p>
            <a:pPr eaLnBrk="1" hangingPunct="1">
              <a:buFontTx/>
              <a:buChar char="•"/>
              <a:defRPr/>
            </a:pPr>
            <a:r>
              <a:rPr lang="en-US" dirty="0">
                <a:latin typeface="Times New Roman" charset="0"/>
                <a:cs typeface="+mn-cs"/>
              </a:rPr>
              <a:t>For hot food, the discard time on the label must be four hours from the time you removed the food from temperature control.</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8AAFED-554A-004F-A5BA-5A62D9E1174C}" type="slidenum">
              <a:rPr lang="en-US" sz="1200" b="0" smtClean="0">
                <a:solidFill>
                  <a:schemeClr val="tx1"/>
                </a:solidFill>
              </a:rPr>
              <a:pPr eaLnBrk="1" hangingPunct="1">
                <a:defRPr/>
              </a:pPr>
              <a:t>70</a:t>
            </a:fld>
            <a:endParaRPr lang="en-US" sz="1200" b="0" dirty="0" smtClean="0">
              <a:solidFill>
                <a:schemeClr val="tx1"/>
              </a:solidFill>
            </a:endParaRPr>
          </a:p>
        </p:txBody>
      </p:sp>
      <p:sp>
        <p:nvSpPr>
          <p:cNvPr id="542723"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876300" y="4468813"/>
            <a:ext cx="54340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endParaRPr lang="en-US" dirty="0" smtClean="0">
              <a:ea typeface="+mn-ea"/>
              <a:cs typeface="+mn-cs"/>
            </a:endParaRPr>
          </a:p>
          <a:p>
            <a:pPr marL="171450" indent="-171450" eaLnBrk="1" hangingPunct="1">
              <a:buFont typeface="Arial" pitchFamily="34" charset="0"/>
              <a:buChar char="•"/>
              <a:defRPr/>
            </a:pPr>
            <a:r>
              <a:rPr lang="en-US" dirty="0" smtClean="0">
                <a:ea typeface="+mn-ea"/>
                <a:cs typeface="+mn-cs"/>
              </a:rPr>
              <a:t>Store all food and supplies correctly and quickly. Keep food and supplies away from walls and at least six inches (15 centimeters) off the floor. Use FIFO to rotate products, so pests do not settle in and breed. </a:t>
            </a:r>
          </a:p>
          <a:p>
            <a:pPr marL="171450" indent="-171450" eaLnBrk="1" hangingPunct="1">
              <a:buFont typeface="Arial" pitchFamily="34" charset="0"/>
              <a:buChar char="•"/>
              <a:defRPr/>
            </a:pPr>
            <a:r>
              <a:rPr lang="en-US" dirty="0" smtClean="0">
                <a:ea typeface="+mn-ea"/>
                <a:cs typeface="+mn-cs"/>
              </a:rPr>
              <a:t>Clean up food and beverage spills immediately, including crumbs and scraps. </a:t>
            </a:r>
          </a:p>
          <a:p>
            <a:pPr marL="114300" indent="-114300" eaLnBrk="1" hangingPunct="1">
              <a:defRPr/>
            </a:pPr>
            <a:endParaRPr lang="en-US" dirty="0" smtClean="0">
              <a:ea typeface="+mn-ea"/>
              <a:cs typeface="+mn-cs"/>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0BCDCC-E4A1-9A42-BB34-A4747B289E40}" type="slidenum">
              <a:rPr lang="en-US" sz="1200" b="0" smtClean="0">
                <a:solidFill>
                  <a:schemeClr val="tx1"/>
                </a:solidFill>
              </a:rPr>
              <a:pPr eaLnBrk="1" hangingPunct="1">
                <a:defRPr/>
              </a:pPr>
              <a:t>71</a:t>
            </a:fld>
            <a:endParaRPr lang="en-US" sz="1200" b="0" dirty="0" smtClean="0">
              <a:solidFill>
                <a:schemeClr val="tx1"/>
              </a:solidFill>
            </a:endParaRPr>
          </a:p>
        </p:txBody>
      </p:sp>
      <p:sp>
        <p:nvSpPr>
          <p:cNvPr id="543747"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Even after you have made every effort to keep pests out, they may still get into your operation. Work with a PCO to get them under control. Even if you only spot a few pests, they may actually be present in large numbers. Infestations can be very difficult to eliminate. Look for feces, nests, and damage on products, packaging, and the facility itself. Contact your PCO immediately. </a:t>
            </a:r>
            <a:endParaRPr lang="en-US" b="1" dirty="0">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CEC319-481B-114F-9FED-80839561D0CC}" type="slidenum">
              <a:rPr lang="en-US" sz="1200" b="0" smtClean="0">
                <a:solidFill>
                  <a:schemeClr val="tx1"/>
                </a:solidFill>
              </a:rPr>
              <a:pPr eaLnBrk="1" hangingPunct="1">
                <a:defRPr/>
              </a:pPr>
              <a:t>72</a:t>
            </a:fld>
            <a:endParaRPr lang="en-US" sz="1200" b="0" dirty="0" smtClean="0">
              <a:solidFill>
                <a:schemeClr val="tx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67F908-9C71-524D-ACF6-8324EC398E53}" type="slidenum">
              <a:rPr lang="en-US" sz="1200" b="0" smtClean="0">
                <a:solidFill>
                  <a:schemeClr val="tx1"/>
                </a:solidFill>
              </a:rPr>
              <a:pPr eaLnBrk="1" hangingPunct="1">
                <a:defRPr/>
              </a:pPr>
              <a:t>73</a:t>
            </a:fld>
            <a:endParaRPr lang="en-US" sz="1200" b="0" dirty="0" smtClean="0">
              <a:solidFill>
                <a:schemeClr val="tx1"/>
              </a:solidFill>
            </a:endParaRPr>
          </a:p>
        </p:txBody>
      </p:sp>
      <p:sp>
        <p:nvSpPr>
          <p:cNvPr id="545795"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495CCE6-7982-7547-A48E-08E235262C0B}" type="slidenum">
              <a:rPr lang="en-US" sz="1200" b="0" smtClean="0">
                <a:solidFill>
                  <a:schemeClr val="tx1"/>
                </a:solidFill>
              </a:rPr>
              <a:pPr eaLnBrk="1" hangingPunct="1">
                <a:defRPr/>
              </a:pPr>
              <a:t>74</a:t>
            </a:fld>
            <a:endParaRPr lang="en-US" sz="1200" b="0" dirty="0" smtClean="0">
              <a:solidFill>
                <a:schemeClr val="tx1"/>
              </a:solidFill>
            </a:endParaRPr>
          </a:p>
        </p:txBody>
      </p:sp>
      <p:sp>
        <p:nvSpPr>
          <p:cNvPr id="546819"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If not used the correct way, cleaners may not work and can even be dangerous.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6F3B5A-563D-8F4A-9836-3F75E39617AF}" type="slidenum">
              <a:rPr lang="en-US" sz="1200" b="0" smtClean="0">
                <a:solidFill>
                  <a:schemeClr val="tx1"/>
                </a:solidFill>
              </a:rPr>
              <a:pPr eaLnBrk="1" hangingPunct="1">
                <a:defRPr/>
              </a:pPr>
              <a:t>75</a:t>
            </a:fld>
            <a:endParaRPr lang="en-US" sz="1200" b="0" dirty="0" smtClean="0">
              <a:solidFill>
                <a:schemeClr val="tx1"/>
              </a:solidFill>
            </a:endParaRPr>
          </a:p>
        </p:txBody>
      </p:sp>
      <p:sp>
        <p:nvSpPr>
          <p:cNvPr id="547843" name="Rectangle 2"/>
          <p:cNvSpPr>
            <a:spLocks noGrp="1" noRot="1" noChangeAspect="1" noChangeArrowheads="1" noTextEdit="1"/>
          </p:cNvSpPr>
          <p:nvPr>
            <p:ph type="sldImg"/>
          </p:nvPr>
        </p:nvSpPr>
        <p:spPr>
          <a:xfrm>
            <a:off x="1243013" y="623888"/>
            <a:ext cx="4648200" cy="3486150"/>
          </a:xfrm>
          <a:ln/>
        </p:spPr>
      </p:sp>
      <p:sp>
        <p:nvSpPr>
          <p:cNvPr id="547844" name="Rectangle 3"/>
          <p:cNvSpPr>
            <a:spLocks noGrp="1" noChangeArrowheads="1"/>
          </p:cNvSpPr>
          <p:nvPr>
            <p:ph type="body" idx="1"/>
          </p:nvPr>
        </p:nvSpPr>
        <p:spPr>
          <a:xfrm>
            <a:off x="876300" y="4468813"/>
            <a:ext cx="5434013" cy="4408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Food-contact surfaces must be sanitized after they have been cleaned and rinsed. This can be done by using heat or chemicals.</a:t>
            </a:r>
          </a:p>
          <a:p>
            <a:pPr marL="114300" indent="-114300" eaLnBrk="1" hangingPunct="1">
              <a:buFontTx/>
              <a:buChar char="•"/>
              <a:defRPr/>
            </a:pPr>
            <a:r>
              <a:rPr lang="en-US" dirty="0">
                <a:latin typeface="Times New Roman" charset="0"/>
                <a:cs typeface="+mn-cs"/>
              </a:rPr>
              <a:t>One way to sanitize items is to soak them in hot water. For this method to work, the water must be at least 171°F (77°C). The items must be soaked for at least 30 seconds. Another way to sanitize items is to run them through a high-temperature dishwasher.</a:t>
            </a:r>
          </a:p>
          <a:p>
            <a:pPr marL="114300" indent="-114300" eaLnBrk="1" hangingPunct="1">
              <a:buFontTx/>
              <a:buChar char="•"/>
              <a:defRPr/>
            </a:pPr>
            <a:r>
              <a:rPr lang="en-US" dirty="0">
                <a:latin typeface="Times New Roman" charset="0"/>
                <a:cs typeface="+mn-cs"/>
              </a:rPr>
              <a:t>Tableware, utensils, and equipment can be sanitized by soaking them in a chemical sanitizing solution. Or you can rinse, swab, or spray them with sanitizing solution. Chemical sanitizers are regulated by state and federal environmental protection agencies (EPAs). For requirements, check with your local regulatory authority.</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918D0A-9BED-994D-89B1-F4C8E91ED5F5}" type="slidenum">
              <a:rPr lang="en-US" sz="1200" b="0" smtClean="0">
                <a:solidFill>
                  <a:schemeClr val="tx1"/>
                </a:solidFill>
              </a:rPr>
              <a:pPr eaLnBrk="1" hangingPunct="1">
                <a:defRPr/>
              </a:pPr>
              <a:t>76</a:t>
            </a:fld>
            <a:endParaRPr lang="en-US" sz="1200" b="0" dirty="0" smtClean="0">
              <a:solidFill>
                <a:schemeClr val="tx1"/>
              </a:solidFill>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In some cases, you can use detergent-sanitizer blends to sanitize. Operations that have two-compartment sinks often use these.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1348F9-55B2-584F-A5A6-21ACD2449540}" type="slidenum">
              <a:rPr lang="en-US" sz="1200" b="0" smtClean="0">
                <a:solidFill>
                  <a:schemeClr val="tx1"/>
                </a:solidFill>
              </a:rPr>
              <a:pPr eaLnBrk="1" hangingPunct="1">
                <a:defRPr/>
              </a:pPr>
              <a:t>77</a:t>
            </a:fld>
            <a:endParaRPr lang="en-US" sz="1200" b="0" dirty="0" smtClean="0">
              <a:solidFill>
                <a:schemeClr val="tx1"/>
              </a:solidFill>
            </a:endParaRPr>
          </a:p>
        </p:txBody>
      </p:sp>
      <p:sp>
        <p:nvSpPr>
          <p:cNvPr id="549891" name="Rectangle 2"/>
          <p:cNvSpPr>
            <a:spLocks noGrp="1" noRot="1" noChangeAspect="1" noChangeArrowheads="1" noTextEdit="1"/>
          </p:cNvSpPr>
          <p:nvPr>
            <p:ph type="sldImg"/>
          </p:nvPr>
        </p:nvSpPr>
        <p:spPr>
          <a:xfrm>
            <a:off x="1219200" y="647700"/>
            <a:ext cx="4648200" cy="3486150"/>
          </a:xfrm>
          <a:ln/>
        </p:spPr>
      </p:sp>
      <p:sp>
        <p:nvSpPr>
          <p:cNvPr id="54681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Several factors influence the effectiveness of chemical sanitizers. The most critical include concentration, temperature, contact time, water hardness, and pH.</a:t>
            </a:r>
          </a:p>
          <a:p>
            <a:pPr marL="114300" indent="-114300" eaLnBrk="1" hangingPunct="1">
              <a:buFontTx/>
              <a:buChar char="•"/>
            </a:pPr>
            <a:r>
              <a:rPr lang="en-US" dirty="0">
                <a:latin typeface="Times New Roman" charset="0"/>
              </a:rPr>
              <a:t>Sanitizer solution is a mix of chemical sanitizer and water. The concentration of this mix—the amount of sanitizer to water—is critical. Too much water may make the solution weak and useless. Too much sanitizer may make the solution too strong and unsafe. It can also leave a bad taste on items or corrode metal.</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E55D5E2-C721-E54A-A745-5E8B1C7522F2}" type="slidenum">
              <a:rPr lang="en-US" sz="1200" b="0" smtClean="0">
                <a:solidFill>
                  <a:schemeClr val="tx1"/>
                </a:solidFill>
              </a:rPr>
              <a:pPr eaLnBrk="1" hangingPunct="1">
                <a:defRPr/>
              </a:pPr>
              <a:t>78</a:t>
            </a:fld>
            <a:endParaRPr lang="en-US" sz="1200" b="0" dirty="0" smtClean="0">
              <a:solidFill>
                <a:schemeClr val="tx1"/>
              </a:solidFill>
            </a:endParaRPr>
          </a:p>
        </p:txBody>
      </p:sp>
      <p:sp>
        <p:nvSpPr>
          <p:cNvPr id="550915"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Concentration is measured in parts per million (ppm). To check the concentration of a sanitizer solution, use a test kit. Make sure it is made for the sanitizer being used. These kits are usually available from the chemical manufacturer or supplier.</a:t>
            </a:r>
          </a:p>
          <a:p>
            <a:pPr marL="114300" indent="-114300" eaLnBrk="1" hangingPunct="1">
              <a:buFontTx/>
              <a:buChar char="•"/>
            </a:pPr>
            <a:r>
              <a:rPr lang="en-US" dirty="0">
                <a:latin typeface="Times New Roman" charset="0"/>
              </a:rPr>
              <a:t>Hard water, food bits, and leftover detergent can reduce the solution</a:t>
            </a:r>
            <a:r>
              <a:rPr lang="ja-JP" altLang="en-US" dirty="0">
                <a:latin typeface="Times New Roman" charset="0"/>
              </a:rPr>
              <a:t>’</a:t>
            </a:r>
            <a:r>
              <a:rPr lang="en-US" altLang="ja-JP" dirty="0">
                <a:latin typeface="Times New Roman" charset="0"/>
              </a:rPr>
              <a:t>s effectiveness. Change the solution when it looks dirty or its concentration is too low. Check the concentration often.</a:t>
            </a:r>
            <a:endParaRPr lang="en-US" dirty="0">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83D48D0-A406-6343-89D4-BD3CC4BEE38A}" type="slidenum">
              <a:rPr lang="en-US" sz="1200" b="0" smtClean="0">
                <a:solidFill>
                  <a:schemeClr val="tx1"/>
                </a:solidFill>
              </a:rPr>
              <a:pPr eaLnBrk="1" hangingPunct="1">
                <a:defRPr/>
              </a:pPr>
              <a:t>79</a:t>
            </a:fld>
            <a:endParaRPr lang="en-US" sz="1200" b="0" dirty="0" smtClean="0">
              <a:solidFill>
                <a:schemeClr val="tx1"/>
              </a:solidFill>
            </a:endParaRPr>
          </a:p>
        </p:txBody>
      </p:sp>
      <p:sp>
        <p:nvSpPr>
          <p:cNvPr id="551939" name="Rectangle 2"/>
          <p:cNvSpPr>
            <a:spLocks noGrp="1" noRot="1" noChangeAspect="1" noChangeArrowheads="1" noTextEdit="1"/>
          </p:cNvSpPr>
          <p:nvPr>
            <p:ph type="sldImg"/>
          </p:nvPr>
        </p:nvSpPr>
        <p:spPr>
          <a:ln/>
        </p:spPr>
      </p:sp>
      <p:sp>
        <p:nvSpPr>
          <p:cNvPr id="556036" name="Rectangle 4"/>
          <p:cNvSpPr>
            <a:spLocks noGrp="1" noChangeArrowheads="1"/>
          </p:cNvSpPr>
          <p:nvPr>
            <p:ph type="body" idx="1"/>
          </p:nvPr>
        </p:nvSpPr>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The bain in the photo is being sanitized in a an iodine sanitizing solution. It must be in contact with the solution for at least 30 seconds. </a:t>
            </a:r>
          </a:p>
          <a:p>
            <a:pPr marL="114300" indent="-114300" eaLnBrk="1" hangingPunct="1">
              <a:buFontTx/>
              <a:buChar char="•"/>
              <a:defRPr/>
            </a:pPr>
            <a:endParaRPr lang="en-US" b="1" dirty="0" smtClean="0">
              <a:ea typeface="+mn-ea"/>
              <a:cs typeface="+mn-cs"/>
            </a:endParaRPr>
          </a:p>
          <a:p>
            <a:pPr marL="114300" indent="-114300" eaLnBrk="1" hangingPunct="1">
              <a:buFontTx/>
              <a:buChar char="•"/>
              <a:defRPr/>
            </a:pPr>
            <a:endParaRPr lang="en-US" b="1" dirty="0" smtClean="0">
              <a:ea typeface="+mn-ea"/>
              <a:cs typeface="+mn-cs"/>
            </a:endParaRPr>
          </a:p>
          <a:p>
            <a:pPr marL="0" indent="0" eaLnBrk="1" hangingPunct="1">
              <a:defRPr/>
            </a:pPr>
            <a:endParaRPr lang="en-US" dirty="0" smtClean="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7ED46C-38C9-E74C-8A7D-24B36B11434D}"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479235" name="Rectangle 2"/>
          <p:cNvSpPr>
            <a:spLocks noGrp="1" noRot="1" noChangeAspect="1" noChangeArrowheads="1" noTextEdit="1"/>
          </p:cNvSpPr>
          <p:nvPr>
            <p:ph type="sldImg"/>
          </p:nvPr>
        </p:nvSpPr>
        <p:spPr>
          <a:xfrm>
            <a:off x="1182688" y="696913"/>
            <a:ext cx="4648200" cy="3486150"/>
          </a:xfrm>
          <a:ln/>
        </p:spPr>
      </p:sp>
      <p:sp>
        <p:nvSpPr>
          <p:cNvPr id="479236" name="Rectangle 3"/>
          <p:cNvSpPr>
            <a:spLocks noGrp="1" noChangeArrowheads="1"/>
          </p:cNvSpPr>
          <p:nvPr>
            <p:ph type="body" idx="1"/>
          </p:nvPr>
        </p:nvSpPr>
        <p:spPr>
          <a:xfrm>
            <a:off x="930275" y="4468813"/>
            <a:ext cx="55467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8590FE-4A6A-944D-B1D4-63A2326A105B}" type="slidenum">
              <a:rPr lang="en-US" sz="1200" b="0" smtClean="0">
                <a:solidFill>
                  <a:schemeClr val="tx1"/>
                </a:solidFill>
              </a:rPr>
              <a:pPr eaLnBrk="1" hangingPunct="1">
                <a:defRPr/>
              </a:pPr>
              <a:t>80</a:t>
            </a:fld>
            <a:endParaRPr lang="en-US" sz="1200" b="0" dirty="0" smtClean="0">
              <a:solidFill>
                <a:schemeClr val="tx1"/>
              </a:solidFill>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Water hardness can affect how well a sanitizer works. Water hardness is the amount of minerals in your water. </a:t>
            </a:r>
          </a:p>
          <a:p>
            <a:pPr eaLnBrk="1" hangingPunct="1">
              <a:buFontTx/>
              <a:buChar char="•"/>
              <a:defRPr/>
            </a:pPr>
            <a:r>
              <a:rPr lang="en-US" dirty="0">
                <a:latin typeface="Times New Roman" charset="0"/>
                <a:cs typeface="+mn-cs"/>
              </a:rPr>
              <a:t>Water pH can also affect a sanitizer.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1FE41A-DD89-214A-9D48-47F8E3CAC923}" type="slidenum">
              <a:rPr lang="en-US" sz="1200" b="0" smtClean="0">
                <a:solidFill>
                  <a:schemeClr val="tx1"/>
                </a:solidFill>
              </a:rPr>
              <a:pPr eaLnBrk="1" hangingPunct="1">
                <a:defRPr/>
              </a:pPr>
              <a:t>81</a:t>
            </a:fld>
            <a:endParaRPr lang="en-US" sz="1200" b="0" dirty="0" smtClean="0">
              <a:solidFill>
                <a:schemeClr val="tx1"/>
              </a:solidFill>
            </a:endParaRPr>
          </a:p>
        </p:txBody>
      </p:sp>
      <p:sp>
        <p:nvSpPr>
          <p:cNvPr id="553987" name="Rectangle 2"/>
          <p:cNvSpPr>
            <a:spLocks noGrp="1" noRot="1" noChangeAspect="1" noChangeArrowheads="1" noTextEdit="1"/>
          </p:cNvSpPr>
          <p:nvPr>
            <p:ph type="sldImg"/>
          </p:nvPr>
        </p:nvSpPr>
        <p:spPr>
          <a:xfrm>
            <a:off x="1182688" y="696913"/>
            <a:ext cx="4648200" cy="3486150"/>
          </a:xfrm>
          <a:ln/>
        </p:spPr>
      </p:sp>
      <p:sp>
        <p:nvSpPr>
          <p:cNvPr id="553988" name="Rectangle 3"/>
          <p:cNvSpPr>
            <a:spLocks noGrp="1" noChangeArrowheads="1"/>
          </p:cNvSpPr>
          <p:nvPr>
            <p:ph type="body" idx="1"/>
          </p:nvPr>
        </p:nvSpPr>
        <p:spPr>
          <a:xfrm>
            <a:off x="86995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228600" indent="-228600" defTabSz="571500" eaLnBrk="1" hangingPunct="1">
              <a:defRPr/>
            </a:pPr>
            <a:endParaRPr lang="en-US" b="0" dirty="0">
              <a:latin typeface="Times New Roman" charset="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9E40C4-7859-514A-8DDE-312668C68ACE}" type="slidenum">
              <a:rPr lang="en-US" sz="1200" b="0" smtClean="0">
                <a:solidFill>
                  <a:schemeClr val="tx1"/>
                </a:solidFill>
              </a:rPr>
              <a:pPr eaLnBrk="1" hangingPunct="1">
                <a:defRPr/>
              </a:pPr>
              <a:t>83</a:t>
            </a:fld>
            <a:endParaRPr lang="en-US" sz="1200" b="0" dirty="0" smtClean="0">
              <a:solidFill>
                <a:schemeClr val="tx1"/>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76300" y="4468813"/>
            <a:ext cx="5140325" cy="4294187"/>
          </a:xfrm>
        </p:spPr>
        <p:txBody>
          <a:bodyPr/>
          <a:lstStyle/>
          <a:p>
            <a:pPr marL="114300" indent="-114300" eaLnBrk="1" hangingPunct="1">
              <a:lnSpc>
                <a:spcPct val="80000"/>
              </a:lnSpc>
              <a:spcBef>
                <a:spcPct val="50000"/>
              </a:spcBef>
              <a:defRPr/>
            </a:pPr>
            <a:r>
              <a:rPr lang="en-US" b="1" dirty="0" smtClean="0">
                <a:ea typeface="+mn-ea"/>
                <a:cs typeface="Times New Roman" pitchFamily="18" charset="0"/>
              </a:rPr>
              <a:t>Instructor Notes</a:t>
            </a:r>
          </a:p>
          <a:p>
            <a:pPr marL="114300" indent="-114300" eaLnBrk="1" hangingPunct="1">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4300" indent="-114300" eaLnBrk="1" hangingPunct="1">
              <a:lnSpc>
                <a:spcPct val="80000"/>
              </a:lnSpc>
              <a:spcBef>
                <a:spcPct val="50000"/>
              </a:spcBef>
              <a:defRPr/>
            </a:pPr>
            <a:endParaRPr lang="en-US" dirty="0" smtClean="0">
              <a:ea typeface="+mn-ea"/>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474B0C9-C24A-D049-A604-1273F26B48CD}" type="slidenum">
              <a:rPr lang="en-US" sz="1200" b="0" smtClean="0">
                <a:solidFill>
                  <a:schemeClr val="tx1"/>
                </a:solidFill>
              </a:rPr>
              <a:pPr eaLnBrk="1" hangingPunct="1">
                <a:defRPr/>
              </a:pPr>
              <a:t>84</a:t>
            </a:fld>
            <a:endParaRPr lang="en-US" sz="1200" b="0" dirty="0" smtClean="0">
              <a:solidFill>
                <a:schemeClr val="tx1"/>
              </a:solidFill>
            </a:endParaRPr>
          </a:p>
        </p:txBody>
      </p:sp>
      <p:sp>
        <p:nvSpPr>
          <p:cNvPr id="557059" name="Rectangle 2"/>
          <p:cNvSpPr>
            <a:spLocks noGrp="1" noRot="1" noChangeAspect="1" noChangeArrowheads="1" noTextEdit="1"/>
          </p:cNvSpPr>
          <p:nvPr>
            <p:ph type="sldImg"/>
          </p:nvPr>
        </p:nvSpPr>
        <p:spPr>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326563-040B-0B4C-BC93-F8EA2F40934E}" type="slidenum">
              <a:rPr lang="en-US" sz="1200" b="0" smtClean="0">
                <a:solidFill>
                  <a:schemeClr val="tx1"/>
                </a:solidFill>
              </a:rPr>
              <a:pPr eaLnBrk="1" hangingPunct="1">
                <a:defRPr/>
              </a:pPr>
              <a:t>85</a:t>
            </a:fld>
            <a:endParaRPr lang="en-US" sz="1200" b="0" dirty="0" smtClean="0">
              <a:solidFill>
                <a:schemeClr val="tx1"/>
              </a:solidFill>
            </a:endParaRPr>
          </a:p>
        </p:txBody>
      </p:sp>
      <p:sp>
        <p:nvSpPr>
          <p:cNvPr id="558083" name="Rectangle 2"/>
          <p:cNvSpPr>
            <a:spLocks noGrp="1" noRot="1" noChangeAspect="1" noChangeArrowheads="1" noTextEdit="1"/>
          </p:cNvSpPr>
          <p:nvPr>
            <p:ph type="sldImg"/>
          </p:nvPr>
        </p:nvSpPr>
        <p:spPr>
          <a:ln/>
        </p:spPr>
      </p:sp>
      <p:sp>
        <p:nvSpPr>
          <p:cNvPr id="2" name="TextBox 1"/>
          <p:cNvSpPr txBox="1"/>
          <p:nvPr/>
        </p:nvSpPr>
        <p:spPr>
          <a:xfrm>
            <a:off x="1219200" y="4419600"/>
            <a:ext cx="4572000" cy="2308225"/>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Equipment manufacturers will usually provide instructions for cleaning and sanitizing stationary equipment, such as a slicer. </a:t>
            </a:r>
          </a:p>
          <a:p>
            <a:pPr marL="171450" indent="-171450">
              <a:buFont typeface="Arial" pitchFamily="34" charset="0"/>
              <a:buChar char="•"/>
              <a:defRPr/>
            </a:pPr>
            <a:r>
              <a:rPr lang="en-US" sz="1200" b="0" dirty="0">
                <a:solidFill>
                  <a:schemeClr val="tx1"/>
                </a:solidFill>
                <a:ea typeface="+mn-ea"/>
                <a:cs typeface="+mn-cs"/>
              </a:rPr>
              <a:t>Unplug the equipment. </a:t>
            </a:r>
          </a:p>
          <a:p>
            <a:pPr marL="171450" indent="-171450">
              <a:buFont typeface="Arial" pitchFamily="34" charset="0"/>
              <a:buChar char="•"/>
              <a:defRPr/>
            </a:pPr>
            <a:r>
              <a:rPr lang="en-US" sz="1200" b="0" dirty="0">
                <a:solidFill>
                  <a:schemeClr val="tx1"/>
                </a:solidFill>
                <a:ea typeface="+mn-ea"/>
                <a:cs typeface="+mn-cs"/>
              </a:rPr>
              <a:t>Take the removable parts off the equipment. Wash, rinse, and sanitize them by hand. You can also run the parts through a dishwasher if allowed.</a:t>
            </a:r>
          </a:p>
          <a:p>
            <a:pPr marL="171450" indent="-171450">
              <a:buFont typeface="Arial" pitchFamily="34" charset="0"/>
              <a:buChar char="•"/>
              <a:defRPr/>
            </a:pPr>
            <a:r>
              <a:rPr lang="en-US" sz="1200" b="0" dirty="0">
                <a:solidFill>
                  <a:schemeClr val="tx1"/>
                </a:solidFill>
                <a:ea typeface="+mn-ea"/>
                <a:cs typeface="+mn-cs"/>
              </a:rPr>
              <a:t>Scrape or remove food from the equipment surfaces.</a:t>
            </a:r>
          </a:p>
          <a:p>
            <a:pPr marL="171450" indent="-171450">
              <a:buFont typeface="Arial" pitchFamily="34" charset="0"/>
              <a:buChar char="•"/>
              <a:defRPr/>
            </a:pPr>
            <a:r>
              <a:rPr lang="en-US" sz="1200" b="0" dirty="0">
                <a:solidFill>
                  <a:schemeClr val="tx1"/>
                </a:solidFill>
                <a:ea typeface="+mn-ea"/>
                <a:cs typeface="+mn-cs"/>
              </a:rPr>
              <a:t>Wash the equipment surfaces. Use a cleaning solution prepared with an approved detergent. Wash the equipment with the correct cleaning tool such as a nylon brush or pad, or a cloth towel.</a:t>
            </a:r>
          </a:p>
        </p:txBody>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B802519-3C23-5441-8829-74FE9012A68B}" type="slidenum">
              <a:rPr lang="en-US" sz="1200" b="0" smtClean="0">
                <a:solidFill>
                  <a:schemeClr val="tx1"/>
                </a:solidFill>
              </a:rPr>
              <a:pPr eaLnBrk="1" hangingPunct="1">
                <a:defRPr/>
              </a:pPr>
              <a:t>86</a:t>
            </a:fld>
            <a:endParaRPr lang="en-US" sz="1200" b="0" dirty="0" smtClean="0">
              <a:solidFill>
                <a:schemeClr val="tx1"/>
              </a:solidFill>
            </a:endParaRPr>
          </a:p>
        </p:txBody>
      </p:sp>
      <p:sp>
        <p:nvSpPr>
          <p:cNvPr id="559107" name="Rectangle 2"/>
          <p:cNvSpPr>
            <a:spLocks noGrp="1" noRot="1" noChangeAspect="1" noChangeArrowheads="1" noTextEdit="1"/>
          </p:cNvSpPr>
          <p:nvPr>
            <p:ph type="sldImg"/>
          </p:nvPr>
        </p:nvSpPr>
        <p:spPr>
          <a:ln/>
        </p:spPr>
      </p:sp>
      <p:sp>
        <p:nvSpPr>
          <p:cNvPr id="2" name="TextBox 1"/>
          <p:cNvSpPr txBox="1"/>
          <p:nvPr/>
        </p:nvSpPr>
        <p:spPr>
          <a:xfrm>
            <a:off x="1219200" y="4419600"/>
            <a:ext cx="4572000" cy="1754188"/>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Rinse the equipment surfaces with clean water. Use a cloth towel or other correct tool.</a:t>
            </a:r>
          </a:p>
          <a:p>
            <a:pPr marL="171450" indent="-171450">
              <a:buFont typeface="Arial" pitchFamily="34" charset="0"/>
              <a:buChar char="•"/>
              <a:defRPr/>
            </a:pPr>
            <a:r>
              <a:rPr lang="en-US" sz="1200" b="0" dirty="0">
                <a:solidFill>
                  <a:schemeClr val="tx1"/>
                </a:solidFill>
                <a:ea typeface="+mn-ea"/>
                <a:cs typeface="+mn-cs"/>
              </a:rPr>
              <a:t>Sanitize the equipment surfaces. The food handler in the photo at left is sanitizing the surfaces of a slicer. Make sure the sanitizer comes in contact with each surface. The concentration of the sanitizer must meet requirements.</a:t>
            </a:r>
          </a:p>
          <a:p>
            <a:pPr marL="171450" indent="-171450">
              <a:buFont typeface="Arial" pitchFamily="34" charset="0"/>
              <a:buChar char="•"/>
              <a:defRPr/>
            </a:pPr>
            <a:r>
              <a:rPr lang="en-US" sz="1200" b="0" dirty="0">
                <a:solidFill>
                  <a:schemeClr val="tx1"/>
                </a:solidFill>
                <a:ea typeface="+mn-ea"/>
                <a:cs typeface="+mn-cs"/>
              </a:rPr>
              <a:t>Allow all surfaces to air-dry. </a:t>
            </a:r>
          </a:p>
          <a:p>
            <a:pPr marL="171450" indent="-171450">
              <a:buFont typeface="Arial" pitchFamily="34" charset="0"/>
              <a:buChar char="•"/>
              <a:defRPr/>
            </a:pPr>
            <a:r>
              <a:rPr lang="en-US" sz="1200" b="0" dirty="0">
                <a:solidFill>
                  <a:schemeClr val="tx1"/>
                </a:solidFill>
                <a:ea typeface="+mn-ea"/>
                <a:cs typeface="+mn-cs"/>
              </a:rPr>
              <a:t>Put the unit back together.</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5C36B-572E-4F41-AABF-3F7DE1CFC76B}" type="slidenum">
              <a:rPr lang="en-US" sz="1200" b="0" smtClean="0">
                <a:solidFill>
                  <a:schemeClr val="tx1"/>
                </a:solidFill>
              </a:rPr>
              <a:pPr eaLnBrk="1" hangingPunct="1">
                <a:defRPr/>
              </a:pPr>
              <a:t>87</a:t>
            </a:fld>
            <a:endParaRPr lang="en-US" sz="1200" b="0" dirty="0" smtClean="0">
              <a:solidFill>
                <a:schemeClr val="tx1"/>
              </a:solidFill>
            </a:endParaRPr>
          </a:p>
        </p:txBody>
      </p:sp>
      <p:sp>
        <p:nvSpPr>
          <p:cNvPr id="560131" name="Rectangle 2"/>
          <p:cNvSpPr>
            <a:spLocks noGrp="1" noRot="1" noChangeAspect="1" noChangeArrowheads="1" noTextEdit="1"/>
          </p:cNvSpPr>
          <p:nvPr>
            <p:ph type="sldImg"/>
          </p:nvPr>
        </p:nvSpPr>
        <p:spPr>
          <a:ln/>
        </p:spPr>
      </p:sp>
      <p:sp>
        <p:nvSpPr>
          <p:cNvPr id="567299" name="TextBox 1"/>
          <p:cNvSpPr txBox="1">
            <a:spLocks noChangeArrowheads="1"/>
          </p:cNvSpPr>
          <p:nvPr/>
        </p:nvSpPr>
        <p:spPr bwMode="auto">
          <a:xfrm>
            <a:off x="1219200" y="44196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p>
          <a:p>
            <a:pPr eaLnBrk="1" hangingPunct="1">
              <a:buFont typeface="Arial" charset="0"/>
              <a:buChar char="•"/>
            </a:pPr>
            <a:r>
              <a:rPr lang="en-US" sz="1200" b="0" dirty="0">
                <a:solidFill>
                  <a:schemeClr val="tx1"/>
                </a:solidFill>
              </a:rPr>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
        <p:nvSpPr>
          <p:cNvPr id="56013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Soft-serve yogurt machines are designed to have cleaning and sanitizing solutions pumped through them. </a:t>
            </a:r>
            <a:r>
              <a:rPr lang="en-US" dirty="0" smtClean="0">
                <a:latin typeface="Times New Roman" charset="0"/>
                <a:cs typeface="+mn-cs"/>
              </a:rPr>
              <a:t>Because </a:t>
            </a:r>
            <a:r>
              <a:rPr lang="en-US" dirty="0">
                <a:latin typeface="Times New Roman" charset="0"/>
                <a:cs typeface="+mn-cs"/>
              </a:rPr>
              <a:t>they hold TCS </a:t>
            </a:r>
            <a:r>
              <a:rPr lang="en-US" dirty="0" smtClean="0">
                <a:latin typeface="Times New Roman" charset="0"/>
                <a:cs typeface="+mn-cs"/>
              </a:rPr>
              <a:t>food, </a:t>
            </a:r>
            <a:r>
              <a:rPr lang="en-US" dirty="0">
                <a:latin typeface="Times New Roman" charset="0"/>
                <a:cs typeface="+mn-cs"/>
              </a:rPr>
              <a:t>they must be cleaned and sanitized on a daily basis unless otherwise indicated by the manufacturer.</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15D723-C1A9-F847-B339-442324379B45}" type="slidenum">
              <a:rPr lang="en-US" sz="1200" b="0" smtClean="0">
                <a:solidFill>
                  <a:schemeClr val="tx1"/>
                </a:solidFill>
              </a:rPr>
              <a:pPr eaLnBrk="1" hangingPunct="1">
                <a:defRPr/>
              </a:pPr>
              <a:t>88</a:t>
            </a:fld>
            <a:endParaRPr lang="en-US" sz="1200" b="0" dirty="0" smtClean="0">
              <a:solidFill>
                <a:schemeClr val="tx1"/>
              </a:solidFill>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Dishwashing machines sanitize by using either hot water or a chemical sanitizing solution.</a:t>
            </a:r>
          </a:p>
          <a:p>
            <a:pPr marL="114300" indent="-114300" eaLnBrk="1" hangingPunct="1">
              <a:buFontTx/>
              <a:buChar char="•"/>
              <a:defRPr/>
            </a:pPr>
            <a:r>
              <a:rPr lang="en-US" dirty="0">
                <a:latin typeface="Times New Roman" charset="0"/>
                <a:cs typeface="+mn-cs"/>
              </a:rPr>
              <a:t>High-temperature machines use hot water to clean and sanitize. If the water is not hot enough, items will not be sanitized. Extremely hot water can also bake food onto the items.</a:t>
            </a:r>
          </a:p>
          <a:p>
            <a:pPr marL="114300" indent="-114300" eaLnBrk="1" hangingPunct="1">
              <a:buFontTx/>
              <a:buChar char="•"/>
              <a:defRPr/>
            </a:pPr>
            <a:r>
              <a:rPr lang="en-US" dirty="0">
                <a:latin typeface="Times New Roman" charset="0"/>
                <a:cs typeface="+mn-cs"/>
              </a:rPr>
              <a:t>The dishwasher must have a built-in thermometer which checks water temperature at the manifold. This is where the water sprays into the tank.</a:t>
            </a:r>
          </a:p>
          <a:p>
            <a:pPr marL="114300" indent="-114300" eaLnBrk="1" hangingPunct="1">
              <a:buFontTx/>
              <a:buChar char="•"/>
              <a:defRPr/>
            </a:pPr>
            <a:r>
              <a:rPr lang="en-US" dirty="0">
                <a:latin typeface="Times New Roman" charset="0"/>
                <a:cs typeface="+mn-cs"/>
              </a:rPr>
              <a:t>Chemical-sanitizing machines can clean and sanitize items at much lower temperatures. </a:t>
            </a:r>
            <a:r>
              <a:rPr lang="en-US" dirty="0" smtClean="0">
                <a:latin typeface="Times New Roman" charset="0"/>
                <a:cs typeface="+mn-cs"/>
              </a:rPr>
              <a:t>Because </a:t>
            </a:r>
            <a:r>
              <a:rPr lang="en-US" dirty="0">
                <a:latin typeface="Times New Roman" charset="0"/>
                <a:cs typeface="+mn-cs"/>
              </a:rPr>
              <a:t>sanitizers require different water temperatures, follow the dishwasher manufacturer</a:t>
            </a:r>
            <a:r>
              <a:rPr lang="ja-JP" altLang="en-US" dirty="0">
                <a:latin typeface="Times New Roman" charset="0"/>
                <a:cs typeface="+mn-cs"/>
              </a:rPr>
              <a:t>’</a:t>
            </a:r>
            <a:r>
              <a:rPr lang="en-US" dirty="0">
                <a:latin typeface="Times New Roman" charset="0"/>
                <a:cs typeface="+mn-cs"/>
              </a:rPr>
              <a:t>s </a:t>
            </a:r>
            <a:r>
              <a:rPr lang="en-US" dirty="0" smtClean="0">
                <a:latin typeface="Times New Roman" charset="0"/>
                <a:cs typeface="+mn-cs"/>
              </a:rPr>
              <a:t>guidelines.</a:t>
            </a:r>
            <a:endParaRPr lang="en-US" dirty="0">
              <a:latin typeface="Times New Roman" charset="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4FDE363-581B-C841-8750-00147777A92D}" type="slidenum">
              <a:rPr lang="en-US" sz="1200" b="0" smtClean="0">
                <a:solidFill>
                  <a:schemeClr val="tx1"/>
                </a:solidFill>
              </a:rPr>
              <a:pPr eaLnBrk="1" hangingPunct="1">
                <a:defRPr/>
              </a:pPr>
              <a:t>89</a:t>
            </a:fld>
            <a:endParaRPr lang="en-US" sz="1200" b="0" dirty="0" smtClean="0">
              <a:solidFill>
                <a:schemeClr val="tx1"/>
              </a:solidFill>
            </a:endParaRPr>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Clean the machine as often as needed, checking it at least once a day. Clear spray nozzles of food and foreign objects. Remove mineral deposits when needed. Fill tanks with clean water, and make sure detergent and sanitizer dispensers are filled. </a:t>
            </a:r>
          </a:p>
          <a:p>
            <a:pPr eaLnBrk="1" hangingPunct="1">
              <a:buFontTx/>
              <a:buChar char="•"/>
              <a:defRPr/>
            </a:pPr>
            <a:r>
              <a:rPr lang="en-US" dirty="0">
                <a:latin typeface="Times New Roman" charset="0"/>
                <a:cs typeface="+mn-cs"/>
              </a:rPr>
              <a:t>Presoak items with dried-on food.</a:t>
            </a:r>
          </a:p>
          <a:p>
            <a:pPr eaLnBrk="1" hangingPunct="1">
              <a:buFontTx/>
              <a:buChar char="•"/>
              <a:defRPr/>
            </a:pPr>
            <a:r>
              <a:rPr lang="en-US" dirty="0">
                <a:latin typeface="Times New Roman" charset="0"/>
                <a:cs typeface="+mn-cs"/>
              </a:rPr>
              <a:t>Load dish racks so the water spray will reach all surfaces. Never overload dish racks.</a:t>
            </a:r>
          </a:p>
          <a:p>
            <a:pPr eaLnBrk="1" hangingPunct="1">
              <a:buFontTx/>
              <a:buChar char="•"/>
              <a:defRPr/>
            </a:pPr>
            <a:r>
              <a:rPr lang="en-US" dirty="0">
                <a:latin typeface="Times New Roman" charset="0"/>
                <a:cs typeface="+mn-cs"/>
              </a:rPr>
              <a:t>Never use a towel to dry items. You could re-contaminate them.</a:t>
            </a:r>
          </a:p>
          <a:p>
            <a:pPr eaLnBrk="1" hangingPunct="1">
              <a:buFontTx/>
              <a:buChar char="•"/>
              <a:defRPr/>
            </a:pPr>
            <a:r>
              <a:rPr lang="en-US" dirty="0">
                <a:latin typeface="Times New Roman" charset="0"/>
                <a:cs typeface="+mn-cs"/>
              </a:rPr>
              <a:t>Check water temperature, pressure, and sanitizing levels. Take appropriate corrective action if necessary. Use heat tape or test strips to monitor the temperature of the sanitizing rinse or use a maximum registering thermometer.</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r>
              <a:rPr lang="en-US" b="1" baseline="0" dirty="0" smtClean="0"/>
              <a:t>:</a:t>
            </a:r>
          </a:p>
          <a:p>
            <a:pPr eaLnBrk="1" hangingPunct="1">
              <a:defRPr/>
            </a:pPr>
            <a:endParaRPr lang="en-US" sz="1200" b="1" kern="1200" dirty="0" smtClean="0">
              <a:solidFill>
                <a:schemeClr val="tx1"/>
              </a:solidFill>
              <a:latin typeface="Times New Roman" charset="0"/>
              <a:ea typeface="ＭＳ Ｐゴシック" charset="0"/>
              <a:cs typeface="ＭＳ Ｐゴシック" charset="0"/>
            </a:endParaRPr>
          </a:p>
          <a:p>
            <a:pPr eaLnBrk="1" hangingPunct="1">
              <a:buFontTx/>
              <a:buChar char="•"/>
              <a:defRPr/>
            </a:pPr>
            <a:r>
              <a:rPr lang="en-US" dirty="0" smtClean="0">
                <a:latin typeface="+mn-lt"/>
                <a:ea typeface="+mn-ea"/>
                <a:cs typeface="+mn-cs"/>
              </a:rPr>
              <a:t>Operations </a:t>
            </a:r>
            <a:r>
              <a:rPr lang="en-US" dirty="0">
                <a:latin typeface="+mn-lt"/>
                <a:ea typeface="+mn-ea"/>
                <a:cs typeface="+mn-cs"/>
              </a:rPr>
              <a:t>using high-temperature dishwashing machines must provide staff with an easy and quick way to measure the surface temperatures of items being sanitized. </a:t>
            </a:r>
            <a:endParaRPr lang="en-US" dirty="0" smtClean="0">
              <a:latin typeface="+mn-lt"/>
              <a:ea typeface="+mn-ea"/>
              <a:cs typeface="+mn-cs"/>
            </a:endParaRPr>
          </a:p>
          <a:p>
            <a:pPr eaLnBrk="1" hangingPunct="1">
              <a:buFontTx/>
              <a:buChar char="•"/>
              <a:defRPr/>
            </a:pPr>
            <a:r>
              <a:rPr lang="en-US" dirty="0" smtClean="0">
                <a:latin typeface="+mn-lt"/>
                <a:ea typeface="+mn-ea"/>
                <a:cs typeface="+mn-cs"/>
              </a:rPr>
              <a:t>The </a:t>
            </a:r>
            <a:r>
              <a:rPr lang="en-US" dirty="0">
                <a:latin typeface="+mn-lt"/>
                <a:ea typeface="+mn-ea"/>
                <a:cs typeface="+mn-cs"/>
              </a:rPr>
              <a:t>method used must provide an irreversible record of the highest temperature reached during the sanitizing rinse. This ensures that the dishwasher can reach correct sanitizing temperatures during operation</a:t>
            </a:r>
            <a:r>
              <a:rPr lang="en-US" dirty="0" smtClean="0">
                <a:latin typeface="+mn-lt"/>
                <a:ea typeface="+mn-ea"/>
                <a:cs typeface="+mn-cs"/>
              </a:rPr>
              <a:t>.</a:t>
            </a:r>
          </a:p>
          <a:p>
            <a:pPr eaLnBrk="1" hangingPunct="1">
              <a:buFontTx/>
              <a:buChar char="•"/>
              <a:defRPr/>
            </a:pPr>
            <a:r>
              <a:rPr lang="en-US" dirty="0" smtClean="0">
                <a:latin typeface="+mn-lt"/>
                <a:ea typeface="+mn-ea"/>
                <a:cs typeface="+mn-cs"/>
              </a:rPr>
              <a:t>Maximum </a:t>
            </a:r>
            <a:r>
              <a:rPr lang="en-US" dirty="0">
                <a:latin typeface="+mn-lt"/>
                <a:ea typeface="+mn-ea"/>
                <a:cs typeface="+mn-cs"/>
              </a:rPr>
              <a:t>registering thermometers or heat sensitive tape are good tools for checking temperatures.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90</a:t>
            </a:fld>
            <a:endParaRPr lang="en-US" dirty="0"/>
          </a:p>
        </p:txBody>
      </p:sp>
    </p:spTree>
    <p:extLst>
      <p:ext uri="{BB962C8B-B14F-4D97-AF65-F5344CB8AC3E}">
        <p14:creationId xmlns:p14="http://schemas.microsoft.com/office/powerpoint/2010/main" val="302956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51F56F-FE14-3843-91EB-6CB0B43901A5}"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480259" name="Rectangle 2"/>
          <p:cNvSpPr>
            <a:spLocks noGrp="1" noRot="1" noChangeAspect="1" noChangeArrowheads="1" noTextEdit="1"/>
          </p:cNvSpPr>
          <p:nvPr>
            <p:ph type="sldImg"/>
          </p:nvPr>
        </p:nvSpPr>
        <p:spPr>
          <a:xfrm>
            <a:off x="1182688" y="696913"/>
            <a:ext cx="4648200" cy="3486150"/>
          </a:xfrm>
          <a:ln/>
        </p:spPr>
      </p:sp>
      <p:sp>
        <p:nvSpPr>
          <p:cNvPr id="480260"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endParaRPr lang="en-US" dirty="0">
              <a:latin typeface="Times New Roman" charset="0"/>
              <a:cs typeface="+mn-cs"/>
            </a:endParaRPr>
          </a:p>
          <a:p>
            <a:pPr eaLnBrk="1" hangingPunct="1">
              <a:buFontTx/>
              <a:buChar char="•"/>
              <a:defRPr/>
            </a:pPr>
            <a:r>
              <a:rPr lang="en-US" dirty="0">
                <a:latin typeface="Times New Roman" charset="0"/>
                <a:cs typeface="+mn-cs"/>
              </a:rPr>
              <a:t>Spoons or scoops used to serve food such as ice cream or mashed potatoes can be stored under running water that is 135°F (57°C).</a:t>
            </a:r>
          </a:p>
          <a:p>
            <a:pPr eaLnBrk="1" hangingPunct="1">
              <a:defRPr/>
            </a:pPr>
            <a:endParaRPr lang="en-US" dirty="0">
              <a:latin typeface="Times New Roman" charset="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EBA1611-5321-D243-88F0-6DEC70DDF319}" type="slidenum">
              <a:rPr lang="en-US" sz="1200" b="0" smtClean="0">
                <a:solidFill>
                  <a:schemeClr val="tx1"/>
                </a:solidFill>
              </a:rPr>
              <a:pPr eaLnBrk="1" hangingPunct="1">
                <a:defRPr/>
              </a:pPr>
              <a:t>91</a:t>
            </a:fld>
            <a:endParaRPr lang="en-US" sz="1200" b="0" dirty="0" smtClean="0">
              <a:solidFill>
                <a:schemeClr val="tx1"/>
              </a:solidFill>
            </a:endParaRPr>
          </a:p>
        </p:txBody>
      </p:sp>
      <p:sp>
        <p:nvSpPr>
          <p:cNvPr id="563203" name="Rectangle 2"/>
          <p:cNvSpPr>
            <a:spLocks noGrp="1" noRot="1" noChangeAspect="1" noChangeArrowheads="1" noTextEdit="1"/>
          </p:cNvSpPr>
          <p:nvPr>
            <p:ph type="sldImg"/>
          </p:nvPr>
        </p:nvSpPr>
        <p:spPr>
          <a:xfrm>
            <a:off x="1182688" y="696913"/>
            <a:ext cx="4648200" cy="3486150"/>
          </a:xfrm>
          <a:ln/>
        </p:spPr>
      </p:sp>
      <p:sp>
        <p:nvSpPr>
          <p:cNvPr id="563204" name="Rectangle 3"/>
          <p:cNvSpPr>
            <a:spLocks noGrp="1" noChangeArrowheads="1"/>
          </p:cNvSpPr>
          <p:nvPr>
            <p:ph type="body" idx="1"/>
          </p:nvPr>
        </p:nvSpPr>
        <p:spPr>
          <a:xfrm>
            <a:off x="87630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571" tIns="46785" rIns="93571" bIns="46785"/>
          <a:lstStyle/>
          <a:p>
            <a:pPr eaLnBrk="1" hangingPunct="1">
              <a:defRPr/>
            </a:pPr>
            <a:endParaRPr lang="en-US" dirty="0">
              <a:latin typeface="Times New Roman" charset="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0682B49-F9AE-744A-8156-3C03DE3A1BC1}" type="slidenum">
              <a:rPr lang="en-US" sz="1200" b="0" smtClean="0">
                <a:solidFill>
                  <a:schemeClr val="tx1"/>
                </a:solidFill>
              </a:rPr>
              <a:pPr eaLnBrk="1" hangingPunct="1">
                <a:defRPr/>
              </a:pPr>
              <a:t>92</a:t>
            </a:fld>
            <a:endParaRPr lang="en-US" sz="1200" b="0" dirty="0" smtClean="0">
              <a:solidFill>
                <a:schemeClr val="tx1"/>
              </a:solidFill>
            </a:endParaRPr>
          </a:p>
        </p:txBody>
      </p:sp>
      <p:sp>
        <p:nvSpPr>
          <p:cNvPr id="564227" name="Rectangle 2"/>
          <p:cNvSpPr>
            <a:spLocks noGrp="1" noRot="1" noChangeAspect="1" noChangeArrowheads="1" noTextEdit="1"/>
          </p:cNvSpPr>
          <p:nvPr>
            <p:ph type="sldImg"/>
          </p:nvPr>
        </p:nvSpPr>
        <p:spPr>
          <a:xfrm>
            <a:off x="1182688" y="696913"/>
            <a:ext cx="4648200" cy="3486150"/>
          </a:xfrm>
          <a:ln/>
        </p:spPr>
      </p:sp>
      <p:sp>
        <p:nvSpPr>
          <p:cNvPr id="564228" name="Rectangle 3"/>
          <p:cNvSpPr>
            <a:spLocks noGrp="1" noChangeArrowheads="1"/>
          </p:cNvSpPr>
          <p:nvPr>
            <p:ph type="body" idx="1"/>
          </p:nvPr>
        </p:nvSpPr>
        <p:spPr>
          <a:xfrm>
            <a:off x="876300" y="4305300"/>
            <a:ext cx="5715000" cy="4800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dirty="0">
                <a:latin typeface="Times New Roman" charset="0"/>
                <a:cs typeface="+mn-cs"/>
              </a:rPr>
              <a:t>Instructor Notes</a:t>
            </a:r>
          </a:p>
          <a:p>
            <a:pPr eaLnBrk="1" hangingPunct="1">
              <a:buFontTx/>
              <a:buChar char="•"/>
              <a:defRPr/>
            </a:pPr>
            <a:r>
              <a:rPr lang="en-US" dirty="0">
                <a:latin typeface="Times New Roman" charset="0"/>
                <a:cs typeface="+mn-cs"/>
              </a:rPr>
              <a:t>Step 1: Rinse, scrape, or soak items before washing them. If items are being soaked in the first sink, change the solution when food bits start to build up or the suds are gone.</a:t>
            </a:r>
          </a:p>
          <a:p>
            <a:pPr eaLnBrk="1" hangingPunct="1">
              <a:buFontTx/>
              <a:buChar char="•"/>
              <a:defRPr/>
            </a:pPr>
            <a:r>
              <a:rPr lang="en-US" dirty="0">
                <a:latin typeface="Times New Roman" charset="0"/>
                <a:cs typeface="+mn-cs"/>
              </a:rPr>
              <a:t>Step 2: Wash items in the first sink. Use a brush, cloth towel, or nylon scrub pad to loosen dirt. Change the water and detergent when the suds are gone or the water is dirty.</a:t>
            </a:r>
          </a:p>
          <a:p>
            <a:pPr eaLnBrk="1" hangingPunct="1">
              <a:buFontTx/>
              <a:buChar char="•"/>
              <a:defRPr/>
            </a:pPr>
            <a:r>
              <a:rPr lang="en-US" dirty="0">
                <a:latin typeface="Times New Roman" charset="0"/>
                <a:cs typeface="+mn-cs"/>
              </a:rPr>
              <a:t>Step 3: Rinse items in the second sink. Spray the items with water or dip them in it. Make sure you remove all traces of food and detergent from the items being rinsed. If dipping the items, change the rinse water when it becomes dirty or full of suds.</a:t>
            </a:r>
          </a:p>
          <a:p>
            <a:pPr eaLnBrk="1" hangingPunct="1">
              <a:buFontTx/>
              <a:buChar char="•"/>
              <a:defRPr/>
            </a:pPr>
            <a:r>
              <a:rPr lang="en-US" dirty="0">
                <a:latin typeface="Times New Roman" charset="0"/>
                <a:cs typeface="+mn-cs"/>
              </a:rPr>
              <a:t>Step 4:Sanitize items in the third sink. Change the sanitizing solution when the temperature of the water or the sanitizer concentration falls below requirements. Never rinse items after sanitizing them. This could contaminate their surfaces. The only exception to this rule is when you are washing items in a dishwasher that can safely rinse items after they have been sanitized.</a:t>
            </a:r>
          </a:p>
          <a:p>
            <a:pPr eaLnBrk="1" hangingPunct="1">
              <a:buFontTx/>
              <a:buChar char="•"/>
              <a:defRPr/>
            </a:pPr>
            <a:r>
              <a:rPr lang="en-US" dirty="0">
                <a:latin typeface="Times New Roman" charset="0"/>
                <a:cs typeface="+mn-cs"/>
              </a:rPr>
              <a:t>Step 5: Air-dry items on a clean and sanitized surface. Place items upside down so they will drain.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6BC93B8-3159-704E-B60A-F5B57F0F4C57}" type="slidenum">
              <a:rPr lang="en-US" sz="1200" b="0" smtClean="0">
                <a:solidFill>
                  <a:schemeClr val="tx1"/>
                </a:solidFill>
              </a:rPr>
              <a:pPr eaLnBrk="1" hangingPunct="1">
                <a:defRPr/>
              </a:pPr>
              <a:t>93</a:t>
            </a:fld>
            <a:endParaRPr lang="en-US" sz="1200" b="0" dirty="0" smtClean="0">
              <a:solidFill>
                <a:schemeClr val="tx1"/>
              </a:solidFill>
            </a:endParaRPr>
          </a:p>
        </p:txBody>
      </p:sp>
      <p:sp>
        <p:nvSpPr>
          <p:cNvPr id="565251" name="Rectangle 2"/>
          <p:cNvSpPr>
            <a:spLocks noGrp="1" noRot="1" noChangeAspect="1" noChangeArrowheads="1" noTextEdit="1"/>
          </p:cNvSpPr>
          <p:nvPr>
            <p:ph type="sldImg"/>
          </p:nvPr>
        </p:nvSpPr>
        <p:spPr>
          <a:xfrm>
            <a:off x="1182688" y="696913"/>
            <a:ext cx="4648200" cy="3486150"/>
          </a:xfrm>
          <a:ln/>
        </p:spPr>
      </p:sp>
      <p:sp>
        <p:nvSpPr>
          <p:cNvPr id="569348" name="Rectangle 3"/>
          <p:cNvSpPr>
            <a:spLocks noGrp="1" noChangeArrowheads="1"/>
          </p:cNvSpPr>
          <p:nvPr>
            <p:ph type="body" idx="1"/>
          </p:nvPr>
        </p:nvSpPr>
        <p:spPr>
          <a:xfrm>
            <a:off x="876300" y="4468813"/>
            <a:ext cx="5432425" cy="4294187"/>
          </a:xfrm>
        </p:spPr>
        <p:txBody>
          <a:bodyPr lIns="93571" tIns="46785" rIns="93571" bIns="46785"/>
          <a:lstStyle/>
          <a:p>
            <a:pPr marL="114300" indent="-114300" eaLnBrk="1" hangingPunct="1">
              <a:spcBef>
                <a:spcPct val="50000"/>
              </a:spcBef>
              <a:defRPr/>
            </a:pPr>
            <a:r>
              <a:rPr lang="en-US" dirty="0" smtClean="0">
                <a:ea typeface="+mn-ea"/>
                <a:cs typeface="+mn-cs"/>
              </a:rPr>
              <a:t> </a:t>
            </a:r>
            <a:r>
              <a:rPr lang="en-US" b="1" dirty="0" smtClean="0">
                <a:ea typeface="+mn-ea"/>
                <a:cs typeface="+mn-cs"/>
              </a:rPr>
              <a:t>Instructor Notes</a:t>
            </a:r>
            <a:endParaRPr lang="en-US" dirty="0" smtClean="0">
              <a:ea typeface="+mn-ea"/>
              <a:cs typeface="+mn-cs"/>
            </a:endParaRPr>
          </a:p>
          <a:p>
            <a:pPr marL="114300" indent="-114300" eaLnBrk="1" hangingPunct="1">
              <a:buFontTx/>
              <a:buChar char="•"/>
              <a:defRPr/>
            </a:pPr>
            <a:r>
              <a:rPr lang="en-US" dirty="0" smtClean="0">
                <a:ea typeface="+mn-ea"/>
                <a:cs typeface="+mn-cs"/>
              </a:rPr>
              <a:t>Once utensils, tableware, and equipment have been cleaned and sanitized, they must be stored in a way that will protect them from contamination.</a:t>
            </a:r>
          </a:p>
          <a:p>
            <a:pPr marL="114300" indent="-114300" eaLnBrk="1" hangingPunct="1">
              <a:buFontTx/>
              <a:buChar char="•"/>
              <a:defRPr/>
            </a:pPr>
            <a:r>
              <a:rPr lang="en-US" dirty="0" smtClean="0">
                <a:ea typeface="+mn-ea"/>
                <a:cs typeface="+mn-cs"/>
              </a:rPr>
              <a:t>Tableware and utensils should be protected from dirt and moisture.</a:t>
            </a:r>
          </a:p>
          <a:p>
            <a:pPr marL="0" indent="0" eaLnBrk="1" hangingPunct="1">
              <a:defRPr/>
            </a:pPr>
            <a:endParaRPr lang="en-US" dirty="0" smtClean="0">
              <a:ea typeface="+mn-ea"/>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C4C29B-3667-364F-AD3D-3A09815A4730}" type="slidenum">
              <a:rPr lang="en-US" sz="1200" b="0" smtClean="0">
                <a:solidFill>
                  <a:schemeClr val="tx1"/>
                </a:solidFill>
              </a:rPr>
              <a:pPr eaLnBrk="1" hangingPunct="1">
                <a:defRPr/>
              </a:pPr>
              <a:t>94</a:t>
            </a:fld>
            <a:endParaRPr lang="en-US" sz="1200" b="0" dirty="0" smtClean="0">
              <a:solidFill>
                <a:schemeClr val="tx1"/>
              </a:solidFill>
            </a:endParaRPr>
          </a:p>
        </p:txBody>
      </p:sp>
      <p:sp>
        <p:nvSpPr>
          <p:cNvPr id="566275" name="Rectangle 2"/>
          <p:cNvSpPr>
            <a:spLocks noGrp="1" noRot="1" noChangeAspect="1" noChangeArrowheads="1" noTextEdit="1"/>
          </p:cNvSpPr>
          <p:nvPr>
            <p:ph type="sldImg"/>
          </p:nvPr>
        </p:nvSpPr>
        <p:spPr>
          <a:xfrm>
            <a:off x="1182688" y="696913"/>
            <a:ext cx="4648200" cy="3486150"/>
          </a:xfrm>
          <a:ln/>
        </p:spPr>
      </p:sp>
      <p:sp>
        <p:nvSpPr>
          <p:cNvPr id="56627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C8827CE-F59D-AD42-B696-71417FAA64AB}" type="slidenum">
              <a:rPr lang="en-US" sz="1200" b="0" smtClean="0">
                <a:solidFill>
                  <a:schemeClr val="tx1"/>
                </a:solidFill>
              </a:rPr>
              <a:pPr eaLnBrk="1" hangingPunct="1">
                <a:defRPr/>
              </a:pPr>
              <a:t>95</a:t>
            </a:fld>
            <a:endParaRPr lang="en-US" sz="1200" b="0" dirty="0" smtClean="0">
              <a:solidFill>
                <a:schemeClr val="tx1"/>
              </a:solidFill>
            </a:endParaRPr>
          </a:p>
        </p:txBody>
      </p:sp>
      <p:sp>
        <p:nvSpPr>
          <p:cNvPr id="567299" name="Rectangle 2"/>
          <p:cNvSpPr>
            <a:spLocks noGrp="1" noRot="1" noChangeAspect="1" noChangeArrowheads="1" noTextEdit="1"/>
          </p:cNvSpPr>
          <p:nvPr>
            <p:ph type="sldImg"/>
          </p:nvPr>
        </p:nvSpPr>
        <p:spPr>
          <a:xfrm>
            <a:off x="1182688" y="696913"/>
            <a:ext cx="4648200" cy="3486150"/>
          </a:xfrm>
          <a:ln/>
        </p:spPr>
      </p:sp>
      <p:sp>
        <p:nvSpPr>
          <p:cNvPr id="581635" name="TextBox 1"/>
          <p:cNvSpPr txBox="1">
            <a:spLocks noChangeArrowheads="1"/>
          </p:cNvSpPr>
          <p:nvPr/>
        </p:nvSpPr>
        <p:spPr bwMode="auto">
          <a:xfrm>
            <a:off x="1219200" y="4419600"/>
            <a:ext cx="480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r>
              <a:rPr lang="en-US" sz="1200" b="0" dirty="0">
                <a:solidFill>
                  <a:schemeClr val="tx1"/>
                </a:solidFill>
              </a:rPr>
              <a:t>:</a:t>
            </a: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462" eaLnBrk="0" hangingPunct="0">
              <a:defRPr sz="3200" b="1">
                <a:solidFill>
                  <a:srgbClr val="FFFFFF"/>
                </a:solidFill>
                <a:latin typeface="Arial" charset="0"/>
                <a:ea typeface="ＭＳ Ｐゴシック" charset="0"/>
              </a:defRPr>
            </a:lvl1pPr>
            <a:lvl2pPr marL="742909" indent="-285734" defTabSz="925462" eaLnBrk="0" hangingPunct="0">
              <a:defRPr sz="3200" b="1">
                <a:solidFill>
                  <a:srgbClr val="FFFFFF"/>
                </a:solidFill>
                <a:latin typeface="Arial" charset="0"/>
                <a:ea typeface="ＭＳ Ｐゴシック" charset="0"/>
              </a:defRPr>
            </a:lvl2pPr>
            <a:lvl3pPr marL="1142937" indent="-228587" defTabSz="925462" eaLnBrk="0" hangingPunct="0">
              <a:defRPr sz="3200" b="1">
                <a:solidFill>
                  <a:srgbClr val="FFFFFF"/>
                </a:solidFill>
                <a:latin typeface="Arial" charset="0"/>
                <a:ea typeface="ＭＳ Ｐゴシック" charset="0"/>
              </a:defRPr>
            </a:lvl3pPr>
            <a:lvl4pPr marL="1600111" indent="-228587" defTabSz="925462" eaLnBrk="0" hangingPunct="0">
              <a:defRPr sz="3200" b="1">
                <a:solidFill>
                  <a:srgbClr val="FFFFFF"/>
                </a:solidFill>
                <a:latin typeface="Arial" charset="0"/>
                <a:ea typeface="ＭＳ Ｐゴシック" charset="0"/>
              </a:defRPr>
            </a:lvl4pPr>
            <a:lvl5pPr marL="2057287" indent="-228587" defTabSz="925462" eaLnBrk="0" hangingPunct="0">
              <a:defRPr sz="3200" b="1">
                <a:solidFill>
                  <a:srgbClr val="FFFFFF"/>
                </a:solidFill>
                <a:latin typeface="Arial" charset="0"/>
                <a:ea typeface="ＭＳ Ｐゴシック" charset="0"/>
              </a:defRPr>
            </a:lvl5pPr>
            <a:lvl6pPr marL="2514461" indent="-228587" defTabSz="925462" eaLnBrk="0" fontAlgn="base" hangingPunct="0">
              <a:spcBef>
                <a:spcPct val="0"/>
              </a:spcBef>
              <a:spcAft>
                <a:spcPct val="0"/>
              </a:spcAft>
              <a:defRPr sz="3200" b="1">
                <a:solidFill>
                  <a:srgbClr val="FFFFFF"/>
                </a:solidFill>
                <a:latin typeface="Arial" charset="0"/>
                <a:ea typeface="ＭＳ Ｐゴシック" charset="0"/>
              </a:defRPr>
            </a:lvl6pPr>
            <a:lvl7pPr marL="2971635" indent="-228587" defTabSz="925462" eaLnBrk="0" fontAlgn="base" hangingPunct="0">
              <a:spcBef>
                <a:spcPct val="0"/>
              </a:spcBef>
              <a:spcAft>
                <a:spcPct val="0"/>
              </a:spcAft>
              <a:defRPr sz="3200" b="1">
                <a:solidFill>
                  <a:srgbClr val="FFFFFF"/>
                </a:solidFill>
                <a:latin typeface="Arial" charset="0"/>
                <a:ea typeface="ＭＳ Ｐゴシック" charset="0"/>
              </a:defRPr>
            </a:lvl7pPr>
            <a:lvl8pPr marL="3428811" indent="-228587" defTabSz="925462" eaLnBrk="0" fontAlgn="base" hangingPunct="0">
              <a:spcBef>
                <a:spcPct val="0"/>
              </a:spcBef>
              <a:spcAft>
                <a:spcPct val="0"/>
              </a:spcAft>
              <a:defRPr sz="3200" b="1">
                <a:solidFill>
                  <a:srgbClr val="FFFFFF"/>
                </a:solidFill>
                <a:latin typeface="Arial" charset="0"/>
                <a:ea typeface="ＭＳ Ｐゴシック" charset="0"/>
              </a:defRPr>
            </a:lvl8pPr>
            <a:lvl9pPr marL="3885985" indent="-228587" defTabSz="925462"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9707471-1AE3-2B46-BF66-DFD8A6FEEF50}" type="slidenum">
              <a:rPr lang="en-US" sz="1200" b="0">
                <a:solidFill>
                  <a:prstClr val="black"/>
                </a:solidFill>
              </a:rPr>
              <a:pPr eaLnBrk="1" hangingPunct="1">
                <a:defRPr/>
              </a:pPr>
              <a:t>96</a:t>
            </a:fld>
            <a:endParaRPr lang="en-US" sz="1200" b="0" dirty="0">
              <a:solidFill>
                <a:prstClr val="black"/>
              </a:solidFill>
            </a:endParaRPr>
          </a:p>
        </p:txBody>
      </p:sp>
      <p:sp>
        <p:nvSpPr>
          <p:cNvPr id="568323"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868363" y="4419600"/>
            <a:ext cx="5608638" cy="4183063"/>
          </a:xfrm>
        </p:spPr>
        <p:txBody>
          <a:bodyPr/>
          <a:lstStyle/>
          <a:p>
            <a:pPr eaLnBrk="1" hangingPunct="1"/>
            <a:r>
              <a:rPr lang="en-US" b="1" dirty="0" smtClean="0"/>
              <a:t>Instructor Notes</a:t>
            </a:r>
          </a:p>
          <a:p>
            <a:pPr marL="0" indent="0" eaLnBrk="1" hangingPunct="1">
              <a:buFont typeface="Arial" charset="0"/>
              <a:buNone/>
            </a:pPr>
            <a:r>
              <a:rPr lang="en-US" dirty="0" smtClean="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Many jurisdictions</a:t>
            </a:r>
            <a:r>
              <a:rPr lang="en-US" baseline="0" dirty="0" smtClean="0"/>
              <a:t> require a written cleanup plan.</a:t>
            </a: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EA0B2A-1970-484B-AB02-20695AD22143}" type="slidenum">
              <a:rPr lang="en-US" sz="1200" b="0" smtClean="0">
                <a:solidFill>
                  <a:schemeClr val="tx1"/>
                </a:solidFill>
              </a:rPr>
              <a:pPr eaLnBrk="1" hangingPunct="1">
                <a:defRPr/>
              </a:pPr>
              <a:t>97</a:t>
            </a:fld>
            <a:endParaRPr lang="en-US" sz="1200" b="0" dirty="0" smtClean="0">
              <a:solidFill>
                <a:schemeClr val="tx1"/>
              </a:solidFill>
            </a:endParaRPr>
          </a:p>
        </p:txBody>
      </p:sp>
      <p:sp>
        <p:nvSpPr>
          <p:cNvPr id="569347"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419600"/>
            <a:ext cx="4800600" cy="3232150"/>
          </a:xfrm>
          <a:prstGeom prst="rect">
            <a:avLst/>
          </a:prstGeom>
          <a:noFill/>
        </p:spPr>
        <p:txBody>
          <a:bodyPr>
            <a:spAutoFit/>
          </a:bodyPr>
          <a:lstStyle/>
          <a:p>
            <a:pPr>
              <a:defRPr/>
            </a:pPr>
            <a:r>
              <a:rPr lang="en-US" sz="1200" dirty="0">
                <a:solidFill>
                  <a:schemeClr val="tx1"/>
                </a:solidFill>
                <a:ea typeface="+mn-ea"/>
                <a:cs typeface="+mn-cs"/>
              </a:rPr>
              <a:t>Instructor Notes</a:t>
            </a:r>
            <a:r>
              <a:rPr lang="en-US" sz="1200" b="0" dirty="0">
                <a:solidFill>
                  <a:schemeClr val="tx1"/>
                </a:solidFill>
                <a:ea typeface="+mn-ea"/>
                <a:cs typeface="+mn-cs"/>
              </a:rPr>
              <a:t>:</a:t>
            </a:r>
          </a:p>
          <a:p>
            <a:pPr marL="171450" indent="-171450">
              <a:buFont typeface="Arial" pitchFamily="34" charset="0"/>
              <a:buChar char="•"/>
              <a:defRPr/>
            </a:pPr>
            <a:r>
              <a:rPr lang="en-US" sz="1200" b="0" dirty="0">
                <a:solidFill>
                  <a:schemeClr val="tx1"/>
                </a:solidFill>
                <a:ea typeface="+mn-ea"/>
                <a:cs typeface="+mn-cs"/>
              </a:rPr>
              <a:t>There are several things to think about when developing a plan for cleaning up vomit and diarrhea.</a:t>
            </a:r>
          </a:p>
          <a:p>
            <a:pPr marL="171450" indent="-171450">
              <a:buFont typeface="Arial" pitchFamily="34" charset="0"/>
              <a:buChar char="•"/>
              <a:defRPr/>
            </a:pPr>
            <a:r>
              <a:rPr lang="en-US" sz="1200" b="0" dirty="0">
                <a:solidFill>
                  <a:schemeClr val="tx1"/>
                </a:solidFill>
                <a:ea typeface="+mn-ea"/>
                <a:cs typeface="+mn-cs"/>
              </a:rPr>
              <a:t>How you will contain liquid and airborne substances, and remove</a:t>
            </a:r>
          </a:p>
          <a:p>
            <a:pPr marL="171450" indent="-171450">
              <a:buFont typeface="Arial" pitchFamily="34" charset="0"/>
              <a:buChar char="•"/>
              <a:defRPr/>
            </a:pPr>
            <a:r>
              <a:rPr lang="en-US" sz="1200" b="0" dirty="0">
                <a:solidFill>
                  <a:schemeClr val="tx1"/>
                </a:solidFill>
                <a:ea typeface="+mn-ea"/>
                <a:cs typeface="+mn-cs"/>
              </a:rPr>
              <a:t>them from the operation</a:t>
            </a:r>
          </a:p>
          <a:p>
            <a:pPr marL="171450" indent="-171450">
              <a:buFont typeface="Arial" pitchFamily="34" charset="0"/>
              <a:buChar char="•"/>
              <a:defRPr/>
            </a:pPr>
            <a:r>
              <a:rPr lang="en-US" sz="1200" b="0" dirty="0">
                <a:solidFill>
                  <a:schemeClr val="tx1"/>
                </a:solidFill>
                <a:ea typeface="+mn-ea"/>
                <a:cs typeface="+mn-cs"/>
              </a:rPr>
              <a:t>How you will clean, sanitize, and disinfect surfaces</a:t>
            </a:r>
          </a:p>
          <a:p>
            <a:pPr marL="171450" indent="-171450">
              <a:buFont typeface="Arial" pitchFamily="34" charset="0"/>
              <a:buChar char="•"/>
              <a:defRPr/>
            </a:pPr>
            <a:r>
              <a:rPr lang="en-US" sz="1200" b="0" dirty="0">
                <a:solidFill>
                  <a:schemeClr val="tx1"/>
                </a:solidFill>
                <a:ea typeface="+mn-ea"/>
                <a:cs typeface="+mn-cs"/>
              </a:rPr>
              <a:t>When to throw away food that may have been contaminated</a:t>
            </a:r>
          </a:p>
          <a:p>
            <a:pPr marL="171450" indent="-171450">
              <a:buFont typeface="Arial" pitchFamily="34" charset="0"/>
              <a:buChar char="•"/>
              <a:defRPr/>
            </a:pPr>
            <a:r>
              <a:rPr lang="en-US" sz="1200" b="0" dirty="0">
                <a:solidFill>
                  <a:schemeClr val="tx1"/>
                </a:solidFill>
                <a:ea typeface="+mn-ea"/>
                <a:cs typeface="+mn-cs"/>
              </a:rPr>
              <a:t>What equipment is needed to clean up these substances, and how it will be cleaned and disinfected after use</a:t>
            </a:r>
          </a:p>
          <a:p>
            <a:pPr marL="171450" indent="-171450">
              <a:buFont typeface="Arial" pitchFamily="34" charset="0"/>
              <a:buChar char="•"/>
              <a:defRPr/>
            </a:pPr>
            <a:r>
              <a:rPr lang="en-US" sz="1200" b="0" dirty="0">
                <a:solidFill>
                  <a:schemeClr val="tx1"/>
                </a:solidFill>
                <a:ea typeface="+mn-ea"/>
                <a:cs typeface="+mn-cs"/>
              </a:rPr>
              <a:t>When a food handler must wear personal protective equipment</a:t>
            </a:r>
          </a:p>
          <a:p>
            <a:pPr marL="171450" indent="-171450">
              <a:buFont typeface="Arial" pitchFamily="34" charset="0"/>
              <a:buChar char="•"/>
              <a:defRPr/>
            </a:pPr>
            <a:r>
              <a:rPr lang="en-US" sz="1200" b="0" dirty="0">
                <a:solidFill>
                  <a:schemeClr val="tx1"/>
                </a:solidFill>
                <a:ea typeface="+mn-ea"/>
                <a:cs typeface="+mn-cs"/>
              </a:rPr>
              <a:t>How staff will be notified of the correct procedures for</a:t>
            </a:r>
          </a:p>
          <a:p>
            <a:pPr marL="171450" indent="-171450">
              <a:buFont typeface="Arial" pitchFamily="34" charset="0"/>
              <a:buChar char="•"/>
              <a:defRPr/>
            </a:pPr>
            <a:r>
              <a:rPr lang="en-US" sz="1200" b="0" dirty="0">
                <a:solidFill>
                  <a:schemeClr val="tx1"/>
                </a:solidFill>
                <a:ea typeface="+mn-ea"/>
                <a:cs typeface="+mn-cs"/>
              </a:rPr>
              <a:t>containing, cleaning, and disinfecting these substances</a:t>
            </a:r>
          </a:p>
          <a:p>
            <a:pPr marL="171450" indent="-171450">
              <a:buFont typeface="Arial" pitchFamily="34" charset="0"/>
              <a:buChar char="•"/>
              <a:defRPr/>
            </a:pPr>
            <a:r>
              <a:rPr lang="en-US" sz="1200" b="0" dirty="0">
                <a:solidFill>
                  <a:schemeClr val="tx1"/>
                </a:solidFill>
                <a:ea typeface="+mn-ea"/>
                <a:cs typeface="+mn-cs"/>
              </a:rPr>
              <a:t>How to segregate contaminated areas from other areas</a:t>
            </a:r>
          </a:p>
          <a:p>
            <a:pPr marL="171450" indent="-171450">
              <a:buFont typeface="Arial" pitchFamily="34" charset="0"/>
              <a:buChar char="•"/>
              <a:defRPr/>
            </a:pPr>
            <a:r>
              <a:rPr lang="en-US" sz="1200" b="0" dirty="0">
                <a:solidFill>
                  <a:schemeClr val="tx1"/>
                </a:solidFill>
                <a:ea typeface="+mn-ea"/>
                <a:cs typeface="+mn-cs"/>
              </a:rPr>
              <a:t>When staff must be restricted from working with or around food</a:t>
            </a:r>
          </a:p>
          <a:p>
            <a:pPr marL="171450" indent="-171450">
              <a:buFont typeface="Arial" pitchFamily="34" charset="0"/>
              <a:buChar char="•"/>
              <a:defRPr/>
            </a:pPr>
            <a:r>
              <a:rPr lang="en-US" sz="1200" b="0" dirty="0">
                <a:solidFill>
                  <a:schemeClr val="tx1"/>
                </a:solidFill>
                <a:ea typeface="+mn-ea"/>
                <a:cs typeface="+mn-cs"/>
              </a:rPr>
              <a:t>or excluded from working in the operation</a:t>
            </a:r>
          </a:p>
          <a:p>
            <a:pPr marL="171450" indent="-171450">
              <a:buFont typeface="Arial" pitchFamily="34" charset="0"/>
              <a:buChar char="•"/>
              <a:defRPr/>
            </a:pPr>
            <a:r>
              <a:rPr lang="en-US" sz="1200" b="0" dirty="0">
                <a:solidFill>
                  <a:schemeClr val="tx1"/>
                </a:solidFill>
                <a:ea typeface="+mn-ea"/>
                <a:cs typeface="+mn-cs"/>
              </a:rPr>
              <a:t>How sick customers will be quickly removed from the operation</a:t>
            </a:r>
          </a:p>
          <a:p>
            <a:pPr marL="171450" indent="-171450">
              <a:buFont typeface="Arial" pitchFamily="34" charset="0"/>
              <a:buChar char="•"/>
              <a:defRPr/>
            </a:pPr>
            <a:r>
              <a:rPr lang="en-US" sz="1200" b="0" dirty="0">
                <a:solidFill>
                  <a:schemeClr val="tx1"/>
                </a:solidFill>
                <a:ea typeface="+mn-ea"/>
                <a:cs typeface="+mn-cs"/>
              </a:rPr>
              <a:t>How the cleaning plan will be implemented</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FA38BA6-C73F-BF49-8A2C-5A0F9DFF3AA6}" type="slidenum">
              <a:rPr lang="en-US" sz="1200" b="0" smtClean="0">
                <a:solidFill>
                  <a:schemeClr val="tx1"/>
                </a:solidFill>
              </a:rPr>
              <a:pPr eaLnBrk="1" hangingPunct="1">
                <a:defRPr/>
              </a:pPr>
              <a:t>98</a:t>
            </a:fld>
            <a:endParaRPr lang="en-US" sz="1200" b="0" dirty="0" smtClean="0">
              <a:solidFill>
                <a:schemeClr val="tx1"/>
              </a:solidFill>
            </a:endParaRPr>
          </a:p>
        </p:txBody>
      </p:sp>
      <p:sp>
        <p:nvSpPr>
          <p:cNvPr id="570371" name="Rectangle 2"/>
          <p:cNvSpPr>
            <a:spLocks noGrp="1" noRot="1" noChangeAspect="1" noChangeArrowheads="1" noTextEdit="1"/>
          </p:cNvSpPr>
          <p:nvPr>
            <p:ph type="sldImg"/>
          </p:nvPr>
        </p:nvSpPr>
        <p:spPr>
          <a:xfrm>
            <a:off x="1182688" y="696913"/>
            <a:ext cx="4648200" cy="3486150"/>
          </a:xfrm>
          <a:ln/>
        </p:spPr>
      </p:sp>
      <p:sp>
        <p:nvSpPr>
          <p:cNvPr id="587779" name="TextBox 1"/>
          <p:cNvSpPr txBox="1">
            <a:spLocks noChangeArrowheads="1"/>
          </p:cNvSpPr>
          <p:nvPr/>
        </p:nvSpPr>
        <p:spPr bwMode="auto">
          <a:xfrm>
            <a:off x="1219200" y="4419600"/>
            <a:ext cx="4800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rPr>
              <a:t>Instructor Notes</a:t>
            </a:r>
            <a:r>
              <a:rPr lang="en-US" sz="1200" b="0" dirty="0">
                <a:solidFill>
                  <a:schemeClr val="tx1"/>
                </a:solidFill>
              </a:rPr>
              <a:t>:</a:t>
            </a:r>
          </a:p>
          <a:p>
            <a:pPr eaLnBrk="1" hangingPunct="1">
              <a:buFont typeface="Arial" charset="0"/>
              <a:buChar char="•"/>
            </a:pPr>
            <a:r>
              <a:rPr lang="en-US" sz="1200" b="0" dirty="0">
                <a:solidFill>
                  <a:schemeClr val="tx1"/>
                </a:solidFill>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eaLnBrk="1" hangingPunct="1">
              <a:buFont typeface="Arial" charset="0"/>
              <a:buChar char="•"/>
            </a:pPr>
            <a:r>
              <a:rPr lang="en-US" sz="1200" b="0" dirty="0">
                <a:solidFill>
                  <a:schemeClr val="tx1"/>
                </a:solidFill>
              </a:rPr>
              <a:t>How you will contain liquid and airborne substances, and remove</a:t>
            </a:r>
          </a:p>
          <a:p>
            <a:pPr eaLnBrk="1" hangingPunct="1">
              <a:buFont typeface="Arial" charset="0"/>
              <a:buChar char="•"/>
            </a:pPr>
            <a:r>
              <a:rPr lang="en-US" sz="1200" b="0" dirty="0">
                <a:solidFill>
                  <a:schemeClr val="tx1"/>
                </a:solidFill>
              </a:rPr>
              <a:t>them from the operation</a:t>
            </a:r>
          </a:p>
          <a:p>
            <a:pPr eaLnBrk="1" hangingPunct="1">
              <a:buFont typeface="Arial" charset="0"/>
              <a:buChar char="•"/>
            </a:pPr>
            <a:r>
              <a:rPr lang="en-US" sz="1200" b="0" dirty="0">
                <a:solidFill>
                  <a:schemeClr val="tx1"/>
                </a:solidFill>
              </a:rPr>
              <a:t>How you will clean, sanitize, and disinfect surfaces</a:t>
            </a:r>
          </a:p>
          <a:p>
            <a:pPr eaLnBrk="1" hangingPunct="1">
              <a:buFont typeface="Arial" charset="0"/>
              <a:buChar char="•"/>
            </a:pPr>
            <a:r>
              <a:rPr lang="en-US" sz="1200" b="0" dirty="0">
                <a:solidFill>
                  <a:schemeClr val="tx1"/>
                </a:solidFill>
              </a:rPr>
              <a:t>When to throw away food that may have been contaminated</a:t>
            </a:r>
          </a:p>
          <a:p>
            <a:pPr eaLnBrk="1" hangingPunct="1">
              <a:buFont typeface="Arial" charset="0"/>
              <a:buChar char="•"/>
            </a:pPr>
            <a:r>
              <a:rPr lang="en-US" sz="1200" b="0" dirty="0">
                <a:solidFill>
                  <a:schemeClr val="tx1"/>
                </a:solidFill>
              </a:rPr>
              <a:t>What equipment is needed to clean up these substances, and how it will be cleaned and disinfected after use</a:t>
            </a:r>
          </a:p>
          <a:p>
            <a:pPr eaLnBrk="1" hangingPunct="1">
              <a:buFont typeface="Arial" charset="0"/>
              <a:buChar char="•"/>
            </a:pPr>
            <a:r>
              <a:rPr lang="en-US" sz="1200" b="0" dirty="0">
                <a:solidFill>
                  <a:schemeClr val="tx1"/>
                </a:solidFill>
              </a:rPr>
              <a:t>When a food handler must wear personal protective equipment</a:t>
            </a:r>
          </a:p>
          <a:p>
            <a:pPr eaLnBrk="1" hangingPunct="1">
              <a:buFont typeface="Arial" charset="0"/>
              <a:buChar char="•"/>
            </a:pPr>
            <a:r>
              <a:rPr lang="en-US" sz="1200" b="0" dirty="0">
                <a:solidFill>
                  <a:schemeClr val="tx1"/>
                </a:solidFill>
              </a:rPr>
              <a:t>How staff will be notified of the correct procedures for</a:t>
            </a:r>
          </a:p>
          <a:p>
            <a:pPr eaLnBrk="1" hangingPunct="1">
              <a:buFont typeface="Arial" charset="0"/>
              <a:buChar char="•"/>
            </a:pPr>
            <a:r>
              <a:rPr lang="en-US" sz="1200" b="0" dirty="0">
                <a:solidFill>
                  <a:schemeClr val="tx1"/>
                </a:solidFill>
              </a:rPr>
              <a:t>containing, cleaning, and disinfecting these substances</a:t>
            </a:r>
          </a:p>
          <a:p>
            <a:pPr eaLnBrk="1" hangingPunct="1">
              <a:buFont typeface="Arial" charset="0"/>
              <a:buChar char="•"/>
            </a:pPr>
            <a:r>
              <a:rPr lang="en-US" sz="1200" b="0" dirty="0">
                <a:solidFill>
                  <a:schemeClr val="tx1"/>
                </a:solidFill>
              </a:rPr>
              <a:t>How to segregate contaminated areas from other areas</a:t>
            </a:r>
          </a:p>
          <a:p>
            <a:pPr eaLnBrk="1" hangingPunct="1">
              <a:buFont typeface="Arial" charset="0"/>
              <a:buChar char="•"/>
            </a:pPr>
            <a:r>
              <a:rPr lang="en-US" sz="1200" b="0" dirty="0">
                <a:solidFill>
                  <a:schemeClr val="tx1"/>
                </a:solidFill>
              </a:rPr>
              <a:t>When staff must be restricted from working with or around food</a:t>
            </a:r>
          </a:p>
          <a:p>
            <a:pPr eaLnBrk="1" hangingPunct="1">
              <a:buFont typeface="Arial" charset="0"/>
              <a:buChar char="•"/>
            </a:pPr>
            <a:r>
              <a:rPr lang="en-US" sz="1200" b="0" dirty="0">
                <a:solidFill>
                  <a:schemeClr val="tx1"/>
                </a:solidFill>
              </a:rPr>
              <a:t>or excluded from working in the operation</a:t>
            </a:r>
          </a:p>
          <a:p>
            <a:pPr eaLnBrk="1" hangingPunct="1">
              <a:buFont typeface="Arial" charset="0"/>
              <a:buChar char="•"/>
            </a:pPr>
            <a:r>
              <a:rPr lang="en-US" sz="1200" b="0" dirty="0">
                <a:solidFill>
                  <a:schemeClr val="tx1"/>
                </a:solidFill>
              </a:rPr>
              <a:t>How sick customers will be quickly removed from the operation</a:t>
            </a:r>
          </a:p>
          <a:p>
            <a:pPr eaLnBrk="1" hangingPunct="1">
              <a:buFont typeface="Arial" charset="0"/>
              <a:buChar char="•"/>
            </a:pPr>
            <a:r>
              <a:rPr lang="en-US" sz="1200" b="0" dirty="0">
                <a:solidFill>
                  <a:schemeClr val="tx1"/>
                </a:solidFill>
              </a:rPr>
              <a:t>How the cleaning plan will be implemented</a:t>
            </a: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827BC4-7AAD-B144-887E-3049BD1A3F18}" type="slidenum">
              <a:rPr lang="en-US" sz="1200" b="0" smtClean="0">
                <a:solidFill>
                  <a:schemeClr val="tx1"/>
                </a:solidFill>
              </a:rPr>
              <a:pPr eaLnBrk="1" hangingPunct="1">
                <a:defRPr/>
              </a:pPr>
              <a:t>99</a:t>
            </a:fld>
            <a:endParaRPr lang="en-US" sz="1200" b="0" dirty="0" smtClean="0">
              <a:solidFill>
                <a:schemeClr val="tx1"/>
              </a:solidFill>
            </a:endParaRPr>
          </a:p>
        </p:txBody>
      </p:sp>
      <p:sp>
        <p:nvSpPr>
          <p:cNvPr id="571395" name="Rectangle 2"/>
          <p:cNvSpPr>
            <a:spLocks noGrp="1" noRot="1" noChangeAspect="1" noChangeArrowheads="1" noTextEdit="1"/>
          </p:cNvSpPr>
          <p:nvPr>
            <p:ph type="sldImg"/>
          </p:nvPr>
        </p:nvSpPr>
        <p:spPr>
          <a:xfrm>
            <a:off x="1182688" y="696913"/>
            <a:ext cx="4648200" cy="3486150"/>
          </a:xfrm>
          <a:ln/>
        </p:spPr>
      </p:sp>
      <p:sp>
        <p:nvSpPr>
          <p:cNvPr id="57139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571" tIns="46785" rIns="93571" bIns="46785"/>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372821-F8EE-4A4C-BEAE-5199A9B1B6B1}" type="slidenum">
              <a:rPr lang="en-US" sz="1200" b="0" smtClean="0">
                <a:solidFill>
                  <a:schemeClr val="tx1"/>
                </a:solidFill>
              </a:rPr>
              <a:pPr eaLnBrk="1" hangingPunct="1">
                <a:defRPr/>
              </a:pPr>
              <a:t>100</a:t>
            </a:fld>
            <a:endParaRPr lang="en-US" sz="1200" b="0" dirty="0" smtClean="0">
              <a:solidFill>
                <a:schemeClr val="tx1"/>
              </a:solidFill>
            </a:endParaRPr>
          </a:p>
        </p:txBody>
      </p:sp>
      <p:sp>
        <p:nvSpPr>
          <p:cNvPr id="5724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pPr>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When storing cleaning tools, consider the following:</a:t>
            </a:r>
          </a:p>
          <a:p>
            <a:pPr marL="342900" lvl="1" indent="-114300" eaLnBrk="1" hangingPunct="1">
              <a:buFontTx/>
              <a:buChar char="•"/>
              <a:defRPr/>
            </a:pPr>
            <a:r>
              <a:rPr lang="en-US" dirty="0" smtClean="0">
                <a:ea typeface="+mn-ea"/>
              </a:rPr>
              <a:t>Air-dry towels overnight.</a:t>
            </a:r>
          </a:p>
          <a:p>
            <a:pPr marL="342900" lvl="1" indent="-114300" eaLnBrk="1" hangingPunct="1">
              <a:buFontTx/>
              <a:buChar char="•"/>
              <a:defRPr/>
            </a:pPr>
            <a:r>
              <a:rPr lang="en-US" dirty="0" smtClean="0">
                <a:ea typeface="+mn-ea"/>
              </a:rPr>
              <a:t>Hang mops, brooms, and brushes on hooks to air-dry.</a:t>
            </a:r>
          </a:p>
          <a:p>
            <a:pPr marL="342900" lvl="1" indent="-114300" eaLnBrk="1" hangingPunct="1">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607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2176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8634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6816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11455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41612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145418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56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notesSlide" Target="../notesSlides/notesSlide54.xml"/><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1.jpeg"/></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79.jpg"/></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82.xml"/><Relationship Id="rId1" Type="http://schemas.openxmlformats.org/officeDocument/2006/relationships/slideLayout" Target="../slideLayouts/slideLayout1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8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notesSlide" Target="../notesSlides/notesSlide91.xml"/><Relationship Id="rId1" Type="http://schemas.openxmlformats.org/officeDocument/2006/relationships/slideLayout" Target="../slideLayouts/slideLayout11.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9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2"/>
          <p:cNvSpPr>
            <a:spLocks noGrp="1" noChangeArrowheads="1"/>
          </p:cNvSpPr>
          <p:nvPr>
            <p:ph type="body" idx="1"/>
          </p:nvPr>
        </p:nvSpPr>
        <p:spPr>
          <a:xfrm>
            <a:off x="393192" y="1143000"/>
            <a:ext cx="8240713" cy="457200"/>
          </a:xfrm>
        </p:spPr>
        <p:txBody>
          <a:bodyPr/>
          <a:lstStyle/>
          <a:p>
            <a:pPr eaLnBrk="1" hangingPunct="1">
              <a:defRPr/>
            </a:pPr>
            <a:r>
              <a:rPr lang="en-US" dirty="0">
                <a:latin typeface="Arial Narrow" charset="0"/>
                <a:cs typeface="+mn-cs"/>
              </a:rPr>
              <a:t>Handling </a:t>
            </a:r>
            <a:r>
              <a:rPr lang="en-US" dirty="0" smtClean="0">
                <a:latin typeface="Arial Narrow" charset="0"/>
                <a:cs typeface="+mn-cs"/>
              </a:rPr>
              <a:t>dishes </a:t>
            </a:r>
            <a:r>
              <a:rPr lang="en-US" dirty="0">
                <a:latin typeface="Arial Narrow" charset="0"/>
                <a:cs typeface="+mn-cs"/>
              </a:rPr>
              <a:t>and </a:t>
            </a:r>
            <a:r>
              <a:rPr lang="en-US" dirty="0" smtClean="0">
                <a:latin typeface="Arial Narrow" charset="0"/>
                <a:cs typeface="+mn-cs"/>
              </a:rPr>
              <a:t>glassware:</a:t>
            </a:r>
            <a:endParaRPr lang="en-US" sz="1800" i="1" dirty="0">
              <a:solidFill>
                <a:srgbClr val="000000"/>
              </a:solidFill>
              <a:latin typeface="Arial Narrow" charset="0"/>
              <a:cs typeface="+mn-cs"/>
            </a:endParaRPr>
          </a:p>
          <a:p>
            <a:pPr lvl="2" eaLnBrk="1" hangingPunct="1">
              <a:buFont typeface="Wingdings" charset="0"/>
              <a:buNone/>
              <a:defRPr/>
            </a:pPr>
            <a:endParaRPr lang="en-US" dirty="0">
              <a:solidFill>
                <a:srgbClr val="000000"/>
              </a:solidFill>
              <a:latin typeface="Arial Narrow" charset="0"/>
            </a:endParaRPr>
          </a:p>
        </p:txBody>
      </p:sp>
      <p:sp>
        <p:nvSpPr>
          <p:cNvPr id="196624"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7-10</a:t>
            </a:r>
          </a:p>
        </p:txBody>
      </p:sp>
      <p:sp>
        <p:nvSpPr>
          <p:cNvPr id="196625" name="Rectangle 30"/>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Service Staff Guidelines for Serving Food</a:t>
            </a:r>
          </a:p>
        </p:txBody>
      </p:sp>
      <p:pic>
        <p:nvPicPr>
          <p:cNvPr id="2" name="Picture 1" descr="6e_c07_06_CarryYe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175" y="2040763"/>
            <a:ext cx="1088136" cy="136855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926" y="2042674"/>
            <a:ext cx="1088136" cy="136472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677" y="2042674"/>
            <a:ext cx="1088136" cy="136472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4428" y="2042287"/>
            <a:ext cx="1088136" cy="136550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9177" y="2042674"/>
            <a:ext cx="1088136" cy="136472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0175" y="3534728"/>
            <a:ext cx="1088136" cy="1368552"/>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4926" y="3540056"/>
            <a:ext cx="1088136" cy="1357896"/>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9677" y="3538540"/>
            <a:ext cx="1088136" cy="136092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14428" y="3536252"/>
            <a:ext cx="1088136" cy="1365504"/>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177" y="3538159"/>
            <a:ext cx="1088136" cy="1361689"/>
          </a:xfrm>
          <a:prstGeom prst="rect">
            <a:avLst/>
          </a:prstGeom>
        </p:spPr>
      </p:pic>
      <p:sp>
        <p:nvSpPr>
          <p:cNvPr id="3" name="TextBox 2"/>
          <p:cNvSpPr txBox="1"/>
          <p:nvPr/>
        </p:nvSpPr>
        <p:spPr>
          <a:xfrm>
            <a:off x="393192" y="1978890"/>
            <a:ext cx="1016000" cy="323165"/>
          </a:xfrm>
          <a:prstGeom prst="rect">
            <a:avLst/>
          </a:prstGeom>
          <a:noFill/>
        </p:spPr>
        <p:txBody>
          <a:bodyPr wrap="square" tIns="0" rtlCol="0">
            <a:spAutoFit/>
          </a:bodyPr>
          <a:lstStyle/>
          <a:p>
            <a:pPr>
              <a:spcAft>
                <a:spcPts val="600"/>
              </a:spcAft>
            </a:pPr>
            <a:r>
              <a:rPr lang="en-US" sz="1800" dirty="0" smtClean="0">
                <a:solidFill>
                  <a:srgbClr val="00AEEF"/>
                </a:solidFill>
                <a:latin typeface="Arial Narrow"/>
                <a:cs typeface="Arial Narrow"/>
              </a:rPr>
              <a:t>Correct</a:t>
            </a:r>
            <a:endParaRPr lang="en-US" sz="1800" dirty="0">
              <a:solidFill>
                <a:srgbClr val="00AEEF"/>
              </a:solidFill>
              <a:latin typeface="Arial Narrow"/>
              <a:cs typeface="Arial Narrow"/>
            </a:endParaRPr>
          </a:p>
        </p:txBody>
      </p:sp>
      <p:sp>
        <p:nvSpPr>
          <p:cNvPr id="29" name="TextBox 28"/>
          <p:cNvSpPr txBox="1"/>
          <p:nvPr/>
        </p:nvSpPr>
        <p:spPr>
          <a:xfrm>
            <a:off x="393192" y="3460030"/>
            <a:ext cx="1016000" cy="323165"/>
          </a:xfrm>
          <a:prstGeom prst="rect">
            <a:avLst/>
          </a:prstGeom>
          <a:noFill/>
        </p:spPr>
        <p:txBody>
          <a:bodyPr wrap="square" tIns="0" rtlCol="0">
            <a:spAutoFit/>
          </a:bodyPr>
          <a:lstStyle/>
          <a:p>
            <a:pPr>
              <a:spcAft>
                <a:spcPts val="600"/>
              </a:spcAft>
            </a:pPr>
            <a:r>
              <a:rPr lang="en-US" sz="1800" dirty="0" smtClean="0">
                <a:solidFill>
                  <a:srgbClr val="00AEEF"/>
                </a:solidFill>
                <a:latin typeface="Arial Narrow"/>
                <a:cs typeface="Arial Narrow"/>
              </a:rPr>
              <a:t>Incorrect</a:t>
            </a:r>
            <a:endParaRPr lang="en-US" sz="1800" dirty="0">
              <a:solidFill>
                <a:srgbClr val="00AEEF"/>
              </a:solidFill>
              <a:latin typeface="Arial Narrow"/>
              <a:cs typeface="Arial Narrow"/>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10-29</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1"/>
          </p:nvPr>
        </p:nvSpPr>
        <p:spPr>
          <a:xfrm>
            <a:off x="393192" y="1143000"/>
            <a:ext cx="5545650" cy="4601896"/>
          </a:xfrm>
        </p:spPr>
        <p:txBody>
          <a:bodyPr/>
          <a:lstStyle/>
          <a:p>
            <a:pPr marL="0" indent="0" eaLnBrk="1" hangingPunct="1">
              <a:defRPr/>
            </a:pPr>
            <a:r>
              <a:rPr lang="en-US" dirty="0" smtClean="0">
                <a:latin typeface="Arial Narrow" charset="0"/>
                <a:cs typeface="+mn-cs"/>
              </a:rPr>
              <a:t>Chemicals:</a:t>
            </a:r>
            <a:endParaRPr lang="en-US" dirty="0">
              <a:latin typeface="Arial Narrow" charset="0"/>
              <a:cs typeface="+mn-cs"/>
            </a:endParaRPr>
          </a:p>
          <a:p>
            <a:pPr lvl="1" eaLnBrk="1" hangingPunct="1">
              <a:defRPr/>
            </a:pPr>
            <a:r>
              <a:rPr lang="en-US" dirty="0">
                <a:latin typeface="Arial Narrow" charset="0"/>
              </a:rPr>
              <a:t>Only purchase those approved for use in foodservice operations</a:t>
            </a:r>
          </a:p>
          <a:p>
            <a:pPr lvl="1" eaLnBrk="1" hangingPunct="1">
              <a:defRPr/>
            </a:pPr>
            <a:r>
              <a:rPr lang="en-US" dirty="0">
                <a:latin typeface="Arial Narrow" charset="0"/>
              </a:rPr>
              <a:t>Store them in their original containers away </a:t>
            </a:r>
            <a:r>
              <a:rPr lang="en-US" dirty="0" smtClean="0">
                <a:latin typeface="Arial Narrow" charset="0"/>
              </a:rPr>
              <a:t/>
            </a:r>
            <a:br>
              <a:rPr lang="en-US" dirty="0" smtClean="0">
                <a:latin typeface="Arial Narrow" charset="0"/>
              </a:rPr>
            </a:br>
            <a:r>
              <a:rPr lang="en-US" dirty="0" smtClean="0">
                <a:latin typeface="Arial Narrow" charset="0"/>
              </a:rPr>
              <a:t>from </a:t>
            </a:r>
            <a:r>
              <a:rPr lang="en-US" dirty="0">
                <a:latin typeface="Arial Narrow" charset="0"/>
              </a:rPr>
              <a:t>food and food-prep areas</a:t>
            </a:r>
          </a:p>
          <a:p>
            <a:pPr lvl="1" eaLnBrk="1" hangingPunct="1">
              <a:defRPr/>
            </a:pPr>
            <a:r>
              <a:rPr lang="en-US" dirty="0">
                <a:latin typeface="Arial Narrow" charset="0"/>
              </a:rPr>
              <a:t>If transferring them to a new container, label </a:t>
            </a:r>
            <a:r>
              <a:rPr lang="en-US" dirty="0" smtClean="0">
                <a:latin typeface="Arial Narrow" charset="0"/>
              </a:rPr>
              <a:t/>
            </a:r>
            <a:br>
              <a:rPr lang="en-US" dirty="0" smtClean="0">
                <a:latin typeface="Arial Narrow" charset="0"/>
              </a:rPr>
            </a:br>
            <a:r>
              <a:rPr lang="en-US" dirty="0" smtClean="0">
                <a:latin typeface="Arial Narrow" charset="0"/>
              </a:rPr>
              <a:t>it </a:t>
            </a:r>
            <a:r>
              <a:rPr lang="en-US" dirty="0">
                <a:latin typeface="Arial Narrow" charset="0"/>
              </a:rPr>
              <a:t>with the common name of the chemical</a:t>
            </a:r>
          </a:p>
        </p:txBody>
      </p:sp>
      <p:sp>
        <p:nvSpPr>
          <p:cNvPr id="28569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10-30</a:t>
            </a:r>
          </a:p>
        </p:txBody>
      </p:sp>
      <p:sp>
        <p:nvSpPr>
          <p:cNvPr id="28570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Using Foodservice Chemicals</a:t>
            </a:r>
          </a:p>
        </p:txBody>
      </p:sp>
      <p:pic>
        <p:nvPicPr>
          <p:cNvPr id="2" name="Picture 1" descr="6e_c10_14_chemroom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4"/>
          <p:cNvSpPr>
            <a:spLocks noGrp="1" noChangeArrowheads="1"/>
          </p:cNvSpPr>
          <p:nvPr>
            <p:ph type="body" idx="1"/>
          </p:nvPr>
        </p:nvSpPr>
        <p:spPr>
          <a:xfrm>
            <a:off x="393192" y="1143000"/>
            <a:ext cx="4981575" cy="4914900"/>
          </a:xfrm>
        </p:spPr>
        <p:txBody>
          <a:bodyPr/>
          <a:lstStyle/>
          <a:p>
            <a:pPr marL="0" indent="0" eaLnBrk="1" hangingPunct="1">
              <a:defRPr/>
            </a:pPr>
            <a:r>
              <a:rPr lang="en-US" dirty="0" smtClean="0">
                <a:latin typeface="Arial Narrow" charset="0"/>
                <a:cs typeface="+mn-cs"/>
              </a:rPr>
              <a:t>Chemicals:</a:t>
            </a:r>
            <a:endParaRPr lang="en-US" sz="1800" i="1" dirty="0">
              <a:latin typeface="Arial Narrow" charset="0"/>
              <a:cs typeface="+mn-cs"/>
            </a:endParaRPr>
          </a:p>
          <a:p>
            <a:pPr lvl="1" eaLnBrk="1" hangingPunct="1">
              <a:defRPr/>
            </a:pPr>
            <a:r>
              <a:rPr lang="en-US" dirty="0">
                <a:latin typeface="Arial Narrow" charset="0"/>
              </a:rPr>
              <a:t>Keep MSDS for each chemical</a:t>
            </a:r>
          </a:p>
          <a:p>
            <a:pPr lvl="1" eaLnBrk="1" hangingPunct="1">
              <a:defRPr/>
            </a:pPr>
            <a:r>
              <a:rPr lang="en-US" dirty="0">
                <a:latin typeface="Arial Narrow" charset="0"/>
              </a:rPr>
              <a:t>When throwing chemicals out, </a:t>
            </a:r>
            <a:r>
              <a:rPr lang="en-US" dirty="0" smtClean="0">
                <a:latin typeface="Arial Narrow" charset="0"/>
              </a:rPr>
              <a:t>follow </a:t>
            </a:r>
            <a:endParaRPr lang="en-US" dirty="0">
              <a:latin typeface="Arial Narrow" charset="0"/>
            </a:endParaRPr>
          </a:p>
          <a:p>
            <a:pPr lvl="2" eaLnBrk="1" hangingPunct="1">
              <a:defRPr/>
            </a:pPr>
            <a:r>
              <a:rPr lang="en-US" dirty="0">
                <a:latin typeface="Arial Narrow" charset="0"/>
              </a:rPr>
              <a:t>Instructions on the </a:t>
            </a:r>
            <a:r>
              <a:rPr lang="en-US" dirty="0" smtClean="0">
                <a:latin typeface="Arial Narrow" charset="0"/>
              </a:rPr>
              <a:t>label </a:t>
            </a:r>
            <a:endParaRPr lang="en-US" dirty="0">
              <a:latin typeface="Arial Narrow" charset="0"/>
            </a:endParaRPr>
          </a:p>
          <a:p>
            <a:pPr lvl="2" eaLnBrk="1" hangingPunct="1">
              <a:defRPr/>
            </a:pPr>
            <a:r>
              <a:rPr lang="en-US" dirty="0">
                <a:latin typeface="Arial Narrow" charset="0"/>
              </a:rPr>
              <a:t>Local regulatory requirements</a:t>
            </a:r>
          </a:p>
        </p:txBody>
      </p:sp>
      <p:sp>
        <p:nvSpPr>
          <p:cNvPr id="28672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10-31</a:t>
            </a:r>
          </a:p>
        </p:txBody>
      </p:sp>
      <p:sp>
        <p:nvSpPr>
          <p:cNvPr id="286725"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Using Foodservice Chemicals</a:t>
            </a:r>
          </a:p>
        </p:txBody>
      </p:sp>
      <p:pic>
        <p:nvPicPr>
          <p:cNvPr id="2" name="Picture 1" descr="6e_c10_14_msd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4"/>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To develop an effective cleaning program: </a:t>
            </a:r>
            <a:endParaRPr lang="en-US" sz="2000" i="1" dirty="0">
              <a:latin typeface="Arial Narrow" charset="0"/>
              <a:cs typeface="+mn-cs"/>
            </a:endParaRPr>
          </a:p>
          <a:p>
            <a:pPr lvl="1" eaLnBrk="1" hangingPunct="1">
              <a:defRPr/>
            </a:pPr>
            <a:r>
              <a:rPr lang="en-US" dirty="0">
                <a:latin typeface="Arial Narrow" charset="0"/>
              </a:rPr>
              <a:t>Create a master cleaning schedule</a:t>
            </a:r>
          </a:p>
          <a:p>
            <a:pPr lvl="1" eaLnBrk="1" hangingPunct="1">
              <a:defRPr/>
            </a:pPr>
            <a:r>
              <a:rPr lang="en-US" dirty="0">
                <a:latin typeface="Arial Narrow" charset="0"/>
              </a:rPr>
              <a:t>Train your </a:t>
            </a:r>
            <a:r>
              <a:rPr lang="en-US" dirty="0" smtClean="0">
                <a:latin typeface="Arial Narrow" charset="0"/>
              </a:rPr>
              <a:t>staff </a:t>
            </a:r>
            <a:r>
              <a:rPr lang="en-US" dirty="0">
                <a:latin typeface="Arial Narrow" charset="0"/>
              </a:rPr>
              <a:t>to follow it</a:t>
            </a:r>
          </a:p>
          <a:p>
            <a:pPr lvl="1" eaLnBrk="1" hangingPunct="1">
              <a:defRPr/>
            </a:pPr>
            <a:r>
              <a:rPr lang="en-US" dirty="0">
                <a:latin typeface="Arial Narrow" charset="0"/>
              </a:rPr>
              <a:t>Monitor the program to make sure it works </a:t>
            </a:r>
          </a:p>
        </p:txBody>
      </p:sp>
      <p:sp>
        <p:nvSpPr>
          <p:cNvPr id="28774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10-32</a:t>
            </a:r>
          </a:p>
        </p:txBody>
      </p:sp>
      <p:sp>
        <p:nvSpPr>
          <p:cNvPr id="28774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1"/>
          </p:nvPr>
        </p:nvSpPr>
        <p:spPr>
          <a:xfrm>
            <a:off x="393192" y="1143000"/>
            <a:ext cx="4559095" cy="4895791"/>
          </a:xfrm>
        </p:spPr>
        <p:txBody>
          <a:bodyPr/>
          <a:lstStyle/>
          <a:p>
            <a:pPr marL="0" indent="0" eaLnBrk="1" hangingPunct="1">
              <a:defRPr/>
            </a:pPr>
            <a:r>
              <a:rPr lang="en-US" dirty="0">
                <a:latin typeface="Arial Narrow" charset="0"/>
                <a:cs typeface="+mn-cs"/>
              </a:rPr>
              <a:t>To create a master cleaning schedule, identify:</a:t>
            </a:r>
            <a:endParaRPr lang="en-US" sz="2000" i="1" dirty="0">
              <a:latin typeface="Arial Narrow" charset="0"/>
              <a:cs typeface="+mn-cs"/>
            </a:endParaRPr>
          </a:p>
          <a:p>
            <a:pPr lvl="1" eaLnBrk="1" hangingPunct="1">
              <a:defRPr/>
            </a:pPr>
            <a:r>
              <a:rPr lang="en-US" dirty="0">
                <a:latin typeface="Arial Narrow" charset="0"/>
              </a:rPr>
              <a:t>What should be cleaned</a:t>
            </a:r>
          </a:p>
          <a:p>
            <a:pPr lvl="1" eaLnBrk="1" hangingPunct="1">
              <a:defRPr/>
            </a:pPr>
            <a:r>
              <a:rPr lang="en-US" dirty="0">
                <a:latin typeface="Arial Narrow" charset="0"/>
              </a:rPr>
              <a:t>Who should clean it</a:t>
            </a:r>
          </a:p>
          <a:p>
            <a:pPr lvl="1" eaLnBrk="1" hangingPunct="1">
              <a:defRPr/>
            </a:pPr>
            <a:r>
              <a:rPr lang="en-US" dirty="0">
                <a:latin typeface="Arial Narrow" charset="0"/>
              </a:rPr>
              <a:t>When it should be cleaned</a:t>
            </a:r>
          </a:p>
          <a:p>
            <a:pPr lvl="1" eaLnBrk="1" hangingPunct="1">
              <a:defRPr/>
            </a:pPr>
            <a:r>
              <a:rPr lang="en-US" dirty="0">
                <a:latin typeface="Arial Narrow" charset="0"/>
              </a:rPr>
              <a:t>How it should be cleaned</a:t>
            </a:r>
          </a:p>
        </p:txBody>
      </p:sp>
      <p:sp>
        <p:nvSpPr>
          <p:cNvPr id="28877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10-33</a:t>
            </a:r>
          </a:p>
        </p:txBody>
      </p:sp>
      <p:sp>
        <p:nvSpPr>
          <p:cNvPr id="288773"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a:spLocks noGrp="1" noChangeArrowheads="1"/>
          </p:cNvSpPr>
          <p:nvPr>
            <p:ph type="body" idx="1"/>
          </p:nvPr>
        </p:nvSpPr>
        <p:spPr>
          <a:xfrm>
            <a:off x="393192" y="1143000"/>
            <a:ext cx="5600700" cy="3816350"/>
          </a:xfrm>
        </p:spPr>
        <p:txBody>
          <a:bodyPr/>
          <a:lstStyle/>
          <a:p>
            <a:pPr marL="0" indent="0" eaLnBrk="1" hangingPunct="1">
              <a:defRPr/>
            </a:pPr>
            <a:r>
              <a:rPr lang="en-US" dirty="0">
                <a:latin typeface="Arial Narrow" charset="0"/>
                <a:cs typeface="+mn-cs"/>
              </a:rPr>
              <a:t>Monitoring the cleaning program:</a:t>
            </a:r>
            <a:endParaRPr lang="en-US" sz="2000" i="1" dirty="0">
              <a:latin typeface="Arial Narrow" charset="0"/>
              <a:cs typeface="+mn-cs"/>
            </a:endParaRPr>
          </a:p>
          <a:p>
            <a:pPr lvl="1" eaLnBrk="1" hangingPunct="1">
              <a:defRPr/>
            </a:pPr>
            <a:r>
              <a:rPr lang="en-US" dirty="0">
                <a:latin typeface="Arial Narrow" charset="0"/>
              </a:rPr>
              <a:t>Supervise daily cleaning routines</a:t>
            </a:r>
          </a:p>
          <a:p>
            <a:pPr lvl="1" eaLnBrk="1" hangingPunct="1">
              <a:defRPr/>
            </a:pPr>
            <a:r>
              <a:rPr lang="en-US" dirty="0">
                <a:latin typeface="Arial Narrow" charset="0"/>
              </a:rPr>
              <a:t>Check cleaning tasks against the master schedule every day</a:t>
            </a:r>
          </a:p>
          <a:p>
            <a:pPr lvl="1" eaLnBrk="1" hangingPunct="1">
              <a:defRPr/>
            </a:pPr>
            <a:r>
              <a:rPr lang="en-US" dirty="0">
                <a:latin typeface="Arial Narrow" charset="0"/>
              </a:rPr>
              <a:t>Change the master schedule as needed</a:t>
            </a:r>
          </a:p>
          <a:p>
            <a:pPr lvl="1" eaLnBrk="1" hangingPunct="1">
              <a:defRPr/>
            </a:pPr>
            <a:r>
              <a:rPr lang="en-US" dirty="0">
                <a:latin typeface="Arial Narrow" charset="0"/>
              </a:rPr>
              <a:t>Ask staff for input on the program</a:t>
            </a:r>
          </a:p>
        </p:txBody>
      </p:sp>
      <p:sp>
        <p:nvSpPr>
          <p:cNvPr id="28979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10-34</a:t>
            </a:r>
          </a:p>
        </p:txBody>
      </p:sp>
      <p:sp>
        <p:nvSpPr>
          <p:cNvPr id="28979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15_at slic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88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4300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contaminated</a:t>
            </a:r>
          </a:p>
          <a:p>
            <a:pPr lvl="2" eaLnBrk="1" hangingPunct="1">
              <a:lnSpc>
                <a:spcPct val="80000"/>
              </a:lnSpc>
              <a:defRPr/>
            </a:pPr>
            <a:r>
              <a:rPr lang="en-US" dirty="0">
                <a:latin typeface="Arial Narrow" charset="0"/>
              </a:rPr>
              <a:t>Wrap or cover 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7-11</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2" name="Picture 1" descr="6e_c07_07_tableware_cr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4546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Food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food containers.</a:t>
            </a:r>
          </a:p>
          <a:p>
            <a:pPr lvl="1"/>
            <a:r>
              <a:rPr lang="en-US" dirty="0"/>
              <a:t>Take-home food containers must </a:t>
            </a:r>
            <a:r>
              <a:rPr lang="en-US" dirty="0" smtClean="0"/>
              <a:t>be:</a:t>
            </a:r>
          </a:p>
          <a:p>
            <a:pPr lvl="2"/>
            <a:r>
              <a:rPr lang="en-US" dirty="0" smtClean="0"/>
              <a:t>Designed </a:t>
            </a:r>
            <a:r>
              <a:rPr lang="en-US" dirty="0"/>
              <a:t>to be </a:t>
            </a:r>
            <a:r>
              <a:rPr lang="en-US" dirty="0" smtClean="0"/>
              <a:t>reused</a:t>
            </a:r>
          </a:p>
          <a:p>
            <a:pPr lvl="2"/>
            <a:r>
              <a:rPr lang="en-US" dirty="0" smtClean="0"/>
              <a:t>Provided </a:t>
            </a:r>
            <a:r>
              <a:rPr lang="en-US" dirty="0"/>
              <a:t>to the customer by the </a:t>
            </a:r>
            <a:r>
              <a:rPr lang="en-US" dirty="0" smtClean="0"/>
              <a:t>operation</a:t>
            </a:r>
            <a:endParaRPr lang="en-US" dirty="0"/>
          </a:p>
          <a:p>
            <a:pPr lvl="2"/>
            <a:r>
              <a:rPr lang="en-US" dirty="0" smtClean="0"/>
              <a:t>Cleaned </a:t>
            </a:r>
            <a:r>
              <a:rPr lang="en-US" dirty="0"/>
              <a:t>and sanitized correctly</a:t>
            </a:r>
          </a:p>
          <a:p>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7-12</a:t>
            </a:r>
          </a:p>
        </p:txBody>
      </p:sp>
    </p:spTree>
    <p:extLst>
      <p:ext uri="{BB962C8B-B14F-4D97-AF65-F5344CB8AC3E}">
        <p14:creationId xmlns:p14="http://schemas.microsoft.com/office/powerpoint/2010/main" val="1617576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Beverages </a:t>
            </a:r>
          </a:p>
        </p:txBody>
      </p:sp>
      <p:sp>
        <p:nvSpPr>
          <p:cNvPr id="3" name="Content Placeholder 2"/>
          <p:cNvSpPr>
            <a:spLocks noGrp="1"/>
          </p:cNvSpPr>
          <p:nvPr>
            <p:ph idx="1"/>
          </p:nvPr>
        </p:nvSpPr>
        <p:spPr/>
        <p:txBody>
          <a:bodyPr/>
          <a:lstStyle/>
          <a:p>
            <a:pPr lvl="1"/>
            <a:r>
              <a:rPr lang="en-US" dirty="0"/>
              <a:t>Some jurisdictions allow the refilling of </a:t>
            </a:r>
            <a:r>
              <a:rPr lang="en-US" dirty="0" smtClean="0"/>
              <a:t>take-home </a:t>
            </a:r>
            <a:r>
              <a:rPr lang="en-US" dirty="0"/>
              <a:t>beverage containers.</a:t>
            </a:r>
          </a:p>
          <a:p>
            <a:pPr lvl="1"/>
            <a:r>
              <a:rPr lang="en-US" dirty="0"/>
              <a:t>These can be refilled for the same customer with non-TCS </a:t>
            </a:r>
            <a:r>
              <a:rPr lang="en-US" dirty="0" smtClean="0"/>
              <a:t>food.</a:t>
            </a:r>
            <a:br>
              <a:rPr lang="en-US" dirty="0" smtClean="0"/>
            </a:br>
            <a:r>
              <a:rPr lang="en-US" dirty="0" smtClean="0"/>
              <a:t>The </a:t>
            </a:r>
            <a:r>
              <a:rPr lang="en-US" dirty="0"/>
              <a:t>container must be:</a:t>
            </a:r>
          </a:p>
          <a:p>
            <a:pPr lvl="2"/>
            <a:r>
              <a:rPr lang="en-US" dirty="0"/>
              <a:t>Able to be effectively cleaned at home and at the operation</a:t>
            </a:r>
          </a:p>
          <a:p>
            <a:pPr lvl="2"/>
            <a:r>
              <a:rPr lang="en-US" dirty="0"/>
              <a:t>Rinsed with fresh, pressurized hot water before refilling</a:t>
            </a:r>
          </a:p>
          <a:p>
            <a:pPr lvl="2"/>
            <a:r>
              <a:rPr lang="en-US" dirty="0"/>
              <a:t>Refilled using a process </a:t>
            </a:r>
            <a:r>
              <a:rPr lang="en-US" dirty="0" smtClean="0"/>
              <a:t>that prevents </a:t>
            </a:r>
            <a:r>
              <a:rPr lang="en-US" dirty="0"/>
              <a:t>contamination</a:t>
            </a:r>
          </a:p>
          <a:p>
            <a:endParaRPr lang="en-US" dirty="0"/>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7-13</a:t>
            </a:r>
          </a:p>
        </p:txBody>
      </p:sp>
    </p:spTree>
    <p:extLst>
      <p:ext uri="{BB962C8B-B14F-4D97-AF65-F5344CB8AC3E}">
        <p14:creationId xmlns:p14="http://schemas.microsoft.com/office/powerpoint/2010/main" val="1116069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4300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r>
              <a:rPr lang="en-US" dirty="0">
                <a:latin typeface="Arial Narrow" charset="0"/>
              </a:rPr>
              <a:t>to 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7-14</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2" name="Picture 1" descr="6e_c07_07_SalsaServ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06643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Prevent time-temperature abuse and </a:t>
            </a:r>
            <a:r>
              <a:rPr lang="en-US" dirty="0" smtClean="0">
                <a:latin typeface="Arial Narrow" charset="0"/>
                <a:cs typeface="+mn-cs"/>
              </a:rPr>
              <a:t>contamination:</a:t>
            </a:r>
            <a:r>
              <a:rPr lang="en-US" sz="2000" dirty="0" smtClean="0">
                <a:solidFill>
                  <a:schemeClr val="accent1"/>
                </a:solidFill>
                <a:latin typeface="Arial Narrow" charset="0"/>
                <a:cs typeface="+mn-cs"/>
              </a:rPr>
              <a:t> </a:t>
            </a:r>
            <a:endParaRPr lang="en-US" sz="2000" dirty="0">
              <a:solidFill>
                <a:schemeClr val="accent1"/>
              </a:solidFill>
              <a:latin typeface="Arial Narrow" charset="0"/>
              <a:cs typeface="+mn-cs"/>
            </a:endParaRPr>
          </a:p>
          <a:p>
            <a:pPr lvl="1" eaLnBrk="1" hangingPunct="1">
              <a:defRPr/>
            </a:pPr>
            <a:r>
              <a:rPr lang="en-US" dirty="0">
                <a:latin typeface="Arial Narrow" charset="0"/>
              </a:rPr>
              <a:t>Use sneeze guards</a:t>
            </a:r>
          </a:p>
          <a:p>
            <a:pPr lvl="2" eaLnBrk="1" hangingPunct="1">
              <a:defRPr/>
            </a:pPr>
            <a:r>
              <a:rPr lang="en-US" dirty="0">
                <a:latin typeface="Arial Narrow" charset="0"/>
              </a:rPr>
              <a:t>Must be located </a:t>
            </a:r>
            <a:r>
              <a:rPr lang="en-US" dirty="0" smtClean="0">
                <a:latin typeface="Arial Narrow" charset="0"/>
              </a:rPr>
              <a:t>14</a:t>
            </a:r>
            <a:r>
              <a:rPr lang="en-US" altLang="ja-JP" dirty="0" smtClean="0">
                <a:latin typeface="Arial Narrow" charset="0"/>
              </a:rPr>
              <a:t>"</a:t>
            </a:r>
            <a:r>
              <a:rPr lang="en-US" dirty="0" smtClean="0">
                <a:latin typeface="Arial Narrow" charset="0"/>
              </a:rPr>
              <a:t> </a:t>
            </a:r>
            <a:r>
              <a:rPr lang="en-US" dirty="0">
                <a:latin typeface="Arial Narrow" charset="0"/>
              </a:rPr>
              <a:t>(36cm) above the counter</a:t>
            </a:r>
          </a:p>
          <a:p>
            <a:pPr lvl="2" eaLnBrk="1" hangingPunct="1">
              <a:defRPr/>
            </a:pPr>
            <a:r>
              <a:rPr lang="en-US" dirty="0">
                <a:latin typeface="Arial Narrow" charset="0"/>
              </a:rPr>
              <a:t>Must extend </a:t>
            </a:r>
            <a:r>
              <a:rPr lang="en-US" dirty="0" smtClean="0">
                <a:latin typeface="Arial Narrow" charset="0"/>
              </a:rPr>
              <a:t>7</a:t>
            </a:r>
            <a:r>
              <a:rPr lang="en-US" altLang="ja-JP" dirty="0" smtClean="0">
                <a:latin typeface="Arial Narrow" charset="0"/>
              </a:rPr>
              <a:t>"</a:t>
            </a:r>
            <a:r>
              <a:rPr lang="en-US" dirty="0" smtClean="0">
                <a:latin typeface="Arial Narrow" charset="0"/>
              </a:rPr>
              <a:t> </a:t>
            </a:r>
            <a:r>
              <a:rPr lang="en-US" dirty="0">
                <a:latin typeface="Arial Narrow" charset="0"/>
              </a:rPr>
              <a:t>(18cm) beyond </a:t>
            </a:r>
            <a:br>
              <a:rPr lang="en-US" dirty="0">
                <a:latin typeface="Arial Narrow" charset="0"/>
              </a:rPr>
            </a:br>
            <a:r>
              <a:rPr lang="en-US" dirty="0">
                <a:latin typeface="Arial Narrow" charset="0"/>
              </a:rPr>
              <a:t>the food</a:t>
            </a:r>
          </a:p>
          <a:p>
            <a:pPr lvl="1" eaLnBrk="1" hangingPunct="1">
              <a:defRPr/>
            </a:pPr>
            <a:r>
              <a:rPr lang="en-US" dirty="0">
                <a:latin typeface="Arial Narrow" charset="0"/>
              </a:rPr>
              <a:t>Identify all food items</a:t>
            </a:r>
          </a:p>
          <a:p>
            <a:pPr lvl="2" eaLnBrk="1" hangingPunct="1">
              <a:defRPr/>
            </a:pPr>
            <a:r>
              <a:rPr lang="en-US" dirty="0">
                <a:latin typeface="Arial Narrow" charset="0"/>
              </a:rPr>
              <a:t>Label food</a:t>
            </a:r>
          </a:p>
          <a:p>
            <a:pPr lvl="2" eaLnBrk="1" hangingPunct="1">
              <a:defRPr/>
            </a:pPr>
            <a:r>
              <a:rPr lang="en-US" dirty="0">
                <a:latin typeface="Arial Narrow" charset="0"/>
              </a:rPr>
              <a:t>Place salad dressing names on ladle handles </a:t>
            </a:r>
          </a:p>
        </p:txBody>
      </p:sp>
      <p:sp>
        <p:nvSpPr>
          <p:cNvPr id="2017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7-15</a:t>
            </a:r>
          </a:p>
        </p:txBody>
      </p:sp>
      <p:sp>
        <p:nvSpPr>
          <p:cNvPr id="20173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08_SneezeGuar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body" idx="1"/>
          </p:nvPr>
        </p:nvSpPr>
        <p:spPr>
          <a:xfrm>
            <a:off x="393192" y="1143000"/>
            <a:ext cx="4914900" cy="4983163"/>
          </a:xfrm>
        </p:spPr>
        <p:txBody>
          <a:bodyPr/>
          <a:lstStyle/>
          <a:p>
            <a:pPr marL="0" indent="0" eaLnBrk="1" hangingPunct="1">
              <a:defRPr/>
            </a:pPr>
            <a:r>
              <a:rPr lang="en-US" dirty="0">
                <a:latin typeface="Arial Narrow" charset="0"/>
                <a:cs typeface="+mn-cs"/>
              </a:rPr>
              <a:t>Prevent time-temperature abuse and </a:t>
            </a:r>
            <a:r>
              <a:rPr lang="en-US" dirty="0" smtClean="0">
                <a:latin typeface="Arial Narrow" charset="0"/>
                <a:cs typeface="+mn-cs"/>
              </a:rPr>
              <a:t>contamination:</a:t>
            </a:r>
            <a:r>
              <a:rPr lang="en-US" sz="2000" dirty="0" smtClean="0">
                <a:latin typeface="Arial Narrow" charset="0"/>
                <a:cs typeface="+mn-cs"/>
              </a:rPr>
              <a:t> </a:t>
            </a:r>
            <a:endParaRPr lang="en-US" sz="2000" dirty="0">
              <a:latin typeface="Arial Narrow" charset="0"/>
              <a:cs typeface="+mn-cs"/>
            </a:endParaRPr>
          </a:p>
          <a:p>
            <a:pPr lvl="1" eaLnBrk="1" hangingPunct="1">
              <a:defRPr/>
            </a:pPr>
            <a:r>
              <a:rPr lang="en-US" dirty="0">
                <a:latin typeface="Arial Narrow" charset="0"/>
              </a:rPr>
              <a:t>Keep hot food at </a:t>
            </a:r>
            <a:r>
              <a:rPr lang="en-US" dirty="0" smtClean="0">
                <a:latin typeface="Arial Narrow" charset="0"/>
              </a:rPr>
              <a:t>135</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higher</a:t>
            </a:r>
          </a:p>
          <a:p>
            <a:pPr lvl="1" eaLnBrk="1" hangingPunct="1">
              <a:defRPr/>
            </a:pPr>
            <a:r>
              <a:rPr lang="en-US" dirty="0">
                <a:latin typeface="Arial Narrow" charset="0"/>
              </a:rPr>
              <a:t>Keep cold food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a:t>
            </a:r>
          </a:p>
          <a:p>
            <a:pPr lvl="1" eaLnBrk="1" hangingPunct="1">
              <a:defRPr/>
            </a:pPr>
            <a:r>
              <a:rPr lang="en-US" dirty="0">
                <a:latin typeface="Arial Narrow" charset="0"/>
              </a:rPr>
              <a:t>Keep raw meat, fish, and poultry separate from ready-to-eat food </a:t>
            </a: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let customers refill dirty plates or use dirty utensils at self-service areas</a:t>
            </a:r>
          </a:p>
        </p:txBody>
      </p:sp>
      <p:sp>
        <p:nvSpPr>
          <p:cNvPr id="2027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7-16</a:t>
            </a:r>
          </a:p>
        </p:txBody>
      </p:sp>
      <p:sp>
        <p:nvSpPr>
          <p:cNvPr id="2027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idx="1"/>
          </p:nvPr>
        </p:nvSpPr>
        <p:spPr>
          <a:xfrm>
            <a:off x="393192" y="1143000"/>
            <a:ext cx="4914900" cy="4983163"/>
          </a:xfrm>
        </p:spPr>
        <p:txBody>
          <a:bodyPr/>
          <a:lstStyle/>
          <a:p>
            <a:pPr marL="0" indent="0" eaLnBrk="1" hangingPunct="1">
              <a:defRPr/>
            </a:pPr>
            <a:r>
              <a:rPr lang="en-US" dirty="0">
                <a:latin typeface="Arial Narrow" charset="0"/>
                <a:cs typeface="+mn-cs"/>
              </a:rPr>
              <a:t>Prevent time-temperature abuse and </a:t>
            </a:r>
            <a:r>
              <a:rPr lang="en-US" dirty="0" smtClean="0">
                <a:latin typeface="Arial Narrow" charset="0"/>
                <a:cs typeface="+mn-cs"/>
              </a:rPr>
              <a:t>contamination:</a:t>
            </a:r>
            <a:r>
              <a:rPr lang="en-US" sz="2000" dirty="0" smtClean="0">
                <a:latin typeface="Arial Narrow" charset="0"/>
                <a:cs typeface="+mn-cs"/>
              </a:rPr>
              <a:t> </a:t>
            </a:r>
            <a:endParaRPr lang="en-US" sz="2000" dirty="0">
              <a:latin typeface="Arial Narrow" charset="0"/>
              <a:cs typeface="+mn-cs"/>
            </a:endParaRPr>
          </a:p>
          <a:p>
            <a:pPr lvl="1" eaLnBrk="1" hangingPunct="1">
              <a:defRPr/>
            </a:pPr>
            <a:r>
              <a:rPr lang="en-US" dirty="0">
                <a:latin typeface="Arial Narrow" charset="0"/>
              </a:rPr>
              <a:t>Stock food displays with the correct utensils for dispensing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ice as an ingredient if it was used to keep food or beverages cold</a:t>
            </a:r>
          </a:p>
        </p:txBody>
      </p:sp>
      <p:sp>
        <p:nvSpPr>
          <p:cNvPr id="20377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7-17</a:t>
            </a:r>
          </a:p>
        </p:txBody>
      </p:sp>
      <p:sp>
        <p:nvSpPr>
          <p:cNvPr id="20378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43000"/>
            <a:ext cx="6219825" cy="4851155"/>
          </a:xfrm>
        </p:spPr>
        <p:txBody>
          <a:bodyPr/>
          <a:lstStyle/>
          <a:p>
            <a:pPr marL="0" indent="0" eaLnBrk="1" hangingPunct="1">
              <a:defRPr/>
            </a:pPr>
            <a:r>
              <a:rPr lang="en-US" dirty="0">
                <a:latin typeface="Arial Narrow" charset="0"/>
                <a:cs typeface="+mn-cs"/>
              </a:rPr>
              <a:t>When labeling bulk food in self-service areas:</a:t>
            </a:r>
          </a:p>
          <a:p>
            <a:pPr lvl="1" eaLnBrk="1" hangingPunct="1">
              <a:defRPr/>
            </a:pPr>
            <a:r>
              <a:rPr lang="en-US" dirty="0">
                <a:latin typeface="Arial Narrow" charset="0"/>
              </a:rPr>
              <a:t>Make sure the label is in plain view of the customer</a:t>
            </a:r>
          </a:p>
          <a:p>
            <a:pPr lvl="1" eaLnBrk="1" hangingPunct="1">
              <a:defRPr/>
            </a:pPr>
            <a:r>
              <a:rPr lang="en-US" dirty="0">
                <a:latin typeface="Arial Narrow" charset="0"/>
              </a:rPr>
              <a:t>Include 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7-18</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4300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7-19</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Holding </a:t>
            </a:r>
            <a:r>
              <a:rPr lang="en-US" sz="2200" b="0" dirty="0">
                <a:solidFill>
                  <a:srgbClr val="231F20"/>
                </a:solidFill>
                <a:latin typeface="Arial Narrow" charset="0"/>
                <a:cs typeface="+mn-cs"/>
              </a:rPr>
              <a:t>hot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Holding </a:t>
            </a:r>
            <a:r>
              <a:rPr lang="en-US" sz="2200" b="0" dirty="0">
                <a:solidFill>
                  <a:srgbClr val="231F20"/>
                </a:solidFill>
                <a:latin typeface="Arial Narrow" charset="0"/>
                <a:cs typeface="+mn-cs"/>
              </a:rPr>
              <a:t>cold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Using </a:t>
            </a:r>
            <a:r>
              <a:rPr lang="en-US" sz="2200" b="0" dirty="0">
                <a:solidFill>
                  <a:srgbClr val="231F20"/>
                </a:solidFill>
                <a:latin typeface="Arial Narrow" charset="0"/>
                <a:cs typeface="+mn-cs"/>
              </a:rPr>
              <a:t>time as a method of control for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Preventing </a:t>
            </a:r>
            <a:r>
              <a:rPr lang="en-US" sz="2200" b="0" dirty="0">
                <a:solidFill>
                  <a:srgbClr val="231F20"/>
                </a:solidFill>
                <a:latin typeface="Arial Narrow" charset="0"/>
                <a:cs typeface="+mn-cs"/>
              </a:rPr>
              <a:t>contamination in self-service areas and when serving food to customers</a:t>
            </a:r>
          </a:p>
        </p:txBody>
      </p:sp>
      <p:sp>
        <p:nvSpPr>
          <p:cNvPr id="1884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7-2</a:t>
            </a:r>
          </a:p>
        </p:txBody>
      </p:sp>
      <p:sp>
        <p:nvSpPr>
          <p:cNvPr id="18842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Service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4300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or 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7-20</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09_CambroTi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3674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4300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7-21</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4300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a:t>
            </a:r>
            <a:r>
              <a:rPr lang="en-US" dirty="0">
                <a:latin typeface="Arial Narrow" charset="0"/>
              </a:rPr>
              <a:t>days 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7-22</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2" name="Picture 1" descr="6e_c07_10_VendMach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989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a:t>
            </a:r>
          </a:p>
        </p:txBody>
      </p:sp>
      <p:sp>
        <p:nvSpPr>
          <p:cNvPr id="20992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Service</a:t>
            </a:r>
          </a:p>
        </p:txBody>
      </p:sp>
      <p:sp>
        <p:nvSpPr>
          <p:cNvPr id="5" name="Rectangle 13"/>
          <p:cNvSpPr txBox="1">
            <a:spLocks noChangeArrowheads="1"/>
          </p:cNvSpPr>
          <p:nvPr/>
        </p:nvSpPr>
        <p:spPr bwMode="auto">
          <a:xfrm>
            <a:off x="393192" y="1143001"/>
            <a:ext cx="6332728" cy="355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b="0" dirty="0" smtClean="0"/>
              <a:t>Food safety management systems</a:t>
            </a:r>
          </a:p>
          <a:p>
            <a:pPr lvl="1" eaLnBrk="1" hangingPunct="1">
              <a:buFont typeface="Wingdings" pitchFamily="2" charset="2"/>
              <a:buChar char="l"/>
              <a:defRPr/>
            </a:pPr>
            <a:r>
              <a:rPr lang="en-US" b="0" dirty="0" smtClean="0"/>
              <a:t>Active managerial control</a:t>
            </a:r>
          </a:p>
          <a:p>
            <a:pPr lvl="1" eaLnBrk="1" hangingPunct="1">
              <a:buFont typeface="Wingdings" pitchFamily="2" charset="2"/>
              <a:buChar char="l"/>
              <a:defRPr/>
            </a:pPr>
            <a:r>
              <a:rPr lang="en-US" b="0" dirty="0" smtClean="0"/>
              <a:t>Hazard Analysis Critical Control point (HACCP)</a:t>
            </a:r>
          </a:p>
          <a:p>
            <a:pPr marL="571500" lvl="1" indent="-457200" eaLnBrk="1" hangingPunct="1">
              <a:buFont typeface="Wingdings" pitchFamily="2" charset="2"/>
              <a:buChar char="l"/>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8-3</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8-4</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Quality control and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a:solidFill>
                  <a:schemeClr val="accent3"/>
                </a:solidFill>
                <a:latin typeface="+mj-lt"/>
                <a:ea typeface="+mn-ea"/>
                <a:cs typeface="+mn-cs"/>
              </a:rPr>
              <a:t>Personal hygiene program</a:t>
            </a:r>
          </a:p>
        </p:txBody>
      </p:sp>
      <p:pic>
        <p:nvPicPr>
          <p:cNvPr id="6" name="Picture 5" descr="6e_c08_02_HandLath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580" y="2052638"/>
            <a:ext cx="2103120" cy="126904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193" y="2053529"/>
            <a:ext cx="2103120" cy="126726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193" y="4255598"/>
            <a:ext cx="2103120" cy="126367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80" y="4254239"/>
            <a:ext cx="2103120" cy="126639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8-5</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Standard operating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chemeClr val="accent3"/>
                </a:solidFill>
                <a:latin typeface="+mj-lt"/>
                <a:ea typeface="+mn-ea"/>
                <a:cs typeface="+mn-cs"/>
              </a:rPr>
              <a:t>Cleaning and </a:t>
            </a:r>
            <a:br>
              <a:rPr lang="en-US" sz="1800" dirty="0" smtClean="0">
                <a:solidFill>
                  <a:schemeClr val="accent3"/>
                </a:solidFill>
                <a:latin typeface="+mj-lt"/>
                <a:ea typeface="+mn-ea"/>
                <a:cs typeface="+mn-cs"/>
              </a:rPr>
            </a:br>
            <a:r>
              <a:rPr lang="en-US" sz="1800" dirty="0" smtClean="0">
                <a:solidFill>
                  <a:schemeClr val="accent3"/>
                </a:solidFill>
                <a:latin typeface="+mj-lt"/>
                <a:ea typeface="+mn-ea"/>
                <a:cs typeface="+mn-cs"/>
              </a:rPr>
              <a:t>sanitation program</a:t>
            </a:r>
            <a:endParaRPr lang="en-US" sz="1800" dirty="0">
              <a:solidFill>
                <a:schemeClr val="accent3"/>
              </a:solidFill>
              <a:latin typeface="+mj-lt"/>
              <a:ea typeface="+mn-ea"/>
              <a:cs typeface="+mn-cs"/>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555" y="2053066"/>
            <a:ext cx="2103120" cy="126819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961" y="2053529"/>
            <a:ext cx="2101583" cy="126726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80" y="4255598"/>
            <a:ext cx="2095746" cy="126367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48" y="4254239"/>
            <a:ext cx="2091333" cy="126639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a:t>
            </a:r>
            <a:r>
              <a:rPr lang="en-US" dirty="0" smtClean="0">
                <a:latin typeface="Arial Narrow" charset="0"/>
                <a:cs typeface="+mn-cs"/>
              </a:rPr>
              <a:t>five </a:t>
            </a:r>
            <a:r>
              <a:rPr lang="en-US" dirty="0">
                <a:latin typeface="Arial Narrow" charset="0"/>
                <a:cs typeface="+mn-cs"/>
              </a:rPr>
              <a:t>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8-6</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8-7</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393192" y="1143000"/>
            <a:ext cx="5086350" cy="4983163"/>
          </a:xfrm>
        </p:spPr>
        <p:txBody>
          <a:bodyPr/>
          <a:lstStyle/>
          <a:p>
            <a:pPr marL="0" indent="0" eaLnBrk="1" hangingPunct="1">
              <a:tabLst>
                <a:tab pos="1485900" algn="l"/>
              </a:tabLst>
              <a:defRPr/>
            </a:pPr>
            <a:r>
              <a:rPr lang="en-US" dirty="0">
                <a:latin typeface="Arial Narrow" charset="0"/>
                <a:cs typeface="+mn-cs"/>
              </a:rPr>
              <a:t>Food covers and sneeze guards:</a:t>
            </a:r>
          </a:p>
          <a:p>
            <a:pPr lvl="1" eaLnBrk="1" hangingPunct="1">
              <a:tabLst>
                <a:tab pos="1485900" algn="l"/>
              </a:tabLst>
              <a:defRPr/>
            </a:pPr>
            <a:r>
              <a:rPr lang="en-US" dirty="0">
                <a:latin typeface="Arial Narrow" charset="0"/>
              </a:rPr>
              <a:t>Cover food and install sneeze guards to protect food from contaminants</a:t>
            </a:r>
          </a:p>
          <a:p>
            <a:pPr lvl="2" eaLnBrk="1" hangingPunct="1">
              <a:tabLst>
                <a:tab pos="1485900" algn="l"/>
              </a:tabLst>
              <a:defRPr/>
            </a:pPr>
            <a:r>
              <a:rPr lang="en-US" dirty="0">
                <a:latin typeface="Arial Narrow" charset="0"/>
              </a:rPr>
              <a:t>Covers protect food from contamination and help maintain food </a:t>
            </a:r>
            <a:r>
              <a:rPr lang="en-US" dirty="0" smtClean="0">
                <a:latin typeface="Arial Narrow" charset="0"/>
              </a:rPr>
              <a:t>temperatures </a:t>
            </a:r>
            <a:endParaRPr lang="en-US" dirty="0">
              <a:latin typeface="Arial Narrow" charset="0"/>
            </a:endParaRPr>
          </a:p>
        </p:txBody>
      </p:sp>
      <p:sp>
        <p:nvSpPr>
          <p:cNvPr id="18944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7-3</a:t>
            </a:r>
          </a:p>
        </p:txBody>
      </p:sp>
      <p:sp>
        <p:nvSpPr>
          <p:cNvPr id="189444"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2" name="Picture 1" descr="6e_c07_02_LidsOnPots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31978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8-8</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2" name="Picture 1" descr="6e_c08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1025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t>
            </a:r>
            <a:r>
              <a:rPr lang="en-US" dirty="0" smtClean="0">
                <a:latin typeface="Arial Narrow" charset="0"/>
                <a:cs typeface="+mn-cs"/>
              </a:rPr>
              <a:t>approach:</a:t>
            </a:r>
            <a:endParaRPr lang="en-US" dirty="0">
              <a:latin typeface="Arial Narrow" charset="0"/>
              <a:cs typeface="+mn-cs"/>
            </a:endParaRP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8-9</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facility</a:t>
            </a:r>
            <a:r>
              <a:rPr lang="ja-JP" altLang="en-US" dirty="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8-10</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a:t>
            </a:r>
            <a:r>
              <a:rPr lang="en-US" dirty="0" smtClean="0">
                <a:latin typeface="Arial Narrow" charset="0"/>
                <a:cs typeface="+mn-cs"/>
              </a:rPr>
              <a:t>seven </a:t>
            </a:r>
            <a:r>
              <a:rPr lang="en-US" dirty="0">
                <a:latin typeface="Arial Narrow" charset="0"/>
                <a:cs typeface="+mn-cs"/>
              </a:rPr>
              <a:t>HACCP </a:t>
            </a:r>
            <a:r>
              <a:rPr lang="en-US" dirty="0" smtClean="0">
                <a:latin typeface="Arial Narrow" charset="0"/>
                <a:cs typeface="+mn-cs"/>
              </a:rPr>
              <a:t>principles:</a:t>
            </a:r>
            <a:endParaRPr lang="en-US" dirty="0">
              <a:latin typeface="Arial Narrow" charset="0"/>
              <a:cs typeface="+mn-cs"/>
            </a:endParaRP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8-11</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t>
            </a:r>
            <a:r>
              <a:rPr lang="en-US" dirty="0" smtClean="0">
                <a:latin typeface="Arial Narrow" charset="0"/>
                <a:cs typeface="+mn-cs"/>
              </a:rPr>
              <a:t>analysis</a:t>
            </a:r>
            <a:endParaRPr lang="en-US" dirty="0">
              <a:latin typeface="Arial Narrow" charset="0"/>
              <a:cs typeface="+mn-cs"/>
            </a:endParaRP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8-12</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3584575"/>
            <a:ext cx="8141208" cy="2103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8-13</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3" name="Picture 2" descr="6e_c08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a:t>
            </a:r>
            <a:r>
              <a:rPr lang="en-US" dirty="0" smtClean="0">
                <a:latin typeface="Arial Narrow" charset="0"/>
              </a:rPr>
              <a:t>to </a:t>
            </a:r>
            <a:endParaRPr lang="en-US" dirty="0">
              <a:latin typeface="Arial Narrow" charset="0"/>
            </a:endParaRP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hangingPunct="1">
                <a:defRPr/>
              </a:pPr>
              <a:r>
                <a:rPr lang="en-US" sz="2400" dirty="0" smtClean="0">
                  <a:cs typeface="+mn-cs"/>
                </a:rPr>
                <a:t>Critical </a:t>
              </a:r>
            </a:p>
            <a:p>
              <a:pPr algn="ctr" eaLnBrk="1" hangingPunct="1">
                <a:defRPr/>
              </a:pPr>
              <a:r>
                <a:rPr lang="en-US" sz="2400" dirty="0" smtClean="0">
                  <a:cs typeface="+mn-cs"/>
                </a:rPr>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8-14</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8-15</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7_char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158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8-16</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2" name="Picture 1" descr="6e_c08_07_charclo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196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a:t>
            </a:r>
            <a:r>
              <a:rPr lang="en-US" dirty="0" smtClean="0">
                <a:latin typeface="Arial Narrow" charset="0"/>
              </a:rPr>
              <a:t>using</a:t>
            </a:r>
            <a:endParaRPr lang="en-US" dirty="0">
              <a:latin typeface="Arial Narrow" charset="0"/>
            </a:endParaRP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a:t>
            </a:r>
            <a:r>
              <a:rPr lang="en-US" dirty="0" smtClean="0">
                <a:latin typeface="Arial Narrow" charset="0"/>
              </a:rPr>
              <a:t>identified hazards</a:t>
            </a:r>
            <a:endParaRPr lang="en-US" dirty="0">
              <a:latin typeface="Arial Narrow" charset="0"/>
            </a:endParaRP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8-17</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templo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175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Temperature:</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Hold TCS food at the </a:t>
            </a:r>
            <a:r>
              <a:rPr lang="en-US" dirty="0" smtClean="0">
                <a:solidFill>
                  <a:srgbClr val="000000"/>
                </a:solidFill>
                <a:latin typeface="Arial Narrow" charset="0"/>
              </a:rPr>
              <a:t>correct </a:t>
            </a:r>
            <a:r>
              <a:rPr lang="en-US" dirty="0">
                <a:solidFill>
                  <a:srgbClr val="000000"/>
                </a:solidFill>
                <a:latin typeface="Arial Narrow" charset="0"/>
              </a:rPr>
              <a:t>temperature</a:t>
            </a:r>
          </a:p>
          <a:p>
            <a:pPr lvl="2" eaLnBrk="1" hangingPunct="1">
              <a:defRPr/>
            </a:pPr>
            <a:r>
              <a:rPr lang="en-US" dirty="0">
                <a:solidFill>
                  <a:schemeClr val="tx2"/>
                </a:solidFill>
                <a:latin typeface="Arial Narrow" charset="0"/>
              </a:rPr>
              <a:t>Hot food: </a:t>
            </a:r>
            <a:r>
              <a:rPr lang="en-US" dirty="0" smtClean="0">
                <a:solidFill>
                  <a:schemeClr val="tx2"/>
                </a:solidFill>
                <a:latin typeface="Arial Narrow" charset="0"/>
              </a:rPr>
              <a:t>135</a:t>
            </a:r>
            <a:r>
              <a:rPr lang="en-US" dirty="0" smtClean="0">
                <a:solidFill>
                  <a:schemeClr val="tx1"/>
                </a:solidFill>
              </a:rPr>
              <a:t>˚</a:t>
            </a:r>
            <a:r>
              <a:rPr lang="en-US" dirty="0">
                <a:solidFill>
                  <a:schemeClr val="tx1"/>
                </a:solidFill>
              </a:rPr>
              <a:t>F</a:t>
            </a:r>
            <a:r>
              <a:rPr lang="en-US" dirty="0"/>
              <a:t> </a:t>
            </a:r>
            <a:r>
              <a:rPr lang="en-US" dirty="0" smtClean="0">
                <a:solidFill>
                  <a:schemeClr val="tx2"/>
                </a:solidFill>
                <a:latin typeface="Arial Narrow" charset="0"/>
              </a:rPr>
              <a:t>(57</a:t>
            </a:r>
            <a:r>
              <a:rPr lang="en-US" dirty="0" smtClean="0">
                <a:solidFill>
                  <a:schemeClr val="tx1"/>
                </a:solidFill>
              </a:rPr>
              <a:t>˚C</a:t>
            </a:r>
            <a:r>
              <a:rPr lang="en-US" dirty="0" smtClean="0">
                <a:solidFill>
                  <a:schemeClr val="tx2"/>
                </a:solidFill>
                <a:latin typeface="Arial Narrow" charset="0"/>
              </a:rPr>
              <a:t>) </a:t>
            </a:r>
            <a:r>
              <a:rPr lang="en-US" dirty="0">
                <a:solidFill>
                  <a:schemeClr val="tx2"/>
                </a:solidFill>
                <a:latin typeface="Arial Narrow" charset="0"/>
              </a:rPr>
              <a:t>or higher </a:t>
            </a:r>
          </a:p>
          <a:p>
            <a:pPr lvl="2" eaLnBrk="1" hangingPunct="1">
              <a:defRPr/>
            </a:pPr>
            <a:r>
              <a:rPr lang="en-US" dirty="0">
                <a:solidFill>
                  <a:schemeClr val="tx2"/>
                </a:solidFill>
                <a:latin typeface="Arial Narrow" charset="0"/>
              </a:rPr>
              <a:t>Cold food: </a:t>
            </a:r>
            <a:r>
              <a:rPr lang="en-US" dirty="0" smtClean="0">
                <a:solidFill>
                  <a:schemeClr val="tx2"/>
                </a:solidFill>
                <a:latin typeface="Arial Narrow" charset="0"/>
              </a:rPr>
              <a:t>41</a:t>
            </a:r>
            <a:r>
              <a:rPr lang="en-US" dirty="0" smtClean="0">
                <a:solidFill>
                  <a:schemeClr val="tx1"/>
                </a:solidFill>
              </a:rPr>
              <a:t>˚</a:t>
            </a:r>
            <a:r>
              <a:rPr lang="en-US" dirty="0">
                <a:solidFill>
                  <a:schemeClr val="tx1"/>
                </a:solidFill>
              </a:rPr>
              <a:t>F</a:t>
            </a:r>
            <a:r>
              <a:rPr lang="en-US" dirty="0"/>
              <a:t> </a:t>
            </a:r>
            <a:r>
              <a:rPr lang="en-US" dirty="0" smtClean="0">
                <a:solidFill>
                  <a:schemeClr val="tx2"/>
                </a:solidFill>
                <a:latin typeface="Arial Narrow" charset="0"/>
              </a:rPr>
              <a:t>(5</a:t>
            </a:r>
            <a:r>
              <a:rPr lang="en-US" dirty="0" smtClean="0">
                <a:solidFill>
                  <a:schemeClr val="tx1"/>
                </a:solidFill>
              </a:rPr>
              <a:t>˚</a:t>
            </a:r>
            <a:r>
              <a:rPr lang="en-US" dirty="0">
                <a:solidFill>
                  <a:schemeClr val="tx1"/>
                </a:solidFill>
              </a:rPr>
              <a:t>C</a:t>
            </a:r>
            <a:r>
              <a:rPr lang="en-US" dirty="0" smtClean="0">
                <a:solidFill>
                  <a:schemeClr val="tx2"/>
                </a:solidFill>
                <a:latin typeface="Arial Narrow" charset="0"/>
              </a:rPr>
              <a:t>) </a:t>
            </a:r>
            <a:r>
              <a:rPr lang="en-US" dirty="0">
                <a:solidFill>
                  <a:schemeClr val="tx2"/>
                </a:solidFill>
                <a:latin typeface="Arial Narrow" charset="0"/>
              </a:rPr>
              <a:t>or lower</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Check temperatures at least every </a:t>
            </a:r>
            <a:r>
              <a:rPr lang="en-US" dirty="0" smtClean="0">
                <a:solidFill>
                  <a:srgbClr val="000000"/>
                </a:solidFill>
                <a:latin typeface="Arial Narrow" charset="0"/>
              </a:rPr>
              <a:t>four </a:t>
            </a:r>
            <a:r>
              <a:rPr lang="en-US" dirty="0">
                <a:solidFill>
                  <a:srgbClr val="000000"/>
                </a:solidFill>
                <a:latin typeface="Arial Narrow" charset="0"/>
              </a:rPr>
              <a:t>hours</a:t>
            </a:r>
          </a:p>
          <a:p>
            <a:pPr lvl="2" eaLnBrk="1" hangingPunct="1">
              <a:defRPr/>
            </a:pPr>
            <a:r>
              <a:rPr lang="en-US" dirty="0">
                <a:solidFill>
                  <a:schemeClr val="tx2"/>
                </a:solidFill>
                <a:latin typeface="Arial Narrow" charset="0"/>
              </a:rPr>
              <a:t>Throw out food not at </a:t>
            </a:r>
            <a:r>
              <a:rPr lang="en-US" dirty="0" smtClean="0">
                <a:solidFill>
                  <a:schemeClr val="tx2"/>
                </a:solidFill>
                <a:latin typeface="Arial Narrow" charset="0"/>
              </a:rPr>
              <a:t>41</a:t>
            </a:r>
            <a:r>
              <a:rPr lang="en-US" dirty="0" smtClean="0">
                <a:solidFill>
                  <a:schemeClr val="tx1"/>
                </a:solidFill>
              </a:rPr>
              <a:t>˚</a:t>
            </a:r>
            <a:r>
              <a:rPr lang="en-US" dirty="0">
                <a:solidFill>
                  <a:schemeClr val="tx1"/>
                </a:solidFill>
              </a:rPr>
              <a:t>F</a:t>
            </a:r>
            <a:r>
              <a:rPr lang="en-US" dirty="0" smtClean="0">
                <a:solidFill>
                  <a:schemeClr val="tx2"/>
                </a:solidFill>
                <a:latin typeface="Arial Narrow" charset="0"/>
              </a:rPr>
              <a:t> </a:t>
            </a:r>
            <a:r>
              <a:rPr lang="en-US" dirty="0">
                <a:solidFill>
                  <a:schemeClr val="tx2"/>
                </a:solidFill>
                <a:latin typeface="Arial Narrow" charset="0"/>
              </a:rPr>
              <a:t>(</a:t>
            </a:r>
            <a:r>
              <a:rPr lang="en-US" dirty="0" smtClean="0">
                <a:solidFill>
                  <a:schemeClr val="tx2"/>
                </a:solidFill>
                <a:latin typeface="Arial Narrow" charset="0"/>
              </a:rPr>
              <a:t>5</a:t>
            </a:r>
            <a:r>
              <a:rPr lang="en-US" dirty="0" smtClean="0">
                <a:solidFill>
                  <a:schemeClr val="tx1"/>
                </a:solidFill>
              </a:rPr>
              <a:t>˚</a:t>
            </a:r>
            <a:r>
              <a:rPr lang="en-US" dirty="0">
                <a:solidFill>
                  <a:schemeClr val="tx1"/>
                </a:solidFill>
              </a:rPr>
              <a:t>C</a:t>
            </a:r>
            <a:r>
              <a:rPr lang="en-US" dirty="0" smtClean="0">
                <a:solidFill>
                  <a:schemeClr val="tx2"/>
                </a:solidFill>
                <a:latin typeface="Arial Narrow" charset="0"/>
              </a:rPr>
              <a:t>) </a:t>
            </a:r>
            <a:r>
              <a:rPr lang="en-US" dirty="0">
                <a:solidFill>
                  <a:schemeClr val="tx2"/>
                </a:solidFill>
                <a:latin typeface="Arial Narrow" charset="0"/>
              </a:rPr>
              <a:t>or lower </a:t>
            </a:r>
          </a:p>
          <a:p>
            <a:pPr lvl="2" eaLnBrk="1" hangingPunct="1">
              <a:defRPr/>
            </a:pPr>
            <a:r>
              <a:rPr lang="en-US" dirty="0">
                <a:solidFill>
                  <a:schemeClr val="tx2"/>
                </a:solidFill>
                <a:latin typeface="Arial Narrow" charset="0"/>
              </a:rPr>
              <a:t>Check temperatures </a:t>
            </a:r>
            <a:r>
              <a:rPr lang="en-US" dirty="0" smtClean="0">
                <a:solidFill>
                  <a:schemeClr val="tx2"/>
                </a:solidFill>
                <a:latin typeface="Arial Narrow" charset="0"/>
              </a:rPr>
              <a:t>every two hours </a:t>
            </a:r>
            <a:r>
              <a:rPr lang="en-US" dirty="0">
                <a:solidFill>
                  <a:schemeClr val="tx2"/>
                </a:solidFill>
                <a:latin typeface="Arial Narrow" charset="0"/>
              </a:rPr>
              <a:t>to leave time for corrective action</a:t>
            </a:r>
            <a:endParaRPr lang="en-US" dirty="0">
              <a:solidFill>
                <a:srgbClr val="000000"/>
              </a:solidFill>
              <a:latin typeface="Arial Narrow" charset="0"/>
            </a:endParaRPr>
          </a:p>
          <a:p>
            <a:pPr marL="1028700" lvl="2" indent="-342900" eaLnBrk="1" hangingPunct="1">
              <a:defRPr/>
            </a:pPr>
            <a:endParaRPr lang="en-US" dirty="0">
              <a:solidFill>
                <a:srgbClr val="000000"/>
              </a:solidFill>
              <a:latin typeface="Arial Narrow" charset="0"/>
            </a:endParaRPr>
          </a:p>
        </p:txBody>
      </p:sp>
      <p:sp>
        <p:nvSpPr>
          <p:cNvPr id="19046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7-4</a:t>
            </a:r>
          </a:p>
        </p:txBody>
      </p:sp>
      <p:sp>
        <p:nvSpPr>
          <p:cNvPr id="190468"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2" name="Picture 1" descr="6e_c07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a:t>
            </a:r>
            <a:r>
              <a:rPr lang="en-US" dirty="0" smtClean="0">
                <a:latin typeface="Arial Narrow" charset="0"/>
              </a:rPr>
              <a:t>suppliers (</a:t>
            </a:r>
            <a:r>
              <a:rPr lang="en-US" dirty="0">
                <a:latin typeface="Arial Narrow" charset="0"/>
              </a:rPr>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8-18</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invoic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1755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components such as vinegar 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8-19</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p>
          <a:p>
            <a:pPr lvl="1" eaLnBrk="1" hangingPunct="1">
              <a:defRPr/>
            </a:pPr>
            <a:r>
              <a:rPr lang="en-US" dirty="0">
                <a:latin typeface="Arial Narrow" charset="0"/>
              </a:rPr>
              <a:t>Packaging food using ROP methods </a:t>
            </a:r>
            <a:r>
              <a:rPr lang="en-US" dirty="0" smtClean="0">
                <a:latin typeface="Arial Narrow" charset="0"/>
              </a:rPr>
              <a:t>including</a:t>
            </a:r>
            <a:endParaRPr lang="en-US" dirty="0">
              <a:latin typeface="Arial Narrow" charset="0"/>
            </a:endParaRP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a:t>
            </a:r>
            <a:r>
              <a:rPr lang="en-US" dirty="0" smtClean="0">
                <a:latin typeface="Arial Narrow" charset="0"/>
              </a:rPr>
              <a:t>. pasteurizing) </a:t>
            </a:r>
            <a:r>
              <a:rPr lang="en-US" dirty="0">
                <a:latin typeface="Arial Narrow" charset="0"/>
              </a:rPr>
              <a:t>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8-20</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lvl="1" eaLnBrk="1" hangingPunct="1">
              <a:defRPr/>
            </a:pPr>
            <a:r>
              <a:rPr lang="en-US" dirty="0">
                <a:latin typeface="Arial Narrow" charset="0"/>
              </a:rPr>
              <a:t>Pick materials and equipment that are safe for use in foodservice operations</a:t>
            </a:r>
          </a:p>
          <a:p>
            <a:pPr lvl="1" eaLnBrk="1" hangingPunct="1">
              <a:defRPr/>
            </a:pPr>
            <a:r>
              <a:rPr lang="en-US" dirty="0">
                <a:latin typeface="Arial Narrow" charset="0"/>
              </a:rPr>
              <a:t>Install and maintain equipment </a:t>
            </a:r>
          </a:p>
          <a:p>
            <a:pPr lvl="1" eaLnBrk="1" hangingPunct="1">
              <a:defRPr/>
            </a:pPr>
            <a:r>
              <a:rPr lang="en-US" dirty="0">
                <a:latin typeface="Arial Narrow" charset="0"/>
              </a:rPr>
              <a:t>Avoid food safety hazards caused by utilities</a:t>
            </a:r>
          </a:p>
          <a:p>
            <a:pPr lvl="1" eaLnBrk="1" hangingPunct="1">
              <a:defRPr/>
            </a:pPr>
            <a:r>
              <a:rPr lang="en-US" dirty="0">
                <a:latin typeface="Arial Narrow" charset="0"/>
              </a:rPr>
              <a:t>Maintain your facility </a:t>
            </a:r>
          </a:p>
          <a:p>
            <a:pPr lvl="1" eaLnBrk="1" hangingPunct="1">
              <a:defRPr/>
            </a:pPr>
            <a:r>
              <a:rPr lang="en-US" dirty="0">
                <a:latin typeface="Arial Narrow" charset="0"/>
              </a:rPr>
              <a:t>Handle emergencies</a:t>
            </a:r>
          </a:p>
          <a:p>
            <a:pPr lvl="1" eaLnBrk="1" hangingPunct="1">
              <a:defRPr/>
            </a:pPr>
            <a:r>
              <a:rPr lang="en-US" dirty="0">
                <a:latin typeface="Arial Narrow" charset="0"/>
              </a:rPr>
              <a:t>Prevent and control pests</a:t>
            </a:r>
          </a:p>
          <a:p>
            <a:pPr marL="1028700" lvl="2" indent="-342900" eaLnBrk="1" hangingPunct="1">
              <a:defRPr/>
            </a:pPr>
            <a:endParaRPr lang="en-US" dirty="0">
              <a:latin typeface="Arial Narrow" charset="0"/>
            </a:endParaRPr>
          </a:p>
        </p:txBody>
      </p:sp>
      <p:sp>
        <p:nvSpPr>
          <p:cNvPr id="2293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a:t>
            </a:r>
          </a:p>
        </p:txBody>
      </p:sp>
      <p:sp>
        <p:nvSpPr>
          <p:cNvPr id="229380"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Safe Facilities and Pest Management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43000"/>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9-3</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descr="6e_c09_02_6inchm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43000"/>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a:t>
            </a:r>
            <a:r>
              <a:rPr lang="en-US" dirty="0" smtClean="0">
                <a:latin typeface="Arial Narrow" charset="0"/>
              </a:rPr>
              <a:t>smooth, 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9-4</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descr="6e_c09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660" y="1222312"/>
            <a:ext cx="1408176" cy="140817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ChangeArrowheads="1"/>
          </p:cNvSpPr>
          <p:nvPr/>
        </p:nvSpPr>
        <p:spPr bwMode="auto">
          <a:xfrm>
            <a:off x="393192" y="1143000"/>
            <a:ext cx="5626069" cy="486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Floor-mounted equipment must be either:</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Mounted on legs at least </a:t>
            </a:r>
            <a:r>
              <a:rPr lang="en-US" sz="2200" b="0" dirty="0" smtClean="0">
                <a:solidFill>
                  <a:srgbClr val="231F20"/>
                </a:solidFill>
                <a:latin typeface="+mj-lt"/>
                <a:ea typeface="+mn-ea"/>
                <a:cs typeface="+mn-cs"/>
              </a:rPr>
              <a:t>six </a:t>
            </a:r>
            <a:r>
              <a:rPr lang="en-US" sz="2200" b="0" dirty="0">
                <a:solidFill>
                  <a:srgbClr val="231F20"/>
                </a:solidFill>
                <a:latin typeface="+mj-lt"/>
                <a:ea typeface="+mn-ea"/>
                <a:cs typeface="+mn-cs"/>
              </a:rPr>
              <a:t>inches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a:t>
            </a:r>
            <a:r>
              <a:rPr lang="en-US" sz="2200" b="0" dirty="0">
                <a:solidFill>
                  <a:srgbClr val="231F20"/>
                </a:solidFill>
                <a:latin typeface="+mj-lt"/>
                <a:ea typeface="+mn-ea"/>
                <a:cs typeface="+mn-cs"/>
              </a:rPr>
              <a:t>15 centimeters) high </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Sealed to a masonry base</a:t>
            </a:r>
          </a:p>
          <a:p>
            <a:pPr marL="571500" lvl="1" indent="-457200">
              <a:lnSpc>
                <a:spcPct val="90000"/>
              </a:lnSpc>
              <a:spcBef>
                <a:spcPct val="50000"/>
              </a:spcBef>
              <a:buClr>
                <a:srgbClr val="0093D3"/>
              </a:buClr>
              <a:buSzPct val="75000"/>
              <a:buFont typeface="Wingdings" pitchFamily="2" charset="2"/>
              <a:buChar char="l"/>
              <a:defRPr/>
            </a:pPr>
            <a:endParaRPr lang="en-US" sz="2200" dirty="0">
              <a:solidFill>
                <a:srgbClr val="231F20"/>
              </a:solidFill>
              <a:ea typeface="+mn-ea"/>
              <a:cs typeface="+mn-cs"/>
            </a:endParaRPr>
          </a:p>
        </p:txBody>
      </p:sp>
      <p:sp>
        <p:nvSpPr>
          <p:cNvPr id="2324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9-5</a:t>
            </a:r>
          </a:p>
        </p:txBody>
      </p:sp>
      <p:sp>
        <p:nvSpPr>
          <p:cNvPr id="2324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ShelfHe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9636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ChangeArrowheads="1"/>
          </p:cNvSpPr>
          <p:nvPr/>
        </p:nvSpPr>
        <p:spPr bwMode="auto">
          <a:xfrm>
            <a:off x="393192" y="1143000"/>
            <a:ext cx="4878388" cy="207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Tabletop equipment should be either:</a:t>
            </a:r>
          </a:p>
          <a:p>
            <a:pPr marL="347472" lvl="1" indent="-347472">
              <a:lnSpc>
                <a:spcPct val="90000"/>
              </a:lnSpc>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Mounted on legs at least </a:t>
            </a:r>
            <a:r>
              <a:rPr lang="en-US" sz="2200" b="0" dirty="0" smtClean="0">
                <a:solidFill>
                  <a:srgbClr val="231F20"/>
                </a:solidFill>
                <a:latin typeface="+mj-lt"/>
                <a:ea typeface="+mn-ea"/>
                <a:cs typeface="+mn-cs"/>
              </a:rPr>
              <a:t>four </a:t>
            </a:r>
            <a:r>
              <a:rPr lang="en-US" sz="2200" b="0" dirty="0">
                <a:solidFill>
                  <a:srgbClr val="231F20"/>
                </a:solidFill>
                <a:latin typeface="+mj-lt"/>
                <a:ea typeface="+mn-ea"/>
                <a:cs typeface="+mn-cs"/>
              </a:rPr>
              <a:t>inches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a:t>
            </a:r>
            <a:r>
              <a:rPr lang="en-US" sz="2200" b="0" dirty="0">
                <a:solidFill>
                  <a:srgbClr val="231F20"/>
                </a:solidFill>
                <a:latin typeface="+mj-lt"/>
                <a:ea typeface="+mn-ea"/>
                <a:cs typeface="+mn-cs"/>
              </a:rPr>
              <a:t>10 centimeters) high </a:t>
            </a:r>
          </a:p>
          <a:p>
            <a:pPr marL="347472" lvl="1" indent="-347472">
              <a:lnSpc>
                <a:spcPct val="90000"/>
              </a:lnSpc>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Sealed to the countertop</a:t>
            </a:r>
          </a:p>
          <a:p>
            <a:pPr marL="571500" lvl="1" indent="-457200">
              <a:lnSpc>
                <a:spcPct val="90000"/>
              </a:lnSpc>
              <a:spcBef>
                <a:spcPct val="50000"/>
              </a:spcBef>
              <a:buClr>
                <a:srgbClr val="0093D3"/>
              </a:buClr>
              <a:buSzPct val="75000"/>
              <a:buFont typeface="Wingdings" pitchFamily="2" charset="2"/>
              <a:buChar char="l"/>
              <a:defRPr/>
            </a:pPr>
            <a:endParaRPr lang="en-US" sz="2200" dirty="0">
              <a:solidFill>
                <a:srgbClr val="231F20"/>
              </a:solidFill>
              <a:ea typeface="+mn-ea"/>
              <a:cs typeface="+mn-cs"/>
            </a:endParaRPr>
          </a:p>
        </p:txBody>
      </p:sp>
      <p:sp>
        <p:nvSpPr>
          <p:cNvPr id="233475" name="Rectangle 4"/>
          <p:cNvSpPr>
            <a:spLocks noChangeArrowheads="1"/>
          </p:cNvSpPr>
          <p:nvPr/>
        </p:nvSpPr>
        <p:spPr bwMode="auto">
          <a:xfrm>
            <a:off x="6286500" y="1714500"/>
            <a:ext cx="1670050" cy="1266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334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9-6</a:t>
            </a:r>
          </a:p>
        </p:txBody>
      </p:sp>
      <p:sp>
        <p:nvSpPr>
          <p:cNvPr id="23347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milkmach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96194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43000"/>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9-7</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393192" y="1143000"/>
            <a:ext cx="5086350" cy="4983163"/>
          </a:xfrm>
        </p:spPr>
        <p:txBody>
          <a:bodyPr/>
          <a:lstStyle/>
          <a:p>
            <a:pPr marL="0" indent="0" eaLnBrk="1" hangingPunct="1">
              <a:tabLst>
                <a:tab pos="571500" algn="l"/>
              </a:tabLst>
              <a:defRPr/>
            </a:pPr>
            <a:r>
              <a:rPr lang="en-US" dirty="0">
                <a:latin typeface="Arial Narrow" charset="0"/>
                <a:cs typeface="+mn-cs"/>
              </a:rPr>
              <a:t>Temperature: </a:t>
            </a:r>
            <a:endParaRPr lang="en-US" sz="1800" i="1" dirty="0">
              <a:solidFill>
                <a:srgbClr val="000000"/>
              </a:solidFill>
              <a:latin typeface="Arial Narrow" charset="0"/>
              <a:cs typeface="+mn-cs"/>
            </a:endParaRPr>
          </a:p>
          <a:p>
            <a:pPr lvl="1" eaLnBrk="1" hangingPunct="1">
              <a:tabLst>
                <a:tab pos="571500" algn="l"/>
              </a:tabLst>
              <a:defRPr/>
            </a:pP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use hot-holding equipment to reheat food unless it</a:t>
            </a:r>
            <a:r>
              <a:rPr lang="ja-JP" altLang="en-US" dirty="0">
                <a:solidFill>
                  <a:srgbClr val="000000"/>
                </a:solidFill>
                <a:latin typeface="Arial Narrow" charset="0"/>
              </a:rPr>
              <a:t>’</a:t>
            </a:r>
            <a:r>
              <a:rPr lang="en-US" dirty="0">
                <a:solidFill>
                  <a:srgbClr val="000000"/>
                </a:solidFill>
                <a:latin typeface="Arial Narrow" charset="0"/>
              </a:rPr>
              <a:t>s designed for it</a:t>
            </a:r>
          </a:p>
          <a:p>
            <a:pPr lvl="2" eaLnBrk="1" hangingPunct="1">
              <a:tabLst>
                <a:tab pos="571500" algn="l"/>
              </a:tabLst>
              <a:defRPr/>
            </a:pPr>
            <a:r>
              <a:rPr lang="en-US" dirty="0">
                <a:solidFill>
                  <a:srgbClr val="000000"/>
                </a:solidFill>
                <a:latin typeface="Arial Narrow" charset="0"/>
              </a:rPr>
              <a:t>Reheat food correctly, and then move it into a holding unit</a:t>
            </a:r>
          </a:p>
        </p:txBody>
      </p:sp>
      <p:sp>
        <p:nvSpPr>
          <p:cNvPr id="191491"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7-5</a:t>
            </a:r>
          </a:p>
        </p:txBody>
      </p:sp>
      <p:sp>
        <p:nvSpPr>
          <p:cNvPr id="191492" name="Rectangle 14"/>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7" name="Picture 6" descr="6e_c07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43001"/>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services 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9-8</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43001"/>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9-9</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3_machinelab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43000"/>
            <a:ext cx="4071938" cy="2030310"/>
          </a:xfrm>
        </p:spPr>
        <p:txBody>
          <a:bodyPr/>
          <a:lstStyle/>
          <a:p>
            <a:pPr marL="0" indent="0" eaLnBrk="1" hangingPunct="1">
              <a:defRPr/>
            </a:pPr>
            <a:r>
              <a:rPr lang="en-US" dirty="0">
                <a:latin typeface="Arial Narrow" charset="0"/>
                <a:cs typeface="+mn-cs"/>
              </a:rPr>
              <a:t>Purchase sinks large enough to accommodate large equipment and </a:t>
            </a:r>
            <a:r>
              <a:rPr lang="en-US" dirty="0" smtClean="0">
                <a:latin typeface="Arial Narrow" charset="0"/>
                <a:cs typeface="+mn-cs"/>
              </a:rPr>
              <a:t>utensils.</a:t>
            </a:r>
            <a:endParaRPr lang="en-US" dirty="0">
              <a:latin typeface="Arial Narrow" charset="0"/>
              <a:cs typeface="+mn-cs"/>
            </a:endParaRP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9-10</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descr="6e_c10_08_3sink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Handwashing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indent="38100" eaLnBrk="1" hangingPunct="1">
              <a:buFont typeface="Wingdings" pitchFamily="2" charset="2"/>
              <a:buNone/>
              <a:defRPr/>
            </a:pPr>
            <a:r>
              <a:rPr lang="en-US" dirty="0" smtClean="0">
                <a:ea typeface="+mn-ea"/>
                <a:cs typeface="+mn-cs"/>
              </a:rPr>
              <a:t>Handwashing sinks must be used only for handwashing.</a:t>
            </a: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9-11</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2" name="Picture 1" descr="6e_c09_04_handwash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126541"/>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0"/>
          <p:cNvSpPr>
            <a:spLocks noChangeArrowheads="1"/>
          </p:cNvSpPr>
          <p:nvPr/>
        </p:nvSpPr>
        <p:spPr bwMode="auto">
          <a:xfrm>
            <a:off x="1036638" y="1860550"/>
            <a:ext cx="1781175" cy="1176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39620" name="Rectangle 18"/>
          <p:cNvSpPr>
            <a:spLocks noChangeArrowheads="1"/>
          </p:cNvSpPr>
          <p:nvPr/>
        </p:nvSpPr>
        <p:spPr bwMode="auto">
          <a:xfrm>
            <a:off x="5265738" y="4184650"/>
            <a:ext cx="1960562" cy="1116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39621" name="Rectangle 19"/>
          <p:cNvSpPr>
            <a:spLocks noChangeArrowheads="1"/>
          </p:cNvSpPr>
          <p:nvPr/>
        </p:nvSpPr>
        <p:spPr bwMode="auto">
          <a:xfrm>
            <a:off x="6450013" y="2192338"/>
            <a:ext cx="1781175" cy="81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39622" name="Rectangle 3"/>
          <p:cNvSpPr>
            <a:spLocks noGrp="1" noChangeArrowheads="1"/>
          </p:cNvSpPr>
          <p:nvPr>
            <p:ph type="body" idx="1"/>
          </p:nvPr>
        </p:nvSpPr>
        <p:spPr>
          <a:xfrm>
            <a:off x="393192" y="1143000"/>
            <a:ext cx="5543550" cy="457200"/>
          </a:xfrm>
        </p:spPr>
        <p:txBody>
          <a:bodyPr/>
          <a:lstStyle/>
          <a:p>
            <a:pPr eaLnBrk="1" hangingPunct="1">
              <a:defRPr/>
            </a:pPr>
            <a:r>
              <a:rPr lang="en-US" dirty="0">
                <a:latin typeface="Arial Narrow" charset="0"/>
                <a:cs typeface="+mn-cs"/>
              </a:rPr>
              <a:t>Handwashing stations must have:</a:t>
            </a:r>
          </a:p>
        </p:txBody>
      </p:sp>
      <p:sp>
        <p:nvSpPr>
          <p:cNvPr id="239627" name="Text Box 21"/>
          <p:cNvSpPr txBox="1">
            <a:spLocks noChangeArrowheads="1"/>
          </p:cNvSpPr>
          <p:nvPr/>
        </p:nvSpPr>
        <p:spPr bwMode="auto">
          <a:xfrm>
            <a:off x="1410670" y="3110234"/>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a:solidFill>
                  <a:srgbClr val="00AEEF"/>
                </a:solidFill>
                <a:latin typeface="+mj-lt"/>
                <a:ea typeface="+mn-ea"/>
                <a:cs typeface="+mn-cs"/>
              </a:rPr>
              <a:t>Hot and cold </a:t>
            </a:r>
            <a:r>
              <a:rPr lang="en-US" sz="1800" dirty="0" smtClean="0">
                <a:solidFill>
                  <a:srgbClr val="00AEEF"/>
                </a:solidFill>
                <a:latin typeface="+mj-lt"/>
                <a:ea typeface="+mn-ea"/>
                <a:cs typeface="+mn-cs"/>
              </a:rPr>
              <a:t>running </a:t>
            </a:r>
            <a:r>
              <a:rPr lang="en-US" sz="1800" dirty="0">
                <a:solidFill>
                  <a:srgbClr val="00AEEF"/>
                </a:solidFill>
                <a:latin typeface="+mj-lt"/>
                <a:ea typeface="+mn-ea"/>
                <a:cs typeface="+mn-cs"/>
              </a:rPr>
              <a:t>water</a:t>
            </a:r>
          </a:p>
        </p:txBody>
      </p:sp>
      <p:sp>
        <p:nvSpPr>
          <p:cNvPr id="239628" name="Text Box 22"/>
          <p:cNvSpPr txBox="1">
            <a:spLocks noChangeArrowheads="1"/>
          </p:cNvSpPr>
          <p:nvPr/>
        </p:nvSpPr>
        <p:spPr bwMode="auto">
          <a:xfrm>
            <a:off x="3683000" y="3110234"/>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rgbClr val="00AEEF"/>
                </a:solidFill>
                <a:latin typeface="+mj-lt"/>
                <a:ea typeface="+mn-ea"/>
                <a:cs typeface="+mn-cs"/>
              </a:rPr>
              <a:t>Soap</a:t>
            </a:r>
          </a:p>
        </p:txBody>
      </p:sp>
      <p:sp>
        <p:nvSpPr>
          <p:cNvPr id="239629" name="Text Box 23"/>
          <p:cNvSpPr txBox="1">
            <a:spLocks noChangeArrowheads="1"/>
          </p:cNvSpPr>
          <p:nvPr/>
        </p:nvSpPr>
        <p:spPr bwMode="auto">
          <a:xfrm>
            <a:off x="5841206" y="3110234"/>
            <a:ext cx="1862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rgbClr val="00AEEF"/>
                </a:solidFill>
                <a:latin typeface="+mj-lt"/>
                <a:ea typeface="+mn-ea"/>
                <a:cs typeface="+mn-cs"/>
              </a:rPr>
              <a:t>A way to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dry hands</a:t>
            </a:r>
          </a:p>
        </p:txBody>
      </p:sp>
      <p:sp>
        <p:nvSpPr>
          <p:cNvPr id="239630" name="Text Box 24"/>
          <p:cNvSpPr txBox="1">
            <a:spLocks noChangeArrowheads="1"/>
          </p:cNvSpPr>
          <p:nvPr/>
        </p:nvSpPr>
        <p:spPr bwMode="auto">
          <a:xfrm>
            <a:off x="2247191" y="5311082"/>
            <a:ext cx="2457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chemeClr val="accent3"/>
                </a:solidFill>
                <a:latin typeface="+mj-lt"/>
                <a:ea typeface="+mn-ea"/>
                <a:cs typeface="+mn-cs"/>
              </a:rPr>
              <a:t>Garbage container</a:t>
            </a:r>
          </a:p>
        </p:txBody>
      </p:sp>
      <p:sp>
        <p:nvSpPr>
          <p:cNvPr id="239631" name="Text Box 25"/>
          <p:cNvSpPr txBox="1">
            <a:spLocks noChangeArrowheads="1"/>
          </p:cNvSpPr>
          <p:nvPr/>
        </p:nvSpPr>
        <p:spPr bwMode="auto">
          <a:xfrm>
            <a:off x="4767003" y="5311082"/>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chemeClr val="accent3"/>
                </a:solidFill>
                <a:latin typeface="+mj-lt"/>
                <a:ea typeface="+mn-ea"/>
                <a:cs typeface="+mn-cs"/>
              </a:rPr>
              <a:t>Signage</a:t>
            </a:r>
          </a:p>
        </p:txBody>
      </p:sp>
      <p:sp>
        <p:nvSpPr>
          <p:cNvPr id="239632"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9-12</a:t>
            </a:r>
          </a:p>
        </p:txBody>
      </p:sp>
      <p:sp>
        <p:nvSpPr>
          <p:cNvPr id="239633" name="Rectangle 3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25" y="2055249"/>
            <a:ext cx="1958975" cy="1044106"/>
          </a:xfrm>
          <a:prstGeom prst="rect">
            <a:avLst/>
          </a:prstGeom>
        </p:spPr>
      </p:pic>
      <p:pic>
        <p:nvPicPr>
          <p:cNvPr id="19" name="Picture 18" descr="6e_c09_04_handwash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433" y="2052638"/>
            <a:ext cx="1958975" cy="104932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732" y="2052638"/>
            <a:ext cx="1801087" cy="104932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628" y="4253824"/>
            <a:ext cx="1958975" cy="104750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6429" y="4254616"/>
            <a:ext cx="1958975" cy="104592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393192" y="1143000"/>
            <a:ext cx="6020183" cy="3464381"/>
          </a:xfrm>
        </p:spPr>
        <p:txBody>
          <a:bodyPr/>
          <a:lstStyle/>
          <a:p>
            <a:pPr marL="0" indent="0" eaLnBrk="1" hangingPunct="1">
              <a:spcBef>
                <a:spcPct val="15000"/>
              </a:spcBef>
              <a:defRPr/>
            </a:pPr>
            <a:r>
              <a:rPr lang="en-US" dirty="0">
                <a:latin typeface="Arial Narrow" charset="0"/>
                <a:cs typeface="+mn-cs"/>
              </a:rPr>
              <a:t>Acceptable sources of </a:t>
            </a:r>
            <a:r>
              <a:rPr lang="en-US" dirty="0" smtClean="0">
                <a:latin typeface="Arial Narrow" charset="0"/>
                <a:cs typeface="+mn-cs"/>
              </a:rPr>
              <a:t>drinkable </a:t>
            </a:r>
            <a:r>
              <a:rPr lang="en-US" dirty="0">
                <a:latin typeface="Arial Narrow" charset="0"/>
                <a:cs typeface="+mn-cs"/>
              </a:rPr>
              <a:t>water:</a:t>
            </a:r>
            <a:endParaRPr lang="en-US" sz="1800" i="1" dirty="0">
              <a:latin typeface="Arial Narrow" charset="0"/>
              <a:cs typeface="+mn-cs"/>
            </a:endParaRPr>
          </a:p>
          <a:p>
            <a:pPr lvl="1" eaLnBrk="1" hangingPunct="1">
              <a:defRPr/>
            </a:pPr>
            <a:r>
              <a:rPr lang="en-US" dirty="0">
                <a:solidFill>
                  <a:schemeClr val="tx1"/>
                </a:solidFill>
                <a:latin typeface="Arial Narrow" charset="0"/>
              </a:rPr>
              <a:t>Approved</a:t>
            </a:r>
            <a:r>
              <a:rPr lang="en-US" dirty="0">
                <a:solidFill>
                  <a:srgbClr val="CC0000"/>
                </a:solidFill>
                <a:latin typeface="Arial Narrow" charset="0"/>
              </a:rPr>
              <a:t> </a:t>
            </a:r>
            <a:r>
              <a:rPr lang="en-US" dirty="0">
                <a:solidFill>
                  <a:schemeClr val="tx1"/>
                </a:solidFill>
                <a:latin typeface="Arial Narrow" charset="0"/>
              </a:rPr>
              <a:t>p</a:t>
            </a:r>
            <a:r>
              <a:rPr lang="en-US" dirty="0">
                <a:solidFill>
                  <a:srgbClr val="000000"/>
                </a:solidFill>
                <a:latin typeface="Arial Narrow" charset="0"/>
              </a:rPr>
              <a:t>ublic water mains</a:t>
            </a:r>
            <a:r>
              <a:rPr lang="en-US" dirty="0">
                <a:latin typeface="Arial Narrow" charset="0"/>
              </a:rPr>
              <a:t> </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Regularly tested and maintained private sources</a:t>
            </a:r>
          </a:p>
          <a:p>
            <a:pPr lvl="1" eaLnBrk="1" hangingPunct="1">
              <a:defRPr/>
            </a:pPr>
            <a:r>
              <a:rPr lang="en-US" dirty="0">
                <a:solidFill>
                  <a:srgbClr val="000000"/>
                </a:solidFill>
                <a:latin typeface="Arial Narrow" charset="0"/>
              </a:rPr>
              <a:t>Closed, portable water containers </a:t>
            </a:r>
          </a:p>
          <a:p>
            <a:pPr lvl="1" eaLnBrk="1" hangingPunct="1">
              <a:defRPr/>
            </a:pPr>
            <a:r>
              <a:rPr lang="en-US" dirty="0">
                <a:solidFill>
                  <a:srgbClr val="000000"/>
                </a:solidFill>
                <a:latin typeface="Arial Narrow" charset="0"/>
              </a:rPr>
              <a:t>Water transport vehicles </a:t>
            </a:r>
            <a:br>
              <a:rPr lang="en-US" dirty="0">
                <a:solidFill>
                  <a:srgbClr val="000000"/>
                </a:solidFill>
                <a:latin typeface="Arial Narrow" charset="0"/>
              </a:rPr>
            </a:br>
            <a:endParaRPr lang="en-US" dirty="0">
              <a:latin typeface="Arial Narrow" charset="0"/>
            </a:endParaRPr>
          </a:p>
        </p:txBody>
      </p:sp>
      <p:sp>
        <p:nvSpPr>
          <p:cNvPr id="24064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9-13</a:t>
            </a:r>
          </a:p>
        </p:txBody>
      </p:sp>
      <p:sp>
        <p:nvSpPr>
          <p:cNvPr id="24064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2" name="Picture 1" descr="6e_c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9-14</a:t>
            </a:r>
          </a:p>
        </p:txBody>
      </p:sp>
      <p:sp>
        <p:nvSpPr>
          <p:cNvPr id="241667"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sp>
        <p:nvSpPr>
          <p:cNvPr id="241668" name="Rectangle 3"/>
          <p:cNvSpPr txBox="1">
            <a:spLocks noChangeArrowheads="1"/>
          </p:cNvSpPr>
          <p:nvPr/>
        </p:nvSpPr>
        <p:spPr bwMode="auto">
          <a:xfrm>
            <a:off x="393192" y="1143000"/>
            <a:ext cx="6490225" cy="47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54100" indent="-3683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Cross-connection:</a:t>
            </a:r>
          </a:p>
          <a:p>
            <a:pPr marL="347472" lvl="1" indent="-347472" eaLnBrk="1" hangingPunct="1">
              <a:spcBef>
                <a:spcPts val="900"/>
              </a:spcBef>
              <a:buClr>
                <a:srgbClr val="005CAB"/>
              </a:buClr>
              <a:buSzPct val="75000"/>
              <a:buFont typeface="Wingdings" charset="0"/>
              <a:buChar char="l"/>
              <a:defRPr/>
            </a:pPr>
            <a:r>
              <a:rPr lang="en-US" sz="2200" b="0" dirty="0" smtClean="0">
                <a:solidFill>
                  <a:schemeClr val="tx1"/>
                </a:solidFill>
                <a:latin typeface="Arial Narrow" charset="0"/>
                <a:cs typeface="+mn-cs"/>
              </a:rPr>
              <a:t>Physical link between safe water and dirty water from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Drains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Sewers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Other wastewater sources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43000"/>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Backsiphonage:</a:t>
            </a: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9-15</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5_backfl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cs typeface="Arial Narrow"/>
              </a:rPr>
              <a:t>Vacuum breaker</a:t>
            </a:r>
          </a:p>
        </p:txBody>
      </p:sp>
      <p:sp>
        <p:nvSpPr>
          <p:cNvPr id="242693" name="Text Box 5"/>
          <p:cNvSpPr txBox="1">
            <a:spLocks noChangeArrowheads="1"/>
          </p:cNvSpPr>
          <p:nvPr/>
        </p:nvSpPr>
        <p:spPr bwMode="auto">
          <a:xfrm>
            <a:off x="393192" y="1135685"/>
            <a:ext cx="622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50000"/>
              </a:spcBef>
              <a:spcAft>
                <a:spcPct val="0"/>
              </a:spcAft>
              <a:defRPr/>
            </a:pPr>
            <a:r>
              <a:rPr lang="en-US" sz="2400" dirty="0">
                <a:solidFill>
                  <a:srgbClr val="005CAB"/>
                </a:solidFill>
                <a:latin typeface="Arial Narrow"/>
              </a:rPr>
              <a:t>Backflow p</a:t>
            </a:r>
            <a:r>
              <a:rPr lang="en-US" sz="2400" dirty="0" smtClean="0">
                <a:solidFill>
                  <a:srgbClr val="005CAB"/>
                </a:solidFill>
                <a:latin typeface="Arial Narrow"/>
              </a:rPr>
              <a:t>revention methods:</a:t>
            </a:r>
            <a:endParaRPr lang="en-US" sz="2400" dirty="0">
              <a:solidFill>
                <a:srgbClr val="005CAB"/>
              </a:solidFill>
              <a:latin typeface="Arial Narrow"/>
            </a:endParaRP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032" y="2052637"/>
            <a:ext cx="2326280" cy="210312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623" t="1393" r="26728" b="32959"/>
          <a:stretch/>
        </p:blipFill>
        <p:spPr>
          <a:xfrm>
            <a:off x="1414443" y="2055813"/>
            <a:ext cx="2103120" cy="21031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75197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a:t>
            </a:r>
            <a:r>
              <a:rPr lang="en-US" dirty="0" smtClean="0">
                <a:latin typeface="Arial Narrow" charset="0"/>
              </a:rPr>
              <a:t>lightbulbs </a:t>
            </a:r>
            <a:r>
              <a:rPr lang="en-US" dirty="0">
                <a:latin typeface="Arial Narrow" charset="0"/>
              </a:rPr>
              <a:t>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9-17</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2" name="Picture 1" descr="6e_c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4300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a:t>
            </a:r>
            <a:r>
              <a:rPr lang="en-US" dirty="0">
                <a:latin typeface="Arial Narrow" charset="0"/>
                <a:cs typeface="+mn-cs"/>
              </a:rPr>
              <a:t>hours 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˚C</a:t>
            </a:r>
            <a:r>
              <a:rPr lang="en-US" dirty="0" smtClean="0">
                <a:latin typeface="Arial Narrow" charset="0"/>
              </a:rPr>
              <a:t>) </a:t>
            </a:r>
            <a:r>
              <a:rPr lang="en-US" dirty="0">
                <a:latin typeface="Arial Narrow" charset="0"/>
              </a:rPr>
              <a:t>or lower before removing it from refrigeration</a:t>
            </a:r>
          </a:p>
          <a:p>
            <a:pPr lvl="1" eaLnBrk="1" hangingPunct="1">
              <a:lnSpc>
                <a:spcPct val="80000"/>
              </a:lnSpc>
              <a:defRPr/>
            </a:pPr>
            <a:r>
              <a:rPr lang="en-US" dirty="0">
                <a:latin typeface="Arial Narrow" charset="0"/>
              </a:rPr>
              <a:t>It does not exceed </a:t>
            </a:r>
            <a:r>
              <a:rPr lang="en-US" dirty="0" smtClean="0">
                <a:latin typeface="Arial Narrow" charset="0"/>
              </a:rPr>
              <a:t>70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21</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during service</a:t>
            </a:r>
          </a:p>
          <a:p>
            <a:pPr lvl="2" eaLnBrk="1" hangingPunct="1">
              <a:lnSpc>
                <a:spcPct val="80000"/>
              </a:lnSpc>
              <a:defRPr/>
            </a:pPr>
            <a:r>
              <a:rPr lang="en-US" dirty="0" smtClean="0">
                <a:latin typeface="Arial Narrow" charset="0"/>
              </a:rPr>
              <a:t>Throw 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specifying:</a:t>
            </a: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a:t>
            </a:r>
            <a:r>
              <a:rPr lang="en-US" dirty="0">
                <a:latin typeface="Arial Narrow" charset="0"/>
              </a:rPr>
              <a:t>hours</a:t>
            </a: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7-6</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2" name="Picture 1" descr="6e_c07_03_PotatoSal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4"/>
          <p:cNvSpPr>
            <a:spLocks noChangeShapeType="1"/>
          </p:cNvSpPr>
          <p:nvPr/>
        </p:nvSpPr>
        <p:spPr bwMode="auto">
          <a:xfrm>
            <a:off x="0" y="762000"/>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245763" name="Rectangle 5"/>
          <p:cNvSpPr>
            <a:spLocks noGrp="1" noChangeArrowheads="1"/>
          </p:cNvSpPr>
          <p:nvPr>
            <p:ph type="body" idx="1"/>
          </p:nvPr>
        </p:nvSpPr>
        <p:spPr>
          <a:xfrm>
            <a:off x="393192" y="1143000"/>
            <a:ext cx="4992687" cy="3168809"/>
          </a:xfrm>
        </p:spPr>
        <p:txBody>
          <a:bodyPr/>
          <a:lstStyle/>
          <a:p>
            <a:pPr eaLnBrk="1" hangingPunct="1">
              <a:defRPr/>
            </a:pPr>
            <a:r>
              <a:rPr lang="en-US" dirty="0">
                <a:latin typeface="Arial Narrow" charset="0"/>
                <a:cs typeface="+mn-cs"/>
              </a:rPr>
              <a:t>Ventilation </a:t>
            </a:r>
            <a:r>
              <a:rPr lang="en-US" dirty="0" smtClean="0">
                <a:latin typeface="Arial Narrow" charset="0"/>
                <a:cs typeface="+mn-cs"/>
              </a:rPr>
              <a:t>systems:</a:t>
            </a:r>
            <a:endParaRPr lang="en-US" dirty="0">
              <a:latin typeface="Arial Narrow" charset="0"/>
              <a:cs typeface="+mn-cs"/>
            </a:endParaRPr>
          </a:p>
          <a:p>
            <a:pPr lvl="1" eaLnBrk="1" hangingPunct="1">
              <a:defRPr/>
            </a:pPr>
            <a:r>
              <a:rPr lang="en-US" dirty="0">
                <a:latin typeface="Arial Narrow" charset="0"/>
                <a:cs typeface="Times New Roman" charset="0"/>
              </a:rPr>
              <a:t>Must be cleaned and maintained to p</a:t>
            </a:r>
            <a:r>
              <a:rPr lang="en-US" dirty="0">
                <a:latin typeface="Arial Narrow" charset="0"/>
              </a:rPr>
              <a:t>revent grease and condensation from building up on walls and ceilings</a:t>
            </a:r>
          </a:p>
          <a:p>
            <a:pPr lvl="2" eaLnBrk="1" hangingPunct="1">
              <a:defRPr/>
            </a:pPr>
            <a:r>
              <a:rPr lang="en-US" dirty="0">
                <a:latin typeface="Arial Narrow" charset="0"/>
              </a:rPr>
              <a:t>Follow manufacturer</a:t>
            </a:r>
            <a:r>
              <a:rPr lang="ja-JP" altLang="en-US" dirty="0">
                <a:latin typeface="Arial Narrow" charset="0"/>
              </a:rPr>
              <a:t>’</a:t>
            </a:r>
            <a:r>
              <a:rPr lang="en-US" dirty="0">
                <a:latin typeface="Arial Narrow" charset="0"/>
              </a:rPr>
              <a:t>s recommendations</a:t>
            </a:r>
          </a:p>
          <a:p>
            <a:pPr lvl="2" eaLnBrk="1" hangingPunct="1">
              <a:defRPr/>
            </a:pPr>
            <a:r>
              <a:rPr lang="en-US" dirty="0">
                <a:latin typeface="Arial Narrow" charset="0"/>
              </a:rPr>
              <a:t>Meet local regulatory requirements</a:t>
            </a:r>
          </a:p>
          <a:p>
            <a:pPr lvl="1" eaLnBrk="1" hangingPunct="1">
              <a:defRPr/>
            </a:pPr>
            <a:endParaRPr lang="en-US" dirty="0">
              <a:latin typeface="Arial Narrow" charset="0"/>
            </a:endParaRPr>
          </a:p>
        </p:txBody>
      </p:sp>
      <p:sp>
        <p:nvSpPr>
          <p:cNvPr id="2457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9-18</a:t>
            </a:r>
          </a:p>
        </p:txBody>
      </p:sp>
      <p:sp>
        <p:nvSpPr>
          <p:cNvPr id="245765" name="Rectangle 10"/>
          <p:cNvSpPr>
            <a:spLocks noGrp="1" noChangeArrowheads="1"/>
          </p:cNvSpPr>
          <p:nvPr>
            <p:ph type="title"/>
          </p:nvPr>
        </p:nvSpPr>
        <p:spPr>
          <a:xfrm>
            <a:off x="-13487400" y="6223000"/>
            <a:ext cx="8307387" cy="519113"/>
          </a:xfrm>
        </p:spPr>
        <p:txBody>
          <a:bodyPr/>
          <a:lstStyle/>
          <a:p>
            <a:pPr eaLnBrk="1" hangingPunct="1">
              <a:defRPr/>
            </a:pPr>
            <a:r>
              <a:rPr lang="en-US" dirty="0">
                <a:latin typeface="Arial Narrow" charset="0"/>
                <a:cs typeface="+mj-cs"/>
              </a:rPr>
              <a:t>Ventilation</a:t>
            </a:r>
          </a:p>
        </p:txBody>
      </p:sp>
      <p:sp>
        <p:nvSpPr>
          <p:cNvPr id="245766" name="Rectangle 8"/>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Ventilation</a:t>
            </a:r>
          </a:p>
        </p:txBody>
      </p:sp>
      <p:pic>
        <p:nvPicPr>
          <p:cNvPr id="2" name="Picture 1" descr="6e_c09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3971925"/>
          </a:xfrm>
        </p:spPr>
        <p:txBody>
          <a:bodyPr/>
          <a:lstStyle/>
          <a:p>
            <a:pPr marL="0" indent="0" eaLnBrk="1" hangingPunct="1">
              <a:defRPr/>
            </a:pPr>
            <a:r>
              <a:rPr lang="en-US" dirty="0" smtClean="0">
                <a:latin typeface="Arial Narrow" charset="0"/>
                <a:cs typeface="+mn-cs"/>
              </a:rPr>
              <a:t>Garbage:</a:t>
            </a:r>
            <a:endParaRPr lang="en-US" dirty="0">
              <a:latin typeface="Arial Narrow" charset="0"/>
              <a:cs typeface="+mn-cs"/>
            </a:endParaRPr>
          </a:p>
          <a:p>
            <a:pPr lvl="1" eaLnBrk="1" hangingPunct="1">
              <a:defRPr/>
            </a:pPr>
            <a:r>
              <a:rPr lang="en-US" dirty="0">
                <a:latin typeface="Arial Narrow" charset="0"/>
              </a:rPr>
              <a:t>Remove from prep areas as quickly </a:t>
            </a:r>
            <a:r>
              <a:rPr lang="en-US" dirty="0" smtClean="0">
                <a:latin typeface="Arial Narrow" charset="0"/>
              </a:rPr>
              <a:t/>
            </a:r>
            <a:br>
              <a:rPr lang="en-US" dirty="0" smtClean="0">
                <a:latin typeface="Arial Narrow" charset="0"/>
              </a:rPr>
            </a:br>
            <a:r>
              <a:rPr lang="en-US" dirty="0" smtClean="0">
                <a:latin typeface="Arial Narrow" charset="0"/>
              </a:rPr>
              <a:t>as </a:t>
            </a:r>
            <a:r>
              <a:rPr lang="en-US" dirty="0">
                <a:latin typeface="Arial Narrow" charset="0"/>
              </a:rPr>
              <a:t>possible </a:t>
            </a:r>
          </a:p>
          <a:p>
            <a:pPr lvl="2" eaLnBrk="1" hangingPunct="1">
              <a:defRPr/>
            </a:pPr>
            <a:r>
              <a:rPr lang="en-US" dirty="0">
                <a:latin typeface="Arial Narrow" charset="0"/>
              </a:rPr>
              <a:t>Be careful not to contaminate food and food-contact surfaces</a:t>
            </a:r>
          </a:p>
          <a:p>
            <a:pPr lvl="1" eaLnBrk="1" hangingPunct="1">
              <a:defRPr/>
            </a:pPr>
            <a:r>
              <a:rPr lang="en-US" dirty="0">
                <a:latin typeface="Arial Narrow" charset="0"/>
              </a:rPr>
              <a:t>Clean the inside and outside of containers frequently</a:t>
            </a:r>
          </a:p>
          <a:p>
            <a:pPr lvl="2" eaLnBrk="1" hangingPunct="1">
              <a:defRPr/>
            </a:pPr>
            <a:r>
              <a:rPr lang="en-US" dirty="0">
                <a:latin typeface="Arial Narrow" charset="0"/>
              </a:rPr>
              <a:t>Clean them away from food-prep and storage areas</a:t>
            </a:r>
          </a:p>
        </p:txBody>
      </p:sp>
      <p:sp>
        <p:nvSpPr>
          <p:cNvPr id="24678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9-19</a:t>
            </a:r>
          </a:p>
        </p:txBody>
      </p:sp>
      <p:sp>
        <p:nvSpPr>
          <p:cNvPr id="24678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TrshBagTb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4164965"/>
          </a:xfrm>
        </p:spPr>
        <p:txBody>
          <a:bodyPr/>
          <a:lstStyle/>
          <a:p>
            <a:pPr marL="0" indent="0" eaLnBrk="1" hangingPunct="1">
              <a:buFont typeface="Wingdings" pitchFamily="2" charset="2"/>
              <a:buNone/>
              <a:defRPr/>
            </a:pPr>
            <a:r>
              <a:rPr lang="en-US" dirty="0" smtClean="0">
                <a:ea typeface="+mn-ea"/>
                <a:cs typeface="+mn-cs"/>
              </a:rPr>
              <a:t>Indoor containers must be:</a:t>
            </a:r>
            <a:r>
              <a:rPr lang="en-US" sz="2200" dirty="0" smtClean="0">
                <a:solidFill>
                  <a:srgbClr val="231F20"/>
                </a:solidFill>
                <a:ea typeface="+mn-ea"/>
                <a:cs typeface="+mn-cs"/>
              </a:rPr>
              <a:t> </a:t>
            </a:r>
          </a:p>
          <a:p>
            <a:pPr lvl="1" eaLnBrk="1" hangingPunct="1">
              <a:buFont typeface="Wingdings" pitchFamily="2" charset="2"/>
              <a:buChar char="l"/>
              <a:defRPr/>
            </a:pPr>
            <a:r>
              <a:rPr lang="en-US" dirty="0" smtClean="0"/>
              <a:t>Leak proof, waterproof, and pest proof</a:t>
            </a:r>
          </a:p>
          <a:p>
            <a:pPr lvl="1" eaLnBrk="1" hangingPunct="1">
              <a:buFont typeface="Wingdings" pitchFamily="2" charset="2"/>
              <a:buChar char="l"/>
              <a:defRPr/>
            </a:pPr>
            <a:r>
              <a:rPr lang="en-US" dirty="0" smtClean="0"/>
              <a:t>Easy to clean</a:t>
            </a:r>
          </a:p>
          <a:p>
            <a:pPr lvl="1" eaLnBrk="1" hangingPunct="1">
              <a:buFont typeface="Wingdings" pitchFamily="2" charset="2"/>
              <a:buChar char="l"/>
              <a:defRPr/>
            </a:pPr>
            <a:r>
              <a:rPr lang="en-US" dirty="0" smtClean="0"/>
              <a:t>Covered when not in use</a:t>
            </a:r>
          </a:p>
          <a:p>
            <a:pPr marL="571500" lvl="1" indent="-457200" eaLnBrk="1" hangingPunct="1">
              <a:buFont typeface="Wingdings" pitchFamily="2" charset="2"/>
              <a:buNone/>
              <a:defRPr/>
            </a:pPr>
            <a:r>
              <a:rPr lang="en-US" sz="2400" b="1" dirty="0">
                <a:solidFill>
                  <a:srgbClr val="005CAB"/>
                </a:solidFill>
                <a:ea typeface="+mn-ea"/>
                <a:cs typeface="+mn-cs"/>
              </a:rPr>
              <a:t>Designated storage </a:t>
            </a:r>
            <a:r>
              <a:rPr lang="en-US" sz="2400" b="1" dirty="0" smtClean="0">
                <a:solidFill>
                  <a:srgbClr val="005CAB"/>
                </a:solidFill>
                <a:ea typeface="+mn-ea"/>
                <a:cs typeface="+mn-cs"/>
              </a:rPr>
              <a:t>areas: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Store waste and recyclables separately from food and food-contact surfaces</a:t>
            </a:r>
          </a:p>
          <a:p>
            <a:pPr lvl="1" eaLnBrk="1" hangingPunct="1">
              <a:buFont typeface="Wingdings" pitchFamily="2" charset="2"/>
              <a:buChar char="l"/>
              <a:defRPr/>
            </a:pPr>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9-20</a:t>
            </a:r>
          </a:p>
        </p:txBody>
      </p:sp>
      <p:sp>
        <p:nvSpPr>
          <p:cNvPr id="24781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p:cNvSpPr>
            <a:spLocks noGrp="1" noChangeArrowheads="1"/>
          </p:cNvSpPr>
          <p:nvPr>
            <p:ph type="body" idx="1"/>
          </p:nvPr>
        </p:nvSpPr>
        <p:spPr>
          <a:xfrm>
            <a:off x="393192" y="1143000"/>
            <a:ext cx="4815946" cy="3738245"/>
          </a:xfrm>
        </p:spPr>
        <p:txBody>
          <a:bodyPr/>
          <a:lstStyle/>
          <a:p>
            <a:pPr marL="0" lvl="1" indent="0" eaLnBrk="1" hangingPunct="1">
              <a:buFont typeface="Wingdings" pitchFamily="2" charset="2"/>
              <a:buNone/>
              <a:defRPr/>
            </a:pPr>
            <a:r>
              <a:rPr lang="en-US" sz="2400" b="1" dirty="0">
                <a:solidFill>
                  <a:srgbClr val="005CAB"/>
                </a:solidFill>
                <a:ea typeface="+mn-ea"/>
                <a:cs typeface="+mn-cs"/>
              </a:rPr>
              <a:t>Outdoor containers </a:t>
            </a:r>
            <a:r>
              <a:rPr lang="en-US" sz="2400" b="1" dirty="0" smtClean="0">
                <a:solidFill>
                  <a:srgbClr val="005CAB"/>
                </a:solidFill>
                <a:ea typeface="+mn-ea"/>
                <a:cs typeface="+mn-cs"/>
              </a:rPr>
              <a:t>must: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Be placed on a smooth, durable nonabsorbent surface</a:t>
            </a:r>
          </a:p>
          <a:p>
            <a:pPr lvl="2" eaLnBrk="1" hangingPunct="1">
              <a:buFont typeface="Courier New" pitchFamily="49" charset="0"/>
              <a:buChar char="o"/>
              <a:defRPr/>
            </a:pPr>
            <a:r>
              <a:rPr lang="en-US" dirty="0" smtClean="0"/>
              <a:t>Asphalt or concrete</a:t>
            </a:r>
          </a:p>
          <a:p>
            <a:pPr lvl="1" eaLnBrk="1" hangingPunct="1">
              <a:buFont typeface="Wingdings" pitchFamily="2" charset="2"/>
              <a:buChar char="l"/>
              <a:defRPr/>
            </a:pPr>
            <a:r>
              <a:rPr lang="en-US" dirty="0" smtClean="0"/>
              <a:t>Have tight-fitting lids</a:t>
            </a:r>
          </a:p>
          <a:p>
            <a:pPr lvl="1" eaLnBrk="1" hangingPunct="1">
              <a:buFont typeface="Wingdings" pitchFamily="2" charset="2"/>
              <a:buChar char="l"/>
              <a:defRPr/>
            </a:pPr>
            <a:r>
              <a:rPr lang="en-US" dirty="0" smtClean="0"/>
              <a:t>Be covered at all times</a:t>
            </a:r>
          </a:p>
          <a:p>
            <a:pPr lvl="1" eaLnBrk="1" hangingPunct="1">
              <a:buFont typeface="Wingdings" pitchFamily="2" charset="2"/>
              <a:buChar char="l"/>
              <a:defRPr/>
            </a:pPr>
            <a:r>
              <a:rPr lang="en-US" dirty="0" smtClean="0"/>
              <a:t>Have their drain plugs in place</a:t>
            </a:r>
          </a:p>
        </p:txBody>
      </p:sp>
      <p:sp>
        <p:nvSpPr>
          <p:cNvPr id="24883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9-21</a:t>
            </a:r>
          </a:p>
        </p:txBody>
      </p:sp>
      <p:sp>
        <p:nvSpPr>
          <p:cNvPr id="24883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Dumps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8172450" cy="4229100"/>
          </a:xfrm>
        </p:spPr>
        <p:txBody>
          <a:bodyPr/>
          <a:lstStyle/>
          <a:p>
            <a:pPr marL="488950" indent="-342900" eaLnBrk="1" hangingPunct="1">
              <a:defRPr/>
            </a:pPr>
            <a:r>
              <a:rPr lang="en-US" dirty="0">
                <a:latin typeface="Arial Narrow" charset="0"/>
                <a:cs typeface="+mn-cs"/>
              </a:rPr>
              <a:t>Imminent health hazard:</a:t>
            </a:r>
          </a:p>
          <a:p>
            <a:pPr lvl="1" indent="-342900" eaLnBrk="1" hangingPunct="1">
              <a:defRPr/>
            </a:pPr>
            <a:r>
              <a:rPr lang="en-US" dirty="0">
                <a:latin typeface="Arial Narrow" charset="0"/>
              </a:rPr>
              <a:t>A significant threat or danger to health</a:t>
            </a:r>
          </a:p>
          <a:p>
            <a:pPr lvl="1" indent="-342900" eaLnBrk="1" hangingPunct="1">
              <a:defRPr/>
            </a:pPr>
            <a:r>
              <a:rPr lang="en-US" dirty="0">
                <a:latin typeface="Arial Narrow" charset="0"/>
              </a:rPr>
              <a:t>Requires immediate correction or closure to prevent injury</a:t>
            </a:r>
          </a:p>
          <a:p>
            <a:pPr marL="488950" indent="-342900" eaLnBrk="1" hangingPunct="1">
              <a:defRPr/>
            </a:pPr>
            <a:r>
              <a:rPr lang="en-US" dirty="0">
                <a:latin typeface="Arial Narrow" charset="0"/>
                <a:cs typeface="+mn-cs"/>
              </a:rPr>
              <a:t>Possible imminent health hazards:</a:t>
            </a:r>
          </a:p>
          <a:p>
            <a:pPr lvl="1" indent="-342900" eaLnBrk="1" hangingPunct="1">
              <a:defRPr/>
            </a:pPr>
            <a:r>
              <a:rPr lang="en-US" dirty="0">
                <a:latin typeface="Arial Narrow" charset="0"/>
              </a:rPr>
              <a:t>Electrical power outages</a:t>
            </a:r>
          </a:p>
          <a:p>
            <a:pPr lvl="1" indent="-342900" eaLnBrk="1" hangingPunct="1">
              <a:defRPr/>
            </a:pPr>
            <a:r>
              <a:rPr lang="en-US" dirty="0">
                <a:latin typeface="Arial Narrow" charset="0"/>
              </a:rPr>
              <a:t>Fire</a:t>
            </a:r>
          </a:p>
          <a:p>
            <a:pPr lvl="1" indent="-342900" eaLnBrk="1" hangingPunct="1">
              <a:defRPr/>
            </a:pPr>
            <a:r>
              <a:rPr lang="en-US" dirty="0">
                <a:latin typeface="Arial Narrow" charset="0"/>
              </a:rPr>
              <a:t>Flood</a:t>
            </a:r>
          </a:p>
          <a:p>
            <a:pPr lvl="1" indent="-342900" eaLnBrk="1" hangingPunct="1">
              <a:defRPr/>
            </a:pPr>
            <a:r>
              <a:rPr lang="en-US" dirty="0">
                <a:latin typeface="Arial Narrow" charset="0"/>
              </a:rPr>
              <a:t>Sewage backups</a:t>
            </a:r>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9-22</a:t>
            </a:r>
          </a:p>
        </p:txBody>
      </p:sp>
      <p:sp>
        <p:nvSpPr>
          <p:cNvPr id="24986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a:t>
            </a:r>
            <a:r>
              <a:rPr lang="en-US" dirty="0" smtClean="0">
                <a:latin typeface="Arial Narrow" charset="0"/>
                <a:cs typeface="+mj-cs"/>
              </a:rPr>
              <a:t>the </a:t>
            </a:r>
            <a:r>
              <a:rPr lang="en-US" dirty="0">
                <a:latin typeface="Arial Narrow" charset="0"/>
                <a:cs typeface="+mj-cs"/>
              </a:rPr>
              <a:t>Facility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6629400" cy="4800600"/>
          </a:xfrm>
        </p:spPr>
        <p:txBody>
          <a:bodyPr/>
          <a:lstStyle/>
          <a:p>
            <a:pPr marL="488950" indent="-342900" eaLnBrk="1" hangingPunct="1">
              <a:buFont typeface="Wingdings" pitchFamily="2" charset="2"/>
              <a:buNone/>
              <a:defRPr/>
            </a:pPr>
            <a:r>
              <a:rPr lang="en-US" dirty="0" smtClean="0">
                <a:ea typeface="+mn-ea"/>
                <a:cs typeface="+mn-cs"/>
              </a:rPr>
              <a:t>How to respond to a crisis affecting the facility:</a:t>
            </a:r>
          </a:p>
          <a:p>
            <a:pPr lvl="1" indent="-342900" eaLnBrk="1" hangingPunct="1">
              <a:buFont typeface="Wingdings" pitchFamily="2" charset="2"/>
              <a:buChar char="l"/>
              <a:defRPr/>
            </a:pPr>
            <a:r>
              <a:rPr lang="en-US" dirty="0" smtClean="0"/>
              <a:t>Determine if there is a significant risk to the safety or security of your food </a:t>
            </a:r>
          </a:p>
          <a:p>
            <a:pPr lvl="1" indent="-342900" eaLnBrk="1" hangingPunct="1">
              <a:buFont typeface="Wingdings" pitchFamily="2" charset="2"/>
              <a:buChar char="l"/>
              <a:defRPr/>
            </a:pPr>
            <a:r>
              <a:rPr lang="en-US" dirty="0" smtClean="0"/>
              <a:t>If the risk is significant</a:t>
            </a:r>
          </a:p>
          <a:p>
            <a:pPr lvl="2" indent="-342900" eaLnBrk="1" hangingPunct="1">
              <a:buFont typeface="Courier New" pitchFamily="49" charset="0"/>
              <a:buChar char="o"/>
              <a:defRPr/>
            </a:pPr>
            <a:r>
              <a:rPr lang="en-US" dirty="0"/>
              <a:t>S</a:t>
            </a:r>
            <a:r>
              <a:rPr lang="en-US" dirty="0" smtClean="0"/>
              <a:t>top service </a:t>
            </a:r>
          </a:p>
          <a:p>
            <a:pPr lvl="2" indent="-342900" eaLnBrk="1" hangingPunct="1">
              <a:buFont typeface="Courier New" pitchFamily="49" charset="0"/>
              <a:buChar char="o"/>
              <a:defRPr/>
            </a:pPr>
            <a:r>
              <a:rPr lang="en-US" dirty="0"/>
              <a:t>N</a:t>
            </a:r>
            <a:r>
              <a:rPr lang="en-US" dirty="0" smtClean="0"/>
              <a:t>otify the local regulatory authority</a:t>
            </a:r>
          </a:p>
          <a:p>
            <a:pPr lvl="1" indent="-342900" eaLnBrk="1" hangingPunct="1">
              <a:buFont typeface="Wingdings" pitchFamily="2" charset="2"/>
              <a:buChar char="l"/>
              <a:defRPr/>
            </a:pPr>
            <a:r>
              <a:rPr lang="en-US" dirty="0" smtClean="0"/>
              <a:t>Decide how to correct the problem</a:t>
            </a:r>
          </a:p>
          <a:p>
            <a:pPr lvl="2" indent="-342900" eaLnBrk="1" hangingPunct="1">
              <a:buFont typeface="Courier New" pitchFamily="49" charset="0"/>
              <a:buChar char="o"/>
              <a:defRPr/>
            </a:pPr>
            <a:r>
              <a:rPr lang="en-US" dirty="0" smtClean="0"/>
              <a:t>Establish time-temperature control</a:t>
            </a:r>
          </a:p>
          <a:p>
            <a:pPr lvl="2" indent="-342900" eaLnBrk="1" hangingPunct="1">
              <a:buFont typeface="Courier New" pitchFamily="49" charset="0"/>
              <a:buChar char="o"/>
              <a:defRPr/>
            </a:pPr>
            <a:r>
              <a:rPr lang="en-US" dirty="0" smtClean="0"/>
              <a:t>Clean and sanitize surfaces</a:t>
            </a:r>
          </a:p>
          <a:p>
            <a:pPr lvl="2" indent="-342900" eaLnBrk="1" hangingPunct="1">
              <a:buFont typeface="Courier New" pitchFamily="49" charset="0"/>
              <a:buChar char="o"/>
              <a:defRPr/>
            </a:pPr>
            <a:r>
              <a:rPr lang="en-US" dirty="0" smtClean="0"/>
              <a:t>Verify water is drinkable</a:t>
            </a:r>
          </a:p>
          <a:p>
            <a:pPr lvl="2" indent="-342900" eaLnBrk="1" hangingPunct="1">
              <a:buFont typeface="Courier New" pitchFamily="49" charset="0"/>
              <a:buChar char="o"/>
              <a:defRPr/>
            </a:pPr>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9-23</a:t>
            </a:r>
          </a:p>
        </p:txBody>
      </p:sp>
      <p:sp>
        <p:nvSpPr>
          <p:cNvPr id="25088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a:t>
            </a:r>
            <a:r>
              <a:rPr lang="en-US" dirty="0" smtClean="0">
                <a:latin typeface="Arial Narrow" charset="0"/>
                <a:cs typeface="+mj-cs"/>
              </a:rPr>
              <a:t>That </a:t>
            </a:r>
            <a:r>
              <a:rPr lang="en-US" dirty="0">
                <a:latin typeface="Arial Narrow" charset="0"/>
                <a:cs typeface="+mj-cs"/>
              </a:rPr>
              <a:t>Affect the Facility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Management</a:t>
            </a:r>
          </a:p>
        </p:txBody>
      </p:sp>
      <p:sp>
        <p:nvSpPr>
          <p:cNvPr id="251907" name="Rectangle 3"/>
          <p:cNvSpPr>
            <a:spLocks noGrp="1" noChangeArrowheads="1"/>
          </p:cNvSpPr>
          <p:nvPr>
            <p:ph type="body" idx="1"/>
          </p:nvPr>
        </p:nvSpPr>
        <p:spPr>
          <a:xfrm>
            <a:off x="393192" y="1143000"/>
            <a:ext cx="5932603" cy="4442922"/>
          </a:xfrm>
        </p:spPr>
        <p:txBody>
          <a:bodyPr/>
          <a:lstStyle/>
          <a:p>
            <a:pPr marL="0" indent="0" eaLnBrk="1" hangingPunct="1">
              <a:defRPr/>
            </a:pPr>
            <a:r>
              <a:rPr lang="en-US" dirty="0" smtClean="0">
                <a:latin typeface="Arial Narrow" charset="0"/>
                <a:cs typeface="+mn-cs"/>
              </a:rPr>
              <a:t>Three rules </a:t>
            </a:r>
            <a:r>
              <a:rPr lang="en-US" dirty="0">
                <a:latin typeface="Arial Narrow" charset="0"/>
                <a:cs typeface="+mn-cs"/>
              </a:rPr>
              <a:t>of </a:t>
            </a:r>
            <a:r>
              <a:rPr lang="en-US" dirty="0" smtClean="0">
                <a:latin typeface="Arial Narrow" charset="0"/>
                <a:cs typeface="+mn-cs"/>
              </a:rPr>
              <a:t>pest prevention</a:t>
            </a:r>
            <a:r>
              <a:rPr lang="en-US" dirty="0">
                <a:latin typeface="Arial Narrow" charset="0"/>
                <a:cs typeface="+mn-cs"/>
              </a:rPr>
              <a:t>:</a:t>
            </a:r>
          </a:p>
          <a:p>
            <a:pPr lvl="1" eaLnBrk="1" hangingPunct="1">
              <a:buSzTx/>
              <a:buFont typeface="Wingdings" charset="0"/>
              <a:buAutoNum type="arabicPeriod"/>
              <a:defRPr/>
            </a:pPr>
            <a:r>
              <a:rPr lang="en-US" dirty="0">
                <a:latin typeface="Arial Narrow" charset="0"/>
              </a:rPr>
              <a:t>Deny pests access to the operation</a:t>
            </a:r>
          </a:p>
          <a:p>
            <a:pPr lvl="1" eaLnBrk="1" hangingPunct="1">
              <a:buSzTx/>
              <a:buFont typeface="Wingdings" charset="0"/>
              <a:buAutoNum type="arabicPeriod"/>
              <a:defRPr/>
            </a:pPr>
            <a:r>
              <a:rPr lang="en-US" dirty="0">
                <a:latin typeface="Arial Narrow" charset="0"/>
              </a:rPr>
              <a:t>Deny pests food, water, and </a:t>
            </a:r>
            <a:r>
              <a:rPr lang="en-US" dirty="0" smtClean="0">
                <a:latin typeface="Arial Narrow" charset="0"/>
              </a:rPr>
              <a:t>shelter</a:t>
            </a:r>
            <a:endParaRPr lang="en-US" dirty="0">
              <a:latin typeface="Arial Narrow" charset="0"/>
            </a:endParaRPr>
          </a:p>
          <a:p>
            <a:pPr lvl="1" eaLnBrk="1" hangingPunct="1">
              <a:buSzTx/>
              <a:buFont typeface="Wingdings" charset="0"/>
              <a:buAutoNum type="arabicPeriod"/>
              <a:defRPr/>
            </a:pPr>
            <a:r>
              <a:rPr lang="en-US" dirty="0">
                <a:latin typeface="Arial Narrow" charset="0"/>
              </a:rPr>
              <a:t>Work with a licensed Pest Control Operator (PCO)</a:t>
            </a:r>
          </a:p>
        </p:txBody>
      </p:sp>
      <p:sp>
        <p:nvSpPr>
          <p:cNvPr id="251908"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9-24</a:t>
            </a:r>
          </a:p>
        </p:txBody>
      </p:sp>
      <p:pic>
        <p:nvPicPr>
          <p:cNvPr id="2" name="Picture 1" descr="6e_c09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7651" name="Rectangle 3"/>
          <p:cNvSpPr>
            <a:spLocks noGrp="1" noChangeArrowheads="1"/>
          </p:cNvSpPr>
          <p:nvPr>
            <p:ph type="body" idx="1"/>
          </p:nvPr>
        </p:nvSpPr>
        <p:spPr>
          <a:xfrm>
            <a:off x="393192" y="1143001"/>
            <a:ext cx="5763768" cy="2138680"/>
          </a:xfrm>
        </p:spPr>
        <p:txBody>
          <a:bodyPr/>
          <a:lstStyle/>
          <a:p>
            <a:pPr marL="0" indent="0" eaLnBrk="1" hangingPunct="1">
              <a:buFont typeface="Wingdings" pitchFamily="2" charset="2"/>
              <a:buNone/>
              <a:defRPr/>
            </a:pPr>
            <a:r>
              <a:rPr lang="en-US" dirty="0" smtClean="0">
                <a:ea typeface="+mn-ea"/>
                <a:cs typeface="+mn-cs"/>
              </a:rPr>
              <a:t>To keep pests from entering with deliveries: </a:t>
            </a:r>
          </a:p>
          <a:p>
            <a:pPr lvl="1" eaLnBrk="1" hangingPunct="1">
              <a:buFont typeface="Wingdings" pitchFamily="2" charset="2"/>
              <a:buChar char="l"/>
              <a:defRPr/>
            </a:pPr>
            <a:r>
              <a:rPr lang="en-US" dirty="0" smtClean="0"/>
              <a:t>Check deliveries before they enter the operation</a:t>
            </a:r>
          </a:p>
          <a:p>
            <a:pPr lvl="2" eaLnBrk="1" hangingPunct="1">
              <a:buFont typeface="Courier New" pitchFamily="49" charset="0"/>
              <a:buChar char="o"/>
              <a:defRPr/>
            </a:pPr>
            <a:r>
              <a:rPr lang="en-US" dirty="0" smtClean="0"/>
              <a:t>Refuse shipments if pests or signs of pests </a:t>
            </a:r>
            <a:br>
              <a:rPr lang="en-US" dirty="0" smtClean="0"/>
            </a:br>
            <a:r>
              <a:rPr lang="en-US" dirty="0" smtClean="0"/>
              <a:t>(egg cases, body parts) are found</a:t>
            </a:r>
          </a:p>
          <a:p>
            <a:pPr marL="566737" lvl="1" indent="-342900" eaLnBrk="1" hangingPunct="1">
              <a:buFont typeface="Wingdings" pitchFamily="2" charset="2"/>
              <a:buChar char="l"/>
              <a:defRPr/>
            </a:pPr>
            <a:endParaRPr lang="en-US" dirty="0" smtClean="0"/>
          </a:p>
        </p:txBody>
      </p:sp>
      <p:sp>
        <p:nvSpPr>
          <p:cNvPr id="2529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9-25</a:t>
            </a:r>
          </a:p>
        </p:txBody>
      </p:sp>
      <p:pic>
        <p:nvPicPr>
          <p:cNvPr id="2" name="Picture 1" descr="6e_c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393192" y="1143000"/>
            <a:ext cx="5029200" cy="2955925"/>
          </a:xfrm>
        </p:spPr>
        <p:txBody>
          <a:bodyPr/>
          <a:lstStyle/>
          <a:p>
            <a:pPr marL="0" indent="0" eaLnBrk="1" hangingPunct="1">
              <a:defRPr/>
            </a:pPr>
            <a:r>
              <a:rPr lang="en-US" dirty="0">
                <a:latin typeface="Arial Narrow" charset="0"/>
                <a:cs typeface="+mn-cs"/>
              </a:rPr>
              <a:t>Make sure all of the points where pests can access the building are secure:</a:t>
            </a:r>
          </a:p>
          <a:p>
            <a:pPr lvl="1" eaLnBrk="1" hangingPunct="1">
              <a:defRPr/>
            </a:pPr>
            <a:r>
              <a:rPr lang="en-US" dirty="0">
                <a:latin typeface="Arial Narrow" charset="0"/>
              </a:rPr>
              <a:t>Screen windows and vents</a:t>
            </a:r>
          </a:p>
          <a:p>
            <a:pPr lvl="1" eaLnBrk="1" hangingPunct="1">
              <a:defRPr/>
            </a:pPr>
            <a:r>
              <a:rPr lang="en-US" dirty="0">
                <a:latin typeface="Arial Narrow" charset="0"/>
              </a:rPr>
              <a:t>Seal cracks in floors and </a:t>
            </a:r>
            <a:r>
              <a:rPr lang="en-US" dirty="0" smtClean="0">
                <a:latin typeface="Arial Narrow" charset="0"/>
              </a:rPr>
              <a:t>walls, </a:t>
            </a:r>
            <a:r>
              <a:rPr lang="en-US" dirty="0">
                <a:latin typeface="Arial Narrow" charset="0"/>
              </a:rPr>
              <a:t>and around pipes</a:t>
            </a:r>
          </a:p>
          <a:p>
            <a:pPr lvl="1" eaLnBrk="1" hangingPunct="1">
              <a:defRPr/>
            </a:pPr>
            <a:r>
              <a:rPr lang="en-US" dirty="0">
                <a:latin typeface="Arial Narrow" charset="0"/>
              </a:rPr>
              <a:t>Install air curtains (also called air doors or fly fans) above or alongside doors</a:t>
            </a:r>
          </a:p>
        </p:txBody>
      </p:sp>
      <p:sp>
        <p:nvSpPr>
          <p:cNvPr id="2539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9-26</a:t>
            </a:r>
          </a:p>
        </p:txBody>
      </p:sp>
      <p:sp>
        <p:nvSpPr>
          <p:cNvPr id="25395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pic>
        <p:nvPicPr>
          <p:cNvPr id="2" name="Picture 1" descr="6e_c09_11_sealedpi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54979" name="Rectangle 3"/>
          <p:cNvSpPr>
            <a:spLocks noGrp="1" noChangeArrowheads="1"/>
          </p:cNvSpPr>
          <p:nvPr>
            <p:ph type="body" idx="1"/>
          </p:nvPr>
        </p:nvSpPr>
        <p:spPr>
          <a:xfrm>
            <a:off x="393192" y="1143000"/>
            <a:ext cx="5713651" cy="5154589"/>
          </a:xfrm>
        </p:spPr>
        <p:txBody>
          <a:bodyPr/>
          <a:lstStyle/>
          <a:p>
            <a:pPr marL="0" indent="0" eaLnBrk="1" hangingPunct="1">
              <a:buFont typeface="Wingdings" pitchFamily="2" charset="2"/>
              <a:buNone/>
              <a:defRPr/>
            </a:pPr>
            <a:r>
              <a:rPr lang="en-US" dirty="0" smtClean="0">
                <a:ea typeface="+mn-ea"/>
                <a:cs typeface="+mn-cs"/>
              </a:rPr>
              <a:t>Deny pests shelter:</a:t>
            </a:r>
          </a:p>
          <a:p>
            <a:pPr lvl="1" eaLnBrk="1" hangingPunct="1">
              <a:buFont typeface="Wingdings" pitchFamily="2" charset="2"/>
              <a:buChar char="l"/>
              <a:defRPr/>
            </a:pPr>
            <a:r>
              <a:rPr lang="en-US" dirty="0" smtClean="0"/>
              <a:t>Throw out garbage quickly and correctly</a:t>
            </a:r>
          </a:p>
          <a:p>
            <a:pPr lvl="1" eaLnBrk="1" hangingPunct="1">
              <a:buFont typeface="Wingdings" pitchFamily="2" charset="2"/>
              <a:buChar char="l"/>
              <a:defRPr/>
            </a:pPr>
            <a:r>
              <a:rPr lang="en-US" dirty="0" smtClean="0"/>
              <a:t>Keep containers clean and in good condition</a:t>
            </a:r>
          </a:p>
          <a:p>
            <a:pPr lvl="1" eaLnBrk="1" hangingPunct="1">
              <a:buFont typeface="Wingdings" pitchFamily="2" charset="2"/>
              <a:buChar char="l"/>
              <a:defRPr/>
            </a:pPr>
            <a:r>
              <a:rPr lang="en-US" dirty="0" smtClean="0"/>
              <a:t>Keep outdoor containers tightly </a:t>
            </a:r>
            <a:br>
              <a:rPr lang="en-US" dirty="0" smtClean="0"/>
            </a:br>
            <a:r>
              <a:rPr lang="en-US" dirty="0" smtClean="0"/>
              <a:t>covered </a:t>
            </a:r>
          </a:p>
          <a:p>
            <a:pPr lvl="1" eaLnBrk="1" hangingPunct="1">
              <a:buFont typeface="Wingdings" pitchFamily="2" charset="2"/>
              <a:buChar char="l"/>
              <a:defRPr/>
            </a:pPr>
            <a:r>
              <a:rPr lang="en-US" dirty="0" smtClean="0"/>
              <a:t>Clean up spills around containers </a:t>
            </a:r>
            <a:br>
              <a:rPr lang="en-US" dirty="0" smtClean="0"/>
            </a:br>
            <a:r>
              <a:rPr lang="en-US" dirty="0" smtClean="0"/>
              <a:t>immediately</a:t>
            </a:r>
          </a:p>
          <a:p>
            <a:pPr lvl="1" eaLnBrk="1" hangingPunct="1">
              <a:buFont typeface="Wingdings" pitchFamily="2" charset="2"/>
              <a:buChar char="l"/>
              <a:defRPr/>
            </a:pPr>
            <a:r>
              <a:rPr lang="en-US" dirty="0"/>
              <a:t>Store recyclables </a:t>
            </a:r>
            <a:r>
              <a:rPr lang="en-US" dirty="0" smtClean="0"/>
              <a:t>correctly</a:t>
            </a:r>
            <a:endParaRPr lang="en-US" dirty="0"/>
          </a:p>
          <a:p>
            <a:pPr lvl="2" eaLnBrk="1" hangingPunct="1">
              <a:buFont typeface="Courier New" pitchFamily="49" charset="0"/>
              <a:buChar char="o"/>
              <a:defRPr/>
            </a:pPr>
            <a:r>
              <a:rPr lang="en-US" dirty="0"/>
              <a:t>Keep recyclables in clean, pest-proof containers</a:t>
            </a:r>
          </a:p>
          <a:p>
            <a:pPr lvl="2" eaLnBrk="1" hangingPunct="1">
              <a:buFont typeface="Courier New" pitchFamily="49" charset="0"/>
              <a:buChar char="o"/>
              <a:defRPr/>
            </a:pPr>
            <a:r>
              <a:rPr lang="en-US" dirty="0"/>
              <a:t>Keep containers as far away from the building as regulations allow </a:t>
            </a:r>
          </a:p>
          <a:p>
            <a:pPr marL="223837" lvl="1" indent="0" eaLnBrk="1" hangingPunct="1">
              <a:buFont typeface="Wingdings" pitchFamily="2" charset="2"/>
              <a:buNone/>
              <a:defRPr/>
            </a:pPr>
            <a:endParaRPr lang="en-US" dirty="0" smtClean="0"/>
          </a:p>
          <a:p>
            <a:pPr marL="1028700" lvl="2" indent="-342900" eaLnBrk="1" hangingPunct="1">
              <a:buFont typeface="Courier New" pitchFamily="49" charset="0"/>
              <a:buChar char="o"/>
              <a:defRPr/>
            </a:pPr>
            <a:endParaRPr lang="en-US" dirty="0" smtClean="0"/>
          </a:p>
        </p:txBody>
      </p:sp>
      <p:sp>
        <p:nvSpPr>
          <p:cNvPr id="25498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9-27</a:t>
            </a:r>
          </a:p>
        </p:txBody>
      </p:sp>
      <p:pic>
        <p:nvPicPr>
          <p:cNvPr id="2" name="Picture 1" descr="6e_c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7-7</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4300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a:t>
            </a:r>
            <a:r>
              <a:rPr lang="en-US" dirty="0">
                <a:latin typeface="Arial Narrow" charset="0"/>
                <a:cs typeface="+mn-cs"/>
              </a:rPr>
              <a:t>hours if: </a:t>
            </a:r>
          </a:p>
          <a:p>
            <a:pPr lvl="1" eaLnBrk="1" hangingPunct="1">
              <a:defRPr/>
            </a:pPr>
            <a:r>
              <a:rPr lang="en-US" dirty="0">
                <a:latin typeface="Arial Narrow" charset="0"/>
              </a:rPr>
              <a:t>It was held at </a:t>
            </a:r>
            <a:r>
              <a:rPr lang="en-US" dirty="0" smtClean="0">
                <a:latin typeface="Arial Narrow" charset="0"/>
              </a:rPr>
              <a:t>135</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a:t>
            </a:r>
            <a:r>
              <a:rPr lang="en-US" dirty="0">
                <a:latin typeface="Arial Narrow" charset="0"/>
              </a:rPr>
              <a:t>hours</a:t>
            </a:r>
          </a:p>
          <a:p>
            <a:pPr marL="1682750" lvl="2" eaLnBrk="1" hangingPunct="1">
              <a:buFont typeface="Wingdings" charset="0"/>
              <a:buNone/>
              <a:defRPr/>
            </a:pPr>
            <a:endParaRPr lang="en-US" dirty="0">
              <a:latin typeface="Arial Narrow" charset="0"/>
            </a:endParaRPr>
          </a:p>
        </p:txBody>
      </p:sp>
      <p:pic>
        <p:nvPicPr>
          <p:cNvPr id="2" name="Picture 1" descr="6e_c07_04_BakedMo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69961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531458" name="Rectangle 3"/>
          <p:cNvSpPr>
            <a:spLocks noChangeArrowheads="1"/>
          </p:cNvSpPr>
          <p:nvPr/>
        </p:nvSpPr>
        <p:spPr bwMode="auto">
          <a:xfrm>
            <a:off x="393192" y="1143000"/>
            <a:ext cx="7988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Deny pests shelter: </a:t>
            </a:r>
            <a:endParaRPr lang="en-US" sz="1800" i="1"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Store food and supplies quickly and correctly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Keep them away from walls and at least </a:t>
            </a:r>
            <a:r>
              <a:rPr lang="en-US" sz="2000" b="0" dirty="0" smtClean="0">
                <a:solidFill>
                  <a:srgbClr val="231F20"/>
                </a:solidFill>
                <a:latin typeface="Arial Narrow" charset="0"/>
              </a:rPr>
              <a:t>six inches</a:t>
            </a:r>
            <a:r>
              <a:rPr lang="en-US" altLang="ja-JP" sz="2000" b="0" dirty="0" smtClean="0">
                <a:solidFill>
                  <a:srgbClr val="231F20"/>
                </a:solidFill>
                <a:latin typeface="Arial Narrow" charset="0"/>
              </a:rPr>
              <a:t> </a:t>
            </a:r>
            <a:r>
              <a:rPr lang="en-US" altLang="ja-JP" sz="2000" b="0" dirty="0">
                <a:solidFill>
                  <a:srgbClr val="231F20"/>
                </a:solidFill>
                <a:latin typeface="Arial Narrow" charset="0"/>
              </a:rPr>
              <a:t>(15 cm) off the floor</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Rotate products (FIFO) so pests cannot settle and breed </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Clean the </a:t>
            </a:r>
            <a:r>
              <a:rPr lang="en-US" sz="2200" b="0" dirty="0" smtClean="0">
                <a:solidFill>
                  <a:srgbClr val="231F20"/>
                </a:solidFill>
                <a:latin typeface="Arial Narrow" charset="0"/>
              </a:rPr>
              <a:t>operation </a:t>
            </a:r>
            <a:r>
              <a:rPr lang="en-US" sz="2200" b="0" dirty="0">
                <a:solidFill>
                  <a:srgbClr val="231F20"/>
                </a:solidFill>
                <a:latin typeface="Arial Narrow" charset="0"/>
              </a:rPr>
              <a:t>thoroughly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Clean up food and beverage spills immediately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Clean break rooms after use</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Keep cleaning tools and supplies clean and dry</a:t>
            </a:r>
          </a:p>
        </p:txBody>
      </p:sp>
      <p:sp>
        <p:nvSpPr>
          <p:cNvPr id="256004"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9-29</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Control </a:t>
            </a:r>
          </a:p>
        </p:txBody>
      </p:sp>
      <p:sp>
        <p:nvSpPr>
          <p:cNvPr id="257027" name="Rectangle 3"/>
          <p:cNvSpPr>
            <a:spLocks noGrp="1" noChangeArrowheads="1"/>
          </p:cNvSpPr>
          <p:nvPr>
            <p:ph type="body" idx="1"/>
          </p:nvPr>
        </p:nvSpPr>
        <p:spPr>
          <a:xfrm>
            <a:off x="393192" y="1143000"/>
            <a:ext cx="5178425" cy="2854325"/>
          </a:xfrm>
        </p:spPr>
        <p:txBody>
          <a:bodyPr/>
          <a:lstStyle/>
          <a:p>
            <a:pPr marL="0" indent="0" eaLnBrk="1" hangingPunct="1">
              <a:defRPr/>
            </a:pPr>
            <a:r>
              <a:rPr lang="en-US" dirty="0">
                <a:latin typeface="Arial Narrow" charset="0"/>
                <a:cs typeface="+mn-cs"/>
              </a:rPr>
              <a:t>Contact your PCO immediately if you see these or any other pest-related problems:</a:t>
            </a:r>
          </a:p>
          <a:p>
            <a:pPr lvl="1" eaLnBrk="1" hangingPunct="1">
              <a:defRPr/>
            </a:pPr>
            <a:r>
              <a:rPr lang="en-US" dirty="0">
                <a:latin typeface="Arial Narrow" charset="0"/>
              </a:rPr>
              <a:t>Feces</a:t>
            </a:r>
          </a:p>
          <a:p>
            <a:pPr lvl="1" eaLnBrk="1" hangingPunct="1">
              <a:defRPr/>
            </a:pPr>
            <a:r>
              <a:rPr lang="en-US" dirty="0">
                <a:latin typeface="Arial Narrow" charset="0"/>
              </a:rPr>
              <a:t>Nests</a:t>
            </a:r>
          </a:p>
          <a:p>
            <a:pPr lvl="1" eaLnBrk="1" hangingPunct="1">
              <a:defRPr/>
            </a:pPr>
            <a:r>
              <a:rPr lang="en-US" dirty="0">
                <a:latin typeface="Arial Narrow" charset="0"/>
              </a:rPr>
              <a:t>Damage on products, packaging, and the facility itself</a:t>
            </a:r>
          </a:p>
        </p:txBody>
      </p:sp>
      <p:sp>
        <p:nvSpPr>
          <p:cNvPr id="25702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9-30</a:t>
            </a:r>
          </a:p>
        </p:txBody>
      </p:sp>
      <p:pic>
        <p:nvPicPr>
          <p:cNvPr id="2" name="Picture 1" descr="6e_c09_12_BadBake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583454"/>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7323139" cy="4983163"/>
          </a:xfrm>
        </p:spPr>
        <p:txBody>
          <a:body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dirty="0" smtClean="0"/>
              <a:t>Different methods of sanitizing and how to make sure they </a:t>
            </a:r>
            <a:br>
              <a:rPr lang="en-US" dirty="0" smtClean="0"/>
            </a:br>
            <a:r>
              <a:rPr lang="en-US" dirty="0" smtClean="0"/>
              <a:t>are effective</a:t>
            </a:r>
          </a:p>
          <a:p>
            <a:pPr lvl="1" eaLnBrk="1" hangingPunct="1">
              <a:buFont typeface="Wingdings" pitchFamily="2" charset="2"/>
              <a:buChar char="l"/>
              <a:defRPr/>
            </a:pPr>
            <a:r>
              <a:rPr lang="en-US" dirty="0" smtClean="0"/>
              <a:t>How and when to clean and sanitize surfaces</a:t>
            </a:r>
          </a:p>
          <a:p>
            <a:pPr lvl="1" eaLnBrk="1" hangingPunct="1">
              <a:buFont typeface="Wingdings" pitchFamily="2" charset="2"/>
              <a:buChar char="l"/>
              <a:defRPr/>
            </a:pPr>
            <a:r>
              <a:rPr lang="en-US" dirty="0" smtClean="0"/>
              <a:t>How to wash items in a dishwasher or a three-compartment </a:t>
            </a:r>
            <a:br>
              <a:rPr lang="en-US" dirty="0" smtClean="0"/>
            </a:br>
            <a:r>
              <a:rPr lang="en-US" dirty="0" smtClean="0"/>
              <a:t>sink and then store them</a:t>
            </a:r>
          </a:p>
          <a:p>
            <a:pPr lvl="1" eaLnBrk="1" hangingPunct="1">
              <a:buFont typeface="Wingdings" pitchFamily="2" charset="2"/>
              <a:buChar char="l"/>
              <a:defRPr/>
            </a:pPr>
            <a:r>
              <a:rPr lang="en-US" dirty="0" smtClean="0"/>
              <a:t>How to use and store cleaning tools and supplies</a:t>
            </a:r>
          </a:p>
          <a:p>
            <a:pPr lvl="1" eaLnBrk="1" hangingPunct="1">
              <a:buFont typeface="Wingdings" pitchFamily="2" charset="2"/>
              <a:buChar char="l"/>
              <a:defRPr/>
            </a:pPr>
            <a:r>
              <a:rPr lang="en-US" dirty="0" smtClean="0"/>
              <a:t>How to develop a cleaning program</a:t>
            </a:r>
          </a:p>
        </p:txBody>
      </p:sp>
      <p:sp>
        <p:nvSpPr>
          <p:cNvPr id="25805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a:t>
            </a:r>
          </a:p>
        </p:txBody>
      </p:sp>
      <p:sp>
        <p:nvSpPr>
          <p:cNvPr id="258052"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Cleaners</a:t>
            </a:r>
          </a:p>
        </p:txBody>
      </p:sp>
      <p:sp>
        <p:nvSpPr>
          <p:cNvPr id="259075"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Cleaners must be:</a:t>
            </a:r>
          </a:p>
          <a:p>
            <a:pPr lvl="1" eaLnBrk="1" hangingPunct="1">
              <a:defRPr/>
            </a:pPr>
            <a:r>
              <a:rPr lang="en-US" dirty="0">
                <a:latin typeface="Arial Narrow" charset="0"/>
              </a:rPr>
              <a:t>Stable and noncorrosive </a:t>
            </a:r>
          </a:p>
          <a:p>
            <a:pPr lvl="1" eaLnBrk="1" hangingPunct="1">
              <a:defRPr/>
            </a:pPr>
            <a:r>
              <a:rPr lang="en-US" dirty="0">
                <a:latin typeface="Arial Narrow" charset="0"/>
              </a:rPr>
              <a:t>Safe to </a:t>
            </a:r>
            <a:r>
              <a:rPr lang="en-US" dirty="0" smtClean="0">
                <a:latin typeface="Arial Narrow" charset="0"/>
              </a:rPr>
              <a:t>use</a:t>
            </a:r>
            <a:endParaRPr lang="en-US" dirty="0">
              <a:latin typeface="Arial Narrow" charset="0"/>
            </a:endParaRPr>
          </a:p>
          <a:p>
            <a:pPr marL="0" indent="0" eaLnBrk="1" hangingPunct="1">
              <a:defRPr/>
            </a:pPr>
            <a:r>
              <a:rPr lang="en-US" dirty="0">
                <a:latin typeface="Arial Narrow" charset="0"/>
                <a:cs typeface="+mn-cs"/>
              </a:rPr>
              <a:t>When using them:</a:t>
            </a:r>
          </a:p>
          <a:p>
            <a:pPr lvl="1" eaLnBrk="1" hangingPunct="1">
              <a:defRPr/>
            </a:pPr>
            <a:r>
              <a:rPr lang="en-US" dirty="0">
                <a:latin typeface="Arial Narrow" charset="0"/>
              </a:rPr>
              <a:t>Follow manufacturers</a:t>
            </a:r>
            <a:r>
              <a:rPr lang="ja-JP" altLang="en-US" dirty="0">
                <a:latin typeface="Arial Narrow" charset="0"/>
              </a:rPr>
              <a:t>’</a:t>
            </a:r>
            <a:r>
              <a:rPr lang="en-US" dirty="0">
                <a:latin typeface="Arial Narrow" charset="0"/>
              </a:rPr>
              <a:t> instructions </a:t>
            </a: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one type of detergent in place of another unless the intended use is the same </a:t>
            </a:r>
          </a:p>
        </p:txBody>
      </p:sp>
      <p:sp>
        <p:nvSpPr>
          <p:cNvPr id="2590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a:t>
            </a:r>
          </a:p>
        </p:txBody>
      </p:sp>
      <p:pic>
        <p:nvPicPr>
          <p:cNvPr id="2" name="Picture 1" descr="6e_c10_02_direc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1848"/>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009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10-4</a:t>
            </a:r>
          </a:p>
        </p:txBody>
      </p:sp>
      <p:sp>
        <p:nvSpPr>
          <p:cNvPr id="260101" name="Rectangle 3"/>
          <p:cNvSpPr txBox="1">
            <a:spLocks noChangeArrowheads="1"/>
          </p:cNvSpPr>
          <p:nvPr/>
        </p:nvSpPr>
        <p:spPr bwMode="auto">
          <a:xfrm>
            <a:off x="393192" y="1143000"/>
            <a:ext cx="5086350" cy="389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457200" indent="-457200"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33463" indent="-4572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Surfaces can be sanitized using:</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Heat</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The water must be at least 171</a:t>
            </a:r>
            <a:r>
              <a:rPr lang="en-US" sz="2000" b="0" dirty="0" smtClean="0">
                <a:solidFill>
                  <a:schemeClr val="tx1"/>
                </a:solidFill>
                <a:latin typeface="+mj-lt"/>
              </a:rPr>
              <a:t>˚F</a:t>
            </a:r>
            <a:r>
              <a:rPr lang="en-US" sz="2200" b="0" dirty="0" smtClean="0">
                <a:solidFill>
                  <a:srgbClr val="231F20"/>
                </a:solidFill>
                <a:latin typeface="+mj-lt"/>
                <a:cs typeface="+mn-cs"/>
              </a:rPr>
              <a:t> </a:t>
            </a:r>
            <a:r>
              <a:rPr lang="en-US" sz="2000" b="0" dirty="0" smtClean="0">
                <a:solidFill>
                  <a:srgbClr val="231F20"/>
                </a:solidFill>
                <a:latin typeface="Arial Narrow" charset="0"/>
                <a:cs typeface="+mn-cs"/>
              </a:rPr>
              <a:t>(77</a:t>
            </a:r>
            <a:r>
              <a:rPr lang="en-US" sz="2000" b="0" dirty="0" smtClean="0">
                <a:solidFill>
                  <a:schemeClr val="tx1"/>
                </a:solidFill>
                <a:latin typeface="+mj-lt"/>
              </a:rPr>
              <a:t>˚C</a:t>
            </a:r>
            <a:r>
              <a:rPr lang="en-US" sz="2000" b="0" dirty="0" smtClean="0">
                <a:solidFill>
                  <a:srgbClr val="231F20"/>
                </a:solidFill>
                <a:latin typeface="Arial Narrow" charset="0"/>
                <a:cs typeface="+mn-cs"/>
              </a:rPr>
              <a:t>)</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Immerse the item for 30 seconds </a:t>
            </a:r>
            <a:endParaRPr lang="en-US" sz="2000" dirty="0" smtClean="0">
              <a:solidFill>
                <a:srgbClr val="231F20"/>
              </a:solidFill>
              <a:latin typeface="Arial Narrow" charset="0"/>
              <a:cs typeface="+mn-cs"/>
            </a:endParaRP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Chemicals</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Chlorine</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Iodine</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Quats</a:t>
            </a:r>
          </a:p>
        </p:txBody>
      </p:sp>
      <p:pic>
        <p:nvPicPr>
          <p:cNvPr id="2" name="Picture 1" descr="6e_c10_02_sanitiz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1123" name="Rectangle 3"/>
          <p:cNvSpPr>
            <a:spLocks noGrp="1" noChangeArrowheads="1"/>
          </p:cNvSpPr>
          <p:nvPr>
            <p:ph type="body" idx="1"/>
          </p:nvPr>
        </p:nvSpPr>
        <p:spPr>
          <a:xfrm>
            <a:off x="393192" y="1143000"/>
            <a:ext cx="4852962" cy="4969265"/>
          </a:xfrm>
        </p:spPr>
        <p:txBody>
          <a:bodyPr/>
          <a:lstStyle/>
          <a:p>
            <a:pPr eaLnBrk="1" hangingPunct="1">
              <a:defRPr/>
            </a:pPr>
            <a:r>
              <a:rPr lang="en-US" dirty="0">
                <a:latin typeface="Arial Narrow" charset="0"/>
                <a:cs typeface="+mn-cs"/>
              </a:rPr>
              <a:t>Chemical </a:t>
            </a:r>
            <a:r>
              <a:rPr lang="en-US" dirty="0" smtClean="0">
                <a:latin typeface="Arial Narrow" charset="0"/>
                <a:cs typeface="+mn-cs"/>
              </a:rPr>
              <a:t>sanitizing</a:t>
            </a:r>
            <a:r>
              <a:rPr lang="en-US" dirty="0">
                <a:latin typeface="Arial Narrow" charset="0"/>
                <a:cs typeface="+mn-cs"/>
              </a:rPr>
              <a:t>:</a:t>
            </a:r>
          </a:p>
          <a:p>
            <a:pPr lvl="1" eaLnBrk="1" hangingPunct="1">
              <a:defRPr/>
            </a:pPr>
            <a:r>
              <a:rPr lang="en-US" dirty="0">
                <a:latin typeface="Arial Narrow" charset="0"/>
              </a:rPr>
              <a:t>Food-contact surfaces can be sanitized </a:t>
            </a:r>
            <a:r>
              <a:rPr lang="en-US" dirty="0" smtClean="0">
                <a:latin typeface="Arial Narrow" charset="0"/>
              </a:rPr>
              <a:t/>
            </a:r>
            <a:br>
              <a:rPr lang="en-US" dirty="0" smtClean="0">
                <a:latin typeface="Arial Narrow" charset="0"/>
              </a:rPr>
            </a:br>
            <a:r>
              <a:rPr lang="en-US" dirty="0" smtClean="0">
                <a:latin typeface="Arial Narrow" charset="0"/>
              </a:rPr>
              <a:t>by either</a:t>
            </a:r>
            <a:endParaRPr lang="en-US" dirty="0">
              <a:latin typeface="Arial Narrow" charset="0"/>
            </a:endParaRPr>
          </a:p>
          <a:p>
            <a:pPr lvl="2" eaLnBrk="1" hangingPunct="1">
              <a:defRPr/>
            </a:pPr>
            <a:r>
              <a:rPr lang="en-US" dirty="0">
                <a:latin typeface="Arial Narrow" charset="0"/>
              </a:rPr>
              <a:t>Soaking them in a sanitizing solution </a:t>
            </a:r>
          </a:p>
          <a:p>
            <a:pPr lvl="2" eaLnBrk="1" hangingPunct="1">
              <a:defRPr/>
            </a:pPr>
            <a:r>
              <a:rPr lang="en-US" dirty="0">
                <a:latin typeface="Arial Narrow" charset="0"/>
              </a:rPr>
              <a:t>Rinsing, swabbing, or spraying </a:t>
            </a:r>
            <a:br>
              <a:rPr lang="en-US" dirty="0">
                <a:latin typeface="Arial Narrow" charset="0"/>
              </a:rPr>
            </a:br>
            <a:r>
              <a:rPr lang="en-US" dirty="0">
                <a:latin typeface="Arial Narrow" charset="0"/>
              </a:rPr>
              <a:t>them with a sanitizing solution </a:t>
            </a:r>
          </a:p>
          <a:p>
            <a:pPr lvl="1" eaLnBrk="1" hangingPunct="1">
              <a:defRPr/>
            </a:pPr>
            <a:r>
              <a:rPr lang="en-US" dirty="0">
                <a:latin typeface="Arial Narrow" charset="0"/>
              </a:rPr>
              <a:t>In some cases a detergent-sanitizer blend can be </a:t>
            </a:r>
            <a:r>
              <a:rPr lang="en-US" dirty="0" smtClean="0">
                <a:latin typeface="Arial Narrow" charset="0"/>
              </a:rPr>
              <a:t>used</a:t>
            </a:r>
            <a:endParaRPr lang="en-US" dirty="0">
              <a:latin typeface="Arial Narrow" charset="0"/>
            </a:endParaRPr>
          </a:p>
          <a:p>
            <a:pPr lvl="2" eaLnBrk="1" hangingPunct="1">
              <a:defRPr/>
            </a:pPr>
            <a:r>
              <a:rPr lang="en-US" dirty="0">
                <a:latin typeface="Arial Narrow" charset="0"/>
              </a:rPr>
              <a:t>Use it once to clean</a:t>
            </a:r>
          </a:p>
          <a:p>
            <a:pPr lvl="2" eaLnBrk="1" hangingPunct="1">
              <a:defRPr/>
            </a:pPr>
            <a:r>
              <a:rPr lang="en-US" dirty="0">
                <a:latin typeface="Arial Narrow" charset="0"/>
              </a:rPr>
              <a:t>Use it a second time to sanitize</a:t>
            </a:r>
          </a:p>
        </p:txBody>
      </p:sp>
      <p:sp>
        <p:nvSpPr>
          <p:cNvPr id="26112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10-5</a:t>
            </a:r>
          </a:p>
        </p:txBody>
      </p:sp>
      <p:pic>
        <p:nvPicPr>
          <p:cNvPr id="6" name="Picture 5" descr="6e_c10_02_sanitiz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1"/>
          </p:nvPr>
        </p:nvSpPr>
        <p:spPr>
          <a:xfrm>
            <a:off x="393192" y="1143000"/>
            <a:ext cx="5086350" cy="3514725"/>
          </a:xfrm>
        </p:spPr>
        <p:txBody>
          <a:bodyPr/>
          <a:lstStyle/>
          <a:p>
            <a:pPr marL="0" indent="0" eaLnBrk="1" hangingPunct="1">
              <a:defRPr/>
            </a:pPr>
            <a:r>
              <a:rPr lang="en-US" dirty="0" smtClean="0">
                <a:latin typeface="Arial Narrow" charset="0"/>
                <a:cs typeface="+mn-cs"/>
              </a:rPr>
              <a:t>Concentration:</a:t>
            </a:r>
            <a:endParaRPr lang="en-US" dirty="0">
              <a:latin typeface="Arial Narrow" charset="0"/>
              <a:cs typeface="+mn-cs"/>
            </a:endParaRPr>
          </a:p>
          <a:p>
            <a:pPr lvl="1" eaLnBrk="1" hangingPunct="1">
              <a:defRPr/>
            </a:pPr>
            <a:r>
              <a:rPr lang="en-US" dirty="0">
                <a:latin typeface="Arial Narrow" charset="0"/>
              </a:rPr>
              <a:t>Sanitizers should be mixed with water to the </a:t>
            </a:r>
            <a:r>
              <a:rPr lang="en-US" dirty="0" smtClean="0">
                <a:latin typeface="Arial Narrow" charset="0"/>
              </a:rPr>
              <a:t>correct </a:t>
            </a:r>
            <a:r>
              <a:rPr lang="en-US" dirty="0">
                <a:latin typeface="Arial Narrow" charset="0"/>
              </a:rPr>
              <a:t>concentration</a:t>
            </a:r>
          </a:p>
          <a:p>
            <a:pPr lvl="2" eaLnBrk="1" hangingPunct="1">
              <a:defRPr/>
            </a:pPr>
            <a:r>
              <a:rPr lang="en-US" b="1" dirty="0">
                <a:solidFill>
                  <a:srgbClr val="1E5298"/>
                </a:solidFill>
                <a:latin typeface="Arial Narrow" charset="0"/>
              </a:rPr>
              <a:t>Not enough </a:t>
            </a:r>
            <a:r>
              <a:rPr lang="en-US" b="1" dirty="0" smtClean="0">
                <a:solidFill>
                  <a:srgbClr val="1E5298"/>
                </a:solidFill>
                <a:latin typeface="Arial Narrow" charset="0"/>
              </a:rPr>
              <a:t>sanitizer </a:t>
            </a:r>
            <a:r>
              <a:rPr lang="en-US" dirty="0">
                <a:latin typeface="Arial Narrow" charset="0"/>
              </a:rPr>
              <a:t>ma</a:t>
            </a:r>
            <a:r>
              <a:rPr lang="en-US" dirty="0" smtClean="0">
                <a:latin typeface="Arial Narrow" charset="0"/>
              </a:rPr>
              <a:t>y </a:t>
            </a:r>
            <a:r>
              <a:rPr lang="en-US" dirty="0">
                <a:latin typeface="Arial Narrow" charset="0"/>
              </a:rPr>
              <a:t>make the solution weak and useless</a:t>
            </a:r>
          </a:p>
          <a:p>
            <a:pPr lvl="2" eaLnBrk="1" hangingPunct="1">
              <a:defRPr/>
            </a:pPr>
            <a:r>
              <a:rPr lang="en-US" b="1" dirty="0">
                <a:solidFill>
                  <a:srgbClr val="1E5298"/>
                </a:solidFill>
                <a:latin typeface="Arial Narrow" charset="0"/>
              </a:rPr>
              <a:t>Too much </a:t>
            </a:r>
            <a:r>
              <a:rPr lang="en-US" b="1" dirty="0" smtClean="0">
                <a:solidFill>
                  <a:srgbClr val="1E5298"/>
                </a:solidFill>
                <a:latin typeface="Arial Narrow" charset="0"/>
              </a:rPr>
              <a:t>sanitizer </a:t>
            </a:r>
            <a:r>
              <a:rPr lang="en-US" dirty="0" smtClean="0">
                <a:latin typeface="Arial Narrow" charset="0"/>
              </a:rPr>
              <a:t>may </a:t>
            </a:r>
            <a:r>
              <a:rPr lang="en-US" dirty="0">
                <a:latin typeface="Arial Narrow" charset="0"/>
              </a:rPr>
              <a:t>make the solution too strong, unsafe, and corrode metal</a:t>
            </a:r>
          </a:p>
        </p:txBody>
      </p:sp>
      <p:sp>
        <p:nvSpPr>
          <p:cNvPr id="26214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214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10-6</a:t>
            </a:r>
          </a:p>
        </p:txBody>
      </p:sp>
      <p:pic>
        <p:nvPicPr>
          <p:cNvPr id="2" name="Picture 1" descr="6e_c10_03_SanitizerK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393192" y="1143000"/>
            <a:ext cx="5086350" cy="3677285"/>
          </a:xfrm>
          <a:ln>
            <a:noFill/>
          </a:ln>
        </p:spPr>
        <p:txBody>
          <a:bodyPr/>
          <a:lstStyle/>
          <a:p>
            <a:pPr marL="0" indent="0" eaLnBrk="1" hangingPunct="1">
              <a:defRPr/>
            </a:pPr>
            <a:r>
              <a:rPr lang="en-US" dirty="0" smtClean="0">
                <a:latin typeface="Arial Narrow" charset="0"/>
                <a:cs typeface="+mn-cs"/>
              </a:rPr>
              <a:t>Concentration:</a:t>
            </a:r>
            <a:r>
              <a:rPr lang="en-US" dirty="0" smtClean="0">
                <a:solidFill>
                  <a:schemeClr val="accent1"/>
                </a:solidFill>
                <a:latin typeface="Arial Narrow" charset="0"/>
                <a:cs typeface="+mn-cs"/>
              </a:rPr>
              <a:t> </a:t>
            </a:r>
            <a:endParaRPr lang="en-US" dirty="0">
              <a:solidFill>
                <a:schemeClr val="accent1"/>
              </a:solidFill>
              <a:latin typeface="Arial Narrow" charset="0"/>
              <a:cs typeface="+mn-cs"/>
            </a:endParaRPr>
          </a:p>
          <a:p>
            <a:pPr lvl="1" eaLnBrk="1" hangingPunct="1">
              <a:defRPr/>
            </a:pPr>
            <a:r>
              <a:rPr lang="en-US" dirty="0">
                <a:latin typeface="Arial Narrow" charset="0"/>
              </a:rPr>
              <a:t>Check concentration with a test kit</a:t>
            </a:r>
          </a:p>
          <a:p>
            <a:pPr lvl="2" eaLnBrk="1" hangingPunct="1">
              <a:defRPr/>
            </a:pPr>
            <a:r>
              <a:rPr lang="en-US" dirty="0">
                <a:latin typeface="Arial Narrow" charset="0"/>
              </a:rPr>
              <a:t>Make sure it is designed for the </a:t>
            </a:r>
            <a:r>
              <a:rPr lang="en-US" dirty="0" smtClean="0">
                <a:latin typeface="Arial Narrow" charset="0"/>
              </a:rPr>
              <a:t/>
            </a:r>
            <a:br>
              <a:rPr lang="en-US" dirty="0" smtClean="0">
                <a:latin typeface="Arial Narrow" charset="0"/>
              </a:rPr>
            </a:br>
            <a:r>
              <a:rPr lang="en-US" dirty="0" smtClean="0">
                <a:latin typeface="Arial Narrow" charset="0"/>
              </a:rPr>
              <a:t>sanitizer </a:t>
            </a:r>
            <a:r>
              <a:rPr lang="en-US" dirty="0">
                <a:latin typeface="Arial Narrow" charset="0"/>
              </a:rPr>
              <a:t>used</a:t>
            </a:r>
          </a:p>
          <a:p>
            <a:pPr lvl="2" eaLnBrk="1" hangingPunct="1">
              <a:defRPr/>
            </a:pPr>
            <a:r>
              <a:rPr lang="en-US" dirty="0">
                <a:latin typeface="Arial Narrow" charset="0"/>
              </a:rPr>
              <a:t>Check the concentration often</a:t>
            </a:r>
          </a:p>
          <a:p>
            <a:pPr lvl="1" eaLnBrk="1" hangingPunct="1">
              <a:defRPr/>
            </a:pPr>
            <a:r>
              <a:rPr lang="en-US" dirty="0">
                <a:latin typeface="Arial Narrow" charset="0"/>
              </a:rPr>
              <a:t>Change the solution </a:t>
            </a:r>
            <a:r>
              <a:rPr lang="en-US" dirty="0" smtClean="0">
                <a:latin typeface="Arial Narrow" charset="0"/>
              </a:rPr>
              <a:t>when</a:t>
            </a:r>
            <a:endParaRPr lang="en-US" dirty="0">
              <a:latin typeface="Arial Narrow" charset="0"/>
            </a:endParaRPr>
          </a:p>
          <a:p>
            <a:pPr lvl="2" eaLnBrk="1" hangingPunct="1">
              <a:defRPr/>
            </a:pPr>
            <a:r>
              <a:rPr lang="en-US" dirty="0" smtClean="0">
                <a:latin typeface="Arial Narrow" charset="0"/>
              </a:rPr>
              <a:t>It’s dirty </a:t>
            </a:r>
            <a:endParaRPr lang="en-US" dirty="0">
              <a:latin typeface="Arial Narrow" charset="0"/>
            </a:endParaRPr>
          </a:p>
          <a:p>
            <a:pPr lvl="2" eaLnBrk="1" hangingPunct="1">
              <a:defRPr/>
            </a:pPr>
            <a:r>
              <a:rPr lang="en-US" dirty="0">
                <a:latin typeface="Arial Narrow" charset="0"/>
              </a:rPr>
              <a:t>The concentration is too low </a:t>
            </a:r>
          </a:p>
          <a:p>
            <a:pPr marL="571500" lvl="1" indent="-457200" eaLnBrk="1" hangingPunct="1">
              <a:defRPr/>
            </a:pPr>
            <a:endParaRPr lang="en-US" dirty="0">
              <a:latin typeface="Arial Narrow" charset="0"/>
            </a:endParaRPr>
          </a:p>
        </p:txBody>
      </p:sp>
      <p:sp>
        <p:nvSpPr>
          <p:cNvPr id="263171" name="Rectangle 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317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10-7</a:t>
            </a:r>
          </a:p>
        </p:txBody>
      </p:sp>
      <p:pic>
        <p:nvPicPr>
          <p:cNvPr id="6" name="Picture 5" descr="6e_c10_03_SanitizerK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body" idx="1"/>
          </p:nvPr>
        </p:nvSpPr>
        <p:spPr>
          <a:xfrm>
            <a:off x="393192" y="1143000"/>
            <a:ext cx="5029200" cy="3579654"/>
          </a:xfrm>
        </p:spPr>
        <p:txBody>
          <a:bodyPr/>
          <a:lstStyle/>
          <a:p>
            <a:pPr marL="0" indent="0" eaLnBrk="1" hangingPunct="1">
              <a:defRPr/>
            </a:pPr>
            <a:r>
              <a:rPr lang="en-US" dirty="0" smtClean="0">
                <a:latin typeface="Arial Narrow" charset="0"/>
                <a:cs typeface="+mn-cs"/>
              </a:rPr>
              <a:t>Temperature:</a:t>
            </a:r>
            <a:endParaRPr lang="en-US" dirty="0">
              <a:latin typeface="Arial Narrow" charset="0"/>
              <a:cs typeface="+mn-cs"/>
            </a:endParaRPr>
          </a:p>
          <a:p>
            <a:pPr lvl="1" eaLnBrk="1" hangingPunct="1">
              <a:defRPr/>
            </a:pPr>
            <a:r>
              <a:rPr lang="en-US" dirty="0">
                <a:latin typeface="Arial Narrow" charset="0"/>
              </a:rPr>
              <a:t>Follow </a:t>
            </a:r>
            <a:r>
              <a:rPr lang="en-US" dirty="0" smtClean="0">
                <a:latin typeface="Arial Narrow" charset="0"/>
              </a:rPr>
              <a:t>manufacturer</a:t>
            </a:r>
            <a:r>
              <a:rPr lang="en-US" dirty="0">
                <a:latin typeface="Arial Narrow" charset="0"/>
              </a:rPr>
              <a:t>’</a:t>
            </a:r>
            <a:r>
              <a:rPr lang="en-US" dirty="0" smtClean="0">
                <a:latin typeface="Arial Narrow" charset="0"/>
              </a:rPr>
              <a:t>s </a:t>
            </a:r>
            <a:r>
              <a:rPr lang="en-US" dirty="0">
                <a:latin typeface="Arial Narrow" charset="0"/>
              </a:rPr>
              <a:t>recommendations for the correct temperature</a:t>
            </a:r>
          </a:p>
          <a:p>
            <a:pPr marL="0" indent="0" eaLnBrk="1" hangingPunct="1">
              <a:defRPr/>
            </a:pPr>
            <a:r>
              <a:rPr lang="en-US" dirty="0">
                <a:latin typeface="Arial Narrow" charset="0"/>
                <a:cs typeface="+mn-cs"/>
              </a:rPr>
              <a:t>Contact </a:t>
            </a:r>
            <a:r>
              <a:rPr lang="en-US" dirty="0" smtClean="0">
                <a:latin typeface="Arial Narrow" charset="0"/>
                <a:cs typeface="+mn-cs"/>
              </a:rPr>
              <a:t>time:</a:t>
            </a:r>
            <a:endParaRPr lang="en-US" dirty="0">
              <a:latin typeface="Arial Narrow" charset="0"/>
              <a:cs typeface="+mn-cs"/>
            </a:endParaRPr>
          </a:p>
          <a:p>
            <a:pPr lvl="1" eaLnBrk="1" hangingPunct="1">
              <a:defRPr/>
            </a:pPr>
            <a:r>
              <a:rPr lang="en-US" dirty="0">
                <a:latin typeface="Arial Narrow" charset="0"/>
              </a:rPr>
              <a:t>The sanitizer must make contact with the object for a specific amount of time </a:t>
            </a:r>
          </a:p>
          <a:p>
            <a:pPr lvl="1" eaLnBrk="1" hangingPunct="1">
              <a:defRPr/>
            </a:pPr>
            <a:r>
              <a:rPr lang="en-US" dirty="0">
                <a:latin typeface="Arial Narrow" charset="0"/>
              </a:rPr>
              <a:t>Minimum times differ for each sanitizer</a:t>
            </a:r>
          </a:p>
        </p:txBody>
      </p:sp>
      <p:sp>
        <p:nvSpPr>
          <p:cNvPr id="2641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419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10-8</a:t>
            </a:r>
          </a:p>
        </p:txBody>
      </p:sp>
      <p:pic>
        <p:nvPicPr>
          <p:cNvPr id="2" name="Picture 1" descr="6e_c10_03_SanitEqui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93192" y="1143000"/>
            <a:ext cx="5559425" cy="4953793"/>
          </a:xfrm>
        </p:spPr>
        <p:txBody>
          <a:bodyPr/>
          <a:lstStyle/>
          <a:p>
            <a:pPr marL="0" indent="0" eaLnBrk="1" hangingPunct="1">
              <a:buFont typeface="Wingdings" pitchFamily="2" charset="2"/>
              <a:buNone/>
              <a:tabLst>
                <a:tab pos="1028700" algn="l"/>
              </a:tabLst>
              <a:defRPr/>
            </a:pPr>
            <a:r>
              <a:rPr lang="en-US" dirty="0" smtClean="0">
                <a:ea typeface="+mn-ea"/>
                <a:cs typeface="+mn-cs"/>
              </a:rPr>
              <a:t>Prevent contamination when serving food:</a:t>
            </a:r>
            <a:endParaRPr lang="en-US" sz="2000" i="1" dirty="0" smtClean="0">
              <a:solidFill>
                <a:srgbClr val="000000"/>
              </a:solidFill>
              <a:ea typeface="+mn-ea"/>
              <a:cs typeface="+mn-cs"/>
            </a:endParaRPr>
          </a:p>
          <a:p>
            <a:pPr lvl="1" eaLnBrk="1" hangingPunct="1">
              <a:buFont typeface="Wingdings" pitchFamily="2" charset="2"/>
              <a:buChar char="l"/>
              <a:tabLst>
                <a:tab pos="1028700" algn="l"/>
              </a:tabLst>
              <a:defRPr/>
            </a:pPr>
            <a:r>
              <a:rPr lang="en-US" dirty="0" smtClean="0">
                <a:solidFill>
                  <a:srgbClr val="000000"/>
                </a:solidFill>
              </a:rPr>
              <a:t>Wear single-use gloves whenever handling ready-to-eat food</a:t>
            </a:r>
          </a:p>
          <a:p>
            <a:pPr lvl="2" eaLnBrk="1" hangingPunct="1">
              <a:buFont typeface="Courier New" pitchFamily="49" charset="0"/>
              <a:buChar char="o"/>
              <a:tabLst>
                <a:tab pos="1028700" algn="l"/>
              </a:tabLst>
              <a:defRPr/>
            </a:pPr>
            <a:r>
              <a:rPr lang="en-US" dirty="0" smtClean="0">
                <a:solidFill>
                  <a:srgbClr val="000000"/>
                </a:solidFill>
              </a:rPr>
              <a:t>As and alternative use spatulas, tongs, deli sheets, or other utensils</a:t>
            </a:r>
          </a:p>
          <a:p>
            <a:pPr lvl="1" eaLnBrk="1" hangingPunct="1">
              <a:buFont typeface="Wingdings" pitchFamily="2" charset="2"/>
              <a:buChar char="l"/>
              <a:tabLst>
                <a:tab pos="1028700" algn="l"/>
              </a:tabLst>
              <a:defRPr/>
            </a:pPr>
            <a:r>
              <a:rPr lang="en-US" dirty="0" smtClean="0">
                <a:solidFill>
                  <a:srgbClr val="000000"/>
                </a:solidFill>
              </a:rPr>
              <a:t>Use clean and sanitized utensils for serving</a:t>
            </a:r>
          </a:p>
          <a:p>
            <a:pPr lvl="2" eaLnBrk="1" hangingPunct="1">
              <a:buFont typeface="Courier New" pitchFamily="49" charset="0"/>
              <a:buChar char="o"/>
              <a:tabLst>
                <a:tab pos="1028700" algn="l"/>
              </a:tabLst>
              <a:defRPr/>
            </a:pPr>
            <a:r>
              <a:rPr lang="en-US" dirty="0" smtClean="0">
                <a:solidFill>
                  <a:srgbClr val="000000"/>
                </a:solidFill>
              </a:rPr>
              <a:t>Use separate utensils for each food</a:t>
            </a:r>
          </a:p>
          <a:p>
            <a:pPr lvl="2" eaLnBrk="1" hangingPunct="1">
              <a:buFont typeface="Courier New" pitchFamily="49" charset="0"/>
              <a:buChar char="o"/>
              <a:tabLst>
                <a:tab pos="1028700" algn="l"/>
              </a:tabLst>
              <a:defRPr/>
            </a:pPr>
            <a:r>
              <a:rPr lang="en-US" dirty="0" smtClean="0">
                <a:solidFill>
                  <a:srgbClr val="000000"/>
                </a:solidFill>
              </a:rPr>
              <a:t>Clean and sanitize utensils after each task</a:t>
            </a:r>
          </a:p>
          <a:p>
            <a:pPr lvl="2" eaLnBrk="1" hangingPunct="1">
              <a:buFont typeface="Courier New" pitchFamily="49" charset="0"/>
              <a:buChar char="o"/>
              <a:tabLst>
                <a:tab pos="1028700" algn="l"/>
              </a:tabLst>
              <a:defRPr/>
            </a:pPr>
            <a:r>
              <a:rPr lang="en-US" dirty="0" smtClean="0">
                <a:solidFill>
                  <a:srgbClr val="000000"/>
                </a:solidFill>
              </a:rPr>
              <a:t>At minimum, clean and sanitize them at least </a:t>
            </a:r>
            <a:br>
              <a:rPr lang="en-US" dirty="0" smtClean="0">
                <a:solidFill>
                  <a:srgbClr val="000000"/>
                </a:solidFill>
              </a:rPr>
            </a:br>
            <a:r>
              <a:rPr lang="en-US" dirty="0" smtClean="0">
                <a:solidFill>
                  <a:srgbClr val="000000"/>
                </a:solidFill>
              </a:rPr>
              <a:t>once every four hours</a:t>
            </a:r>
          </a:p>
        </p:txBody>
      </p:sp>
      <p:sp>
        <p:nvSpPr>
          <p:cNvPr id="1945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7-8</a:t>
            </a:r>
          </a:p>
        </p:txBody>
      </p:sp>
      <p:sp>
        <p:nvSpPr>
          <p:cNvPr id="194565"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Kitchen Staff Guidelines</a:t>
            </a:r>
          </a:p>
        </p:txBody>
      </p:sp>
      <p:pic>
        <p:nvPicPr>
          <p:cNvPr id="2" name="Picture 1" descr="6e_c07_05_RoastBeef.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103120" cy="171795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521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10-9</a:t>
            </a:r>
          </a:p>
        </p:txBody>
      </p:sp>
      <p:sp>
        <p:nvSpPr>
          <p:cNvPr id="265220" name="Rectangle 10"/>
          <p:cNvSpPr>
            <a:spLocks noGrp="1" noChangeArrowheads="1"/>
          </p:cNvSpPr>
          <p:nvPr>
            <p:ph type="body" idx="1"/>
          </p:nvPr>
        </p:nvSpPr>
        <p:spPr>
          <a:xfrm>
            <a:off x="393192" y="1143000"/>
            <a:ext cx="6686550" cy="2844165"/>
          </a:xfrm>
        </p:spPr>
        <p:txBody>
          <a:bodyPr/>
          <a:lstStyle/>
          <a:p>
            <a:pPr eaLnBrk="1" hangingPunct="1">
              <a:defRPr/>
            </a:pPr>
            <a:r>
              <a:rPr lang="en-US" dirty="0">
                <a:latin typeface="Arial Narrow" charset="0"/>
                <a:cs typeface="+mn-cs"/>
              </a:rPr>
              <a:t>Water </a:t>
            </a:r>
            <a:r>
              <a:rPr lang="en-US" dirty="0" smtClean="0">
                <a:latin typeface="Arial Narrow" charset="0"/>
                <a:cs typeface="+mn-cs"/>
              </a:rPr>
              <a:t>hardness </a:t>
            </a:r>
            <a:r>
              <a:rPr lang="en-US" dirty="0">
                <a:latin typeface="Arial Narrow" charset="0"/>
                <a:cs typeface="+mn-cs"/>
              </a:rPr>
              <a:t>and </a:t>
            </a:r>
            <a:r>
              <a:rPr lang="en-US" dirty="0" smtClean="0">
                <a:latin typeface="Arial Narrow" charset="0"/>
                <a:cs typeface="+mn-cs"/>
              </a:rPr>
              <a:t>pH: </a:t>
            </a:r>
            <a:endParaRPr lang="en-US" dirty="0">
              <a:latin typeface="Arial Narrow" charset="0"/>
              <a:cs typeface="+mn-cs"/>
            </a:endParaRPr>
          </a:p>
          <a:p>
            <a:pPr lvl="1" eaLnBrk="1" hangingPunct="1">
              <a:defRPr/>
            </a:pPr>
            <a:r>
              <a:rPr lang="en-US" dirty="0">
                <a:latin typeface="Arial Narrow" charset="0"/>
              </a:rPr>
              <a:t>Find out what your water hardness and pH is from your municipality</a:t>
            </a:r>
          </a:p>
          <a:p>
            <a:pPr lvl="1" eaLnBrk="1" hangingPunct="1">
              <a:defRPr/>
            </a:pPr>
            <a:r>
              <a:rPr lang="en-US" dirty="0">
                <a:latin typeface="Arial Narrow" charset="0"/>
              </a:rPr>
              <a:t>Work with your supplier to identify the correct amount of sanitizer to use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z="2000" dirty="0" smtClean="0">
              <a:cs typeface="+mn-cs"/>
            </a:endParaRPr>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10-10</a:t>
            </a:r>
          </a:p>
        </p:txBody>
      </p:sp>
      <p:graphicFrame>
        <p:nvGraphicFramePr>
          <p:cNvPr id="7" name="Group 3"/>
          <p:cNvGraphicFramePr>
            <a:graphicFrameLocks/>
          </p:cNvGraphicFramePr>
          <p:nvPr>
            <p:extLst>
              <p:ext uri="{D42A27DB-BD31-4B8C-83A1-F6EECF244321}">
                <p14:modId xmlns:p14="http://schemas.microsoft.com/office/powerpoint/2010/main" val="2920926116"/>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1433515557"/>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latin typeface="Arial Narrow" charset="0"/>
                <a:cs typeface="+mj-cs"/>
              </a:rPr>
              <a:t>Guidelines for the Effective Use of Sanitizers</a:t>
            </a:r>
            <a:endParaRPr lang="en-US" dirty="0">
              <a:latin typeface="Arial Narrow" charset="0"/>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10-11</a:t>
            </a:r>
          </a:p>
        </p:txBody>
      </p:sp>
    </p:spTree>
    <p:extLst>
      <p:ext uri="{BB962C8B-B14F-4D97-AF65-F5344CB8AC3E}">
        <p14:creationId xmlns:p14="http://schemas.microsoft.com/office/powerpoint/2010/main" val="9839270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30000"/>
              </a:spcBef>
              <a:defRPr/>
            </a:pPr>
            <a:r>
              <a:rPr lang="en-US" sz="2400" dirty="0" smtClean="0">
                <a:solidFill>
                  <a:srgbClr val="005CAB"/>
                </a:solidFill>
                <a:latin typeface="+mj-lt"/>
                <a:ea typeface="+mn-ea"/>
                <a:cs typeface="+mn-cs"/>
              </a:rPr>
              <a:t>How to clean and sanitize:</a:t>
            </a:r>
            <a:r>
              <a:rPr lang="en-US" sz="2400" dirty="0" smtClean="0">
                <a:solidFill>
                  <a:srgbClr val="000000"/>
                </a:solidFill>
                <a:ea typeface="+mn-ea"/>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a:defRPr/>
            </a:pPr>
            <a:r>
              <a:rPr lang="en-US" sz="1800" spc="-40" dirty="0" smtClean="0">
                <a:solidFill>
                  <a:schemeClr val="accent3"/>
                </a:solidFill>
                <a:latin typeface="+mj-lt"/>
                <a:cs typeface="+mn-cs"/>
              </a:rPr>
              <a:t>Scrape or remove food bits from </a:t>
            </a:r>
            <a:br>
              <a:rPr lang="en-US" sz="1800" spc="-40" dirty="0" smtClean="0">
                <a:solidFill>
                  <a:schemeClr val="accent3"/>
                </a:solidFill>
                <a:latin typeface="+mj-lt"/>
                <a:cs typeface="+mn-cs"/>
              </a:rPr>
            </a:br>
            <a:r>
              <a:rPr lang="en-US" sz="1800" spc="-40" dirty="0" smtClean="0">
                <a:solidFill>
                  <a:schemeClr val="accent3"/>
                </a:solidFill>
                <a:latin typeface="+mj-lt"/>
                <a:cs typeface="+mn-cs"/>
              </a:rPr>
              <a:t>the surface </a:t>
            </a:r>
            <a:endParaRPr lang="en-US" sz="1800" spc="-40" dirty="0" smtClean="0">
              <a:solidFill>
                <a:schemeClr val="accent3"/>
              </a:solidFill>
              <a:latin typeface="+mj-lt"/>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3"/>
              <a:defRPr/>
            </a:pPr>
            <a:r>
              <a:rPr lang="en-US" sz="1800" dirty="0" smtClean="0">
                <a:solidFill>
                  <a:schemeClr val="accent3"/>
                </a:solidFill>
                <a:latin typeface="+mj-lt"/>
                <a:cs typeface="+mn-cs"/>
              </a:rPr>
              <a:t>Rinse the surface </a:t>
            </a:r>
            <a:endParaRPr lang="en-US" sz="1800" dirty="0" smtClean="0">
              <a:solidFill>
                <a:schemeClr val="accent3"/>
              </a:solidFill>
              <a:latin typeface="+mj-lt"/>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4"/>
              <a:defRPr/>
            </a:pPr>
            <a:r>
              <a:rPr lang="en-US" sz="1800" dirty="0" smtClean="0">
                <a:solidFill>
                  <a:schemeClr val="accent3"/>
                </a:solidFill>
                <a:latin typeface="+mj-lt"/>
                <a:cs typeface="+mn-cs"/>
              </a:rPr>
              <a:t>Sanitize the surface </a:t>
            </a:r>
            <a:endParaRPr lang="en-US" sz="1800" dirty="0" smtClean="0">
              <a:solidFill>
                <a:schemeClr val="accent3"/>
              </a:solidFill>
              <a:latin typeface="+mj-lt"/>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5"/>
              <a:defRPr/>
            </a:pPr>
            <a:r>
              <a:rPr lang="en-US" sz="1800" dirty="0" smtClean="0">
                <a:solidFill>
                  <a:schemeClr val="accent3"/>
                </a:solidFill>
                <a:latin typeface="+mj-lt"/>
                <a:cs typeface="+mn-cs"/>
              </a:rPr>
              <a:t>Allow the surface to air-dry</a:t>
            </a:r>
            <a:endParaRPr lang="en-US" sz="1800" dirty="0" smtClean="0">
              <a:solidFill>
                <a:schemeClr val="accent3"/>
              </a:solidFill>
              <a:latin typeface="+mj-lt"/>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2"/>
              <a:defRPr/>
            </a:pPr>
            <a:r>
              <a:rPr lang="en-US" sz="1800" dirty="0" smtClean="0">
                <a:solidFill>
                  <a:schemeClr val="accent3"/>
                </a:solidFill>
                <a:latin typeface="+mj-lt"/>
                <a:cs typeface="+mn-cs"/>
              </a:rPr>
              <a:t>Wash the surface </a:t>
            </a:r>
            <a:endParaRPr lang="en-US" sz="1800" dirty="0" smtClean="0">
              <a:solidFill>
                <a:schemeClr val="accent3"/>
              </a:solidFill>
              <a:latin typeface="+mj-lt"/>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25" y="2080975"/>
            <a:ext cx="1958974" cy="1023700"/>
          </a:xfrm>
          <a:prstGeom prst="rect">
            <a:avLst/>
          </a:prstGeom>
        </p:spPr>
      </p:pic>
      <p:pic>
        <p:nvPicPr>
          <p:cNvPr id="16" name="Picture 15" descr="6e_c10_04_cleanup_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700" y="2080975"/>
            <a:ext cx="1958975" cy="10237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788" y="2081788"/>
            <a:ext cx="1958975" cy="102207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3824" y="4253700"/>
            <a:ext cx="1955573" cy="10237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198" y="4253700"/>
            <a:ext cx="1958974" cy="10237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body" idx="1"/>
          </p:nvPr>
        </p:nvSpPr>
        <p:spPr>
          <a:xfrm>
            <a:off x="393192" y="1143000"/>
            <a:ext cx="4071938" cy="4843310"/>
          </a:xfrm>
        </p:spPr>
        <p:txBody>
          <a:bodyPr/>
          <a:lstStyle/>
          <a:p>
            <a:pPr marL="0" indent="0" eaLnBrk="1" hangingPunct="1">
              <a:defRPr/>
            </a:pPr>
            <a:r>
              <a:rPr lang="en-US" dirty="0">
                <a:latin typeface="Arial Narrow" charset="0"/>
                <a:cs typeface="+mn-cs"/>
              </a:rPr>
              <a:t>Food-contact surfaces must be cleaned and sanitized: </a:t>
            </a:r>
          </a:p>
          <a:p>
            <a:pPr lvl="1" eaLnBrk="1" hangingPunct="1">
              <a:defRPr/>
            </a:pPr>
            <a:r>
              <a:rPr lang="en-US" dirty="0">
                <a:latin typeface="Arial Narrow" charset="0"/>
              </a:rPr>
              <a:t>After they are used</a:t>
            </a:r>
          </a:p>
          <a:p>
            <a:pPr lvl="1" eaLnBrk="1" hangingPunct="1">
              <a:defRPr/>
            </a:pPr>
            <a:r>
              <a:rPr lang="en-US" dirty="0">
                <a:latin typeface="Arial Narrow" charset="0"/>
              </a:rPr>
              <a:t>Before working with a different type of food</a:t>
            </a:r>
          </a:p>
          <a:p>
            <a:pPr lvl="1" eaLnBrk="1" hangingPunct="1">
              <a:defRPr/>
            </a:pPr>
            <a:r>
              <a:rPr lang="en-US" dirty="0">
                <a:latin typeface="Arial Narrow" charset="0"/>
              </a:rPr>
              <a:t>Any time a task was interrupted and the items may have been contaminated</a:t>
            </a:r>
          </a:p>
          <a:p>
            <a:pPr lvl="1" eaLnBrk="1" hangingPunct="1">
              <a:defRPr/>
            </a:pPr>
            <a:r>
              <a:rPr lang="en-US" dirty="0">
                <a:latin typeface="Arial Narrow" charset="0"/>
              </a:rPr>
              <a:t>After four hours if the items are in constant use </a:t>
            </a:r>
          </a:p>
        </p:txBody>
      </p:sp>
      <p:sp>
        <p:nvSpPr>
          <p:cNvPr id="26931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93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10-13</a:t>
            </a:r>
          </a:p>
        </p:txBody>
      </p:sp>
      <p:pic>
        <p:nvPicPr>
          <p:cNvPr id="2" name="Picture 1" descr="6e_c10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10-14</a:t>
            </a:r>
          </a:p>
        </p:txBody>
      </p:sp>
      <p:pic>
        <p:nvPicPr>
          <p:cNvPr id="2" name="Picture 1" descr="6e_c10_05_cleaningslicer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10-15</a:t>
            </a:r>
          </a:p>
        </p:txBody>
      </p:sp>
      <p:pic>
        <p:nvPicPr>
          <p:cNvPr id="6" name="Picture 5" descr="6e_c10_05_cleaningslicer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10-16</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Machine Dishwashing</a:t>
            </a:r>
          </a:p>
        </p:txBody>
      </p:sp>
      <p:sp>
        <p:nvSpPr>
          <p:cNvPr id="273411" name="Rectangle 3"/>
          <p:cNvSpPr>
            <a:spLocks noGrp="1" noChangeArrowheads="1"/>
          </p:cNvSpPr>
          <p:nvPr>
            <p:ph type="body" idx="1"/>
          </p:nvPr>
        </p:nvSpPr>
        <p:spPr>
          <a:xfrm>
            <a:off x="393192" y="1143000"/>
            <a:ext cx="4632562" cy="4941745"/>
          </a:xfrm>
        </p:spPr>
        <p:txBody>
          <a:bodyPr/>
          <a:lstStyle/>
          <a:p>
            <a:pPr marL="0" indent="0" eaLnBrk="1" hangingPunct="1">
              <a:defRPr/>
            </a:pPr>
            <a:r>
              <a:rPr lang="en-US" dirty="0" smtClean="0">
                <a:latin typeface="Arial Narrow" charset="0"/>
                <a:cs typeface="+mn-cs"/>
              </a:rPr>
              <a:t>High-temperature machines:</a:t>
            </a:r>
            <a:endParaRPr lang="en-US" dirty="0">
              <a:latin typeface="Arial Narrow" charset="0"/>
              <a:cs typeface="+mn-cs"/>
            </a:endParaRPr>
          </a:p>
          <a:p>
            <a:pPr lvl="1" eaLnBrk="1" hangingPunct="1">
              <a:defRPr/>
            </a:pPr>
            <a:r>
              <a:rPr lang="en-US" dirty="0">
                <a:latin typeface="Arial Narrow" charset="0"/>
              </a:rPr>
              <a:t>Final sanitizing rinse must be at least </a:t>
            </a:r>
            <a:r>
              <a:rPr lang="en-US" dirty="0" smtClean="0">
                <a:latin typeface="Arial Narrow" charset="0"/>
              </a:rPr>
              <a:t>180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82</a:t>
            </a:r>
            <a:r>
              <a:rPr lang="en-US" dirty="0" smtClean="0">
                <a:solidFill>
                  <a:schemeClr val="tx1"/>
                </a:solidFill>
              </a:rPr>
              <a:t>˚C</a:t>
            </a:r>
            <a:r>
              <a:rPr lang="en-US" dirty="0" smtClean="0">
                <a:latin typeface="Arial Narrow" charset="0"/>
              </a:rPr>
              <a:t>)</a:t>
            </a:r>
            <a:endParaRPr lang="en-US" dirty="0">
              <a:latin typeface="Arial Narrow" charset="0"/>
            </a:endParaRPr>
          </a:p>
          <a:p>
            <a:pPr lvl="2" eaLnBrk="1" hangingPunct="1">
              <a:defRPr/>
            </a:pPr>
            <a:r>
              <a:rPr lang="en-US" dirty="0" smtClean="0">
                <a:latin typeface="Arial Narrow" charset="0"/>
              </a:rPr>
              <a:t>165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74</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for stationary rack, </a:t>
            </a:r>
            <a:r>
              <a:rPr lang="en-US" dirty="0" smtClean="0">
                <a:latin typeface="Arial Narrow" charset="0"/>
              </a:rPr>
              <a:t/>
            </a:r>
            <a:br>
              <a:rPr lang="en-US" dirty="0" smtClean="0">
                <a:latin typeface="Arial Narrow" charset="0"/>
              </a:rPr>
            </a:br>
            <a:r>
              <a:rPr lang="en-US" dirty="0" smtClean="0">
                <a:latin typeface="Arial Narrow" charset="0"/>
              </a:rPr>
              <a:t>single</a:t>
            </a:r>
            <a:r>
              <a:rPr lang="en-US" dirty="0">
                <a:latin typeface="Arial Narrow" charset="0"/>
              </a:rPr>
              <a:t>-temperature machines</a:t>
            </a:r>
          </a:p>
          <a:p>
            <a:pPr marL="0" indent="0" eaLnBrk="1" hangingPunct="1">
              <a:defRPr/>
            </a:pPr>
            <a:r>
              <a:rPr lang="en-US" dirty="0" smtClean="0">
                <a:latin typeface="Arial Narrow" charset="0"/>
                <a:cs typeface="+mn-cs"/>
              </a:rPr>
              <a:t>Chemical-sanitizing machines:</a:t>
            </a:r>
            <a:endParaRPr lang="en-US" dirty="0">
              <a:latin typeface="Arial Narrow" charset="0"/>
              <a:cs typeface="+mn-cs"/>
            </a:endParaRPr>
          </a:p>
          <a:p>
            <a:pPr lvl="1" eaLnBrk="1" hangingPunct="1">
              <a:defRPr/>
            </a:pPr>
            <a:r>
              <a:rPr lang="en-US" dirty="0">
                <a:latin typeface="Arial Narrow" charset="0"/>
              </a:rPr>
              <a:t>Clean and sanitize at much lower temperatures</a:t>
            </a:r>
          </a:p>
          <a:p>
            <a:pPr lvl="1" eaLnBrk="1" hangingPunct="1">
              <a:defRPr/>
            </a:pPr>
            <a:r>
              <a:rPr lang="en-US" dirty="0">
                <a:latin typeface="Arial Narrow" charset="0"/>
              </a:rPr>
              <a:t>Follow the temperature guidelines provided by the manufacturer </a:t>
            </a:r>
          </a:p>
          <a:p>
            <a:pPr marL="571500" lvl="1" indent="-457200" eaLnBrk="1" hangingPunct="1">
              <a:buFont typeface="Wingdings" charset="0"/>
              <a:buNone/>
              <a:defRPr/>
            </a:pPr>
            <a:endParaRPr lang="en-US" dirty="0">
              <a:latin typeface="Arial Narrow" charset="0"/>
            </a:endParaRPr>
          </a:p>
        </p:txBody>
      </p:sp>
      <p:sp>
        <p:nvSpPr>
          <p:cNvPr id="27341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10-17</a:t>
            </a:r>
          </a:p>
        </p:txBody>
      </p:sp>
      <p:pic>
        <p:nvPicPr>
          <p:cNvPr id="2" name="Picture 1" descr="6e_c10_07_display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Guidelines:</a:t>
            </a:r>
            <a:endParaRPr lang="en-US" dirty="0">
              <a:latin typeface="Arial Narrow" charset="0"/>
              <a:cs typeface="+mn-cs"/>
            </a:endParaRPr>
          </a:p>
          <a:p>
            <a:pPr lvl="1" eaLnBrk="1" hangingPunct="1">
              <a:defRPr/>
            </a:pPr>
            <a:r>
              <a:rPr lang="en-US" dirty="0">
                <a:latin typeface="Arial Narrow" charset="0"/>
              </a:rPr>
              <a:t>Clean the machine as often as needed</a:t>
            </a:r>
          </a:p>
          <a:p>
            <a:pPr lvl="1" eaLnBrk="1" hangingPunct="1">
              <a:defRPr/>
            </a:pPr>
            <a:r>
              <a:rPr lang="en-US" dirty="0">
                <a:latin typeface="Arial Narrow" charset="0"/>
              </a:rPr>
              <a:t>Scrape, rinse, or soak items before washing</a:t>
            </a:r>
          </a:p>
          <a:p>
            <a:pPr lvl="1" eaLnBrk="1" hangingPunct="1">
              <a:defRPr/>
            </a:pPr>
            <a:r>
              <a:rPr lang="en-US" dirty="0">
                <a:latin typeface="Arial Narrow" charset="0"/>
              </a:rPr>
              <a:t>Use the correct dish racks </a:t>
            </a:r>
          </a:p>
          <a:p>
            <a:pPr lvl="1" eaLnBrk="1" hangingPunct="1">
              <a:defRPr/>
            </a:pPr>
            <a:r>
              <a:rPr lang="en-US" dirty="0" smtClean="0">
                <a:solidFill>
                  <a:srgbClr val="FF0000"/>
                </a:solidFill>
                <a:latin typeface="Arial Narrow" charset="0"/>
              </a:rPr>
              <a:t>NEVER</a:t>
            </a:r>
            <a:r>
              <a:rPr lang="en-US" dirty="0" smtClean="0">
                <a:latin typeface="Arial Narrow" charset="0"/>
              </a:rPr>
              <a:t> </a:t>
            </a:r>
            <a:r>
              <a:rPr lang="en-US" dirty="0">
                <a:latin typeface="Arial Narrow" charset="0"/>
              </a:rPr>
              <a:t>overload dish racks</a:t>
            </a:r>
          </a:p>
          <a:p>
            <a:pPr lvl="1" eaLnBrk="1" hangingPunct="1">
              <a:defRPr/>
            </a:pPr>
            <a:r>
              <a:rPr lang="en-US" dirty="0">
                <a:latin typeface="Arial Narrow" charset="0"/>
              </a:rPr>
              <a:t>Air-dry all items</a:t>
            </a:r>
          </a:p>
          <a:p>
            <a:pPr lvl="1" eaLnBrk="1" hangingPunct="1">
              <a:defRPr/>
            </a:pPr>
            <a:r>
              <a:rPr lang="en-US" dirty="0">
                <a:latin typeface="Arial Narrow" charset="0"/>
              </a:rPr>
              <a:t>Check the </a:t>
            </a:r>
            <a:r>
              <a:rPr lang="en-US" dirty="0" smtClean="0">
                <a:latin typeface="Arial Narrow" charset="0"/>
              </a:rPr>
              <a:t>machine</a:t>
            </a:r>
            <a:r>
              <a:rPr lang="en-US" dirty="0">
                <a:latin typeface="Arial Narrow" charset="0"/>
              </a:rPr>
              <a:t>’</a:t>
            </a:r>
            <a:r>
              <a:rPr lang="en-US" dirty="0" smtClean="0">
                <a:latin typeface="Arial Narrow" charset="0"/>
              </a:rPr>
              <a:t>s </a:t>
            </a:r>
            <a:r>
              <a:rPr lang="en-US" dirty="0">
                <a:latin typeface="Arial Narrow" charset="0"/>
              </a:rPr>
              <a:t>water temperature and pressure</a:t>
            </a:r>
          </a:p>
        </p:txBody>
      </p:sp>
      <p:sp>
        <p:nvSpPr>
          <p:cNvPr id="274435"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Dishwasher Operation</a:t>
            </a:r>
          </a:p>
        </p:txBody>
      </p:sp>
      <p:sp>
        <p:nvSpPr>
          <p:cNvPr id="27443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10-18</a:t>
            </a:r>
          </a:p>
        </p:txBody>
      </p:sp>
      <p:pic>
        <p:nvPicPr>
          <p:cNvPr id="2" name="Picture 1" descr="6e_c10_08_EmpLoadR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5636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93192" y="1143000"/>
            <a:ext cx="5254625" cy="4983163"/>
          </a:xfrm>
        </p:spPr>
        <p:txBody>
          <a:bodyPr/>
          <a:lstStyle/>
          <a:p>
            <a:pPr marL="0" indent="0" eaLnBrk="1" hangingPunct="1">
              <a:defRPr/>
            </a:pPr>
            <a:r>
              <a:rPr lang="en-US" dirty="0">
                <a:latin typeface="Arial Narrow" charset="0"/>
                <a:cs typeface="+mn-cs"/>
              </a:rPr>
              <a:t>Prevent contamination when serving food:</a:t>
            </a:r>
            <a:r>
              <a:rPr lang="en-US" sz="2000" i="1" dirty="0">
                <a:solidFill>
                  <a:srgbClr val="000000"/>
                </a:solidFill>
                <a:latin typeface="Arial Narrow" charset="0"/>
                <a:cs typeface="+mn-cs"/>
              </a:rPr>
              <a:t> </a:t>
            </a:r>
            <a:endParaRPr lang="en-US" dirty="0">
              <a:solidFill>
                <a:srgbClr val="000000"/>
              </a:solidFill>
              <a:latin typeface="Arial Narrow" charset="0"/>
              <a:cs typeface="+mn-cs"/>
            </a:endParaRPr>
          </a:p>
          <a:p>
            <a:pPr lvl="1" eaLnBrk="1" hangingPunct="1">
              <a:defRPr/>
            </a:pPr>
            <a:r>
              <a:rPr lang="en-US" dirty="0">
                <a:solidFill>
                  <a:srgbClr val="000000"/>
                </a:solidFill>
                <a:latin typeface="Arial Narrow" charset="0"/>
              </a:rPr>
              <a:t>Store serving utensils correctly between uses</a:t>
            </a:r>
          </a:p>
          <a:p>
            <a:pPr lvl="2" eaLnBrk="1" hangingPunct="1">
              <a:defRPr/>
            </a:pPr>
            <a:r>
              <a:rPr lang="en-US" dirty="0">
                <a:solidFill>
                  <a:srgbClr val="000000"/>
                </a:solidFill>
                <a:latin typeface="Arial Narrow" charset="0"/>
              </a:rPr>
              <a:t>On a clean and sanitized food-contact surface</a:t>
            </a:r>
          </a:p>
          <a:p>
            <a:pPr lvl="2" eaLnBrk="1" hangingPunct="1">
              <a:defRPr/>
            </a:pPr>
            <a:r>
              <a:rPr lang="en-US" dirty="0">
                <a:solidFill>
                  <a:srgbClr val="000000"/>
                </a:solidFill>
                <a:latin typeface="Arial Narrow" charset="0"/>
              </a:rPr>
              <a:t>In the food with the handle extended above the container rim</a:t>
            </a:r>
          </a:p>
        </p:txBody>
      </p:sp>
      <p:sp>
        <p:nvSpPr>
          <p:cNvPr id="1955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7-9</a:t>
            </a:r>
          </a:p>
        </p:txBody>
      </p:sp>
      <p:sp>
        <p:nvSpPr>
          <p:cNvPr id="195589"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Kitchen Staff Guidelines for Serving Food</a:t>
            </a:r>
          </a:p>
        </p:txBody>
      </p:sp>
      <p:pic>
        <p:nvPicPr>
          <p:cNvPr id="2" name="Picture 1" descr="6e_c07_05_SoupLad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32588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Monitoring High Temperature Dishwashing </a:t>
            </a:r>
            <a:r>
              <a:rPr lang="en-US" dirty="0" smtClean="0"/>
              <a:t>Machines</a:t>
            </a:r>
            <a:endParaRPr lang="en-US" dirty="0"/>
          </a:p>
        </p:txBody>
      </p:sp>
      <p:sp>
        <p:nvSpPr>
          <p:cNvPr id="3" name="Content Placeholder 2"/>
          <p:cNvSpPr>
            <a:spLocks noGrp="1"/>
          </p:cNvSpPr>
          <p:nvPr>
            <p:ph idx="1"/>
          </p:nvPr>
        </p:nvSpPr>
        <p:spPr/>
        <p:txBody>
          <a:bodyPr/>
          <a:lstStyle/>
          <a:p>
            <a:pPr marL="0" lvl="1" indent="0">
              <a:buNone/>
            </a:pPr>
            <a:r>
              <a:rPr lang="en-US" sz="2400" b="1" dirty="0">
                <a:solidFill>
                  <a:srgbClr val="005CAB"/>
                </a:solidFill>
              </a:rPr>
              <a:t>When using high-temperature dishwashing machines, provide staff with tools to check the temperature of the items being sanitized.</a:t>
            </a:r>
          </a:p>
          <a:p>
            <a:pPr marL="0" lvl="1" indent="0">
              <a:buNone/>
            </a:pPr>
            <a:r>
              <a:rPr lang="en-US" sz="2400" b="1" dirty="0">
                <a:solidFill>
                  <a:srgbClr val="005CAB"/>
                </a:solidFill>
              </a:rPr>
              <a:t>Options include:</a:t>
            </a:r>
          </a:p>
          <a:p>
            <a:pPr lvl="1"/>
            <a:r>
              <a:rPr lang="en-US" dirty="0"/>
              <a:t>Maximum registering thermometers</a:t>
            </a:r>
          </a:p>
          <a:p>
            <a:pPr lvl="1"/>
            <a:r>
              <a:rPr lang="en-US" dirty="0"/>
              <a:t>Temperature sensitive tape</a:t>
            </a:r>
          </a:p>
          <a:p>
            <a:endParaRPr lang="en-US" dirty="0"/>
          </a:p>
        </p:txBody>
      </p:sp>
      <p:sp>
        <p:nvSpPr>
          <p:cNvPr id="4" name="Text Box 9"/>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Tree>
    <p:extLst>
      <p:ext uri="{BB962C8B-B14F-4D97-AF65-F5344CB8AC3E}">
        <p14:creationId xmlns:p14="http://schemas.microsoft.com/office/powerpoint/2010/main" val="40116128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a:t>
            </a:r>
            <a:r>
              <a:rPr lang="en-US" dirty="0" smtClean="0">
                <a:solidFill>
                  <a:schemeClr val="tx1"/>
                </a:solidFill>
              </a:rPr>
              <a:t>˚</a:t>
            </a:r>
            <a:r>
              <a:rPr lang="en-US" dirty="0">
                <a:solidFill>
                  <a:schemeClr val="tx1"/>
                </a:solidFill>
              </a:rPr>
              <a:t>F</a:t>
            </a:r>
            <a:r>
              <a:rPr lang="en-US" dirty="0" smtClean="0">
                <a:solidFill>
                  <a:schemeClr val="tx1"/>
                </a:solidFill>
                <a:latin typeface="Arial Narrow" charset="0"/>
              </a:rPr>
              <a:t> </a:t>
            </a:r>
            <a:r>
              <a:rPr lang="en-US" dirty="0">
                <a:solidFill>
                  <a:schemeClr val="tx1"/>
                </a:solidFill>
                <a:latin typeface="Arial Narrow" charset="0"/>
              </a:rPr>
              <a:t>(</a:t>
            </a:r>
            <a:r>
              <a:rPr lang="en-US" dirty="0" smtClean="0">
                <a:solidFill>
                  <a:schemeClr val="tx1"/>
                </a:solidFill>
                <a:latin typeface="Arial Narrow" charset="0"/>
              </a:rPr>
              <a:t>43</a:t>
            </a:r>
            <a:r>
              <a:rPr lang="en-US" dirty="0" smtClean="0">
                <a:solidFill>
                  <a:schemeClr val="tx1"/>
                </a:solidFill>
              </a:rPr>
              <a:t>˚C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dirty="0" smtClean="0">
              <a:cs typeface="+mn-cs"/>
            </a:endParaRPr>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10-20</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7" name="Picture 6" descr="6e_c10_08_3sink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393192" y="1143000"/>
            <a:ext cx="8307388" cy="457200"/>
          </a:xfrm>
        </p:spPr>
        <p:txBody>
          <a:bodyPr/>
          <a:lstStyle/>
          <a:p>
            <a:pPr eaLnBrk="1" hangingPunct="1">
              <a:defRPr/>
            </a:pPr>
            <a:r>
              <a:rPr lang="en-US" dirty="0">
                <a:latin typeface="Arial Narrow" charset="0"/>
                <a:cs typeface="+mn-cs"/>
              </a:rPr>
              <a:t>Steps for </a:t>
            </a:r>
            <a:r>
              <a:rPr lang="en-US" dirty="0" smtClean="0">
                <a:latin typeface="Arial Narrow" charset="0"/>
                <a:cs typeface="+mn-cs"/>
              </a:rPr>
              <a:t>cleaning </a:t>
            </a:r>
            <a:r>
              <a:rPr lang="en-US" dirty="0">
                <a:latin typeface="Arial Narrow" charset="0"/>
                <a:cs typeface="+mn-cs"/>
              </a:rPr>
              <a:t>and </a:t>
            </a:r>
            <a:r>
              <a:rPr lang="en-US" dirty="0" smtClean="0">
                <a:latin typeface="Arial Narrow" charset="0"/>
                <a:cs typeface="+mn-cs"/>
              </a:rPr>
              <a:t>sanitizing:</a:t>
            </a:r>
            <a:endParaRPr lang="en-US" dirty="0">
              <a:latin typeface="Arial Narrow" charset="0"/>
              <a:cs typeface="+mn-cs"/>
            </a:endParaRPr>
          </a:p>
        </p:txBody>
      </p:sp>
      <p:sp>
        <p:nvSpPr>
          <p:cNvPr id="276483"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dirty="0" smtClean="0">
              <a:cs typeface="+mn-cs"/>
            </a:endParaRPr>
          </a:p>
        </p:txBody>
      </p:sp>
      <p:sp>
        <p:nvSpPr>
          <p:cNvPr id="27648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10-21</a:t>
            </a:r>
          </a:p>
        </p:txBody>
      </p:sp>
      <p:sp>
        <p:nvSpPr>
          <p:cNvPr id="276485"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sp>
        <p:nvSpPr>
          <p:cNvPr id="574469" name="TextBox 13"/>
          <p:cNvSpPr txBox="1">
            <a:spLocks noChangeArrowheads="1"/>
          </p:cNvSpPr>
          <p:nvPr/>
        </p:nvSpPr>
        <p:spPr bwMode="auto">
          <a:xfrm>
            <a:off x="1400175" y="3376288"/>
            <a:ext cx="1968500" cy="8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1. Rinse, scrape, or soak items before washing </a:t>
            </a:r>
            <a:r>
              <a:rPr lang="en-US" sz="1800" dirty="0" smtClean="0">
                <a:solidFill>
                  <a:schemeClr val="accent3"/>
                </a:solidFill>
                <a:latin typeface="Arial Narrow"/>
              </a:rPr>
              <a:t>them </a:t>
            </a:r>
            <a:endParaRPr lang="en-US" sz="1800" dirty="0">
              <a:solidFill>
                <a:schemeClr val="accent3"/>
              </a:solidFill>
              <a:latin typeface="Arial Narrow"/>
            </a:endParaRPr>
          </a:p>
        </p:txBody>
      </p:sp>
      <p:sp>
        <p:nvSpPr>
          <p:cNvPr id="574470" name="TextBox 14"/>
          <p:cNvSpPr txBox="1">
            <a:spLocks noChangeArrowheads="1"/>
          </p:cNvSpPr>
          <p:nvPr/>
        </p:nvSpPr>
        <p:spPr bwMode="auto">
          <a:xfrm>
            <a:off x="3603625" y="3376289"/>
            <a:ext cx="1958975"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2. Wash items in the first </a:t>
            </a:r>
            <a:r>
              <a:rPr lang="en-US" sz="1800" dirty="0" smtClean="0">
                <a:solidFill>
                  <a:schemeClr val="accent3"/>
                </a:solidFill>
                <a:latin typeface="Arial Narrow"/>
              </a:rPr>
              <a:t>sink </a:t>
            </a:r>
            <a:endParaRPr lang="en-US" sz="1800" dirty="0">
              <a:solidFill>
                <a:schemeClr val="accent3"/>
              </a:solidFill>
              <a:latin typeface="Arial Narrow"/>
            </a:endParaRPr>
          </a:p>
        </p:txBody>
      </p:sp>
      <p:sp>
        <p:nvSpPr>
          <p:cNvPr id="574471" name="TextBox 15"/>
          <p:cNvSpPr txBox="1">
            <a:spLocks noChangeArrowheads="1"/>
          </p:cNvSpPr>
          <p:nvPr/>
        </p:nvSpPr>
        <p:spPr bwMode="auto">
          <a:xfrm>
            <a:off x="5792788" y="3376289"/>
            <a:ext cx="1914525"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3. Rinse items in the second </a:t>
            </a:r>
            <a:r>
              <a:rPr lang="en-US" sz="1800" dirty="0" smtClean="0">
                <a:solidFill>
                  <a:schemeClr val="accent3"/>
                </a:solidFill>
                <a:latin typeface="Arial Narrow"/>
              </a:rPr>
              <a:t>sink </a:t>
            </a:r>
            <a:endParaRPr lang="en-US" sz="1800" dirty="0">
              <a:solidFill>
                <a:schemeClr val="accent3"/>
              </a:solidFill>
              <a:latin typeface="Arial Narrow"/>
            </a:endParaRPr>
          </a:p>
        </p:txBody>
      </p:sp>
      <p:sp>
        <p:nvSpPr>
          <p:cNvPr id="574472" name="TextBox 16"/>
          <p:cNvSpPr txBox="1">
            <a:spLocks noChangeArrowheads="1"/>
          </p:cNvSpPr>
          <p:nvPr/>
        </p:nvSpPr>
        <p:spPr bwMode="auto">
          <a:xfrm>
            <a:off x="1400175" y="5583669"/>
            <a:ext cx="1968500"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4. Sanitize items in the third </a:t>
            </a:r>
            <a:r>
              <a:rPr lang="en-US" sz="1800" dirty="0" smtClean="0">
                <a:solidFill>
                  <a:schemeClr val="accent3"/>
                </a:solidFill>
                <a:latin typeface="Arial Narrow"/>
              </a:rPr>
              <a:t>sink </a:t>
            </a:r>
            <a:endParaRPr lang="en-US" sz="1800" dirty="0">
              <a:solidFill>
                <a:schemeClr val="accent3"/>
              </a:solidFill>
              <a:latin typeface="Arial Narrow"/>
            </a:endParaRPr>
          </a:p>
        </p:txBody>
      </p:sp>
      <p:sp>
        <p:nvSpPr>
          <p:cNvPr id="574473" name="TextBox 17"/>
          <p:cNvSpPr txBox="1">
            <a:spLocks noChangeArrowheads="1"/>
          </p:cNvSpPr>
          <p:nvPr/>
        </p:nvSpPr>
        <p:spPr bwMode="auto">
          <a:xfrm>
            <a:off x="3603625" y="5583669"/>
            <a:ext cx="1958975" cy="8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5. Air-dry items </a:t>
            </a:r>
            <a:r>
              <a:rPr lang="en-US" sz="1800" dirty="0" smtClean="0">
                <a:solidFill>
                  <a:schemeClr val="accent3"/>
                </a:solidFill>
                <a:latin typeface="Arial Narrow"/>
              </a:rPr>
              <a:t/>
            </a:r>
            <a:br>
              <a:rPr lang="en-US" sz="1800" dirty="0" smtClean="0">
                <a:solidFill>
                  <a:schemeClr val="accent3"/>
                </a:solidFill>
                <a:latin typeface="Arial Narrow"/>
              </a:rPr>
            </a:br>
            <a:r>
              <a:rPr lang="en-US" sz="1800" dirty="0" smtClean="0">
                <a:solidFill>
                  <a:schemeClr val="accent3"/>
                </a:solidFill>
                <a:latin typeface="Arial Narrow"/>
              </a:rPr>
              <a:t>on a </a:t>
            </a:r>
            <a:r>
              <a:rPr lang="en-US" sz="1800" dirty="0">
                <a:solidFill>
                  <a:schemeClr val="accent3"/>
                </a:solidFill>
                <a:latin typeface="Arial Narrow"/>
              </a:rPr>
              <a:t>clean and sanitized </a:t>
            </a:r>
            <a:r>
              <a:rPr lang="en-US" sz="1800" dirty="0" smtClean="0">
                <a:solidFill>
                  <a:schemeClr val="accent3"/>
                </a:solidFill>
                <a:latin typeface="Arial Narrow"/>
              </a:rPr>
              <a:t>surface </a:t>
            </a:r>
            <a:endParaRPr lang="en-US" sz="1800" dirty="0">
              <a:solidFill>
                <a:schemeClr val="accent3"/>
              </a:solidFill>
              <a:latin typeface="Arial Narrow"/>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161" y="2052638"/>
            <a:ext cx="1953900" cy="1316240"/>
          </a:xfrm>
          <a:prstGeom prst="rect">
            <a:avLst/>
          </a:prstGeom>
        </p:spPr>
      </p:pic>
      <p:pic>
        <p:nvPicPr>
          <p:cNvPr id="17" name="Picture 16" descr="6e_c10_09_prewas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700" y="2052638"/>
            <a:ext cx="1958975" cy="13162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055" y="2052638"/>
            <a:ext cx="1945450" cy="131624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043" y="4252913"/>
            <a:ext cx="1952137" cy="131624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2237" y="4252913"/>
            <a:ext cx="1953900" cy="131624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body" idx="1"/>
          </p:nvPr>
        </p:nvSpPr>
        <p:spPr>
          <a:xfrm>
            <a:off x="393192" y="1143000"/>
            <a:ext cx="4911725" cy="3575685"/>
          </a:xfrm>
        </p:spPr>
        <p:txBody>
          <a:bodyPr/>
          <a:lstStyle/>
          <a:p>
            <a:pPr marL="0" indent="0" eaLnBrk="1" hangingPunct="1">
              <a:defRPr/>
            </a:pPr>
            <a:r>
              <a:rPr lang="en-US" dirty="0">
                <a:latin typeface="Arial Narrow" charset="0"/>
                <a:cs typeface="+mn-cs"/>
              </a:rPr>
              <a:t>When storing clean and sanitized tableware and equipment:</a:t>
            </a:r>
          </a:p>
          <a:p>
            <a:pPr lvl="1" eaLnBrk="1" hangingPunct="1">
              <a:defRPr/>
            </a:pPr>
            <a:r>
              <a:rPr lang="en-US" dirty="0">
                <a:latin typeface="Arial Narrow" charset="0"/>
              </a:rPr>
              <a:t>Store them at least </a:t>
            </a:r>
            <a:r>
              <a:rPr lang="en-US" dirty="0" smtClean="0">
                <a:latin typeface="Arial Narrow" charset="0"/>
              </a:rPr>
              <a:t>six inches </a:t>
            </a:r>
            <a:r>
              <a:rPr lang="en-US" dirty="0">
                <a:latin typeface="Arial Narrow" charset="0"/>
              </a:rPr>
              <a:t>(15 cm) off the floor</a:t>
            </a:r>
          </a:p>
          <a:p>
            <a:pPr lvl="1" eaLnBrk="1" hangingPunct="1">
              <a:defRPr/>
            </a:pPr>
            <a:r>
              <a:rPr lang="en-US" dirty="0">
                <a:latin typeface="Arial Narrow" charset="0"/>
              </a:rPr>
              <a:t>Clean and sanitize drawers and shelves before items are stored</a:t>
            </a:r>
          </a:p>
          <a:p>
            <a:pPr lvl="1" eaLnBrk="1" hangingPunct="1">
              <a:defRPr/>
            </a:pPr>
            <a:r>
              <a:rPr lang="en-US" dirty="0">
                <a:latin typeface="Arial Narrow" charset="0"/>
              </a:rPr>
              <a:t>Store glasses and cups upside down on a clean and sanitized shelf or rack</a:t>
            </a:r>
          </a:p>
        </p:txBody>
      </p:sp>
      <p:sp>
        <p:nvSpPr>
          <p:cNvPr id="277507"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77508"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7751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10-22</a:t>
            </a:r>
          </a:p>
        </p:txBody>
      </p:sp>
      <p:sp>
        <p:nvSpPr>
          <p:cNvPr id="277511"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2" name="Picture 1" descr="6e_c10_10_silverware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3"/>
          <p:cNvSpPr>
            <a:spLocks noGrp="1" noChangeArrowheads="1"/>
          </p:cNvSpPr>
          <p:nvPr>
            <p:ph type="body" idx="1"/>
          </p:nvPr>
        </p:nvSpPr>
        <p:spPr>
          <a:xfrm>
            <a:off x="393192" y="1143001"/>
            <a:ext cx="4911725" cy="3500120"/>
          </a:xfrm>
        </p:spPr>
        <p:txBody>
          <a:bodyPr/>
          <a:lstStyle/>
          <a:p>
            <a:pPr marL="0" indent="0" eaLnBrk="1" hangingPunct="1">
              <a:defRPr/>
            </a:pPr>
            <a:r>
              <a:rPr lang="en-US" dirty="0">
                <a:latin typeface="Arial Narrow" charset="0"/>
                <a:cs typeface="+mn-cs"/>
              </a:rPr>
              <a:t>When storing clean and sanitized tableware and equipment: </a:t>
            </a:r>
            <a:endParaRPr lang="en-US" sz="1800" dirty="0">
              <a:latin typeface="Arial Narrow" charset="0"/>
              <a:cs typeface="+mn-cs"/>
            </a:endParaRPr>
          </a:p>
          <a:p>
            <a:pPr lvl="1" eaLnBrk="1" hangingPunct="1">
              <a:defRPr/>
            </a:pPr>
            <a:r>
              <a:rPr lang="en-US" dirty="0">
                <a:latin typeface="Arial Narrow" charset="0"/>
              </a:rPr>
              <a:t>Store flatware and utensils with handles up</a:t>
            </a:r>
          </a:p>
          <a:p>
            <a:pPr lvl="1" eaLnBrk="1" hangingPunct="1">
              <a:defRPr/>
            </a:pPr>
            <a:r>
              <a:rPr lang="en-US" dirty="0">
                <a:latin typeface="Arial Narrow" charset="0"/>
              </a:rPr>
              <a:t>Cover the food-contact surfaces of stationary equipment until ready for use</a:t>
            </a:r>
          </a:p>
          <a:p>
            <a:pPr lvl="1" eaLnBrk="1" hangingPunct="1">
              <a:defRPr/>
            </a:pPr>
            <a:r>
              <a:rPr lang="en-US" dirty="0">
                <a:latin typeface="Arial Narrow" charset="0"/>
              </a:rPr>
              <a:t>Clean and sanitize trays and carts used to carry clean tableware and utensils </a:t>
            </a:r>
          </a:p>
        </p:txBody>
      </p:sp>
      <p:sp>
        <p:nvSpPr>
          <p:cNvPr id="278531"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78532"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7853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10-23</a:t>
            </a:r>
          </a:p>
        </p:txBody>
      </p:sp>
      <p:sp>
        <p:nvSpPr>
          <p:cNvPr id="27853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8" name="Picture 7" descr="6e_c10_10_silverware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1"/>
          </p:nvPr>
        </p:nvSpPr>
        <p:spPr>
          <a:xfrm>
            <a:off x="393192" y="1143001"/>
            <a:ext cx="4911725" cy="2900680"/>
          </a:xfrm>
        </p:spPr>
        <p:txBody>
          <a:bodyPr/>
          <a:lstStyle/>
          <a:p>
            <a:pPr marL="0" indent="0" eaLnBrk="1" hangingPunct="1">
              <a:defRPr/>
            </a:pPr>
            <a:r>
              <a:rPr lang="en-US" dirty="0">
                <a:latin typeface="Arial Narrow" charset="0"/>
                <a:cs typeface="+mn-cs"/>
              </a:rPr>
              <a:t>When cleaning the premises:</a:t>
            </a:r>
          </a:p>
          <a:p>
            <a:pPr lvl="1" eaLnBrk="1" hangingPunct="1">
              <a:defRPr/>
            </a:pPr>
            <a:r>
              <a:rPr lang="en-US" dirty="0">
                <a:latin typeface="Arial Narrow" charset="0"/>
              </a:rPr>
              <a:t>Clean nonfood-contact surfaces regularly</a:t>
            </a:r>
          </a:p>
          <a:p>
            <a:pPr lvl="2" eaLnBrk="1" hangingPunct="1">
              <a:defRPr/>
            </a:pPr>
            <a:r>
              <a:rPr lang="en-US" dirty="0">
                <a:latin typeface="Arial Narrow" charset="0"/>
              </a:rPr>
              <a:t>Includes floors, ceilings, walls, equipment exteriors, etc.</a:t>
            </a:r>
          </a:p>
          <a:p>
            <a:pPr lvl="2" eaLnBrk="1" hangingPunct="1">
              <a:defRPr/>
            </a:pPr>
            <a:r>
              <a:rPr lang="en-US" dirty="0">
                <a:latin typeface="Arial Narrow" charset="0"/>
              </a:rPr>
              <a:t>Prevents dust, dirt, food residue and other debris from building </a:t>
            </a:r>
            <a:r>
              <a:rPr lang="en-US" dirty="0" smtClean="0">
                <a:latin typeface="Arial Narrow" charset="0"/>
              </a:rPr>
              <a:t>up</a:t>
            </a:r>
            <a:endParaRPr lang="en-US" dirty="0">
              <a:latin typeface="Arial Narrow" charset="0"/>
            </a:endParaRPr>
          </a:p>
        </p:txBody>
      </p:sp>
      <p:sp>
        <p:nvSpPr>
          <p:cNvPr id="279555"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10-24</a:t>
            </a:r>
          </a:p>
        </p:txBody>
      </p:sp>
      <p:sp>
        <p:nvSpPr>
          <p:cNvPr id="27955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2_WallWa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31456"/>
            <a:ext cx="2100072" cy="1399032"/>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1" y="1143000"/>
            <a:ext cx="7113920"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a:t>
            </a:r>
            <a:r>
              <a:rPr lang="en-US" dirty="0" smtClean="0">
                <a:latin typeface="Arial Narrow" charset="0"/>
              </a:rPr>
              <a:t/>
            </a:r>
            <a:br>
              <a:rPr lang="en-US" dirty="0" smtClean="0">
                <a:latin typeface="Arial Narrow" charset="0"/>
              </a:rPr>
            </a:br>
            <a:r>
              <a:rPr lang="en-US" dirty="0" smtClean="0">
                <a:latin typeface="Arial Narrow" charset="0"/>
              </a:rPr>
              <a:t>contaminated </a:t>
            </a:r>
            <a:r>
              <a:rPr lang="en-US" dirty="0">
                <a:latin typeface="Arial Narrow" charset="0"/>
              </a:rPr>
              <a:t>and keep others from getting </a:t>
            </a:r>
            <a:r>
              <a:rPr lang="en-US" dirty="0" smtClean="0">
                <a:latin typeface="Arial Narrow" charset="0"/>
              </a:rPr>
              <a:t>sick</a:t>
            </a:r>
          </a:p>
          <a:p>
            <a:pPr lvl="1" eaLnBrk="1" hangingPunct="1">
              <a:defRPr/>
            </a:pPr>
            <a:r>
              <a:rPr lang="en-US" dirty="0" smtClean="0">
                <a:latin typeface="Arial Narrow"/>
                <a:cs typeface="Arial Narrow"/>
              </a:rPr>
              <a:t>Check </a:t>
            </a:r>
            <a:r>
              <a:rPr lang="en-US" dirty="0">
                <a:latin typeface="Arial Narrow"/>
                <a:cs typeface="Arial Narrow"/>
              </a:rPr>
              <a:t>with your local regulatory authority regarding requirements for cleaning up vomit and diarrhea. A </a:t>
            </a:r>
            <a:r>
              <a:rPr lang="en-US" dirty="0" smtClean="0">
                <a:latin typeface="Arial Narrow"/>
                <a:cs typeface="Arial Narrow"/>
              </a:rPr>
              <a:t/>
            </a:r>
            <a:br>
              <a:rPr lang="en-US" dirty="0" smtClean="0">
                <a:latin typeface="Arial Narrow"/>
                <a:cs typeface="Arial Narrow"/>
              </a:rPr>
            </a:br>
            <a:r>
              <a:rPr lang="en-US" dirty="0" smtClean="0">
                <a:latin typeface="Arial Narrow"/>
                <a:cs typeface="Arial Narrow"/>
              </a:rPr>
              <a:t>written </a:t>
            </a:r>
            <a:r>
              <a:rPr lang="en-US" dirty="0">
                <a:latin typeface="Arial Narrow"/>
                <a:cs typeface="Arial Narrow"/>
              </a:rPr>
              <a:t>cleanup plan may be required. </a:t>
            </a:r>
          </a:p>
          <a:p>
            <a:pPr marL="0" lvl="1" indent="0" eaLnBrk="1" hangingPunct="1">
              <a:buNone/>
              <a:defRPr/>
            </a:pPr>
            <a:endParaRPr lang="en-US" dirty="0">
              <a:latin typeface="Arial Narrow" charset="0"/>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Cleaning and Sanitizing in the Operation</a:t>
            </a:r>
            <a:endParaRPr lang="en-US" dirty="0">
              <a:latin typeface="Arial Narrow" charset="0"/>
              <a:cs typeface="+mj-cs"/>
            </a:endParaRPr>
          </a:p>
        </p:txBody>
      </p:sp>
    </p:spTree>
    <p:extLst>
      <p:ext uri="{BB962C8B-B14F-4D97-AF65-F5344CB8AC3E}">
        <p14:creationId xmlns:p14="http://schemas.microsoft.com/office/powerpoint/2010/main" val="14385895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10-26</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cs typeface="+mn-cs"/>
              </a:rPr>
              <a:t>Develop a plan for cleaning up vomit and diarrhea: </a:t>
            </a:r>
            <a:endParaRPr lang="en-US" sz="1800" i="1" dirty="0">
              <a:latin typeface="Arial Narrow" charset="0"/>
              <a:cs typeface="+mn-cs"/>
            </a:endParaRPr>
          </a:p>
          <a:p>
            <a:pPr lvl="1" eaLnBrk="1" hangingPunct="1">
              <a:defRPr/>
            </a:pPr>
            <a:r>
              <a:rPr lang="en-US" dirty="0">
                <a:latin typeface="Arial Narrow" charset="0"/>
              </a:rPr>
              <a:t>How staff will be notified of the correct procedures for containing, cleaning, and disinfecting these substances</a:t>
            </a:r>
          </a:p>
          <a:p>
            <a:pPr lvl="1" eaLnBrk="1" hangingPunct="1">
              <a:defRPr/>
            </a:pPr>
            <a:r>
              <a:rPr lang="en-US" dirty="0">
                <a:latin typeface="Arial Narrow" charset="0"/>
              </a:rPr>
              <a:t>How 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10-27</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a:xfrm>
            <a:off x="393192" y="1143000"/>
            <a:ext cx="5408613" cy="4979761"/>
          </a:xfrm>
        </p:spPr>
        <p:txBody>
          <a:bodyPr/>
          <a:lstStyle/>
          <a:p>
            <a:pPr marL="0" indent="0" eaLnBrk="1" hangingPunct="1">
              <a:defRPr/>
            </a:pPr>
            <a:r>
              <a:rPr lang="en-US" dirty="0">
                <a:latin typeface="Arial Narrow" charset="0"/>
                <a:cs typeface="+mn-cs"/>
              </a:rPr>
              <a:t>Storing </a:t>
            </a:r>
            <a:r>
              <a:rPr lang="en-US" dirty="0" smtClean="0">
                <a:latin typeface="Arial Narrow" charset="0"/>
                <a:cs typeface="+mn-cs"/>
              </a:rPr>
              <a:t>cleaning tools </a:t>
            </a:r>
            <a:r>
              <a:rPr lang="en-US" dirty="0">
                <a:latin typeface="Arial Narrow" charset="0"/>
                <a:cs typeface="+mn-cs"/>
              </a:rPr>
              <a:t>and </a:t>
            </a:r>
            <a:r>
              <a:rPr lang="en-US" dirty="0" smtClean="0">
                <a:latin typeface="Arial Narrow" charset="0"/>
                <a:cs typeface="+mn-cs"/>
              </a:rPr>
              <a:t>chemicals:</a:t>
            </a:r>
            <a:endParaRPr lang="en-US" dirty="0">
              <a:latin typeface="Arial Narrow" charset="0"/>
              <a:cs typeface="+mn-cs"/>
            </a:endParaRPr>
          </a:p>
          <a:p>
            <a:pPr lvl="1" eaLnBrk="1" hangingPunct="1">
              <a:defRPr/>
            </a:pPr>
            <a:r>
              <a:rPr lang="en-US" dirty="0">
                <a:latin typeface="Arial Narrow" charset="0"/>
              </a:rPr>
              <a:t>Place in a separate area away from food and prep areas</a:t>
            </a:r>
          </a:p>
          <a:p>
            <a:pPr marL="0" indent="0" eaLnBrk="1" hangingPunct="1">
              <a:defRPr/>
            </a:pPr>
            <a:r>
              <a:rPr lang="en-US" dirty="0">
                <a:latin typeface="Arial Narrow" charset="0"/>
                <a:cs typeface="+mn-cs"/>
              </a:rPr>
              <a:t>The storage area should have:</a:t>
            </a:r>
          </a:p>
          <a:p>
            <a:pPr lvl="1" eaLnBrk="1" hangingPunct="1">
              <a:defRPr/>
            </a:pPr>
            <a:r>
              <a:rPr lang="en-US" dirty="0">
                <a:latin typeface="Arial Narrow" charset="0"/>
              </a:rPr>
              <a:t>Good lighting so chemicals can be easily seen</a:t>
            </a:r>
          </a:p>
          <a:p>
            <a:pPr lvl="1" eaLnBrk="1" hangingPunct="1">
              <a:defRPr/>
            </a:pPr>
            <a:r>
              <a:rPr lang="en-US" dirty="0">
                <a:latin typeface="Arial Narrow" charset="0"/>
              </a:rPr>
              <a:t>Utility sink for filling buckets and washing cleaning tools </a:t>
            </a:r>
          </a:p>
          <a:p>
            <a:pPr lvl="1" eaLnBrk="1" hangingPunct="1">
              <a:defRPr/>
            </a:pPr>
            <a:r>
              <a:rPr lang="en-US" dirty="0">
                <a:latin typeface="Arial Narrow" charset="0"/>
              </a:rPr>
              <a:t>Floor drain for dumping dirty water</a:t>
            </a:r>
          </a:p>
          <a:p>
            <a:pPr lvl="1" eaLnBrk="1" hangingPunct="1">
              <a:defRPr/>
            </a:pPr>
            <a:r>
              <a:rPr lang="en-US" dirty="0">
                <a:latin typeface="Arial Narrow" charset="0"/>
              </a:rPr>
              <a:t>Hooks for hanging cleaning tools</a:t>
            </a:r>
          </a:p>
        </p:txBody>
      </p:sp>
      <p:sp>
        <p:nvSpPr>
          <p:cNvPr id="283651" name="Rectangle 4"/>
          <p:cNvSpPr>
            <a:spLocks noChangeArrowheads="1"/>
          </p:cNvSpPr>
          <p:nvPr/>
        </p:nvSpPr>
        <p:spPr bwMode="auto">
          <a:xfrm>
            <a:off x="7027863" y="1698625"/>
            <a:ext cx="1414462" cy="1844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836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10-28</a:t>
            </a:r>
          </a:p>
        </p:txBody>
      </p:sp>
      <p:sp>
        <p:nvSpPr>
          <p:cNvPr id="28365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3_Mop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92224"/>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19244</TotalTime>
  <Words>10576</Words>
  <Application>Microsoft Office PowerPoint</Application>
  <PresentationFormat>On-screen Show (4:3)</PresentationFormat>
  <Paragraphs>1180</Paragraphs>
  <Slides>105</Slides>
  <Notes>104</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3_SS5e_08_16hr</vt:lpstr>
      <vt:lpstr>PowerPoint Presentation</vt:lpstr>
      <vt:lpstr>Service</vt:lpstr>
      <vt:lpstr>Guidelines for Holding Food</vt:lpstr>
      <vt:lpstr>Guidelines for Holding Food</vt:lpstr>
      <vt:lpstr>Guidelines for Holding Food</vt:lpstr>
      <vt:lpstr>Holding Food Without Temperature Control</vt:lpstr>
      <vt:lpstr>Holding Food Without Temperature Control</vt:lpstr>
      <vt:lpstr>Kitchen Staff Guidelines</vt:lpstr>
      <vt:lpstr>Kitchen Staff Guidelines for Serving Food</vt:lpstr>
      <vt:lpstr>Service Staff Guidelines for Serving Food</vt:lpstr>
      <vt:lpstr>Preset Tableware</vt:lpstr>
      <vt:lpstr>Refilling Returnable Take-Home Containers for Food </vt:lpstr>
      <vt:lpstr>Refilling Returnable Take-Home Containers for Beverages </vt:lpstr>
      <vt:lpstr>Re-serving Food</vt:lpstr>
      <vt:lpstr>Self-Service Areas</vt:lpstr>
      <vt:lpstr>Self-Service Areas</vt:lpstr>
      <vt:lpstr>Self-Service Areas</vt:lpstr>
      <vt:lpstr>Labeling Bulk Food in Self-Service Areas</vt:lpstr>
      <vt:lpstr>Labeling Bulk Food in Self-Service Areas</vt:lpstr>
      <vt:lpstr>Off-Site Service</vt:lpstr>
      <vt:lpstr>Off-Site Service</vt:lpstr>
      <vt:lpstr>Vending Machines</vt:lpstr>
      <vt:lpstr>PowerPoint Presentation</vt:lpstr>
      <vt:lpstr>Service</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PowerPoint Presentation</vt:lpstr>
      <vt:lpstr>Safe Facilities and Pest Management</vt:lpstr>
      <vt:lpstr>Interior Requirements for a Safe Operation</vt:lpstr>
      <vt:lpstr>Equipment Selection</vt:lpstr>
      <vt:lpstr>Installing and Maintaining Equipment</vt:lpstr>
      <vt:lpstr>Installing and Maintaining Equipment</vt:lpstr>
      <vt:lpstr>Installing and Maintaining Equipment</vt:lpstr>
      <vt:lpstr>Dishwashing Machines</vt:lpstr>
      <vt:lpstr>Dishwashing Machines</vt:lpstr>
      <vt:lpstr>Three-Compartment Sinks</vt:lpstr>
      <vt:lpstr>Handwashing Stations</vt:lpstr>
      <vt:lpstr>Handwashing Stations</vt:lpstr>
      <vt:lpstr>Water and Plumbing</vt:lpstr>
      <vt:lpstr>Water and Plumbing</vt:lpstr>
      <vt:lpstr>Water and Plumbing</vt:lpstr>
      <vt:lpstr>Water and Plumbing</vt:lpstr>
      <vt:lpstr>Lighting</vt:lpstr>
      <vt:lpstr>Ventilation</vt:lpstr>
      <vt:lpstr>Garbage</vt:lpstr>
      <vt:lpstr>Garbage</vt:lpstr>
      <vt:lpstr>Garbage</vt:lpstr>
      <vt:lpstr>Emergencies That Affect the Facility</vt:lpstr>
      <vt:lpstr>Emergencies That Affect the Facility</vt:lpstr>
      <vt:lpstr>Pest Management</vt:lpstr>
      <vt:lpstr>Pest Prevention</vt:lpstr>
      <vt:lpstr>Pest Prevention</vt:lpstr>
      <vt:lpstr>Pest Prevention</vt:lpstr>
      <vt:lpstr>Pest Prevention</vt:lpstr>
      <vt:lpstr>Pest Control </vt:lpstr>
      <vt:lpstr>PowerPoint Presentation</vt:lpstr>
      <vt:lpstr>Cleaning and Sanitizing</vt:lpstr>
      <vt:lpstr>Cleaners</vt:lpstr>
      <vt:lpstr>Sanitizing</vt:lpstr>
      <vt:lpstr>Sanitizing</vt:lpstr>
      <vt:lpstr>Sanitizer Effectiveness</vt:lpstr>
      <vt:lpstr>Sanitizer Effectiveness</vt:lpstr>
      <vt:lpstr>Sanitizer Effectiveness</vt:lpstr>
      <vt:lpstr>Sanitizer Effectiveness</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How and When to Clean and Sanitize</vt:lpstr>
      <vt:lpstr>Machine Dishwashing</vt:lpstr>
      <vt:lpstr>Dishwasher Operation</vt:lpstr>
      <vt:lpstr>Monitoring High Temperature Dishwashing Machines</vt:lpstr>
      <vt:lpstr>Manual Dishwashing</vt:lpstr>
      <vt:lpstr>Three-Compartment Sinks</vt:lpstr>
      <vt:lpstr>Storing Tableware and Equipment</vt:lpstr>
      <vt:lpstr>Storing Tableware and Equipment</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Using Foodservice Chemicals</vt:lpstr>
      <vt:lpstr>Using Foodservice Chemicals</vt:lpstr>
      <vt:lpstr>Developing a Cleaning Program</vt:lpstr>
      <vt:lpstr>Developing a Cleaning Program</vt:lpstr>
      <vt:lpstr>Developing a Cleaning Program</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2353</cp:revision>
  <cp:lastPrinted>2012-03-16T18:45:25Z</cp:lastPrinted>
  <dcterms:created xsi:type="dcterms:W3CDTF">2006-02-24T04:29:02Z</dcterms:created>
  <dcterms:modified xsi:type="dcterms:W3CDTF">2014-07-08T15:04:19Z</dcterms:modified>
</cp:coreProperties>
</file>