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trictFirstAndLastChars="0" saveSubsetFonts="1" autoCompressPictures="0">
  <p:sldMasterIdLst>
    <p:sldMasterId id="2147483659" r:id="rId1"/>
  </p:sldMasterIdLst>
  <p:notesMasterIdLst>
    <p:notesMasterId r:id="rId2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F38EB320-51F7-42B1-BCC8-39E8BB886251}">
  <a:tblStyle styleId="{F38EB320-51F7-42B1-BCC8-39E8BB886251}" styleName="Table_0">
    <a:wholeTbl>
      <a:tcTxStyle b="off" i="off">
        <a:font>
          <a:latin typeface="Calibri"/>
          <a:ea typeface="Calibri"/>
          <a:cs typeface="Calibri"/>
        </a:font>
        <a:schemeClr val="dk1"/>
      </a:tcTxStyle>
      <a:tcStyle>
        <a:tcBdr>
          <a:left>
            <a:ln w="12700" cap="flat">
              <a:solidFill>
                <a:schemeClr val="lt1"/>
              </a:solidFill>
              <a:prstDash val="solid"/>
              <a:round/>
              <a:headEnd type="none" w="med" len="med"/>
              <a:tailEnd type="none" w="med" len="med"/>
            </a:ln>
          </a:left>
          <a:right>
            <a:ln w="12700" cap="flat">
              <a:solidFill>
                <a:schemeClr val="lt1"/>
              </a:solidFill>
              <a:prstDash val="solid"/>
              <a:round/>
              <a:headEnd type="none" w="med" len="med"/>
              <a:tailEnd type="none" w="med" len="med"/>
            </a:ln>
          </a:right>
          <a:top>
            <a:ln w="12700" cap="flat">
              <a:solidFill>
                <a:schemeClr val="lt1"/>
              </a:solidFill>
              <a:prstDash val="solid"/>
              <a:round/>
              <a:headEnd type="none" w="med" len="med"/>
              <a:tailEnd type="none" w="med" len="med"/>
            </a:ln>
          </a:top>
          <a:bottom>
            <a:ln w="12700" cap="flat">
              <a:solidFill>
                <a:schemeClr val="lt1"/>
              </a:solidFill>
              <a:prstDash val="solid"/>
              <a:round/>
              <a:headEnd type="none" w="med" len="med"/>
              <a:tailEnd type="none" w="med" len="med"/>
            </a:ln>
          </a:bottom>
          <a:insideH>
            <a:ln w="12700" cap="flat">
              <a:solidFill>
                <a:schemeClr val="lt1"/>
              </a:solidFill>
              <a:prstDash val="solid"/>
              <a:round/>
              <a:headEnd type="none" w="med" len="med"/>
              <a:tailEnd type="none" w="med" len="med"/>
            </a:ln>
          </a:insideH>
          <a:insideV>
            <a:ln w="12700" cap="flat">
              <a:solidFill>
                <a:schemeClr val="lt1"/>
              </a:solidFill>
              <a:prstDash val="solid"/>
              <a:round/>
              <a:headEnd type="none" w="med" len="med"/>
              <a:tailEnd type="none" w="med" len="med"/>
            </a:ln>
          </a:insideV>
        </a:tcBdr>
        <a:fill>
          <a:solidFill>
            <a:srgbClr val="EFF3F9"/>
          </a:solidFill>
        </a:fill>
      </a:tcStyle>
    </a:wholeTbl>
    <a:band1H>
      <a:tcStyle>
        <a:tcBdr/>
        <a:fill>
          <a:solidFill>
            <a:srgbClr val="DBE5F1"/>
          </a:solidFill>
        </a:fill>
      </a:tcStyle>
    </a:band1H>
    <a:band1V>
      <a:tcStyle>
        <a:tcBdr/>
        <a:fill>
          <a:solidFill>
            <a:srgbClr val="DBE5F1"/>
          </a:solidFill>
        </a:fill>
      </a:tcStyle>
    </a:band1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a:solidFill>
                <a:schemeClr val="lt1"/>
              </a:solidFill>
              <a:prstDash val="solid"/>
              <a:round/>
              <a:headEnd type="none" w="med" len="med"/>
              <a:tailEnd type="none" w="med" len="med"/>
            </a:ln>
          </a:top>
        </a:tcBdr>
        <a:fill>
          <a:solidFill>
            <a:schemeClr val="accent1"/>
          </a:solidFill>
        </a:fill>
      </a:tcStyle>
    </a:lastRow>
    <a:firstRow>
      <a:tcTxStyle b="on" i="off">
        <a:font>
          <a:latin typeface="Calibri"/>
          <a:ea typeface="Calibri"/>
          <a:cs typeface="Calibri"/>
        </a:font>
        <a:schemeClr val="lt1"/>
      </a:tcTxStyle>
      <a:tcStyle>
        <a:tcBdr>
          <a:bottom>
            <a:ln w="38100" cap="flat">
              <a:solidFill>
                <a:schemeClr val="lt1"/>
              </a:solidFill>
              <a:prstDash val="solid"/>
              <a:round/>
              <a:headEnd type="none" w="med" len="med"/>
              <a:tailEnd type="none" w="med" len="med"/>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indent="0" algn="l" rtl="0">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3" name="Shape 3"/>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indent="0" algn="r" rtl="0">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4" name="Shape 4"/>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5" name="Shape 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6" name="Shape 6"/>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indent="0" algn="l" rtl="0">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7" name="Shape 7"/>
          <p:cNvSpPr txBox="1">
            <a:spLocks noGrp="1"/>
          </p:cNvSpPr>
          <p:nvPr>
            <p:ph type="sldNum" idx="12"/>
          </p:nvPr>
        </p:nvSpPr>
        <p:spPr>
          <a:xfrm>
            <a:off x="3884612" y="8685213"/>
            <a:ext cx="2971799" cy="457200"/>
          </a:xfrm>
          <a:prstGeom prst="rect">
            <a:avLst/>
          </a:prstGeom>
          <a:noFill/>
          <a:ln>
            <a:noFill/>
          </a:ln>
        </p:spPr>
        <p:txBody>
          <a:bodyPr lIns="91425" tIns="91425" rIns="91425" bIns="91425" anchor="b" anchorCtr="0"/>
          <a:lstStyle>
            <a:lvl1pPr marL="0" marR="0" indent="0" algn="r" rtl="0">
              <a:spcBef>
                <a:spcPts val="0"/>
              </a:spcBef>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Tree>
    <p:extLst>
      <p:ext uri="{BB962C8B-B14F-4D97-AF65-F5344CB8AC3E}">
        <p14:creationId xmlns:p14="http://schemas.microsoft.com/office/powerpoint/2010/main" val="4236241111"/>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Shape 88"/>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pPr>
              <a:spcBef>
                <a:spcPts val="0"/>
              </a:spcBef>
              <a:buNone/>
            </a:pPr>
            <a:endParaRPr/>
          </a:p>
        </p:txBody>
      </p:sp>
      <p:sp>
        <p:nvSpPr>
          <p:cNvPr id="89" name="Shape 8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Shape 149"/>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pPr>
              <a:spcBef>
                <a:spcPts val="0"/>
              </a:spcBef>
              <a:buNone/>
            </a:pPr>
            <a:endParaRPr/>
          </a:p>
        </p:txBody>
      </p:sp>
      <p:sp>
        <p:nvSpPr>
          <p:cNvPr id="150" name="Shape 15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Shape 161"/>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pPr>
              <a:spcBef>
                <a:spcPts val="0"/>
              </a:spcBef>
              <a:buNone/>
            </a:pPr>
            <a:endParaRPr/>
          </a:p>
        </p:txBody>
      </p:sp>
      <p:sp>
        <p:nvSpPr>
          <p:cNvPr id="162" name="Shape 16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Shape 168"/>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pPr>
              <a:spcBef>
                <a:spcPts val="0"/>
              </a:spcBef>
              <a:buNone/>
            </a:pPr>
            <a:endParaRPr/>
          </a:p>
        </p:txBody>
      </p:sp>
      <p:sp>
        <p:nvSpPr>
          <p:cNvPr id="169" name="Shape 16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Shape 176"/>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pPr>
              <a:spcBef>
                <a:spcPts val="0"/>
              </a:spcBef>
              <a:buNone/>
            </a:pPr>
            <a:endParaRPr/>
          </a:p>
        </p:txBody>
      </p:sp>
      <p:sp>
        <p:nvSpPr>
          <p:cNvPr id="177" name="Shape 17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Shape 183"/>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pPr>
              <a:spcBef>
                <a:spcPts val="0"/>
              </a:spcBef>
              <a:buNone/>
            </a:pPr>
            <a:endParaRPr/>
          </a:p>
        </p:txBody>
      </p:sp>
      <p:sp>
        <p:nvSpPr>
          <p:cNvPr id="184" name="Shape 18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Shape 191"/>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pPr>
              <a:spcBef>
                <a:spcPts val="0"/>
              </a:spcBef>
              <a:buNone/>
            </a:pPr>
            <a:endParaRPr/>
          </a:p>
        </p:txBody>
      </p:sp>
      <p:sp>
        <p:nvSpPr>
          <p:cNvPr id="192" name="Shape 19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Shape 197"/>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pPr>
              <a:spcBef>
                <a:spcPts val="0"/>
              </a:spcBef>
              <a:buNone/>
            </a:pPr>
            <a:endParaRPr/>
          </a:p>
        </p:txBody>
      </p:sp>
      <p:sp>
        <p:nvSpPr>
          <p:cNvPr id="198" name="Shape 19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Shape 203"/>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pPr>
              <a:spcBef>
                <a:spcPts val="0"/>
              </a:spcBef>
              <a:buNone/>
            </a:pPr>
            <a:endParaRPr/>
          </a:p>
        </p:txBody>
      </p:sp>
      <p:sp>
        <p:nvSpPr>
          <p:cNvPr id="204" name="Shape 20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Shape 210"/>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pPr>
              <a:spcBef>
                <a:spcPts val="0"/>
              </a:spcBef>
              <a:buNone/>
            </a:pPr>
            <a:endParaRPr/>
          </a:p>
        </p:txBody>
      </p:sp>
      <p:sp>
        <p:nvSpPr>
          <p:cNvPr id="211" name="Shape 21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Shape 218"/>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pPr>
              <a:spcBef>
                <a:spcPts val="0"/>
              </a:spcBef>
              <a:buNone/>
            </a:pPr>
            <a:endParaRPr/>
          </a:p>
        </p:txBody>
      </p:sp>
      <p:sp>
        <p:nvSpPr>
          <p:cNvPr id="219" name="Shape 21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pPr>
              <a:spcBef>
                <a:spcPts val="0"/>
              </a:spcBef>
              <a:buNone/>
            </a:pPr>
            <a:endParaRPr/>
          </a:p>
        </p:txBody>
      </p:sp>
      <p:sp>
        <p:nvSpPr>
          <p:cNvPr id="94" name="Shape 9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Shape 226"/>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pPr>
              <a:spcBef>
                <a:spcPts val="0"/>
              </a:spcBef>
              <a:buNone/>
            </a:pPr>
            <a:endParaRPr/>
          </a:p>
        </p:txBody>
      </p:sp>
      <p:sp>
        <p:nvSpPr>
          <p:cNvPr id="227" name="Shape 22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Shape 234"/>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pPr>
              <a:spcBef>
                <a:spcPts val="0"/>
              </a:spcBef>
              <a:buNone/>
            </a:pPr>
            <a:endParaRPr/>
          </a:p>
        </p:txBody>
      </p:sp>
      <p:sp>
        <p:nvSpPr>
          <p:cNvPr id="235" name="Shape 23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Shape 241"/>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pPr>
              <a:spcBef>
                <a:spcPts val="0"/>
              </a:spcBef>
              <a:buNone/>
            </a:pPr>
            <a:endParaRPr/>
          </a:p>
        </p:txBody>
      </p:sp>
      <p:sp>
        <p:nvSpPr>
          <p:cNvPr id="242" name="Shape 24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Shape 247"/>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pPr>
              <a:spcBef>
                <a:spcPts val="0"/>
              </a:spcBef>
              <a:buNone/>
            </a:pPr>
            <a:endParaRPr/>
          </a:p>
        </p:txBody>
      </p:sp>
      <p:sp>
        <p:nvSpPr>
          <p:cNvPr id="248" name="Shape 24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Shape 253"/>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pPr>
              <a:spcBef>
                <a:spcPts val="0"/>
              </a:spcBef>
              <a:buNone/>
            </a:pPr>
            <a:endParaRPr/>
          </a:p>
        </p:txBody>
      </p:sp>
      <p:sp>
        <p:nvSpPr>
          <p:cNvPr id="254" name="Shape 25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Shape 259"/>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pPr>
              <a:spcBef>
                <a:spcPts val="0"/>
              </a:spcBef>
              <a:buNone/>
            </a:pPr>
            <a:endParaRPr/>
          </a:p>
        </p:txBody>
      </p:sp>
      <p:sp>
        <p:nvSpPr>
          <p:cNvPr id="260" name="Shape 26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Shape 26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65" name="Shape 265"/>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pPr>
              <a:spcBef>
                <a:spcPts val="0"/>
              </a:spcBef>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Shape 269"/>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pPr>
              <a:spcBef>
                <a:spcPts val="0"/>
              </a:spcBef>
              <a:buNone/>
            </a:pPr>
            <a:endParaRPr/>
          </a:p>
        </p:txBody>
      </p:sp>
      <p:sp>
        <p:nvSpPr>
          <p:cNvPr id="270" name="Shape 27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Shape 100"/>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pPr>
              <a:spcBef>
                <a:spcPts val="0"/>
              </a:spcBef>
              <a:buNone/>
            </a:pPr>
            <a:endParaRPr/>
          </a:p>
        </p:txBody>
      </p:sp>
      <p:sp>
        <p:nvSpPr>
          <p:cNvPr id="101" name="Shape 1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Shape 10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107" name="Shape 107"/>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spAutoFit/>
          </a:bodyPr>
          <a:lstStyle/>
          <a:p>
            <a:pPr>
              <a:spcBef>
                <a:spcPts val="0"/>
              </a:spcBef>
              <a:buNone/>
            </a:pPr>
            <a:endParaRPr sz="1800" b="0" i="0" u="none" strike="noStrike" cap="none" baseline="0"/>
          </a:p>
        </p:txBody>
      </p:sp>
      <p:sp>
        <p:nvSpPr>
          <p:cNvPr id="108" name="Shape 10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spAutoFit/>
          </a:bodyPr>
          <a:lstStyle/>
          <a:p>
            <a:pPr marL="0" marR="0" lvl="0" indent="0" algn="r" rtl="0">
              <a:spcBef>
                <a:spcPts val="0"/>
              </a:spcBef>
              <a:buSzPct val="25000"/>
              <a:buNone/>
            </a:pPr>
            <a:r>
              <a:rPr lang="en-US"/>
              <a:t>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Shape 116"/>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pPr>
              <a:spcBef>
                <a:spcPts val="0"/>
              </a:spcBef>
              <a:buNone/>
            </a:pPr>
            <a:endParaRPr/>
          </a:p>
        </p:txBody>
      </p:sp>
      <p:sp>
        <p:nvSpPr>
          <p:cNvPr id="117" name="Shape 11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pPr>
              <a:spcBef>
                <a:spcPts val="0"/>
              </a:spcBef>
              <a:buNone/>
            </a:pPr>
            <a:endParaRPr/>
          </a:p>
        </p:txBody>
      </p:sp>
      <p:sp>
        <p:nvSpPr>
          <p:cNvPr id="124" name="Shape 12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Shape 129"/>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pPr>
              <a:spcBef>
                <a:spcPts val="0"/>
              </a:spcBef>
              <a:buNone/>
            </a:pPr>
            <a:endParaRPr/>
          </a:p>
        </p:txBody>
      </p:sp>
      <p:sp>
        <p:nvSpPr>
          <p:cNvPr id="130" name="Shape 13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Shape 136"/>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pPr>
              <a:spcBef>
                <a:spcPts val="0"/>
              </a:spcBef>
              <a:buNone/>
            </a:pPr>
            <a:endParaRPr/>
          </a:p>
        </p:txBody>
      </p:sp>
      <p:sp>
        <p:nvSpPr>
          <p:cNvPr id="137" name="Shape 13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Shape 142"/>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pPr>
              <a:spcBef>
                <a:spcPts val="0"/>
              </a:spcBef>
              <a:buNone/>
            </a:pPr>
            <a:endParaRPr/>
          </a:p>
        </p:txBody>
      </p:sp>
      <p:sp>
        <p:nvSpPr>
          <p:cNvPr id="143" name="Shape 14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4"/>
        <p:cNvGrpSpPr/>
        <p:nvPr/>
      </p:nvGrpSpPr>
      <p:grpSpPr>
        <a:xfrm>
          <a:off x="0" y="0"/>
          <a:ext cx="0" cy="0"/>
          <a:chOff x="0" y="0"/>
          <a:chExt cx="0" cy="0"/>
        </a:xfrm>
      </p:grpSpPr>
      <p:sp>
        <p:nvSpPr>
          <p:cNvPr id="15" name="Shape 15"/>
          <p:cNvSpPr txBox="1">
            <a:spLocks noGrp="1"/>
          </p:cNvSpPr>
          <p:nvPr>
            <p:ph type="ctrTitle"/>
          </p:nvPr>
        </p:nvSpPr>
        <p:spPr>
          <a:xfrm>
            <a:off x="685800" y="2130425"/>
            <a:ext cx="7772400" cy="1470024"/>
          </a:xfrm>
          <a:prstGeom prst="rect">
            <a:avLst/>
          </a:prstGeom>
          <a:noFill/>
          <a:ln>
            <a:noFill/>
          </a:ln>
        </p:spPr>
        <p:txBody>
          <a:bodyPr lIns="91425" tIns="91425" rIns="91425" bIns="91425" anchor="ctr" anchorCtr="0"/>
          <a:lstStyle>
            <a:lvl1pPr marL="0" marR="0" indent="0" algn="ctr" rtl="0">
              <a:spcBef>
                <a:spcPts val="0"/>
              </a:spcBef>
              <a:buClr>
                <a:schemeClr val="dk1"/>
              </a:buClr>
              <a:buFont typeface="Calibri"/>
              <a:buNone/>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
        <p:nvSpPr>
          <p:cNvPr id="16" name="Shape 16"/>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indent="0" algn="ctr" rtl="0">
              <a:spcBef>
                <a:spcPts val="640"/>
              </a:spcBef>
              <a:buClr>
                <a:srgbClr val="888888"/>
              </a:buClr>
              <a:buFont typeface="Calibri"/>
              <a:buNone/>
              <a:defRPr/>
            </a:lvl1pPr>
            <a:lvl2pPr marL="457200" marR="0" indent="0" algn="ctr" rtl="0">
              <a:spcBef>
                <a:spcPts val="560"/>
              </a:spcBef>
              <a:buClr>
                <a:srgbClr val="888888"/>
              </a:buClr>
              <a:buFont typeface="Calibri"/>
              <a:buNone/>
              <a:defRPr/>
            </a:lvl2pPr>
            <a:lvl3pPr marL="914400" marR="0" indent="0" algn="ctr" rtl="0">
              <a:spcBef>
                <a:spcPts val="480"/>
              </a:spcBef>
              <a:buClr>
                <a:srgbClr val="888888"/>
              </a:buClr>
              <a:buFont typeface="Calibri"/>
              <a:buNone/>
              <a:defRPr/>
            </a:lvl3pPr>
            <a:lvl4pPr marL="1371600" marR="0" indent="0" algn="ctr" rtl="0">
              <a:spcBef>
                <a:spcPts val="400"/>
              </a:spcBef>
              <a:buClr>
                <a:srgbClr val="888888"/>
              </a:buClr>
              <a:buFont typeface="Calibri"/>
              <a:buNone/>
              <a:defRPr/>
            </a:lvl4pPr>
            <a:lvl5pPr marL="1828800" marR="0" indent="0" algn="ctr" rtl="0">
              <a:spcBef>
                <a:spcPts val="400"/>
              </a:spcBef>
              <a:buClr>
                <a:srgbClr val="888888"/>
              </a:buClr>
              <a:buFont typeface="Calibri"/>
              <a:buNone/>
              <a:defRPr/>
            </a:lvl5pPr>
            <a:lvl6pPr marL="2286000" marR="0" indent="0" algn="ctr" rtl="0">
              <a:spcBef>
                <a:spcPts val="400"/>
              </a:spcBef>
              <a:buClr>
                <a:srgbClr val="888888"/>
              </a:buClr>
              <a:buFont typeface="Calibri"/>
              <a:buNone/>
              <a:defRPr/>
            </a:lvl6pPr>
            <a:lvl7pPr marL="2743200" marR="0" indent="0" algn="ctr" rtl="0">
              <a:spcBef>
                <a:spcPts val="400"/>
              </a:spcBef>
              <a:buClr>
                <a:srgbClr val="888888"/>
              </a:buClr>
              <a:buFont typeface="Calibri"/>
              <a:buNone/>
              <a:defRPr/>
            </a:lvl7pPr>
            <a:lvl8pPr marL="3200400" marR="0" indent="0" algn="ctr" rtl="0">
              <a:spcBef>
                <a:spcPts val="400"/>
              </a:spcBef>
              <a:buClr>
                <a:srgbClr val="888888"/>
              </a:buClr>
              <a:buFont typeface="Calibri"/>
              <a:buNone/>
              <a:defRPr/>
            </a:lvl8pPr>
            <a:lvl9pPr marL="3657600" marR="0" indent="0" algn="ctr" rtl="0">
              <a:spcBef>
                <a:spcPts val="400"/>
              </a:spcBef>
              <a:buClr>
                <a:srgbClr val="888888"/>
              </a:buClr>
              <a:buFont typeface="Calibri"/>
              <a:buNone/>
              <a:defRPr/>
            </a:lvl9pPr>
          </a:lstStyle>
          <a:p>
            <a:endParaRPr/>
          </a:p>
        </p:txBody>
      </p:sp>
      <p:sp>
        <p:nvSpPr>
          <p:cNvPr id="17" name="Shape 1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8" name="Shape 1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9" name="Shape 19"/>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71"/>
        <p:cNvGrpSpPr/>
        <p:nvPr/>
      </p:nvGrpSpPr>
      <p:grpSpPr>
        <a:xfrm>
          <a:off x="0" y="0"/>
          <a:ext cx="0" cy="0"/>
          <a:chOff x="0" y="0"/>
          <a:chExt cx="0" cy="0"/>
        </a:xfrm>
      </p:grpSpPr>
      <p:sp>
        <p:nvSpPr>
          <p:cNvPr id="72" name="Shape 72"/>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algn="ctr" rtl="0">
              <a:spcBef>
                <a:spcPts val="0"/>
              </a:spcBef>
              <a:buClr>
                <a:schemeClr val="dk1"/>
              </a:buClr>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73" name="Shape 73"/>
          <p:cNvSpPr txBox="1">
            <a:spLocks noGrp="1"/>
          </p:cNvSpPr>
          <p:nvPr>
            <p:ph type="body" idx="1"/>
          </p:nvPr>
        </p:nvSpPr>
        <p:spPr>
          <a:xfrm rot="5400000">
            <a:off x="2309018" y="-251618"/>
            <a:ext cx="4525963" cy="8229600"/>
          </a:xfrm>
          <a:prstGeom prst="rect">
            <a:avLst/>
          </a:prstGeom>
          <a:noFill/>
          <a:ln>
            <a:noFill/>
          </a:ln>
        </p:spPr>
        <p:txBody>
          <a:bodyPr lIns="91425" tIns="91425" rIns="91425" bIns="91425" anchor="t" anchorCtr="0"/>
          <a:lstStyle>
            <a:lvl1pPr marL="342900" indent="-139700" algn="l" rtl="0">
              <a:spcBef>
                <a:spcPts val="640"/>
              </a:spcBef>
              <a:buClr>
                <a:schemeClr val="dk1"/>
              </a:buClr>
              <a:buFont typeface="Calibri"/>
              <a:buChar char="•"/>
              <a:defRPr/>
            </a:lvl1pPr>
            <a:lvl2pPr marL="742950" indent="-107950" algn="l" rtl="0">
              <a:spcBef>
                <a:spcPts val="560"/>
              </a:spcBef>
              <a:buClr>
                <a:schemeClr val="dk1"/>
              </a:buClr>
              <a:buFont typeface="Calibri"/>
              <a:buChar char="–"/>
              <a:defRPr/>
            </a:lvl2pPr>
            <a:lvl3pPr marL="1143000" indent="-76200" algn="l" rtl="0">
              <a:spcBef>
                <a:spcPts val="480"/>
              </a:spcBef>
              <a:buClr>
                <a:schemeClr val="dk1"/>
              </a:buClr>
              <a:buFont typeface="Calibri"/>
              <a:buChar char="•"/>
              <a:defRPr/>
            </a:lvl3pPr>
            <a:lvl4pPr marL="1600200" indent="-101600" algn="l" rtl="0">
              <a:spcBef>
                <a:spcPts val="400"/>
              </a:spcBef>
              <a:buClr>
                <a:schemeClr val="dk1"/>
              </a:buClr>
              <a:buFont typeface="Calibri"/>
              <a:buChar char="–"/>
              <a:defRPr/>
            </a:lvl4pPr>
            <a:lvl5pPr marL="2057400" indent="-101600" algn="l" rtl="0">
              <a:spcBef>
                <a:spcPts val="400"/>
              </a:spcBef>
              <a:buClr>
                <a:schemeClr val="dk1"/>
              </a:buClr>
              <a:buFont typeface="Calibri"/>
              <a:buChar char="»"/>
              <a:defRPr/>
            </a:lvl5pPr>
            <a:lvl6pPr marL="2514600" indent="-101600" algn="l" rtl="0">
              <a:spcBef>
                <a:spcPts val="400"/>
              </a:spcBef>
              <a:buClr>
                <a:schemeClr val="dk1"/>
              </a:buClr>
              <a:buFont typeface="Calibri"/>
              <a:buChar char="•"/>
              <a:defRPr/>
            </a:lvl6pPr>
            <a:lvl7pPr marL="2971800" indent="-101600" algn="l" rtl="0">
              <a:spcBef>
                <a:spcPts val="400"/>
              </a:spcBef>
              <a:buClr>
                <a:schemeClr val="dk1"/>
              </a:buClr>
              <a:buFont typeface="Calibri"/>
              <a:buChar char="•"/>
              <a:defRPr/>
            </a:lvl7pPr>
            <a:lvl8pPr marL="3429000" indent="-101600" algn="l" rtl="0">
              <a:spcBef>
                <a:spcPts val="400"/>
              </a:spcBef>
              <a:buClr>
                <a:schemeClr val="dk1"/>
              </a:buClr>
              <a:buFont typeface="Calibri"/>
              <a:buChar char="•"/>
              <a:defRPr/>
            </a:lvl8pPr>
            <a:lvl9pPr marL="3886200" indent="-101600" algn="l" rtl="0">
              <a:spcBef>
                <a:spcPts val="400"/>
              </a:spcBef>
              <a:buClr>
                <a:schemeClr val="dk1"/>
              </a:buClr>
              <a:buFont typeface="Calibri"/>
              <a:buChar char="•"/>
              <a:defRPr/>
            </a:lvl9pPr>
          </a:lstStyle>
          <a:p>
            <a:endParaRPr/>
          </a:p>
        </p:txBody>
      </p:sp>
      <p:sp>
        <p:nvSpPr>
          <p:cNvPr id="74" name="Shape 7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5" name="Shape 7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6" name="Shape 76"/>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77"/>
        <p:cNvGrpSpPr/>
        <p:nvPr/>
      </p:nvGrpSpPr>
      <p:grpSpPr>
        <a:xfrm>
          <a:off x="0" y="0"/>
          <a:ext cx="0" cy="0"/>
          <a:chOff x="0" y="0"/>
          <a:chExt cx="0" cy="0"/>
        </a:xfrm>
      </p:grpSpPr>
      <p:sp>
        <p:nvSpPr>
          <p:cNvPr id="78" name="Shape 78"/>
          <p:cNvSpPr txBox="1">
            <a:spLocks noGrp="1"/>
          </p:cNvSpPr>
          <p:nvPr>
            <p:ph type="title"/>
          </p:nvPr>
        </p:nvSpPr>
        <p:spPr>
          <a:xfrm rot="5400000">
            <a:off x="4732337" y="2171700"/>
            <a:ext cx="5851525" cy="2057400"/>
          </a:xfrm>
          <a:prstGeom prst="rect">
            <a:avLst/>
          </a:prstGeom>
          <a:noFill/>
          <a:ln>
            <a:noFill/>
          </a:ln>
        </p:spPr>
        <p:txBody>
          <a:bodyPr lIns="91425" tIns="91425" rIns="91425" bIns="91425" anchor="ctr" anchorCtr="0"/>
          <a:lstStyle>
            <a:lvl1pPr algn="ctr" rtl="0">
              <a:spcBef>
                <a:spcPts val="0"/>
              </a:spcBef>
              <a:buClr>
                <a:schemeClr val="dk1"/>
              </a:buClr>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79" name="Shape 79"/>
          <p:cNvSpPr txBox="1">
            <a:spLocks noGrp="1"/>
          </p:cNvSpPr>
          <p:nvPr>
            <p:ph type="body" idx="1"/>
          </p:nvPr>
        </p:nvSpPr>
        <p:spPr>
          <a:xfrm rot="5400000">
            <a:off x="541337" y="190500"/>
            <a:ext cx="5851525" cy="6019799"/>
          </a:xfrm>
          <a:prstGeom prst="rect">
            <a:avLst/>
          </a:prstGeom>
          <a:noFill/>
          <a:ln>
            <a:noFill/>
          </a:ln>
        </p:spPr>
        <p:txBody>
          <a:bodyPr lIns="91425" tIns="91425" rIns="91425" bIns="91425" anchor="t" anchorCtr="0"/>
          <a:lstStyle>
            <a:lvl1pPr marL="342900" indent="-139700" algn="l" rtl="0">
              <a:spcBef>
                <a:spcPts val="640"/>
              </a:spcBef>
              <a:buClr>
                <a:schemeClr val="dk1"/>
              </a:buClr>
              <a:buFont typeface="Calibri"/>
              <a:buChar char="•"/>
              <a:defRPr/>
            </a:lvl1pPr>
            <a:lvl2pPr marL="742950" indent="-107950" algn="l" rtl="0">
              <a:spcBef>
                <a:spcPts val="560"/>
              </a:spcBef>
              <a:buClr>
                <a:schemeClr val="dk1"/>
              </a:buClr>
              <a:buFont typeface="Calibri"/>
              <a:buChar char="–"/>
              <a:defRPr/>
            </a:lvl2pPr>
            <a:lvl3pPr marL="1143000" indent="-76200" algn="l" rtl="0">
              <a:spcBef>
                <a:spcPts val="480"/>
              </a:spcBef>
              <a:buClr>
                <a:schemeClr val="dk1"/>
              </a:buClr>
              <a:buFont typeface="Calibri"/>
              <a:buChar char="•"/>
              <a:defRPr/>
            </a:lvl3pPr>
            <a:lvl4pPr marL="1600200" indent="-101600" algn="l" rtl="0">
              <a:spcBef>
                <a:spcPts val="400"/>
              </a:spcBef>
              <a:buClr>
                <a:schemeClr val="dk1"/>
              </a:buClr>
              <a:buFont typeface="Calibri"/>
              <a:buChar char="–"/>
              <a:defRPr/>
            </a:lvl4pPr>
            <a:lvl5pPr marL="2057400" indent="-101600" algn="l" rtl="0">
              <a:spcBef>
                <a:spcPts val="400"/>
              </a:spcBef>
              <a:buClr>
                <a:schemeClr val="dk1"/>
              </a:buClr>
              <a:buFont typeface="Calibri"/>
              <a:buChar char="»"/>
              <a:defRPr/>
            </a:lvl5pPr>
            <a:lvl6pPr marL="2514600" indent="-101600" algn="l" rtl="0">
              <a:spcBef>
                <a:spcPts val="400"/>
              </a:spcBef>
              <a:buClr>
                <a:schemeClr val="dk1"/>
              </a:buClr>
              <a:buFont typeface="Calibri"/>
              <a:buChar char="•"/>
              <a:defRPr/>
            </a:lvl6pPr>
            <a:lvl7pPr marL="2971800" indent="-101600" algn="l" rtl="0">
              <a:spcBef>
                <a:spcPts val="400"/>
              </a:spcBef>
              <a:buClr>
                <a:schemeClr val="dk1"/>
              </a:buClr>
              <a:buFont typeface="Calibri"/>
              <a:buChar char="•"/>
              <a:defRPr/>
            </a:lvl7pPr>
            <a:lvl8pPr marL="3429000" indent="-101600" algn="l" rtl="0">
              <a:spcBef>
                <a:spcPts val="400"/>
              </a:spcBef>
              <a:buClr>
                <a:schemeClr val="dk1"/>
              </a:buClr>
              <a:buFont typeface="Calibri"/>
              <a:buChar char="•"/>
              <a:defRPr/>
            </a:lvl8pPr>
            <a:lvl9pPr marL="3886200" indent="-101600" algn="l" rtl="0">
              <a:spcBef>
                <a:spcPts val="400"/>
              </a:spcBef>
              <a:buClr>
                <a:schemeClr val="dk1"/>
              </a:buClr>
              <a:buFont typeface="Calibri"/>
              <a:buChar char="•"/>
              <a:defRPr/>
            </a:lvl9pPr>
          </a:lstStyle>
          <a:p>
            <a:endParaRPr/>
          </a:p>
        </p:txBody>
      </p:sp>
      <p:sp>
        <p:nvSpPr>
          <p:cNvPr id="80" name="Shape 80"/>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81" name="Shape 81"/>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82" name="Shape 82"/>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algn="ctr" rtl="0">
              <a:spcBef>
                <a:spcPts val="0"/>
              </a:spcBef>
              <a:buClr>
                <a:schemeClr val="dk1"/>
              </a:buClr>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2" name="Shape 22"/>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342900" indent="-139700" algn="l" rtl="0">
              <a:spcBef>
                <a:spcPts val="640"/>
              </a:spcBef>
              <a:buClr>
                <a:schemeClr val="dk1"/>
              </a:buClr>
              <a:buFont typeface="Calibri"/>
              <a:buChar char="•"/>
              <a:defRPr/>
            </a:lvl1pPr>
            <a:lvl2pPr marL="742950" indent="-107950" algn="l" rtl="0">
              <a:spcBef>
                <a:spcPts val="560"/>
              </a:spcBef>
              <a:buClr>
                <a:schemeClr val="dk1"/>
              </a:buClr>
              <a:buFont typeface="Calibri"/>
              <a:buChar char="–"/>
              <a:defRPr/>
            </a:lvl2pPr>
            <a:lvl3pPr marL="1143000" indent="-76200" algn="l" rtl="0">
              <a:spcBef>
                <a:spcPts val="480"/>
              </a:spcBef>
              <a:buClr>
                <a:schemeClr val="dk1"/>
              </a:buClr>
              <a:buFont typeface="Calibri"/>
              <a:buChar char="•"/>
              <a:defRPr/>
            </a:lvl3pPr>
            <a:lvl4pPr marL="1600200" indent="-101600" algn="l" rtl="0">
              <a:spcBef>
                <a:spcPts val="400"/>
              </a:spcBef>
              <a:buClr>
                <a:schemeClr val="dk1"/>
              </a:buClr>
              <a:buFont typeface="Calibri"/>
              <a:buChar char="–"/>
              <a:defRPr/>
            </a:lvl4pPr>
            <a:lvl5pPr marL="2057400" indent="-101600" algn="l" rtl="0">
              <a:spcBef>
                <a:spcPts val="400"/>
              </a:spcBef>
              <a:buClr>
                <a:schemeClr val="dk1"/>
              </a:buClr>
              <a:buFont typeface="Calibri"/>
              <a:buChar char="»"/>
              <a:defRPr/>
            </a:lvl5pPr>
            <a:lvl6pPr marL="2514600" indent="-101600" algn="l" rtl="0">
              <a:spcBef>
                <a:spcPts val="400"/>
              </a:spcBef>
              <a:buClr>
                <a:schemeClr val="dk1"/>
              </a:buClr>
              <a:buFont typeface="Calibri"/>
              <a:buChar char="•"/>
              <a:defRPr/>
            </a:lvl6pPr>
            <a:lvl7pPr marL="2971800" indent="-101600" algn="l" rtl="0">
              <a:spcBef>
                <a:spcPts val="400"/>
              </a:spcBef>
              <a:buClr>
                <a:schemeClr val="dk1"/>
              </a:buClr>
              <a:buFont typeface="Calibri"/>
              <a:buChar char="•"/>
              <a:defRPr/>
            </a:lvl7pPr>
            <a:lvl8pPr marL="3429000" indent="-101600" algn="l" rtl="0">
              <a:spcBef>
                <a:spcPts val="400"/>
              </a:spcBef>
              <a:buClr>
                <a:schemeClr val="dk1"/>
              </a:buClr>
              <a:buFont typeface="Calibri"/>
              <a:buChar char="•"/>
              <a:defRPr/>
            </a:lvl8pPr>
            <a:lvl9pPr marL="3886200" indent="-101600" algn="l" rtl="0">
              <a:spcBef>
                <a:spcPts val="400"/>
              </a:spcBef>
              <a:buClr>
                <a:schemeClr val="dk1"/>
              </a:buClr>
              <a:buFont typeface="Calibri"/>
              <a:buChar char="•"/>
              <a:defRPr/>
            </a:lvl9pPr>
          </a:lstStyle>
          <a:p>
            <a:endParaRPr/>
          </a:p>
        </p:txBody>
      </p:sp>
      <p:sp>
        <p:nvSpPr>
          <p:cNvPr id="23" name="Shape 23"/>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4" name="Shape 24"/>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5" name="Shape 25"/>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8" name="Shape 28"/>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indent="0" rtl="0">
              <a:spcBef>
                <a:spcPts val="0"/>
              </a:spcBef>
              <a:buClr>
                <a:srgbClr val="888888"/>
              </a:buClr>
              <a:buFont typeface="Calibri"/>
              <a:buNone/>
              <a:defRPr/>
            </a:lvl1pPr>
            <a:lvl2pPr marL="457200" indent="0" rtl="0">
              <a:spcBef>
                <a:spcPts val="0"/>
              </a:spcBef>
              <a:buClr>
                <a:srgbClr val="888888"/>
              </a:buClr>
              <a:buFont typeface="Calibri"/>
              <a:buNone/>
              <a:defRPr/>
            </a:lvl2pPr>
            <a:lvl3pPr marL="914400" indent="0" rtl="0">
              <a:spcBef>
                <a:spcPts val="0"/>
              </a:spcBef>
              <a:buClr>
                <a:srgbClr val="888888"/>
              </a:buClr>
              <a:buFont typeface="Calibri"/>
              <a:buNone/>
              <a:defRPr/>
            </a:lvl3pPr>
            <a:lvl4pPr marL="1371600" indent="0" rtl="0">
              <a:spcBef>
                <a:spcPts val="0"/>
              </a:spcBef>
              <a:buClr>
                <a:srgbClr val="888888"/>
              </a:buClr>
              <a:buFont typeface="Calibri"/>
              <a:buNone/>
              <a:defRPr/>
            </a:lvl4pPr>
            <a:lvl5pPr marL="1828800" indent="0" rtl="0">
              <a:spcBef>
                <a:spcPts val="0"/>
              </a:spcBef>
              <a:buClr>
                <a:srgbClr val="888888"/>
              </a:buClr>
              <a:buFont typeface="Calibri"/>
              <a:buNone/>
              <a:defRPr/>
            </a:lvl5pPr>
            <a:lvl6pPr marL="2286000" indent="0" rtl="0">
              <a:spcBef>
                <a:spcPts val="0"/>
              </a:spcBef>
              <a:buClr>
                <a:srgbClr val="888888"/>
              </a:buClr>
              <a:buFont typeface="Calibri"/>
              <a:buNone/>
              <a:defRPr/>
            </a:lvl6pPr>
            <a:lvl7pPr marL="2743200" indent="0" rtl="0">
              <a:spcBef>
                <a:spcPts val="0"/>
              </a:spcBef>
              <a:buClr>
                <a:srgbClr val="888888"/>
              </a:buClr>
              <a:buFont typeface="Calibri"/>
              <a:buNone/>
              <a:defRPr/>
            </a:lvl7pPr>
            <a:lvl8pPr marL="3200400" indent="0" rtl="0">
              <a:spcBef>
                <a:spcPts val="0"/>
              </a:spcBef>
              <a:buClr>
                <a:srgbClr val="888888"/>
              </a:buClr>
              <a:buFont typeface="Calibri"/>
              <a:buNone/>
              <a:defRPr/>
            </a:lvl8pPr>
            <a:lvl9pPr marL="3657600" indent="0" rtl="0">
              <a:spcBef>
                <a:spcPts val="0"/>
              </a:spcBef>
              <a:buClr>
                <a:srgbClr val="888888"/>
              </a:buClr>
              <a:buFont typeface="Calibri"/>
              <a:buNone/>
              <a:defRPr/>
            </a:lvl9pPr>
          </a:lstStyle>
          <a:p>
            <a:endParaRPr/>
          </a:p>
        </p:txBody>
      </p:sp>
      <p:sp>
        <p:nvSpPr>
          <p:cNvPr id="29" name="Shape 29"/>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0" name="Shape 3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1" name="Shape 31"/>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algn="ctr" rtl="0">
              <a:spcBef>
                <a:spcPts val="0"/>
              </a:spcBef>
              <a:buClr>
                <a:schemeClr val="dk1"/>
              </a:buClr>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4" name="Shape 34"/>
          <p:cNvSpPr txBox="1">
            <a:spLocks noGrp="1"/>
          </p:cNvSpPr>
          <p:nvPr>
            <p:ph type="body" idx="1"/>
          </p:nvPr>
        </p:nvSpPr>
        <p:spPr>
          <a:xfrm>
            <a:off x="457200" y="1600200"/>
            <a:ext cx="4038599" cy="4525963"/>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5" name="Shape 35"/>
          <p:cNvSpPr txBox="1">
            <a:spLocks noGrp="1"/>
          </p:cNvSpPr>
          <p:nvPr>
            <p:ph type="body" idx="2"/>
          </p:nvPr>
        </p:nvSpPr>
        <p:spPr>
          <a:xfrm>
            <a:off x="4648200" y="1600200"/>
            <a:ext cx="4038599" cy="4525963"/>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6" name="Shape 3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7" name="Shape 3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8" name="Shape 38"/>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39"/>
        <p:cNvGrpSpPr/>
        <p:nvPr/>
      </p:nvGrpSpPr>
      <p:grpSpPr>
        <a:xfrm>
          <a:off x="0" y="0"/>
          <a:ext cx="0" cy="0"/>
          <a:chOff x="0" y="0"/>
          <a:chExt cx="0" cy="0"/>
        </a:xfrm>
      </p:grpSpPr>
      <p:sp>
        <p:nvSpPr>
          <p:cNvPr id="40" name="Shape 40"/>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1" name="Shape 41"/>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indent="0" rtl="0">
              <a:spcBef>
                <a:spcPts val="0"/>
              </a:spcBef>
              <a:buFont typeface="Calibri"/>
              <a:buNone/>
              <a:defRPr/>
            </a:lvl1pPr>
            <a:lvl2pPr marL="457200" indent="0" rtl="0">
              <a:spcBef>
                <a:spcPts val="0"/>
              </a:spcBef>
              <a:buFont typeface="Calibri"/>
              <a:buNone/>
              <a:defRPr/>
            </a:lvl2pPr>
            <a:lvl3pPr marL="914400" indent="0" rtl="0">
              <a:spcBef>
                <a:spcPts val="0"/>
              </a:spcBef>
              <a:buFont typeface="Calibri"/>
              <a:buNone/>
              <a:defRPr/>
            </a:lvl3pPr>
            <a:lvl4pPr marL="1371600" indent="0" rtl="0">
              <a:spcBef>
                <a:spcPts val="0"/>
              </a:spcBef>
              <a:buFont typeface="Calibri"/>
              <a:buNone/>
              <a:defRPr/>
            </a:lvl4pPr>
            <a:lvl5pPr marL="1828800" indent="0" rtl="0">
              <a:spcBef>
                <a:spcPts val="0"/>
              </a:spcBef>
              <a:buFont typeface="Calibri"/>
              <a:buNone/>
              <a:defRPr/>
            </a:lvl5pPr>
            <a:lvl6pPr marL="2286000" indent="0" rtl="0">
              <a:spcBef>
                <a:spcPts val="0"/>
              </a:spcBef>
              <a:buFont typeface="Calibri"/>
              <a:buNone/>
              <a:defRPr/>
            </a:lvl6pPr>
            <a:lvl7pPr marL="2743200" indent="0" rtl="0">
              <a:spcBef>
                <a:spcPts val="0"/>
              </a:spcBef>
              <a:buFont typeface="Calibri"/>
              <a:buNone/>
              <a:defRPr/>
            </a:lvl7pPr>
            <a:lvl8pPr marL="3200400" indent="0" rtl="0">
              <a:spcBef>
                <a:spcPts val="0"/>
              </a:spcBef>
              <a:buFont typeface="Calibri"/>
              <a:buNone/>
              <a:defRPr/>
            </a:lvl8pPr>
            <a:lvl9pPr marL="3657600" indent="0" rtl="0">
              <a:spcBef>
                <a:spcPts val="0"/>
              </a:spcBef>
              <a:buFont typeface="Calibri"/>
              <a:buNone/>
              <a:defRPr/>
            </a:lvl9pPr>
          </a:lstStyle>
          <a:p>
            <a:endParaRPr/>
          </a:p>
        </p:txBody>
      </p:sp>
      <p:sp>
        <p:nvSpPr>
          <p:cNvPr id="42" name="Shape 42"/>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3" name="Shape 43"/>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indent="0" rtl="0">
              <a:spcBef>
                <a:spcPts val="0"/>
              </a:spcBef>
              <a:buFont typeface="Calibri"/>
              <a:buNone/>
              <a:defRPr/>
            </a:lvl1pPr>
            <a:lvl2pPr marL="457200" indent="0" rtl="0">
              <a:spcBef>
                <a:spcPts val="0"/>
              </a:spcBef>
              <a:buFont typeface="Calibri"/>
              <a:buNone/>
              <a:defRPr/>
            </a:lvl2pPr>
            <a:lvl3pPr marL="914400" indent="0" rtl="0">
              <a:spcBef>
                <a:spcPts val="0"/>
              </a:spcBef>
              <a:buFont typeface="Calibri"/>
              <a:buNone/>
              <a:defRPr/>
            </a:lvl3pPr>
            <a:lvl4pPr marL="1371600" indent="0" rtl="0">
              <a:spcBef>
                <a:spcPts val="0"/>
              </a:spcBef>
              <a:buFont typeface="Calibri"/>
              <a:buNone/>
              <a:defRPr/>
            </a:lvl4pPr>
            <a:lvl5pPr marL="1828800" indent="0" rtl="0">
              <a:spcBef>
                <a:spcPts val="0"/>
              </a:spcBef>
              <a:buFont typeface="Calibri"/>
              <a:buNone/>
              <a:defRPr/>
            </a:lvl5pPr>
            <a:lvl6pPr marL="2286000" indent="0" rtl="0">
              <a:spcBef>
                <a:spcPts val="0"/>
              </a:spcBef>
              <a:buFont typeface="Calibri"/>
              <a:buNone/>
              <a:defRPr/>
            </a:lvl6pPr>
            <a:lvl7pPr marL="2743200" indent="0" rtl="0">
              <a:spcBef>
                <a:spcPts val="0"/>
              </a:spcBef>
              <a:buFont typeface="Calibri"/>
              <a:buNone/>
              <a:defRPr/>
            </a:lvl7pPr>
            <a:lvl8pPr marL="3200400" indent="0" rtl="0">
              <a:spcBef>
                <a:spcPts val="0"/>
              </a:spcBef>
              <a:buFont typeface="Calibri"/>
              <a:buNone/>
              <a:defRPr/>
            </a:lvl8pPr>
            <a:lvl9pPr marL="3657600" indent="0" rtl="0">
              <a:spcBef>
                <a:spcPts val="0"/>
              </a:spcBef>
              <a:buFont typeface="Calibri"/>
              <a:buNone/>
              <a:defRPr/>
            </a:lvl9pPr>
          </a:lstStyle>
          <a:p>
            <a:endParaRPr/>
          </a:p>
        </p:txBody>
      </p:sp>
      <p:sp>
        <p:nvSpPr>
          <p:cNvPr id="44" name="Shape 44"/>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5" name="Shape 4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6" name="Shape 4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7" name="Shape 47"/>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48"/>
        <p:cNvGrpSpPr/>
        <p:nvPr/>
      </p:nvGrpSpPr>
      <p:grpSpPr>
        <a:xfrm>
          <a:off x="0" y="0"/>
          <a:ext cx="0" cy="0"/>
          <a:chOff x="0" y="0"/>
          <a:chExt cx="0" cy="0"/>
        </a:xfrm>
      </p:grpSpPr>
      <p:sp>
        <p:nvSpPr>
          <p:cNvPr id="49" name="Shape 49"/>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algn="ctr" rtl="0">
              <a:spcBef>
                <a:spcPts val="0"/>
              </a:spcBef>
              <a:buClr>
                <a:schemeClr val="dk1"/>
              </a:buClr>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50" name="Shape 50"/>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1" name="Shape 51"/>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2" name="Shape 52"/>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3"/>
        <p:cNvGrpSpPr/>
        <p:nvPr/>
      </p:nvGrpSpPr>
      <p:grpSpPr>
        <a:xfrm>
          <a:off x="0" y="0"/>
          <a:ext cx="0" cy="0"/>
          <a:chOff x="0" y="0"/>
          <a:chExt cx="0" cy="0"/>
        </a:xfrm>
      </p:grpSpPr>
      <p:sp>
        <p:nvSpPr>
          <p:cNvPr id="54" name="Shape 5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5" name="Shape 5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6" name="Shape 56"/>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57"/>
        <p:cNvGrpSpPr/>
        <p:nvPr/>
      </p:nvGrpSpPr>
      <p:grpSpPr>
        <a:xfrm>
          <a:off x="0" y="0"/>
          <a:ext cx="0" cy="0"/>
          <a:chOff x="0" y="0"/>
          <a:chExt cx="0" cy="0"/>
        </a:xfrm>
      </p:grpSpPr>
      <p:sp>
        <p:nvSpPr>
          <p:cNvPr id="58" name="Shape 58"/>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59" name="Shape 59"/>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60" name="Shape 60"/>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indent="0" rtl="0">
              <a:spcBef>
                <a:spcPts val="0"/>
              </a:spcBef>
              <a:buFont typeface="Calibri"/>
              <a:buNone/>
              <a:defRPr/>
            </a:lvl1pPr>
            <a:lvl2pPr marL="457200" indent="0" rtl="0">
              <a:spcBef>
                <a:spcPts val="0"/>
              </a:spcBef>
              <a:buFont typeface="Calibri"/>
              <a:buNone/>
              <a:defRPr/>
            </a:lvl2pPr>
            <a:lvl3pPr marL="914400" indent="0" rtl="0">
              <a:spcBef>
                <a:spcPts val="0"/>
              </a:spcBef>
              <a:buFont typeface="Calibri"/>
              <a:buNone/>
              <a:defRPr/>
            </a:lvl3pPr>
            <a:lvl4pPr marL="1371600" indent="0" rtl="0">
              <a:spcBef>
                <a:spcPts val="0"/>
              </a:spcBef>
              <a:buFont typeface="Calibri"/>
              <a:buNone/>
              <a:defRPr/>
            </a:lvl4pPr>
            <a:lvl5pPr marL="1828800" indent="0" rtl="0">
              <a:spcBef>
                <a:spcPts val="0"/>
              </a:spcBef>
              <a:buFont typeface="Calibri"/>
              <a:buNone/>
              <a:defRPr/>
            </a:lvl5pPr>
            <a:lvl6pPr marL="2286000" indent="0" rtl="0">
              <a:spcBef>
                <a:spcPts val="0"/>
              </a:spcBef>
              <a:buFont typeface="Calibri"/>
              <a:buNone/>
              <a:defRPr/>
            </a:lvl6pPr>
            <a:lvl7pPr marL="2743200" indent="0" rtl="0">
              <a:spcBef>
                <a:spcPts val="0"/>
              </a:spcBef>
              <a:buFont typeface="Calibri"/>
              <a:buNone/>
              <a:defRPr/>
            </a:lvl7pPr>
            <a:lvl8pPr marL="3200400" indent="0" rtl="0">
              <a:spcBef>
                <a:spcPts val="0"/>
              </a:spcBef>
              <a:buFont typeface="Calibri"/>
              <a:buNone/>
              <a:defRPr/>
            </a:lvl8pPr>
            <a:lvl9pPr marL="3657600" indent="0" rtl="0">
              <a:spcBef>
                <a:spcPts val="0"/>
              </a:spcBef>
              <a:buFont typeface="Calibri"/>
              <a:buNone/>
              <a:defRPr/>
            </a:lvl9pPr>
          </a:lstStyle>
          <a:p>
            <a:endParaRPr/>
          </a:p>
        </p:txBody>
      </p:sp>
      <p:sp>
        <p:nvSpPr>
          <p:cNvPr id="61" name="Shape 6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62" name="Shape 6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63" name="Shape 63"/>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64"/>
        <p:cNvGrpSpPr/>
        <p:nvPr/>
      </p:nvGrpSpPr>
      <p:grpSpPr>
        <a:xfrm>
          <a:off x="0" y="0"/>
          <a:ext cx="0" cy="0"/>
          <a:chOff x="0" y="0"/>
          <a:chExt cx="0" cy="0"/>
        </a:xfrm>
      </p:grpSpPr>
      <p:sp>
        <p:nvSpPr>
          <p:cNvPr id="65" name="Shape 65"/>
          <p:cNvSpPr txBox="1">
            <a:spLocks noGrp="1"/>
          </p:cNvSpPr>
          <p:nvPr>
            <p:ph type="title"/>
          </p:nvPr>
        </p:nvSpPr>
        <p:spPr>
          <a:xfrm>
            <a:off x="1792288" y="4800600"/>
            <a:ext cx="5486399" cy="566737"/>
          </a:xfrm>
          <a:prstGeom prst="rect">
            <a:avLst/>
          </a:prstGeom>
          <a:noFill/>
          <a:ln>
            <a:noFill/>
          </a:ln>
        </p:spPr>
        <p:txBody>
          <a:bodyPr lIns="91425" tIns="91425" rIns="91425" b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66" name="Shape 66"/>
          <p:cNvSpPr>
            <a:spLocks noGrp="1"/>
          </p:cNvSpPr>
          <p:nvPr>
            <p:ph type="pic" idx="2"/>
          </p:nvPr>
        </p:nvSpPr>
        <p:spPr>
          <a:xfrm>
            <a:off x="1792288" y="612775"/>
            <a:ext cx="5486399" cy="4114800"/>
          </a:xfrm>
          <a:prstGeom prst="rect">
            <a:avLst/>
          </a:prstGeom>
          <a:noFill/>
          <a:ln>
            <a:noFill/>
          </a:ln>
        </p:spPr>
      </p:sp>
      <p:sp>
        <p:nvSpPr>
          <p:cNvPr id="67" name="Shape 67"/>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indent="0" rtl="0">
              <a:spcBef>
                <a:spcPts val="0"/>
              </a:spcBef>
              <a:buFont typeface="Calibri"/>
              <a:buNone/>
              <a:defRPr/>
            </a:lvl1pPr>
            <a:lvl2pPr marL="457200" indent="0" rtl="0">
              <a:spcBef>
                <a:spcPts val="0"/>
              </a:spcBef>
              <a:buFont typeface="Calibri"/>
              <a:buNone/>
              <a:defRPr/>
            </a:lvl2pPr>
            <a:lvl3pPr marL="914400" indent="0" rtl="0">
              <a:spcBef>
                <a:spcPts val="0"/>
              </a:spcBef>
              <a:buFont typeface="Calibri"/>
              <a:buNone/>
              <a:defRPr/>
            </a:lvl3pPr>
            <a:lvl4pPr marL="1371600" indent="0" rtl="0">
              <a:spcBef>
                <a:spcPts val="0"/>
              </a:spcBef>
              <a:buFont typeface="Calibri"/>
              <a:buNone/>
              <a:defRPr/>
            </a:lvl4pPr>
            <a:lvl5pPr marL="1828800" indent="0" rtl="0">
              <a:spcBef>
                <a:spcPts val="0"/>
              </a:spcBef>
              <a:buFont typeface="Calibri"/>
              <a:buNone/>
              <a:defRPr/>
            </a:lvl5pPr>
            <a:lvl6pPr marL="2286000" indent="0" rtl="0">
              <a:spcBef>
                <a:spcPts val="0"/>
              </a:spcBef>
              <a:buFont typeface="Calibri"/>
              <a:buNone/>
              <a:defRPr/>
            </a:lvl6pPr>
            <a:lvl7pPr marL="2743200" indent="0" rtl="0">
              <a:spcBef>
                <a:spcPts val="0"/>
              </a:spcBef>
              <a:buFont typeface="Calibri"/>
              <a:buNone/>
              <a:defRPr/>
            </a:lvl7pPr>
            <a:lvl8pPr marL="3200400" indent="0" rtl="0">
              <a:spcBef>
                <a:spcPts val="0"/>
              </a:spcBef>
              <a:buFont typeface="Calibri"/>
              <a:buNone/>
              <a:defRPr/>
            </a:lvl8pPr>
            <a:lvl9pPr marL="3657600" indent="0" rtl="0">
              <a:spcBef>
                <a:spcPts val="0"/>
              </a:spcBef>
              <a:buFont typeface="Calibri"/>
              <a:buNone/>
              <a:defRPr/>
            </a:lvl9pPr>
          </a:lstStyle>
          <a:p>
            <a:endParaRPr/>
          </a:p>
        </p:txBody>
      </p:sp>
      <p:sp>
        <p:nvSpPr>
          <p:cNvPr id="68" name="Shape 6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69" name="Shape 6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0" name="Shape 70"/>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
        <p:cNvGrpSpPr/>
        <p:nvPr/>
      </p:nvGrpSpPr>
      <p:grpSpPr>
        <a:xfrm>
          <a:off x="0" y="0"/>
          <a:ext cx="0" cy="0"/>
          <a:chOff x="0" y="0"/>
          <a:chExt cx="0" cy="0"/>
        </a:xfrm>
      </p:grpSpPr>
      <p:sp>
        <p:nvSpPr>
          <p:cNvPr id="9" name="Shape 9"/>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indent="0" algn="ctr" rtl="0">
              <a:spcBef>
                <a:spcPts val="0"/>
              </a:spcBef>
              <a:buClr>
                <a:schemeClr val="dk1"/>
              </a:buClr>
              <a:buFont typeface="Calibri"/>
              <a:buNone/>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
        <p:nvSpPr>
          <p:cNvPr id="10" name="Shape 10"/>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342900" marR="0" indent="-139700" algn="l" rtl="0">
              <a:spcBef>
                <a:spcPts val="640"/>
              </a:spcBef>
              <a:buClr>
                <a:schemeClr val="dk1"/>
              </a:buClr>
              <a:buFont typeface="Calibri"/>
              <a:buChar char="•"/>
              <a:defRPr/>
            </a:lvl1pPr>
            <a:lvl2pPr marL="742950" marR="0" indent="-107950" algn="l" rtl="0">
              <a:spcBef>
                <a:spcPts val="560"/>
              </a:spcBef>
              <a:buClr>
                <a:schemeClr val="dk1"/>
              </a:buClr>
              <a:buFont typeface="Calibri"/>
              <a:buChar char="–"/>
              <a:defRPr/>
            </a:lvl2pPr>
            <a:lvl3pPr marL="1143000" marR="0" indent="-76200" algn="l" rtl="0">
              <a:spcBef>
                <a:spcPts val="480"/>
              </a:spcBef>
              <a:buClr>
                <a:schemeClr val="dk1"/>
              </a:buClr>
              <a:buFont typeface="Calibri"/>
              <a:buChar char="•"/>
              <a:defRPr/>
            </a:lvl3pPr>
            <a:lvl4pPr marL="1600200" marR="0" indent="-101600" algn="l" rtl="0">
              <a:spcBef>
                <a:spcPts val="400"/>
              </a:spcBef>
              <a:buClr>
                <a:schemeClr val="dk1"/>
              </a:buClr>
              <a:buFont typeface="Calibri"/>
              <a:buChar char="–"/>
              <a:defRPr/>
            </a:lvl4pPr>
            <a:lvl5pPr marL="2057400" marR="0" indent="-101600" algn="l" rtl="0">
              <a:spcBef>
                <a:spcPts val="400"/>
              </a:spcBef>
              <a:buClr>
                <a:schemeClr val="dk1"/>
              </a:buClr>
              <a:buFont typeface="Calibri"/>
              <a:buChar char="»"/>
              <a:defRPr/>
            </a:lvl5pPr>
            <a:lvl6pPr marL="2514600" marR="0" indent="-101600" algn="l" rtl="0">
              <a:spcBef>
                <a:spcPts val="400"/>
              </a:spcBef>
              <a:buClr>
                <a:schemeClr val="dk1"/>
              </a:buClr>
              <a:buFont typeface="Calibri"/>
              <a:buChar char="•"/>
              <a:defRPr/>
            </a:lvl6pPr>
            <a:lvl7pPr marL="2971800" marR="0" indent="-101600" algn="l" rtl="0">
              <a:spcBef>
                <a:spcPts val="400"/>
              </a:spcBef>
              <a:buClr>
                <a:schemeClr val="dk1"/>
              </a:buClr>
              <a:buFont typeface="Calibri"/>
              <a:buChar char="•"/>
              <a:defRPr/>
            </a:lvl7pPr>
            <a:lvl8pPr marL="3429000" marR="0" indent="-101600" algn="l" rtl="0">
              <a:spcBef>
                <a:spcPts val="400"/>
              </a:spcBef>
              <a:buClr>
                <a:schemeClr val="dk1"/>
              </a:buClr>
              <a:buFont typeface="Calibri"/>
              <a:buChar char="•"/>
              <a:defRPr/>
            </a:lvl8pPr>
            <a:lvl9pPr marL="3886200" marR="0" indent="-101600" algn="l" rtl="0">
              <a:spcBef>
                <a:spcPts val="400"/>
              </a:spcBef>
              <a:buClr>
                <a:schemeClr val="dk1"/>
              </a:buClr>
              <a:buFont typeface="Calibri"/>
              <a:buChar char="•"/>
              <a:defRPr/>
            </a:lvl9pPr>
          </a:lstStyle>
          <a:p>
            <a:endParaRPr/>
          </a:p>
        </p:txBody>
      </p:sp>
      <p:sp>
        <p:nvSpPr>
          <p:cNvPr id="11" name="Shape 1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2" name="Shape 1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3" name="Shape 13"/>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3.jpg"/><Relationship Id="rId7" Type="http://schemas.openxmlformats.org/officeDocument/2006/relationships/image" Target="../media/image17.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www.thedailycafe.com/" TargetMode="External"/><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image" Target="../media/image21.jpg"/><Relationship Id="rId5" Type="http://schemas.openxmlformats.org/officeDocument/2006/relationships/image" Target="../media/image20.jpg"/><Relationship Id="rId4" Type="http://schemas.openxmlformats.org/officeDocument/2006/relationships/image" Target="../media/image19.jpg"/></Relationships>
</file>

<file path=ppt/slides/_rels/slide16.xml.rels><?xml version="1.0" encoding="UTF-8" standalone="yes"?>
<Relationships xmlns="http://schemas.openxmlformats.org/package/2006/relationships"><Relationship Id="rId3" Type="http://schemas.openxmlformats.org/officeDocument/2006/relationships/hyperlink" Target="http://www.thedailycafe.com/" TargetMode="External"/><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22.png"/></Relationships>
</file>

<file path=ppt/slides/_rels/slide17.xml.rels><?xml version="1.0" encoding="UTF-8" standalone="yes"?>
<Relationships xmlns="http://schemas.openxmlformats.org/package/2006/relationships"><Relationship Id="rId3" Type="http://schemas.openxmlformats.org/officeDocument/2006/relationships/image" Target="../media/image23.gif"/><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4.jp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5.jpg"/><Relationship Id="rId2" Type="http://schemas.openxmlformats.org/officeDocument/2006/relationships/notesSlide" Target="../notesSlides/notesSlide19.xml"/><Relationship Id="rId1" Type="http://schemas.openxmlformats.org/officeDocument/2006/relationships/slideLayout" Target="../slideLayouts/slideLayout7.xml"/><Relationship Id="rId5" Type="http://schemas.openxmlformats.org/officeDocument/2006/relationships/image" Target="../media/image27.png"/><Relationship Id="rId4" Type="http://schemas.openxmlformats.org/officeDocument/2006/relationships/image" Target="../media/image2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8.jpg"/><Relationship Id="rId2" Type="http://schemas.openxmlformats.org/officeDocument/2006/relationships/notesSlide" Target="../notesSlides/notesSlide20.xml"/><Relationship Id="rId1" Type="http://schemas.openxmlformats.org/officeDocument/2006/relationships/slideLayout" Target="../slideLayouts/slideLayout7.xml"/><Relationship Id="rId5" Type="http://schemas.openxmlformats.org/officeDocument/2006/relationships/image" Target="../media/image30.png"/><Relationship Id="rId4" Type="http://schemas.openxmlformats.org/officeDocument/2006/relationships/image" Target="../media/image29.png"/></Relationships>
</file>

<file path=ppt/slides/_rels/slide21.xml.rels><?xml version="1.0" encoding="UTF-8" standalone="yes"?>
<Relationships xmlns="http://schemas.openxmlformats.org/package/2006/relationships"><Relationship Id="rId3" Type="http://schemas.openxmlformats.org/officeDocument/2006/relationships/image" Target="../media/image31.jpg"/><Relationship Id="rId2" Type="http://schemas.openxmlformats.org/officeDocument/2006/relationships/notesSlide" Target="../notesSlides/notesSlide21.xml"/><Relationship Id="rId1" Type="http://schemas.openxmlformats.org/officeDocument/2006/relationships/slideLayout" Target="../slideLayouts/slideLayout7.xml"/><Relationship Id="rId5" Type="http://schemas.openxmlformats.org/officeDocument/2006/relationships/image" Target="../media/image33.jpg"/><Relationship Id="rId4" Type="http://schemas.openxmlformats.org/officeDocument/2006/relationships/image" Target="../media/image32.jpg"/></Relationships>
</file>

<file path=ppt/slides/_rels/slide22.xml.rels><?xml version="1.0" encoding="UTF-8" standalone="yes"?>
<Relationships xmlns="http://schemas.openxmlformats.org/package/2006/relationships"><Relationship Id="rId3" Type="http://schemas.openxmlformats.org/officeDocument/2006/relationships/image" Target="../media/image34.jp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35.jp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35.jp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35.jp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36.jp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6.jpg"/><Relationship Id="rId4" Type="http://schemas.openxmlformats.org/officeDocument/2006/relationships/image" Target="../media/image5.jp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8.jp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3"/>
        <p:cNvGrpSpPr/>
        <p:nvPr/>
      </p:nvGrpSpPr>
      <p:grpSpPr>
        <a:xfrm>
          <a:off x="0" y="0"/>
          <a:ext cx="0" cy="0"/>
          <a:chOff x="0" y="0"/>
          <a:chExt cx="0" cy="0"/>
        </a:xfrm>
      </p:grpSpPr>
      <p:sp>
        <p:nvSpPr>
          <p:cNvPr id="84" name="Shape 84"/>
          <p:cNvSpPr txBox="1">
            <a:spLocks noGrp="1"/>
          </p:cNvSpPr>
          <p:nvPr>
            <p:ph type="ctrTitle"/>
          </p:nvPr>
        </p:nvSpPr>
        <p:spPr>
          <a:xfrm>
            <a:off x="685800" y="152400"/>
            <a:ext cx="7772400" cy="2762250"/>
          </a:xfrm>
          <a:prstGeom prst="rect">
            <a:avLst/>
          </a:prstGeom>
          <a:noFill/>
          <a:ln>
            <a:noFill/>
          </a:ln>
        </p:spPr>
        <p:txBody>
          <a:bodyPr lIns="91425" tIns="45700" rIns="91425" bIns="45700" anchor="ctr" anchorCtr="0">
            <a:spAutoFit/>
          </a:bodyPr>
          <a:lstStyle/>
          <a:p>
            <a:pPr marL="0" marR="0" lvl="0" indent="0" algn="ctr" rtl="0">
              <a:spcBef>
                <a:spcPts val="0"/>
              </a:spcBef>
              <a:buClr>
                <a:srgbClr val="FF0000"/>
              </a:buClr>
              <a:buSzPct val="25000"/>
              <a:buFont typeface="Arial"/>
              <a:buNone/>
            </a:pPr>
            <a:r>
              <a:rPr lang="en-US" sz="8000" b="0" i="0" u="none" strike="noStrike" cap="none" baseline="0">
                <a:solidFill>
                  <a:srgbClr val="FF0000"/>
                </a:solidFill>
                <a:latin typeface="Arial"/>
                <a:ea typeface="Arial"/>
                <a:cs typeface="Arial"/>
                <a:sym typeface="Arial"/>
              </a:rPr>
              <a:t>Welcome to Parent Night </a:t>
            </a:r>
          </a:p>
        </p:txBody>
      </p:sp>
      <p:sp>
        <p:nvSpPr>
          <p:cNvPr id="85" name="Shape 85"/>
          <p:cNvSpPr txBox="1">
            <a:spLocks noGrp="1"/>
          </p:cNvSpPr>
          <p:nvPr>
            <p:ph type="subTitle" idx="1"/>
          </p:nvPr>
        </p:nvSpPr>
        <p:spPr>
          <a:xfrm>
            <a:off x="1371600" y="2667000"/>
            <a:ext cx="6400799" cy="838199"/>
          </a:xfrm>
          <a:prstGeom prst="rect">
            <a:avLst/>
          </a:prstGeom>
          <a:noFill/>
          <a:ln>
            <a:noFill/>
          </a:ln>
        </p:spPr>
        <p:txBody>
          <a:bodyPr lIns="91425" tIns="45700" rIns="91425" bIns="45700" anchor="t" anchorCtr="0">
            <a:spAutoFit/>
          </a:bodyPr>
          <a:lstStyle/>
          <a:p>
            <a:pPr marL="0" marR="0" lvl="0" indent="0" algn="ctr" rtl="0">
              <a:spcBef>
                <a:spcPts val="0"/>
              </a:spcBef>
              <a:buClr>
                <a:srgbClr val="FF0000"/>
              </a:buClr>
              <a:buSzPct val="25000"/>
              <a:buFont typeface="Arial"/>
              <a:buNone/>
            </a:pPr>
            <a:r>
              <a:rPr lang="en-US" sz="8000" b="0" i="0" u="none" strike="noStrike" cap="none" baseline="0">
                <a:solidFill>
                  <a:srgbClr val="FF0000"/>
                </a:solidFill>
                <a:latin typeface="Arial"/>
                <a:ea typeface="Arial"/>
                <a:cs typeface="Arial"/>
                <a:sym typeface="Arial"/>
              </a:rPr>
              <a:t>1</a:t>
            </a:r>
            <a:r>
              <a:rPr lang="en-US" sz="8000" b="0" i="0" u="none" strike="noStrike" cap="none" baseline="30000">
                <a:solidFill>
                  <a:srgbClr val="FF0000"/>
                </a:solidFill>
                <a:latin typeface="Arial"/>
                <a:ea typeface="Arial"/>
                <a:cs typeface="Arial"/>
                <a:sym typeface="Arial"/>
              </a:rPr>
              <a:t>st</a:t>
            </a:r>
            <a:r>
              <a:rPr lang="en-US" sz="8000" b="0" i="0" u="none" strike="noStrike" cap="none" baseline="0">
                <a:solidFill>
                  <a:srgbClr val="FF0000"/>
                </a:solidFill>
                <a:latin typeface="Arial"/>
                <a:ea typeface="Arial"/>
                <a:cs typeface="Arial"/>
                <a:sym typeface="Arial"/>
              </a:rPr>
              <a:t> Grade </a:t>
            </a:r>
          </a:p>
        </p:txBody>
      </p:sp>
      <p:pic>
        <p:nvPicPr>
          <p:cNvPr id="86" name="Shape 86"/>
          <p:cNvPicPr preferRelativeResize="0"/>
          <p:nvPr/>
        </p:nvPicPr>
        <p:blipFill rotWithShape="1">
          <a:blip r:embed="rId3">
            <a:alphaModFix/>
          </a:blip>
          <a:srcRect/>
          <a:stretch/>
        </p:blipFill>
        <p:spPr>
          <a:xfrm>
            <a:off x="865908" y="3581400"/>
            <a:ext cx="2362200" cy="2463249"/>
          </a:xfrm>
          <a:prstGeom prst="rect">
            <a:avLst/>
          </a:prstGeom>
          <a:noFill/>
          <a:ln>
            <a:noFill/>
          </a:ln>
        </p:spPr>
      </p:pic>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Shape 145"/>
          <p:cNvSpPr txBox="1"/>
          <p:nvPr/>
        </p:nvSpPr>
        <p:spPr>
          <a:xfrm>
            <a:off x="685800" y="838200"/>
            <a:ext cx="7772400" cy="2762250"/>
          </a:xfrm>
          <a:prstGeom prst="rect">
            <a:avLst/>
          </a:prstGeom>
          <a:noFill/>
          <a:ln>
            <a:noFill/>
          </a:ln>
        </p:spPr>
        <p:txBody>
          <a:bodyPr lIns="91425" tIns="45700" rIns="91425" bIns="45700" anchor="t" anchorCtr="0">
            <a:spAutoFit/>
          </a:bodyPr>
          <a:lstStyle/>
          <a:p>
            <a:pPr marL="0" marR="0" lvl="0" indent="0" algn="ctr" rtl="0">
              <a:spcBef>
                <a:spcPts val="0"/>
              </a:spcBef>
              <a:buClr>
                <a:srgbClr val="FF0000"/>
              </a:buClr>
              <a:buSzPct val="25000"/>
              <a:buFont typeface="Arial"/>
              <a:buNone/>
            </a:pPr>
            <a:r>
              <a:rPr lang="en-US" sz="11500" b="0" i="0" u="none" strike="noStrike" cap="none" baseline="0">
                <a:solidFill>
                  <a:srgbClr val="FF0000"/>
                </a:solidFill>
                <a:latin typeface="Arial"/>
                <a:ea typeface="Arial"/>
                <a:cs typeface="Arial"/>
                <a:sym typeface="Arial"/>
              </a:rPr>
              <a:t>Science</a:t>
            </a:r>
          </a:p>
        </p:txBody>
      </p:sp>
      <p:sp>
        <p:nvSpPr>
          <p:cNvPr id="146" name="Shape 146"/>
          <p:cNvSpPr txBox="1"/>
          <p:nvPr/>
        </p:nvSpPr>
        <p:spPr>
          <a:xfrm>
            <a:off x="1447800" y="4884241"/>
            <a:ext cx="6781800" cy="769441"/>
          </a:xfrm>
          <a:prstGeom prst="rect">
            <a:avLst/>
          </a:prstGeom>
          <a:noFill/>
          <a:ln>
            <a:noFill/>
          </a:ln>
        </p:spPr>
        <p:txBody>
          <a:bodyPr lIns="91425" tIns="45700" rIns="91425" bIns="45700" anchor="t" anchorCtr="0">
            <a:spAutoFit/>
          </a:bodyPr>
          <a:lstStyle/>
          <a:p>
            <a:pPr marL="0" marR="0" lvl="0" indent="0" algn="ctr" rtl="0">
              <a:spcBef>
                <a:spcPts val="0"/>
              </a:spcBef>
              <a:buSzPct val="25000"/>
              <a:buNone/>
            </a:pPr>
            <a:r>
              <a:rPr lang="en-US" sz="4400" b="0" i="0" u="none" strike="noStrike" cap="none" baseline="0">
                <a:solidFill>
                  <a:srgbClr val="00B0F0"/>
                </a:solidFill>
                <a:latin typeface="Georgia"/>
                <a:ea typeface="Georgia"/>
                <a:cs typeface="Georgia"/>
                <a:sym typeface="Georgia"/>
              </a:rPr>
              <a:t>with Mrs. Kuykendall</a:t>
            </a:r>
          </a:p>
        </p:txBody>
      </p:sp>
      <p:pic>
        <p:nvPicPr>
          <p:cNvPr id="147" name="Shape 147"/>
          <p:cNvPicPr preferRelativeResize="0"/>
          <p:nvPr/>
        </p:nvPicPr>
        <p:blipFill rotWithShape="1">
          <a:blip r:embed="rId3">
            <a:alphaModFix/>
          </a:blip>
          <a:srcRect/>
          <a:stretch/>
        </p:blipFill>
        <p:spPr>
          <a:xfrm>
            <a:off x="3657600" y="2568030"/>
            <a:ext cx="1554268" cy="2064841"/>
          </a:xfrm>
          <a:prstGeom prst="rect">
            <a:avLst/>
          </a:prstGeom>
          <a:noFill/>
          <a:ln>
            <a:noFill/>
          </a:ln>
        </p:spPr>
      </p:pic>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Shape 152"/>
          <p:cNvSpPr txBox="1"/>
          <p:nvPr/>
        </p:nvSpPr>
        <p:spPr>
          <a:xfrm>
            <a:off x="-16616" y="54428"/>
            <a:ext cx="9126794" cy="923329"/>
          </a:xfrm>
          <a:prstGeom prst="rect">
            <a:avLst/>
          </a:prstGeom>
          <a:noFill/>
          <a:ln>
            <a:noFill/>
          </a:ln>
        </p:spPr>
        <p:txBody>
          <a:bodyPr lIns="91425" tIns="45700" rIns="91425" bIns="45700" anchor="t" anchorCtr="0">
            <a:spAutoFit/>
          </a:bodyPr>
          <a:lstStyle/>
          <a:p>
            <a:pPr marL="0" marR="0" lvl="0" indent="0" algn="ctr" rtl="0">
              <a:spcBef>
                <a:spcPts val="0"/>
              </a:spcBef>
              <a:buSzPct val="25000"/>
              <a:buNone/>
            </a:pPr>
            <a:r>
              <a:rPr lang="en-US" sz="5400" b="1" i="0" u="none" strike="noStrike" cap="none" baseline="0">
                <a:solidFill>
                  <a:schemeClr val="dk1"/>
                </a:solidFill>
                <a:latin typeface="Arial"/>
                <a:ea typeface="Arial"/>
                <a:cs typeface="Arial"/>
                <a:sym typeface="Arial"/>
              </a:rPr>
              <a:t>First Grade Science Units:</a:t>
            </a:r>
          </a:p>
        </p:txBody>
      </p:sp>
      <p:sp>
        <p:nvSpPr>
          <p:cNvPr id="153" name="Shape 153"/>
          <p:cNvSpPr txBox="1"/>
          <p:nvPr/>
        </p:nvSpPr>
        <p:spPr>
          <a:xfrm>
            <a:off x="152400" y="1143000"/>
            <a:ext cx="4220999" cy="5324535"/>
          </a:xfrm>
          <a:prstGeom prst="rect">
            <a:avLst/>
          </a:prstGeom>
          <a:noFill/>
          <a:ln>
            <a:noFill/>
          </a:ln>
        </p:spPr>
        <p:txBody>
          <a:bodyPr lIns="91425" tIns="45700" rIns="91425" bIns="45700" anchor="t" anchorCtr="0">
            <a:spAutoFit/>
          </a:bodyPr>
          <a:lstStyle/>
          <a:p>
            <a:pPr marL="285750" marR="0" lvl="0" indent="-273050" algn="l" rtl="0">
              <a:spcBef>
                <a:spcPts val="0"/>
              </a:spcBef>
              <a:buClr>
                <a:srgbClr val="FFCC00"/>
              </a:buClr>
              <a:buSzPct val="100000"/>
              <a:buFont typeface="Arial"/>
              <a:buChar char="•"/>
            </a:pPr>
            <a:r>
              <a:rPr lang="en-US" sz="3000" b="1">
                <a:solidFill>
                  <a:srgbClr val="FFCC00"/>
                </a:solidFill>
              </a:rPr>
              <a:t>Classifying Objects</a:t>
            </a:r>
          </a:p>
          <a:p>
            <a:pPr marL="285750" marR="0" lvl="0" indent="-285750" algn="l" rtl="0">
              <a:spcBef>
                <a:spcPts val="0"/>
              </a:spcBef>
              <a:buClr>
                <a:srgbClr val="FFCC00"/>
              </a:buClr>
              <a:buSzPct val="100000"/>
              <a:buFont typeface="Arial"/>
              <a:buChar char="•"/>
            </a:pPr>
            <a:r>
              <a:rPr lang="en-US" sz="3200" b="1" i="0" u="none" strike="noStrike" cap="none" baseline="0">
                <a:solidFill>
                  <a:srgbClr val="FFCC00"/>
                </a:solidFill>
                <a:latin typeface="Arial"/>
                <a:ea typeface="Arial"/>
                <a:cs typeface="Arial"/>
                <a:sym typeface="Arial"/>
              </a:rPr>
              <a:t>Weather </a:t>
            </a:r>
            <a:r>
              <a:rPr lang="en-US" sz="2800" b="1" i="0" u="none" strike="noStrike" cap="none" baseline="0">
                <a:solidFill>
                  <a:srgbClr val="FFCC00"/>
                </a:solidFill>
                <a:latin typeface="Arial"/>
                <a:ea typeface="Arial"/>
                <a:cs typeface="Arial"/>
                <a:sym typeface="Arial"/>
              </a:rPr>
              <a:t>(measuring temperature, wind speed, cloud cover, precipitation)</a:t>
            </a:r>
          </a:p>
          <a:p>
            <a:pPr marL="285750" marR="0" lvl="0" indent="-285750" algn="l" rtl="0">
              <a:spcBef>
                <a:spcPts val="0"/>
              </a:spcBef>
              <a:buClr>
                <a:srgbClr val="FFCC00"/>
              </a:buClr>
              <a:buSzPct val="100000"/>
              <a:buFont typeface="Arial"/>
              <a:buChar char="•"/>
            </a:pPr>
            <a:r>
              <a:rPr lang="en-US" sz="3200" b="1" i="0" u="none" strike="noStrike" cap="none" baseline="0">
                <a:solidFill>
                  <a:srgbClr val="FFCC00"/>
                </a:solidFill>
                <a:latin typeface="Arial"/>
                <a:ea typeface="Arial"/>
                <a:cs typeface="Arial"/>
                <a:sym typeface="Arial"/>
              </a:rPr>
              <a:t>Air and Sky: Day / Night</a:t>
            </a:r>
          </a:p>
          <a:p>
            <a:pPr marL="285750" marR="0" lvl="0" indent="-285750" algn="l" rtl="0">
              <a:spcBef>
                <a:spcPts val="0"/>
              </a:spcBef>
              <a:buClr>
                <a:srgbClr val="FFCC00"/>
              </a:buClr>
              <a:buSzPct val="100000"/>
              <a:buFont typeface="Arial"/>
              <a:buChar char="•"/>
            </a:pPr>
            <a:r>
              <a:rPr lang="en-US" sz="3200" b="1" i="0" u="none" strike="noStrike" cap="none" baseline="0">
                <a:solidFill>
                  <a:srgbClr val="FFCC00"/>
                </a:solidFill>
                <a:latin typeface="Arial"/>
                <a:ea typeface="Arial"/>
                <a:cs typeface="Arial"/>
                <a:sym typeface="Arial"/>
              </a:rPr>
              <a:t>Seasons</a:t>
            </a:r>
          </a:p>
          <a:p>
            <a:pPr marL="285750" marR="0" lvl="0" indent="-285750" algn="l" rtl="0">
              <a:spcBef>
                <a:spcPts val="0"/>
              </a:spcBef>
              <a:buClr>
                <a:srgbClr val="FFCC00"/>
              </a:buClr>
              <a:buSzPct val="100000"/>
              <a:buFont typeface="Arial"/>
              <a:buChar char="•"/>
            </a:pPr>
            <a:r>
              <a:rPr lang="en-US" sz="3200" b="1" i="0" u="none" strike="noStrike" cap="none" baseline="0">
                <a:solidFill>
                  <a:srgbClr val="FFCC00"/>
                </a:solidFill>
                <a:latin typeface="Arial"/>
                <a:ea typeface="Arial"/>
                <a:cs typeface="Arial"/>
                <a:sym typeface="Arial"/>
              </a:rPr>
              <a:t>Spiders</a:t>
            </a:r>
          </a:p>
          <a:p>
            <a:pPr marL="285750" marR="0" lvl="0" indent="-285750" algn="l" rtl="0">
              <a:spcBef>
                <a:spcPts val="0"/>
              </a:spcBef>
              <a:buClr>
                <a:srgbClr val="FFCC00"/>
              </a:buClr>
              <a:buSzPct val="100000"/>
              <a:buFont typeface="Arial"/>
              <a:buChar char="•"/>
            </a:pPr>
            <a:r>
              <a:rPr lang="en-US" sz="3200" b="1" i="0" u="none" strike="noStrike" cap="none" baseline="0">
                <a:solidFill>
                  <a:srgbClr val="FFCC00"/>
                </a:solidFill>
                <a:latin typeface="Arial"/>
                <a:ea typeface="Arial"/>
                <a:cs typeface="Arial"/>
                <a:sym typeface="Arial"/>
              </a:rPr>
              <a:t>Force and Motion: Magnets </a:t>
            </a:r>
          </a:p>
        </p:txBody>
      </p:sp>
      <p:sp>
        <p:nvSpPr>
          <p:cNvPr id="154" name="Shape 154"/>
          <p:cNvSpPr txBox="1"/>
          <p:nvPr/>
        </p:nvSpPr>
        <p:spPr>
          <a:xfrm>
            <a:off x="4571178" y="647937"/>
            <a:ext cx="4538998" cy="6001642"/>
          </a:xfrm>
          <a:prstGeom prst="rect">
            <a:avLst/>
          </a:prstGeom>
          <a:noFill/>
          <a:ln>
            <a:noFill/>
          </a:ln>
        </p:spPr>
        <p:txBody>
          <a:bodyPr lIns="91425" tIns="45700" rIns="91425" bIns="45700" anchor="t" anchorCtr="0">
            <a:spAutoFit/>
          </a:bodyPr>
          <a:lstStyle/>
          <a:p>
            <a:pPr marL="0" marR="0" lvl="0" indent="0" algn="l" rtl="0">
              <a:spcBef>
                <a:spcPts val="0"/>
              </a:spcBef>
              <a:buNone/>
            </a:pPr>
            <a:endParaRPr sz="3200" b="1" i="0" u="none" strike="noStrike" cap="none" baseline="0">
              <a:solidFill>
                <a:srgbClr val="FFCC00"/>
              </a:solidFill>
              <a:latin typeface="Arial"/>
              <a:ea typeface="Arial"/>
              <a:cs typeface="Arial"/>
              <a:sym typeface="Arial"/>
            </a:endParaRPr>
          </a:p>
          <a:p>
            <a:pPr marL="285750" marR="0" lvl="0" indent="-285750" algn="l" rtl="0">
              <a:spcBef>
                <a:spcPts val="0"/>
              </a:spcBef>
              <a:buClr>
                <a:srgbClr val="FFCC00"/>
              </a:buClr>
              <a:buSzPct val="100000"/>
              <a:buFont typeface="Arial"/>
              <a:buChar char="•"/>
            </a:pPr>
            <a:r>
              <a:rPr lang="en-US" sz="3200" b="1" i="0" u="none" strike="noStrike" cap="none" baseline="0">
                <a:solidFill>
                  <a:srgbClr val="FFCC00"/>
                </a:solidFill>
                <a:latin typeface="Arial"/>
                <a:ea typeface="Arial"/>
                <a:cs typeface="Arial"/>
                <a:sym typeface="Arial"/>
              </a:rPr>
              <a:t>Pumpkins</a:t>
            </a:r>
          </a:p>
          <a:p>
            <a:pPr marL="285750" marR="0" lvl="0" indent="-285750" algn="l" rtl="0">
              <a:spcBef>
                <a:spcPts val="0"/>
              </a:spcBef>
              <a:buClr>
                <a:srgbClr val="FFCC00"/>
              </a:buClr>
              <a:buSzPct val="100000"/>
              <a:buFont typeface="Arial"/>
              <a:buChar char="•"/>
            </a:pPr>
            <a:r>
              <a:rPr lang="en-US" sz="3200" b="1" i="0" u="none" strike="noStrike" cap="none" baseline="0">
                <a:solidFill>
                  <a:srgbClr val="FFCC00"/>
                </a:solidFill>
                <a:latin typeface="Arial"/>
                <a:ea typeface="Arial"/>
                <a:cs typeface="Arial"/>
                <a:sym typeface="Arial"/>
              </a:rPr>
              <a:t>Food Chains</a:t>
            </a:r>
          </a:p>
          <a:p>
            <a:pPr marL="285750" marR="0" lvl="0" indent="-285750" algn="l" rtl="0">
              <a:spcBef>
                <a:spcPts val="0"/>
              </a:spcBef>
              <a:buClr>
                <a:srgbClr val="FFCC00"/>
              </a:buClr>
              <a:buSzPct val="100000"/>
              <a:buFont typeface="Arial"/>
              <a:buChar char="•"/>
            </a:pPr>
            <a:r>
              <a:rPr lang="en-US" sz="3200" b="1" i="0" u="none" strike="noStrike" cap="none" baseline="0">
                <a:solidFill>
                  <a:srgbClr val="FFCC00"/>
                </a:solidFill>
                <a:latin typeface="Arial"/>
                <a:ea typeface="Arial"/>
                <a:cs typeface="Arial"/>
                <a:sym typeface="Arial"/>
              </a:rPr>
              <a:t>Life Cycles </a:t>
            </a:r>
          </a:p>
          <a:p>
            <a:pPr marL="285750" marR="0" lvl="0" indent="-285750" algn="l" rtl="0">
              <a:spcBef>
                <a:spcPts val="0"/>
              </a:spcBef>
              <a:buClr>
                <a:srgbClr val="FFCC00"/>
              </a:buClr>
              <a:buSzPct val="100000"/>
              <a:buFont typeface="Arial"/>
              <a:buChar char="•"/>
            </a:pPr>
            <a:r>
              <a:rPr lang="en-US" sz="3200" b="1" i="0" u="none" strike="noStrike" cap="none" baseline="0">
                <a:solidFill>
                  <a:srgbClr val="FFCC00"/>
                </a:solidFill>
                <a:latin typeface="Arial"/>
                <a:ea typeface="Arial"/>
                <a:cs typeface="Arial"/>
                <a:sym typeface="Arial"/>
              </a:rPr>
              <a:t>Penguins</a:t>
            </a:r>
          </a:p>
          <a:p>
            <a:pPr marL="285750" marR="0" lvl="0" indent="-285750" algn="l" rtl="0">
              <a:spcBef>
                <a:spcPts val="0"/>
              </a:spcBef>
              <a:buClr>
                <a:srgbClr val="FFCC00"/>
              </a:buClr>
              <a:buSzPct val="100000"/>
              <a:buFont typeface="Arial"/>
              <a:buChar char="•"/>
            </a:pPr>
            <a:r>
              <a:rPr lang="en-US" sz="3200" b="1" i="0" u="none" strike="noStrike" cap="none" baseline="0">
                <a:solidFill>
                  <a:srgbClr val="FFCC00"/>
                </a:solidFill>
                <a:latin typeface="Arial"/>
                <a:ea typeface="Arial"/>
                <a:cs typeface="Arial"/>
                <a:sym typeface="Arial"/>
              </a:rPr>
              <a:t>Energy: Heating and Cooling</a:t>
            </a:r>
          </a:p>
          <a:p>
            <a:pPr marL="285750" marR="0" lvl="0" indent="-285750" algn="l" rtl="0">
              <a:spcBef>
                <a:spcPts val="0"/>
              </a:spcBef>
              <a:buClr>
                <a:srgbClr val="FFCC00"/>
              </a:buClr>
              <a:buSzPct val="100000"/>
              <a:buFont typeface="Arial"/>
              <a:buChar char="•"/>
            </a:pPr>
            <a:r>
              <a:rPr lang="en-US" sz="3200" b="1" i="0" u="none" strike="noStrike" cap="none" baseline="0">
                <a:solidFill>
                  <a:srgbClr val="FFCC00"/>
                </a:solidFill>
                <a:latin typeface="Arial"/>
                <a:ea typeface="Arial"/>
                <a:cs typeface="Arial"/>
                <a:sym typeface="Arial"/>
              </a:rPr>
              <a:t>Oviparous Animals</a:t>
            </a:r>
          </a:p>
          <a:p>
            <a:pPr marL="285750" marR="0" lvl="0" indent="-285750" algn="l" rtl="0">
              <a:spcBef>
                <a:spcPts val="0"/>
              </a:spcBef>
              <a:buClr>
                <a:srgbClr val="FFCC00"/>
              </a:buClr>
              <a:buSzPct val="100000"/>
              <a:buFont typeface="Arial"/>
              <a:buChar char="•"/>
            </a:pPr>
            <a:r>
              <a:rPr lang="en-US" sz="3200" b="1" i="0" u="none" strike="noStrike" cap="none" baseline="0">
                <a:solidFill>
                  <a:srgbClr val="FFCC00"/>
                </a:solidFill>
                <a:latin typeface="Arial"/>
                <a:ea typeface="Arial"/>
                <a:cs typeface="Arial"/>
                <a:sym typeface="Arial"/>
              </a:rPr>
              <a:t>The World Around Us: Soil and Plants</a:t>
            </a:r>
          </a:p>
          <a:p>
            <a:pPr marL="285750" marR="0" lvl="0" indent="-285750" algn="l" rtl="0">
              <a:spcBef>
                <a:spcPts val="0"/>
              </a:spcBef>
              <a:buClr>
                <a:srgbClr val="FFCC00"/>
              </a:buClr>
              <a:buSzPct val="100000"/>
              <a:buFont typeface="Arial"/>
              <a:buChar char="•"/>
            </a:pPr>
            <a:r>
              <a:rPr lang="en-US" sz="3200" b="1" i="0" u="none" strike="noStrike" cap="none" baseline="0">
                <a:solidFill>
                  <a:srgbClr val="FFCC00"/>
                </a:solidFill>
                <a:latin typeface="Arial"/>
                <a:ea typeface="Arial"/>
                <a:cs typeface="Arial"/>
                <a:sym typeface="Arial"/>
              </a:rPr>
              <a:t>Insects</a:t>
            </a:r>
          </a:p>
          <a:p>
            <a:pPr marL="285750" marR="0" lvl="0" indent="-285750" algn="l" rtl="0">
              <a:spcBef>
                <a:spcPts val="0"/>
              </a:spcBef>
              <a:buClr>
                <a:srgbClr val="FFCC00"/>
              </a:buClr>
              <a:buSzPct val="100000"/>
              <a:buFont typeface="Arial"/>
              <a:buChar char="•"/>
            </a:pPr>
            <a:r>
              <a:rPr lang="en-US" sz="3200" b="1" i="0" u="none" strike="noStrike" cap="none" baseline="0">
                <a:solidFill>
                  <a:srgbClr val="FFCC00"/>
                </a:solidFill>
                <a:latin typeface="Arial"/>
                <a:ea typeface="Arial"/>
                <a:cs typeface="Arial"/>
                <a:sym typeface="Arial"/>
              </a:rPr>
              <a:t>Oceans</a:t>
            </a:r>
          </a:p>
        </p:txBody>
      </p:sp>
      <p:pic>
        <p:nvPicPr>
          <p:cNvPr id="155" name="Shape 155"/>
          <p:cNvPicPr preferRelativeResize="0"/>
          <p:nvPr/>
        </p:nvPicPr>
        <p:blipFill rotWithShape="1">
          <a:blip r:embed="rId3">
            <a:alphaModFix/>
          </a:blip>
          <a:srcRect/>
          <a:stretch/>
        </p:blipFill>
        <p:spPr>
          <a:xfrm>
            <a:off x="2438400" y="4343400"/>
            <a:ext cx="805680" cy="964933"/>
          </a:xfrm>
          <a:prstGeom prst="rect">
            <a:avLst/>
          </a:prstGeom>
          <a:noFill/>
          <a:ln>
            <a:noFill/>
          </a:ln>
        </p:spPr>
      </p:pic>
      <p:pic>
        <p:nvPicPr>
          <p:cNvPr id="156" name="Shape 156"/>
          <p:cNvPicPr preferRelativeResize="0"/>
          <p:nvPr/>
        </p:nvPicPr>
        <p:blipFill rotWithShape="1">
          <a:blip r:embed="rId4">
            <a:alphaModFix/>
          </a:blip>
          <a:srcRect/>
          <a:stretch/>
        </p:blipFill>
        <p:spPr>
          <a:xfrm>
            <a:off x="2753925" y="5886878"/>
            <a:ext cx="490155" cy="542247"/>
          </a:xfrm>
          <a:prstGeom prst="rect">
            <a:avLst/>
          </a:prstGeom>
          <a:noFill/>
          <a:ln>
            <a:noFill/>
          </a:ln>
        </p:spPr>
      </p:pic>
      <p:pic>
        <p:nvPicPr>
          <p:cNvPr id="157" name="Shape 157"/>
          <p:cNvPicPr preferRelativeResize="0"/>
          <p:nvPr/>
        </p:nvPicPr>
        <p:blipFill rotWithShape="1">
          <a:blip r:embed="rId5">
            <a:alphaModFix/>
          </a:blip>
          <a:srcRect/>
          <a:stretch/>
        </p:blipFill>
        <p:spPr>
          <a:xfrm>
            <a:off x="7162800" y="977758"/>
            <a:ext cx="838085" cy="838085"/>
          </a:xfrm>
          <a:prstGeom prst="rect">
            <a:avLst/>
          </a:prstGeom>
          <a:noFill/>
          <a:ln>
            <a:noFill/>
          </a:ln>
        </p:spPr>
      </p:pic>
      <p:pic>
        <p:nvPicPr>
          <p:cNvPr id="158" name="Shape 158"/>
          <p:cNvPicPr preferRelativeResize="0"/>
          <p:nvPr/>
        </p:nvPicPr>
        <p:blipFill rotWithShape="1">
          <a:blip r:embed="rId6">
            <a:alphaModFix/>
          </a:blip>
          <a:srcRect/>
          <a:stretch/>
        </p:blipFill>
        <p:spPr>
          <a:xfrm>
            <a:off x="7750453" y="2286000"/>
            <a:ext cx="500863" cy="686868"/>
          </a:xfrm>
          <a:prstGeom prst="rect">
            <a:avLst/>
          </a:prstGeom>
          <a:noFill/>
          <a:ln>
            <a:noFill/>
          </a:ln>
        </p:spPr>
      </p:pic>
      <p:pic>
        <p:nvPicPr>
          <p:cNvPr id="159" name="Shape 159"/>
          <p:cNvPicPr preferRelativeResize="0"/>
          <p:nvPr/>
        </p:nvPicPr>
        <p:blipFill rotWithShape="1">
          <a:blip r:embed="rId7">
            <a:alphaModFix/>
          </a:blip>
          <a:srcRect/>
          <a:stretch/>
        </p:blipFill>
        <p:spPr>
          <a:xfrm>
            <a:off x="6840678" y="5771057"/>
            <a:ext cx="1724685" cy="773889"/>
          </a:xfrm>
          <a:prstGeom prst="rect">
            <a:avLst/>
          </a:prstGeom>
          <a:noFill/>
          <a:ln>
            <a:noFill/>
          </a:ln>
        </p:spPr>
      </p:pic>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Shape 164"/>
          <p:cNvSpPr txBox="1"/>
          <p:nvPr/>
        </p:nvSpPr>
        <p:spPr>
          <a:xfrm>
            <a:off x="0" y="1905000"/>
            <a:ext cx="9126794" cy="523219"/>
          </a:xfrm>
          <a:prstGeom prst="rect">
            <a:avLst/>
          </a:prstGeom>
          <a:noFill/>
          <a:ln>
            <a:noFill/>
          </a:ln>
        </p:spPr>
        <p:txBody>
          <a:bodyPr lIns="91425" tIns="45700" rIns="91425" bIns="45700" anchor="t" anchorCtr="0">
            <a:spAutoFit/>
          </a:bodyPr>
          <a:lstStyle/>
          <a:p>
            <a:pPr marL="0" marR="0" lvl="0" indent="0" algn="ctr" rtl="0">
              <a:spcBef>
                <a:spcPts val="0"/>
              </a:spcBef>
              <a:buSzPct val="25000"/>
              <a:buNone/>
            </a:pPr>
            <a:r>
              <a:rPr lang="en-US" sz="2800" b="1" i="0" u="none" strike="noStrike" cap="none" baseline="0">
                <a:solidFill>
                  <a:schemeClr val="dk1"/>
                </a:solidFill>
                <a:latin typeface="Arial"/>
                <a:ea typeface="Arial"/>
                <a:cs typeface="Arial"/>
                <a:sym typeface="Arial"/>
              </a:rPr>
              <a:t>Assessments: The students will….</a:t>
            </a:r>
          </a:p>
        </p:txBody>
      </p:sp>
      <p:graphicFrame>
        <p:nvGraphicFramePr>
          <p:cNvPr id="165" name="Shape 165"/>
          <p:cNvGraphicFramePr/>
          <p:nvPr/>
        </p:nvGraphicFramePr>
        <p:xfrm>
          <a:off x="0" y="2590800"/>
          <a:ext cx="3000000" cy="3000000"/>
        </p:xfrm>
        <a:graphic>
          <a:graphicData uri="http://schemas.openxmlformats.org/drawingml/2006/table">
            <a:tbl>
              <a:tblPr firstRow="1" firstCol="1" bandRow="1">
                <a:noFill/>
                <a:tableStyleId>{F38EB320-51F7-42B1-BCC8-39E8BB886251}</a:tableStyleId>
              </a:tblPr>
              <a:tblGrid>
                <a:gridCol w="9126800"/>
              </a:tblGrid>
              <a:tr h="304800">
                <a:tc>
                  <a:txBody>
                    <a:bodyPr/>
                    <a:lstStyle/>
                    <a:p>
                      <a:pPr marL="285750" marR="0" lvl="0" indent="-285750" algn="l" rtl="0">
                        <a:lnSpc>
                          <a:spcPct val="115000"/>
                        </a:lnSpc>
                        <a:spcBef>
                          <a:spcPts val="0"/>
                        </a:spcBef>
                        <a:spcAft>
                          <a:spcPts val="0"/>
                        </a:spcAft>
                        <a:buClr>
                          <a:srgbClr val="000099"/>
                        </a:buClr>
                        <a:buSzPct val="100000"/>
                        <a:buFont typeface="Arial"/>
                        <a:buChar char="•"/>
                      </a:pPr>
                      <a:r>
                        <a:rPr lang="en-US" sz="2400" u="none" strike="noStrike" cap="none" baseline="0">
                          <a:solidFill>
                            <a:srgbClr val="000099"/>
                          </a:solidFill>
                          <a:latin typeface="Arial"/>
                          <a:ea typeface="Arial"/>
                          <a:cs typeface="Arial"/>
                          <a:sym typeface="Arial"/>
                        </a:rPr>
                        <a:t>Classifies objects by materials from which they are made.</a:t>
                      </a:r>
                    </a:p>
                    <a:p>
                      <a:pPr marL="285750" marR="0" lvl="0" indent="-285750" algn="l" rtl="0">
                        <a:lnSpc>
                          <a:spcPct val="115000"/>
                        </a:lnSpc>
                        <a:spcBef>
                          <a:spcPts val="0"/>
                        </a:spcBef>
                        <a:spcAft>
                          <a:spcPts val="0"/>
                        </a:spcAft>
                        <a:buClr>
                          <a:srgbClr val="000099"/>
                        </a:buClr>
                        <a:buSzPct val="100000"/>
                        <a:buFont typeface="Arial"/>
                        <a:buChar char="•"/>
                      </a:pPr>
                      <a:r>
                        <a:rPr lang="en-US" sz="2400" u="none" strike="noStrike" cap="none" baseline="0">
                          <a:solidFill>
                            <a:srgbClr val="000099"/>
                          </a:solidFill>
                          <a:latin typeface="Arial"/>
                          <a:ea typeface="Arial"/>
                          <a:cs typeface="Arial"/>
                          <a:sym typeface="Arial"/>
                        </a:rPr>
                        <a:t>Identifies the characteristics of the seasons of the year.</a:t>
                      </a:r>
                    </a:p>
                    <a:p>
                      <a:pPr marL="285750" marR="0" lvl="0" indent="-285750" algn="l" rtl="0">
                        <a:lnSpc>
                          <a:spcPct val="115000"/>
                        </a:lnSpc>
                        <a:spcBef>
                          <a:spcPts val="0"/>
                        </a:spcBef>
                        <a:spcAft>
                          <a:spcPts val="0"/>
                        </a:spcAft>
                        <a:buClr>
                          <a:srgbClr val="000099"/>
                        </a:buClr>
                        <a:buSzPct val="100000"/>
                        <a:buFont typeface="Arial"/>
                        <a:buChar char="•"/>
                      </a:pPr>
                      <a:r>
                        <a:rPr lang="en-US" sz="2400" u="none" strike="noStrike" cap="none" baseline="0">
                          <a:solidFill>
                            <a:srgbClr val="000099"/>
                          </a:solidFill>
                          <a:latin typeface="Arial"/>
                          <a:ea typeface="Arial"/>
                          <a:cs typeface="Arial"/>
                          <a:sym typeface="Arial"/>
                        </a:rPr>
                        <a:t>Identifies the characteristics of day and night.</a:t>
                      </a:r>
                    </a:p>
                    <a:p>
                      <a:pPr marL="285750" marR="0" lvl="0" indent="-285750" algn="l" rtl="0">
                        <a:lnSpc>
                          <a:spcPct val="115000"/>
                        </a:lnSpc>
                        <a:spcBef>
                          <a:spcPts val="0"/>
                        </a:spcBef>
                        <a:spcAft>
                          <a:spcPts val="0"/>
                        </a:spcAft>
                        <a:buClr>
                          <a:srgbClr val="000099"/>
                        </a:buClr>
                        <a:buSzPct val="100000"/>
                        <a:buFont typeface="Arial"/>
                        <a:buChar char="•"/>
                      </a:pPr>
                      <a:r>
                        <a:rPr lang="en-US" sz="2400" u="none" strike="noStrike" cap="none" baseline="0">
                          <a:solidFill>
                            <a:srgbClr val="000099"/>
                          </a:solidFill>
                          <a:latin typeface="Arial"/>
                          <a:ea typeface="Arial"/>
                          <a:cs typeface="Arial"/>
                          <a:sym typeface="Arial"/>
                        </a:rPr>
                        <a:t>Predicts and describes how magnets can be used to push or pull and object.</a:t>
                      </a:r>
                    </a:p>
                    <a:p>
                      <a:pPr marL="285750" marR="0" lvl="0" indent="-285750" algn="l" rtl="0">
                        <a:lnSpc>
                          <a:spcPct val="115000"/>
                        </a:lnSpc>
                        <a:spcBef>
                          <a:spcPts val="0"/>
                        </a:spcBef>
                        <a:spcAft>
                          <a:spcPts val="0"/>
                        </a:spcAft>
                        <a:buClr>
                          <a:srgbClr val="000099"/>
                        </a:buClr>
                        <a:buSzPct val="100000"/>
                        <a:buFont typeface="Arial"/>
                        <a:buChar char="•"/>
                      </a:pPr>
                      <a:r>
                        <a:rPr lang="en-US" sz="2400" u="none" strike="noStrike" cap="none" baseline="0">
                          <a:solidFill>
                            <a:srgbClr val="000099"/>
                          </a:solidFill>
                          <a:latin typeface="Arial"/>
                          <a:ea typeface="Arial"/>
                          <a:cs typeface="Arial"/>
                          <a:sym typeface="Arial"/>
                        </a:rPr>
                        <a:t>Predicts and identifies changes in materials caused by heating and cooling.</a:t>
                      </a:r>
                    </a:p>
                    <a:p>
                      <a:pPr marL="285750" marR="0" lvl="0" indent="-285750" algn="l" rtl="0">
                        <a:lnSpc>
                          <a:spcPct val="115000"/>
                        </a:lnSpc>
                        <a:spcBef>
                          <a:spcPts val="0"/>
                        </a:spcBef>
                        <a:spcAft>
                          <a:spcPts val="0"/>
                        </a:spcAft>
                        <a:buClr>
                          <a:srgbClr val="000099"/>
                        </a:buClr>
                        <a:buSzPct val="100000"/>
                        <a:buFont typeface="Arial"/>
                        <a:buChar char="•"/>
                      </a:pPr>
                      <a:r>
                        <a:rPr lang="en-US" sz="2400" u="none" strike="noStrike" cap="none" baseline="0">
                          <a:solidFill>
                            <a:srgbClr val="000099"/>
                          </a:solidFill>
                          <a:latin typeface="Arial"/>
                          <a:ea typeface="Arial"/>
                          <a:cs typeface="Arial"/>
                          <a:sym typeface="Arial"/>
                        </a:rPr>
                        <a:t>Observes, compares, describes, and sorts soil components.</a:t>
                      </a:r>
                    </a:p>
                    <a:p>
                      <a:pPr marL="285750" marR="0" lvl="0" indent="-285750" algn="l" rtl="0">
                        <a:lnSpc>
                          <a:spcPct val="115000"/>
                        </a:lnSpc>
                        <a:spcBef>
                          <a:spcPts val="0"/>
                        </a:spcBef>
                        <a:spcAft>
                          <a:spcPts val="0"/>
                        </a:spcAft>
                        <a:buClr>
                          <a:srgbClr val="000099"/>
                        </a:buClr>
                        <a:buSzPct val="100000"/>
                        <a:buFont typeface="Arial"/>
                        <a:buChar char="•"/>
                      </a:pPr>
                      <a:r>
                        <a:rPr lang="en-US" sz="2400" u="none" strike="noStrike" cap="none" baseline="0">
                          <a:solidFill>
                            <a:srgbClr val="000099"/>
                          </a:solidFill>
                          <a:latin typeface="Arial"/>
                          <a:ea typeface="Arial"/>
                          <a:cs typeface="Arial"/>
                          <a:sym typeface="Arial"/>
                        </a:rPr>
                        <a:t>Record the life cycle of an animal.</a:t>
                      </a:r>
                    </a:p>
                  </a:txBody>
                  <a:tcPr marL="68575" marR="68575" marT="0" marB="0"/>
                </a:tc>
              </a:tr>
            </a:tbl>
          </a:graphicData>
        </a:graphic>
      </p:graphicFrame>
      <p:sp>
        <p:nvSpPr>
          <p:cNvPr id="166" name="Shape 166"/>
          <p:cNvSpPr txBox="1"/>
          <p:nvPr/>
        </p:nvSpPr>
        <p:spPr>
          <a:xfrm>
            <a:off x="0" y="152400"/>
            <a:ext cx="9126794" cy="1754325"/>
          </a:xfrm>
          <a:prstGeom prst="rect">
            <a:avLst/>
          </a:prstGeom>
          <a:noFill/>
          <a:ln>
            <a:noFill/>
          </a:ln>
        </p:spPr>
        <p:txBody>
          <a:bodyPr lIns="91425" tIns="45700" rIns="91425" bIns="45700" anchor="t" anchorCtr="0">
            <a:spAutoFit/>
          </a:bodyPr>
          <a:lstStyle/>
          <a:p>
            <a:pPr marL="0" marR="0" lvl="0" indent="0" algn="ctr" rtl="0">
              <a:spcBef>
                <a:spcPts val="0"/>
              </a:spcBef>
              <a:buSzPct val="25000"/>
              <a:buNone/>
            </a:pPr>
            <a:r>
              <a:rPr lang="en-US" sz="5400" b="1" i="0" u="none" strike="noStrike" cap="none" baseline="0">
                <a:solidFill>
                  <a:schemeClr val="dk1"/>
                </a:solidFill>
                <a:latin typeface="Arial"/>
                <a:ea typeface="Arial"/>
                <a:cs typeface="Arial"/>
                <a:sym typeface="Arial"/>
              </a:rPr>
              <a:t>First Grade Science Objectives:</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Shape 171"/>
          <p:cNvSpPr txBox="1"/>
          <p:nvPr/>
        </p:nvSpPr>
        <p:spPr>
          <a:xfrm>
            <a:off x="81642" y="1676400"/>
            <a:ext cx="4561112" cy="5016757"/>
          </a:xfrm>
          <a:prstGeom prst="rect">
            <a:avLst/>
          </a:prstGeom>
          <a:noFill/>
          <a:ln>
            <a:noFill/>
          </a:ln>
        </p:spPr>
        <p:txBody>
          <a:bodyPr lIns="91425" tIns="45700" rIns="91425" bIns="45700" anchor="t" anchorCtr="0">
            <a:spAutoFit/>
          </a:bodyPr>
          <a:lstStyle/>
          <a:p>
            <a:pPr marL="285750" marR="0" lvl="0" indent="-285750" algn="l" rtl="0">
              <a:spcBef>
                <a:spcPts val="0"/>
              </a:spcBef>
              <a:buClr>
                <a:schemeClr val="dk1"/>
              </a:buClr>
              <a:buSzPct val="100000"/>
              <a:buFont typeface="Arial"/>
              <a:buChar char="•"/>
            </a:pPr>
            <a:r>
              <a:rPr lang="en-US" sz="2000" b="1" i="0" u="none" strike="noStrike" cap="none" baseline="0">
                <a:solidFill>
                  <a:schemeClr val="dk1"/>
                </a:solidFill>
                <a:latin typeface="Arial"/>
                <a:ea typeface="Arial"/>
                <a:cs typeface="Arial"/>
                <a:sym typeface="Arial"/>
              </a:rPr>
              <a:t>When we look closely, we are making </a:t>
            </a:r>
            <a:r>
              <a:rPr lang="en-US" sz="2000" b="1" i="0" u="none" strike="noStrike" cap="none" baseline="0">
                <a:solidFill>
                  <a:srgbClr val="C00000"/>
                </a:solidFill>
                <a:latin typeface="Arial"/>
                <a:ea typeface="Arial"/>
                <a:cs typeface="Arial"/>
                <a:sym typeface="Arial"/>
              </a:rPr>
              <a:t>observations</a:t>
            </a:r>
            <a:r>
              <a:rPr lang="en-US" sz="2000" b="1" i="0" u="none" strike="noStrike" cap="none" baseline="0">
                <a:solidFill>
                  <a:schemeClr val="dk1"/>
                </a:solidFill>
                <a:latin typeface="Arial"/>
                <a:ea typeface="Arial"/>
                <a:cs typeface="Arial"/>
                <a:sym typeface="Arial"/>
              </a:rPr>
              <a:t>.</a:t>
            </a:r>
          </a:p>
          <a:p>
            <a:pPr marL="285750" marR="0" lvl="0" indent="-285750" algn="l" rtl="0">
              <a:spcBef>
                <a:spcPts val="0"/>
              </a:spcBef>
              <a:buClr>
                <a:schemeClr val="dk1"/>
              </a:buClr>
              <a:buSzPct val="100000"/>
              <a:buFont typeface="Arial"/>
              <a:buChar char="•"/>
            </a:pPr>
            <a:r>
              <a:rPr lang="en-US" sz="2000" b="1" i="0" u="none" strike="noStrike" cap="none" baseline="0">
                <a:solidFill>
                  <a:schemeClr val="dk1"/>
                </a:solidFill>
                <a:latin typeface="Arial"/>
                <a:ea typeface="Arial"/>
                <a:cs typeface="Arial"/>
                <a:sym typeface="Arial"/>
              </a:rPr>
              <a:t>We can use our </a:t>
            </a:r>
            <a:r>
              <a:rPr lang="en-US" sz="2000" b="1" i="0" u="none" strike="noStrike" cap="none" baseline="0">
                <a:solidFill>
                  <a:srgbClr val="C00000"/>
                </a:solidFill>
                <a:latin typeface="Arial"/>
                <a:ea typeface="Arial"/>
                <a:cs typeface="Arial"/>
                <a:sym typeface="Arial"/>
              </a:rPr>
              <a:t>five senses </a:t>
            </a:r>
            <a:r>
              <a:rPr lang="en-US" sz="2000" b="1" i="0" u="none" strike="noStrike" cap="none" baseline="0">
                <a:solidFill>
                  <a:schemeClr val="dk1"/>
                </a:solidFill>
                <a:latin typeface="Arial"/>
                <a:ea typeface="Arial"/>
                <a:cs typeface="Arial"/>
                <a:sym typeface="Arial"/>
              </a:rPr>
              <a:t>to make observations.</a:t>
            </a:r>
          </a:p>
          <a:p>
            <a:pPr marL="285750" marR="0" lvl="0" indent="-285750" algn="l" rtl="0">
              <a:spcBef>
                <a:spcPts val="0"/>
              </a:spcBef>
              <a:buClr>
                <a:schemeClr val="dk1"/>
              </a:buClr>
              <a:buSzPct val="100000"/>
              <a:buFont typeface="Arial"/>
              <a:buChar char="•"/>
            </a:pPr>
            <a:r>
              <a:rPr lang="en-US" sz="2000" b="1" i="0" u="none" strike="noStrike" cap="none" baseline="0">
                <a:solidFill>
                  <a:schemeClr val="dk1"/>
                </a:solidFill>
                <a:latin typeface="Arial"/>
                <a:ea typeface="Arial"/>
                <a:cs typeface="Arial"/>
                <a:sym typeface="Arial"/>
              </a:rPr>
              <a:t>We use </a:t>
            </a:r>
            <a:r>
              <a:rPr lang="en-US" sz="2000" b="1" i="0" u="none" strike="noStrike" cap="none" baseline="0">
                <a:solidFill>
                  <a:srgbClr val="C00000"/>
                </a:solidFill>
                <a:latin typeface="Arial"/>
                <a:ea typeface="Arial"/>
                <a:cs typeface="Arial"/>
                <a:sym typeface="Arial"/>
              </a:rPr>
              <a:t>tools</a:t>
            </a:r>
            <a:r>
              <a:rPr lang="en-US" sz="2000" b="1" i="0" u="none" strike="noStrike" cap="none" baseline="0">
                <a:solidFill>
                  <a:schemeClr val="dk1"/>
                </a:solidFill>
                <a:latin typeface="Arial"/>
                <a:ea typeface="Arial"/>
                <a:cs typeface="Arial"/>
                <a:sym typeface="Arial"/>
              </a:rPr>
              <a:t> to keep us safe and help us observe. (hand lenses, tongs, goggles, lab coats, scales, etc…)</a:t>
            </a:r>
          </a:p>
          <a:p>
            <a:pPr marL="285750" marR="0" lvl="0" indent="-285750" algn="l" rtl="0">
              <a:spcBef>
                <a:spcPts val="0"/>
              </a:spcBef>
              <a:buClr>
                <a:schemeClr val="dk1"/>
              </a:buClr>
              <a:buSzPct val="100000"/>
              <a:buFont typeface="Arial"/>
              <a:buChar char="•"/>
            </a:pPr>
            <a:r>
              <a:rPr lang="en-US" sz="2000" b="1" i="0" u="none" strike="noStrike" cap="none" baseline="0">
                <a:solidFill>
                  <a:schemeClr val="dk1"/>
                </a:solidFill>
                <a:latin typeface="Arial"/>
                <a:ea typeface="Arial"/>
                <a:cs typeface="Arial"/>
                <a:sym typeface="Arial"/>
              </a:rPr>
              <a:t>We can draw pictures and write words to record our </a:t>
            </a:r>
            <a:r>
              <a:rPr lang="en-US" sz="2000" b="1" i="0" u="none" strike="noStrike" cap="none" baseline="0">
                <a:solidFill>
                  <a:srgbClr val="C00000"/>
                </a:solidFill>
                <a:latin typeface="Arial"/>
                <a:ea typeface="Arial"/>
                <a:cs typeface="Arial"/>
                <a:sym typeface="Arial"/>
              </a:rPr>
              <a:t>data</a:t>
            </a:r>
            <a:r>
              <a:rPr lang="en-US" sz="2000" b="1" i="0" u="none" strike="noStrike" cap="none" baseline="0">
                <a:solidFill>
                  <a:schemeClr val="dk1"/>
                </a:solidFill>
                <a:latin typeface="Arial"/>
                <a:ea typeface="Arial"/>
                <a:cs typeface="Arial"/>
                <a:sym typeface="Arial"/>
              </a:rPr>
              <a:t>.</a:t>
            </a:r>
          </a:p>
          <a:p>
            <a:pPr marL="285750" marR="0" lvl="0" indent="-285750" algn="l" rtl="0">
              <a:spcBef>
                <a:spcPts val="0"/>
              </a:spcBef>
              <a:buClr>
                <a:schemeClr val="dk1"/>
              </a:buClr>
              <a:buSzPct val="100000"/>
              <a:buFont typeface="Arial"/>
              <a:buChar char="•"/>
            </a:pPr>
            <a:r>
              <a:rPr lang="en-US" sz="2000" b="1" i="0" u="none" strike="noStrike" cap="none" baseline="0">
                <a:solidFill>
                  <a:schemeClr val="dk1"/>
                </a:solidFill>
                <a:latin typeface="Arial"/>
                <a:ea typeface="Arial"/>
                <a:cs typeface="Arial"/>
                <a:sym typeface="Arial"/>
              </a:rPr>
              <a:t>We can make </a:t>
            </a:r>
            <a:r>
              <a:rPr lang="en-US" sz="2000" b="1" i="0" u="none" strike="noStrike" cap="none" baseline="0">
                <a:solidFill>
                  <a:srgbClr val="C00000"/>
                </a:solidFill>
                <a:latin typeface="Arial"/>
                <a:ea typeface="Arial"/>
                <a:cs typeface="Arial"/>
                <a:sym typeface="Arial"/>
              </a:rPr>
              <a:t>models </a:t>
            </a:r>
            <a:r>
              <a:rPr lang="en-US" sz="2000" b="1" i="0" u="none" strike="noStrike" cap="none" baseline="0">
                <a:solidFill>
                  <a:schemeClr val="dk1"/>
                </a:solidFill>
                <a:latin typeface="Arial"/>
                <a:ea typeface="Arial"/>
                <a:cs typeface="Arial"/>
                <a:sym typeface="Arial"/>
              </a:rPr>
              <a:t>of what we observe.  </a:t>
            </a:r>
          </a:p>
          <a:p>
            <a:pPr marL="285750" marR="0" lvl="0" indent="-285750" algn="l" rtl="0">
              <a:spcBef>
                <a:spcPts val="0"/>
              </a:spcBef>
              <a:buClr>
                <a:schemeClr val="dk1"/>
              </a:buClr>
              <a:buSzPct val="100000"/>
              <a:buFont typeface="Arial"/>
              <a:buChar char="•"/>
            </a:pPr>
            <a:r>
              <a:rPr lang="en-US" sz="2000" b="1" i="0" u="none" strike="noStrike" cap="none" baseline="0">
                <a:solidFill>
                  <a:schemeClr val="dk1"/>
                </a:solidFill>
                <a:latin typeface="Arial"/>
                <a:ea typeface="Arial"/>
                <a:cs typeface="Arial"/>
                <a:sym typeface="Arial"/>
              </a:rPr>
              <a:t>We can </a:t>
            </a:r>
            <a:r>
              <a:rPr lang="en-US" sz="2000" b="1" i="0" u="none" strike="noStrike" cap="none" baseline="0">
                <a:solidFill>
                  <a:srgbClr val="C00000"/>
                </a:solidFill>
                <a:latin typeface="Arial"/>
                <a:ea typeface="Arial"/>
                <a:cs typeface="Arial"/>
                <a:sym typeface="Arial"/>
              </a:rPr>
              <a:t>research</a:t>
            </a:r>
            <a:r>
              <a:rPr lang="en-US" sz="2000" b="1" i="0" u="none" strike="noStrike" cap="none" baseline="0">
                <a:solidFill>
                  <a:schemeClr val="dk1"/>
                </a:solidFill>
                <a:latin typeface="Arial"/>
                <a:ea typeface="Arial"/>
                <a:cs typeface="Arial"/>
                <a:sym typeface="Arial"/>
              </a:rPr>
              <a:t> using pictures, books, and the internet.</a:t>
            </a:r>
          </a:p>
          <a:p>
            <a:pPr marL="285750" marR="0" lvl="0" indent="-285750" algn="l" rtl="0">
              <a:spcBef>
                <a:spcPts val="0"/>
              </a:spcBef>
              <a:buClr>
                <a:schemeClr val="dk1"/>
              </a:buClr>
              <a:buSzPct val="100000"/>
              <a:buFont typeface="Arial"/>
              <a:buChar char="•"/>
            </a:pPr>
            <a:r>
              <a:rPr lang="en-US" sz="2000" b="1" i="0" u="none" strike="noStrike" cap="none" baseline="0">
                <a:solidFill>
                  <a:schemeClr val="dk1"/>
                </a:solidFill>
                <a:latin typeface="Arial"/>
                <a:ea typeface="Arial"/>
                <a:cs typeface="Arial"/>
                <a:sym typeface="Arial"/>
              </a:rPr>
              <a:t>We can present our </a:t>
            </a:r>
            <a:r>
              <a:rPr lang="en-US" sz="2000" b="1" i="0" u="none" strike="noStrike" cap="none" baseline="0">
                <a:solidFill>
                  <a:srgbClr val="C00000"/>
                </a:solidFill>
                <a:latin typeface="Arial"/>
                <a:ea typeface="Arial"/>
                <a:cs typeface="Arial"/>
                <a:sym typeface="Arial"/>
              </a:rPr>
              <a:t>findings</a:t>
            </a:r>
            <a:r>
              <a:rPr lang="en-US" sz="2000" b="1" i="0" u="none" strike="noStrike" cap="none" baseline="0">
                <a:solidFill>
                  <a:schemeClr val="dk1"/>
                </a:solidFill>
                <a:latin typeface="Arial"/>
                <a:ea typeface="Arial"/>
                <a:cs typeface="Arial"/>
                <a:sym typeface="Arial"/>
              </a:rPr>
              <a:t> to others. </a:t>
            </a:r>
          </a:p>
        </p:txBody>
      </p:sp>
      <p:sp>
        <p:nvSpPr>
          <p:cNvPr id="172" name="Shape 172"/>
          <p:cNvSpPr txBox="1"/>
          <p:nvPr/>
        </p:nvSpPr>
        <p:spPr>
          <a:xfrm>
            <a:off x="4572000" y="2057400"/>
            <a:ext cx="4572000" cy="3970318"/>
          </a:xfrm>
          <a:prstGeom prst="rect">
            <a:avLst/>
          </a:prstGeom>
          <a:noFill/>
          <a:ln>
            <a:noFill/>
          </a:ln>
        </p:spPr>
        <p:txBody>
          <a:bodyPr lIns="91425" tIns="45700" rIns="91425" bIns="45700" anchor="t" anchorCtr="0">
            <a:spAutoFit/>
          </a:bodyPr>
          <a:lstStyle/>
          <a:p>
            <a:pPr marL="285750" marR="0" lvl="0" indent="-285750" algn="l" rtl="0">
              <a:spcBef>
                <a:spcPts val="0"/>
              </a:spcBef>
              <a:buClr>
                <a:srgbClr val="FF0000"/>
              </a:buClr>
              <a:buSzPct val="100000"/>
              <a:buFont typeface="Arial"/>
              <a:buChar char="•"/>
            </a:pPr>
            <a:r>
              <a:rPr lang="en-US" sz="2800" b="1" i="0" u="none" strike="noStrike" cap="none" baseline="0">
                <a:solidFill>
                  <a:srgbClr val="FF0000"/>
                </a:solidFill>
                <a:latin typeface="Arial"/>
                <a:ea typeface="Arial"/>
                <a:cs typeface="Arial"/>
                <a:sym typeface="Arial"/>
              </a:rPr>
              <a:t>What do you notice?</a:t>
            </a:r>
          </a:p>
          <a:p>
            <a:pPr marL="285750" marR="0" lvl="0" indent="-285750" algn="l" rtl="0">
              <a:spcBef>
                <a:spcPts val="0"/>
              </a:spcBef>
              <a:buClr>
                <a:srgbClr val="FF0000"/>
              </a:buClr>
              <a:buSzPct val="100000"/>
              <a:buFont typeface="Arial"/>
              <a:buChar char="•"/>
            </a:pPr>
            <a:r>
              <a:rPr lang="en-US" sz="2800" b="1" i="0" u="none" strike="noStrike" cap="none" baseline="0">
                <a:solidFill>
                  <a:srgbClr val="FF0000"/>
                </a:solidFill>
                <a:latin typeface="Arial"/>
                <a:ea typeface="Arial"/>
                <a:cs typeface="Arial"/>
                <a:sym typeface="Arial"/>
              </a:rPr>
              <a:t>Do you have a prediction?</a:t>
            </a:r>
          </a:p>
          <a:p>
            <a:pPr marL="285750" marR="0" lvl="0" indent="-285750" algn="l" rtl="0">
              <a:spcBef>
                <a:spcPts val="0"/>
              </a:spcBef>
              <a:buClr>
                <a:srgbClr val="FF0000"/>
              </a:buClr>
              <a:buSzPct val="100000"/>
              <a:buFont typeface="Arial"/>
              <a:buChar char="•"/>
            </a:pPr>
            <a:r>
              <a:rPr lang="en-US" sz="2800" b="1" i="0" u="none" strike="noStrike" cap="none" baseline="0">
                <a:solidFill>
                  <a:srgbClr val="FF0000"/>
                </a:solidFill>
                <a:latin typeface="Arial"/>
                <a:ea typeface="Arial"/>
                <a:cs typeface="Arial"/>
                <a:sym typeface="Arial"/>
              </a:rPr>
              <a:t>What else do you wonder?</a:t>
            </a:r>
          </a:p>
          <a:p>
            <a:pPr marL="285750" marR="0" lvl="0" indent="-285750" algn="l" rtl="0">
              <a:spcBef>
                <a:spcPts val="0"/>
              </a:spcBef>
              <a:buClr>
                <a:srgbClr val="FF0000"/>
              </a:buClr>
              <a:buSzPct val="100000"/>
              <a:buFont typeface="Arial"/>
              <a:buChar char="•"/>
            </a:pPr>
            <a:r>
              <a:rPr lang="en-US" sz="2800" b="1" i="0" u="none" strike="noStrike" cap="none" baseline="0">
                <a:solidFill>
                  <a:srgbClr val="FF0000"/>
                </a:solidFill>
                <a:latin typeface="Arial"/>
                <a:ea typeface="Arial"/>
                <a:cs typeface="Arial"/>
                <a:sym typeface="Arial"/>
              </a:rPr>
              <a:t>How can we research to find out?</a:t>
            </a:r>
          </a:p>
          <a:p>
            <a:pPr marL="285750" marR="0" lvl="0" indent="-285750" algn="l" rtl="0">
              <a:spcBef>
                <a:spcPts val="0"/>
              </a:spcBef>
              <a:buClr>
                <a:srgbClr val="FF0000"/>
              </a:buClr>
              <a:buSzPct val="100000"/>
              <a:buFont typeface="Arial"/>
              <a:buChar char="•"/>
            </a:pPr>
            <a:r>
              <a:rPr lang="en-US" sz="2800" b="1" i="0" u="none" strike="noStrike" cap="none" baseline="0">
                <a:solidFill>
                  <a:srgbClr val="FF0000"/>
                </a:solidFill>
                <a:latin typeface="Arial"/>
                <a:ea typeface="Arial"/>
                <a:cs typeface="Arial"/>
                <a:sym typeface="Arial"/>
              </a:rPr>
              <a:t>Tell me about your plan.</a:t>
            </a:r>
          </a:p>
        </p:txBody>
      </p:sp>
      <p:sp>
        <p:nvSpPr>
          <p:cNvPr id="173" name="Shape 173"/>
          <p:cNvSpPr txBox="1"/>
          <p:nvPr/>
        </p:nvSpPr>
        <p:spPr>
          <a:xfrm>
            <a:off x="8602" y="266700"/>
            <a:ext cx="4563397" cy="1200329"/>
          </a:xfrm>
          <a:prstGeom prst="rect">
            <a:avLst/>
          </a:prstGeom>
          <a:noFill/>
          <a:ln>
            <a:noFill/>
          </a:ln>
        </p:spPr>
        <p:txBody>
          <a:bodyPr lIns="91425" tIns="45700" rIns="91425" bIns="45700" anchor="t" anchorCtr="0">
            <a:spAutoFit/>
          </a:bodyPr>
          <a:lstStyle/>
          <a:p>
            <a:pPr marL="0" marR="0" lvl="0" indent="0" algn="ctr" rtl="0">
              <a:spcBef>
                <a:spcPts val="0"/>
              </a:spcBef>
              <a:buSzPct val="25000"/>
              <a:buNone/>
            </a:pPr>
            <a:r>
              <a:rPr lang="en-US" sz="3600" b="1" i="0" u="none" strike="noStrike" cap="none" baseline="0">
                <a:solidFill>
                  <a:srgbClr val="FF0000"/>
                </a:solidFill>
                <a:latin typeface="Arial"/>
                <a:ea typeface="Arial"/>
                <a:cs typeface="Arial"/>
                <a:sym typeface="Arial"/>
              </a:rPr>
              <a:t>Vocabulary To Use At Home:</a:t>
            </a:r>
          </a:p>
        </p:txBody>
      </p:sp>
      <p:sp>
        <p:nvSpPr>
          <p:cNvPr id="174" name="Shape 174"/>
          <p:cNvSpPr txBox="1"/>
          <p:nvPr/>
        </p:nvSpPr>
        <p:spPr>
          <a:xfrm>
            <a:off x="4572000" y="272142"/>
            <a:ext cx="4563397" cy="1200329"/>
          </a:xfrm>
          <a:prstGeom prst="rect">
            <a:avLst/>
          </a:prstGeom>
          <a:noFill/>
          <a:ln>
            <a:noFill/>
          </a:ln>
        </p:spPr>
        <p:txBody>
          <a:bodyPr lIns="91425" tIns="45700" rIns="91425" bIns="45700" anchor="t" anchorCtr="0">
            <a:spAutoFit/>
          </a:bodyPr>
          <a:lstStyle/>
          <a:p>
            <a:pPr marL="0" marR="0" lvl="0" indent="0" algn="ctr" rtl="0">
              <a:spcBef>
                <a:spcPts val="0"/>
              </a:spcBef>
              <a:buSzPct val="25000"/>
              <a:buNone/>
            </a:pPr>
            <a:r>
              <a:rPr lang="en-US" sz="3600" b="1" i="0" u="none" strike="noStrike" cap="none" baseline="0">
                <a:solidFill>
                  <a:srgbClr val="FF0000"/>
                </a:solidFill>
                <a:latin typeface="Arial"/>
                <a:ea typeface="Arial"/>
                <a:cs typeface="Arial"/>
                <a:sym typeface="Arial"/>
              </a:rPr>
              <a:t>Open-Ended Questions:</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Shape 179"/>
          <p:cNvSpPr txBox="1"/>
          <p:nvPr/>
        </p:nvSpPr>
        <p:spPr>
          <a:xfrm>
            <a:off x="685800" y="838200"/>
            <a:ext cx="7772400" cy="2762250"/>
          </a:xfrm>
          <a:prstGeom prst="rect">
            <a:avLst/>
          </a:prstGeom>
          <a:noFill/>
          <a:ln>
            <a:noFill/>
          </a:ln>
        </p:spPr>
        <p:txBody>
          <a:bodyPr lIns="91425" tIns="45700" rIns="91425" bIns="45700" anchor="t" anchorCtr="0">
            <a:spAutoFit/>
          </a:bodyPr>
          <a:lstStyle/>
          <a:p>
            <a:pPr marL="0" marR="0" lvl="0" indent="0" algn="ctr" rtl="0">
              <a:spcBef>
                <a:spcPts val="0"/>
              </a:spcBef>
              <a:buClr>
                <a:srgbClr val="FF0000"/>
              </a:buClr>
              <a:buSzPct val="25000"/>
              <a:buFont typeface="Arial"/>
              <a:buNone/>
            </a:pPr>
            <a:r>
              <a:rPr lang="en-US" sz="9600" b="0" i="0" u="none" strike="noStrike" cap="none" baseline="0">
                <a:solidFill>
                  <a:srgbClr val="FF0000"/>
                </a:solidFill>
                <a:latin typeface="Arial"/>
                <a:ea typeface="Arial"/>
                <a:cs typeface="Arial"/>
                <a:sym typeface="Arial"/>
              </a:rPr>
              <a:t>Language Arts</a:t>
            </a:r>
          </a:p>
        </p:txBody>
      </p:sp>
      <p:sp>
        <p:nvSpPr>
          <p:cNvPr id="180" name="Shape 180"/>
          <p:cNvSpPr txBox="1"/>
          <p:nvPr/>
        </p:nvSpPr>
        <p:spPr>
          <a:xfrm>
            <a:off x="1447800" y="4884241"/>
            <a:ext cx="6781800" cy="769441"/>
          </a:xfrm>
          <a:prstGeom prst="rect">
            <a:avLst/>
          </a:prstGeom>
          <a:noFill/>
          <a:ln>
            <a:noFill/>
          </a:ln>
        </p:spPr>
        <p:txBody>
          <a:bodyPr lIns="91425" tIns="45700" rIns="91425" bIns="45700" anchor="t" anchorCtr="0">
            <a:spAutoFit/>
          </a:bodyPr>
          <a:lstStyle/>
          <a:p>
            <a:pPr marL="0" marR="0" lvl="0" indent="0" algn="ctr" rtl="0">
              <a:spcBef>
                <a:spcPts val="0"/>
              </a:spcBef>
              <a:buSzPct val="25000"/>
              <a:buNone/>
            </a:pPr>
            <a:r>
              <a:rPr lang="en-US" sz="4400" b="0" i="0" u="none" strike="noStrike" cap="none" baseline="0">
                <a:solidFill>
                  <a:srgbClr val="00B0F0"/>
                </a:solidFill>
                <a:latin typeface="Georgia"/>
                <a:ea typeface="Georgia"/>
                <a:cs typeface="Georgia"/>
                <a:sym typeface="Georgia"/>
              </a:rPr>
              <a:t>with Mrs. Kuykendall </a:t>
            </a:r>
          </a:p>
        </p:txBody>
      </p:sp>
      <p:pic>
        <p:nvPicPr>
          <p:cNvPr id="181" name="Shape 181"/>
          <p:cNvPicPr preferRelativeResize="0"/>
          <p:nvPr/>
        </p:nvPicPr>
        <p:blipFill rotWithShape="1">
          <a:blip r:embed="rId3">
            <a:alphaModFix/>
          </a:blip>
          <a:srcRect/>
          <a:stretch/>
        </p:blipFill>
        <p:spPr>
          <a:xfrm>
            <a:off x="3589050" y="3662399"/>
            <a:ext cx="1965900" cy="1328399"/>
          </a:xfrm>
          <a:prstGeom prst="rect">
            <a:avLst/>
          </a:prstGeom>
          <a:noFill/>
          <a:ln>
            <a:noFill/>
          </a:ln>
        </p:spPr>
      </p:pic>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Shape 186"/>
          <p:cNvSpPr txBox="1"/>
          <p:nvPr/>
        </p:nvSpPr>
        <p:spPr>
          <a:xfrm>
            <a:off x="228600" y="457200"/>
            <a:ext cx="8534399" cy="5632310"/>
          </a:xfrm>
          <a:prstGeom prst="rect">
            <a:avLst/>
          </a:prstGeom>
          <a:noFill/>
          <a:ln>
            <a:noFill/>
          </a:ln>
        </p:spPr>
        <p:txBody>
          <a:bodyPr lIns="91425" tIns="45700" rIns="91425" bIns="45700" anchor="t" anchorCtr="0">
            <a:spAutoFit/>
          </a:bodyPr>
          <a:lstStyle/>
          <a:p>
            <a:pPr marL="0" marR="0" lvl="0" indent="0" algn="ctr" rtl="0">
              <a:spcBef>
                <a:spcPts val="0"/>
              </a:spcBef>
              <a:buSzPct val="25000"/>
              <a:buNone/>
            </a:pPr>
            <a:r>
              <a:rPr lang="en-US" sz="3600" b="0" i="0" u="none" strike="noStrike" cap="none" baseline="0">
                <a:solidFill>
                  <a:schemeClr val="dk1"/>
                </a:solidFill>
                <a:latin typeface="Georgia"/>
                <a:ea typeface="Georgia"/>
                <a:cs typeface="Georgia"/>
                <a:sym typeface="Georgia"/>
              </a:rPr>
              <a:t>What is The Daily Five?</a:t>
            </a:r>
          </a:p>
          <a:p>
            <a:pPr marL="0" marR="0" lvl="0" indent="0" algn="ctr" rtl="0">
              <a:spcBef>
                <a:spcPts val="0"/>
              </a:spcBef>
              <a:buSzPct val="25000"/>
              <a:buNone/>
            </a:pPr>
            <a:r>
              <a:rPr lang="en-US" sz="2000" b="0" i="0" u="none" strike="noStrike" cap="none" baseline="0">
                <a:solidFill>
                  <a:schemeClr val="dk1"/>
                </a:solidFill>
                <a:latin typeface="Georgia"/>
                <a:ea typeface="Georgia"/>
                <a:cs typeface="Georgia"/>
                <a:sym typeface="Georgia"/>
              </a:rPr>
              <a:t>A structure that helps students develop the daily habits of reading, writing, and working independently that will lead to a lifetime of literacy independence. </a:t>
            </a:r>
            <a:r>
              <a:rPr lang="en-US" sz="1600" b="0" i="0" u="sng" strike="noStrike" cap="none" baseline="0">
                <a:solidFill>
                  <a:schemeClr val="hlink"/>
                </a:solidFill>
                <a:latin typeface="Georgia"/>
                <a:ea typeface="Georgia"/>
                <a:cs typeface="Georgia"/>
                <a:sym typeface="Georgia"/>
                <a:hlinkClick r:id="rId3"/>
              </a:rPr>
              <a:t>www.thedailycafe.com</a:t>
            </a:r>
            <a:r>
              <a:rPr lang="en-US" sz="1600" b="0" i="0" u="none" strike="noStrike" cap="none" baseline="0">
                <a:solidFill>
                  <a:schemeClr val="dk1"/>
                </a:solidFill>
                <a:latin typeface="Georgia"/>
                <a:ea typeface="Georgia"/>
                <a:cs typeface="Georgia"/>
                <a:sym typeface="Georgia"/>
              </a:rPr>
              <a:t> </a:t>
            </a:r>
          </a:p>
          <a:p>
            <a:pPr marL="0" marR="0" lvl="0" indent="0" algn="ctr" rtl="0">
              <a:spcBef>
                <a:spcPts val="0"/>
              </a:spcBef>
              <a:buSzPct val="25000"/>
              <a:buNone/>
            </a:pPr>
            <a:r>
              <a:rPr lang="en-US" sz="2000" b="0" i="0" u="none" strike="noStrike" cap="none" baseline="0">
                <a:solidFill>
                  <a:schemeClr val="dk1"/>
                </a:solidFill>
                <a:latin typeface="Georgia"/>
                <a:ea typeface="Georgia"/>
                <a:cs typeface="Georgia"/>
                <a:sym typeface="Georgia"/>
              </a:rPr>
              <a:t>We start Daily Five from the 1</a:t>
            </a:r>
            <a:r>
              <a:rPr lang="en-US" sz="2000" b="0" i="0" u="none" strike="noStrike" cap="none" baseline="30000">
                <a:solidFill>
                  <a:schemeClr val="dk1"/>
                </a:solidFill>
                <a:latin typeface="Georgia"/>
                <a:ea typeface="Georgia"/>
                <a:cs typeface="Georgia"/>
                <a:sym typeface="Georgia"/>
              </a:rPr>
              <a:t>st</a:t>
            </a:r>
            <a:r>
              <a:rPr lang="en-US" sz="2000" b="0" i="0" u="none" strike="noStrike" cap="none" baseline="0">
                <a:solidFill>
                  <a:schemeClr val="dk1"/>
                </a:solidFill>
                <a:latin typeface="Georgia"/>
                <a:ea typeface="Georgia"/>
                <a:cs typeface="Georgia"/>
                <a:sym typeface="Georgia"/>
              </a:rPr>
              <a:t> day of school. We make charts describing what each part of Daily Five should look like and graph how long we are able to do each task until we get to 20 minutes. </a:t>
            </a:r>
          </a:p>
          <a:p>
            <a:pPr marL="0" marR="0" lvl="0" indent="0" algn="ctr" rtl="0">
              <a:spcBef>
                <a:spcPts val="0"/>
              </a:spcBef>
              <a:buNone/>
            </a:pPr>
            <a:endParaRPr sz="2000" b="0" i="0" u="none" strike="noStrike" cap="none" baseline="0">
              <a:solidFill>
                <a:schemeClr val="dk1"/>
              </a:solidFill>
              <a:latin typeface="Georgia"/>
              <a:ea typeface="Georgia"/>
              <a:cs typeface="Georgia"/>
              <a:sym typeface="Georgia"/>
            </a:endParaRPr>
          </a:p>
          <a:p>
            <a:pPr marL="342900" marR="0" lvl="0" indent="-342900" algn="l" rtl="0">
              <a:spcBef>
                <a:spcPts val="0"/>
              </a:spcBef>
              <a:buClr>
                <a:schemeClr val="dk1"/>
              </a:buClr>
              <a:buSzPct val="100000"/>
              <a:buFont typeface="Georgia"/>
              <a:buChar char="•"/>
            </a:pPr>
            <a:r>
              <a:rPr lang="en-US" sz="2400" b="0" i="0" u="none" strike="noStrike" cap="none" baseline="0">
                <a:solidFill>
                  <a:schemeClr val="dk1"/>
                </a:solidFill>
                <a:latin typeface="Georgia"/>
                <a:ea typeface="Georgia"/>
                <a:cs typeface="Georgia"/>
                <a:sym typeface="Georgia"/>
              </a:rPr>
              <a:t>Read to Self: students read independently </a:t>
            </a:r>
          </a:p>
          <a:p>
            <a:pPr marL="342900" marR="0" lvl="0" indent="-342900" algn="l" rtl="0">
              <a:spcBef>
                <a:spcPts val="0"/>
              </a:spcBef>
              <a:buClr>
                <a:schemeClr val="dk1"/>
              </a:buClr>
              <a:buSzPct val="100000"/>
              <a:buFont typeface="Georgia"/>
              <a:buChar char="•"/>
            </a:pPr>
            <a:r>
              <a:rPr lang="en-US" sz="2400" b="0" i="0" u="none" strike="noStrike" cap="none" baseline="0">
                <a:solidFill>
                  <a:schemeClr val="dk1"/>
                </a:solidFill>
                <a:latin typeface="Georgia"/>
                <a:ea typeface="Georgia"/>
                <a:cs typeface="Georgia"/>
                <a:sym typeface="Georgia"/>
              </a:rPr>
              <a:t>Read to Someone: students read with a partner</a:t>
            </a:r>
          </a:p>
          <a:p>
            <a:pPr marL="342900" marR="0" lvl="0" indent="-342900" algn="l" rtl="0">
              <a:spcBef>
                <a:spcPts val="0"/>
              </a:spcBef>
              <a:buClr>
                <a:schemeClr val="dk1"/>
              </a:buClr>
              <a:buSzPct val="100000"/>
              <a:buFont typeface="Georgia"/>
              <a:buChar char="•"/>
            </a:pPr>
            <a:r>
              <a:rPr lang="en-US" sz="2400" b="0" i="0" u="none" strike="noStrike" cap="none" baseline="0">
                <a:solidFill>
                  <a:schemeClr val="dk1"/>
                </a:solidFill>
                <a:latin typeface="Georgia"/>
                <a:ea typeface="Georgia"/>
                <a:cs typeface="Georgia"/>
                <a:sym typeface="Georgia"/>
              </a:rPr>
              <a:t>Word Work: students practice spelling and sight words</a:t>
            </a:r>
          </a:p>
          <a:p>
            <a:pPr marL="342900" marR="0" lvl="0" indent="-342900" algn="l" rtl="0">
              <a:spcBef>
                <a:spcPts val="0"/>
              </a:spcBef>
              <a:buClr>
                <a:schemeClr val="dk1"/>
              </a:buClr>
              <a:buSzPct val="100000"/>
              <a:buFont typeface="Georgia"/>
              <a:buChar char="•"/>
            </a:pPr>
            <a:r>
              <a:rPr lang="en-US" sz="2400" b="0" i="0" u="none" strike="noStrike" cap="none" baseline="0">
                <a:solidFill>
                  <a:schemeClr val="dk1"/>
                </a:solidFill>
                <a:latin typeface="Georgia"/>
                <a:ea typeface="Georgia"/>
                <a:cs typeface="Georgia"/>
                <a:sym typeface="Georgia"/>
              </a:rPr>
              <a:t>Listen to Reading: students listen to books on tapes, CDs and the computer </a:t>
            </a:r>
          </a:p>
          <a:p>
            <a:pPr marL="342900" marR="0" lvl="0" indent="-342900" algn="l" rtl="0">
              <a:spcBef>
                <a:spcPts val="0"/>
              </a:spcBef>
              <a:buClr>
                <a:schemeClr val="dk1"/>
              </a:buClr>
              <a:buSzPct val="100000"/>
              <a:buFont typeface="Georgia"/>
              <a:buChar char="•"/>
            </a:pPr>
            <a:r>
              <a:rPr lang="en-US" sz="2400" b="0" i="0" u="none" strike="noStrike" cap="none" baseline="0">
                <a:solidFill>
                  <a:schemeClr val="dk1"/>
                </a:solidFill>
                <a:latin typeface="Georgia"/>
                <a:ea typeface="Georgia"/>
                <a:cs typeface="Georgia"/>
                <a:sym typeface="Georgia"/>
              </a:rPr>
              <a:t>Work on Writing: students free-write independently </a:t>
            </a:r>
          </a:p>
          <a:p>
            <a:pPr marL="0" marR="0" lvl="0" indent="0" algn="ctr" rtl="0">
              <a:spcBef>
                <a:spcPts val="0"/>
              </a:spcBef>
              <a:buNone/>
            </a:pPr>
            <a:endParaRPr sz="2000" b="0" i="0" u="none" strike="noStrike" cap="none" baseline="0">
              <a:solidFill>
                <a:schemeClr val="dk1"/>
              </a:solidFill>
              <a:latin typeface="Georgia"/>
              <a:ea typeface="Georgia"/>
              <a:cs typeface="Georgia"/>
              <a:sym typeface="Georgia"/>
            </a:endParaRPr>
          </a:p>
          <a:p>
            <a:pPr marL="0" marR="0" lvl="0" indent="0" algn="ctr" rtl="0">
              <a:spcBef>
                <a:spcPts val="0"/>
              </a:spcBef>
              <a:buSzPct val="25000"/>
              <a:buNone/>
            </a:pPr>
            <a:r>
              <a:rPr lang="en-US" sz="2000" b="0" i="0" u="none" strike="noStrike" cap="none" baseline="0">
                <a:solidFill>
                  <a:schemeClr val="dk1"/>
                </a:solidFill>
                <a:latin typeface="Georgia"/>
                <a:ea typeface="Georgia"/>
                <a:cs typeface="Georgia"/>
                <a:sym typeface="Georgia"/>
              </a:rPr>
              <a:t>During each Daily Five, the teacher will be doing Guided Reading Groups. </a:t>
            </a:r>
          </a:p>
        </p:txBody>
      </p:sp>
      <p:pic>
        <p:nvPicPr>
          <p:cNvPr id="187" name="Shape 187"/>
          <p:cNvPicPr preferRelativeResize="0"/>
          <p:nvPr/>
        </p:nvPicPr>
        <p:blipFill rotWithShape="1">
          <a:blip r:embed="rId4">
            <a:alphaModFix/>
          </a:blip>
          <a:srcRect/>
          <a:stretch/>
        </p:blipFill>
        <p:spPr>
          <a:xfrm rot="-2872703">
            <a:off x="8021394" y="4798836"/>
            <a:ext cx="365319" cy="833579"/>
          </a:xfrm>
          <a:prstGeom prst="rect">
            <a:avLst/>
          </a:prstGeom>
          <a:noFill/>
          <a:ln>
            <a:noFill/>
          </a:ln>
        </p:spPr>
      </p:pic>
      <p:pic>
        <p:nvPicPr>
          <p:cNvPr id="188" name="Shape 188"/>
          <p:cNvPicPr preferRelativeResize="0"/>
          <p:nvPr/>
        </p:nvPicPr>
        <p:blipFill rotWithShape="1">
          <a:blip r:embed="rId5">
            <a:alphaModFix/>
          </a:blip>
          <a:srcRect/>
          <a:stretch/>
        </p:blipFill>
        <p:spPr>
          <a:xfrm>
            <a:off x="8204053" y="3429000"/>
            <a:ext cx="903140" cy="850988"/>
          </a:xfrm>
          <a:prstGeom prst="rect">
            <a:avLst/>
          </a:prstGeom>
          <a:noFill/>
          <a:ln>
            <a:noFill/>
          </a:ln>
        </p:spPr>
      </p:pic>
      <p:pic>
        <p:nvPicPr>
          <p:cNvPr id="189" name="Shape 189"/>
          <p:cNvPicPr preferRelativeResize="0"/>
          <p:nvPr/>
        </p:nvPicPr>
        <p:blipFill rotWithShape="1">
          <a:blip r:embed="rId6">
            <a:alphaModFix/>
          </a:blip>
          <a:srcRect/>
          <a:stretch/>
        </p:blipFill>
        <p:spPr>
          <a:xfrm>
            <a:off x="6705600" y="3048000"/>
            <a:ext cx="1390029" cy="326657"/>
          </a:xfrm>
          <a:prstGeom prst="rect">
            <a:avLst/>
          </a:prstGeom>
          <a:noFill/>
          <a:ln>
            <a:noFill/>
          </a:ln>
        </p:spPr>
      </p:pic>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Shape 194"/>
          <p:cNvSpPr txBox="1"/>
          <p:nvPr/>
        </p:nvSpPr>
        <p:spPr>
          <a:xfrm>
            <a:off x="228600" y="457200"/>
            <a:ext cx="8534399" cy="6801861"/>
          </a:xfrm>
          <a:prstGeom prst="rect">
            <a:avLst/>
          </a:prstGeom>
          <a:noFill/>
          <a:ln>
            <a:noFill/>
          </a:ln>
        </p:spPr>
        <p:txBody>
          <a:bodyPr lIns="91425" tIns="45700" rIns="91425" bIns="45700" anchor="t" anchorCtr="0">
            <a:spAutoFit/>
          </a:bodyPr>
          <a:lstStyle/>
          <a:p>
            <a:pPr marL="0" marR="0" lvl="0" indent="0" algn="ctr" rtl="0">
              <a:spcBef>
                <a:spcPts val="0"/>
              </a:spcBef>
              <a:buSzPct val="25000"/>
              <a:buNone/>
            </a:pPr>
            <a:r>
              <a:rPr lang="en-US" sz="3600" b="0" i="0" u="none" strike="noStrike" cap="none" baseline="0">
                <a:solidFill>
                  <a:schemeClr val="dk1"/>
                </a:solidFill>
                <a:latin typeface="Georgia"/>
                <a:ea typeface="Georgia"/>
                <a:cs typeface="Georgia"/>
                <a:sym typeface="Georgia"/>
              </a:rPr>
              <a:t>What is CAFÉ? </a:t>
            </a:r>
          </a:p>
          <a:p>
            <a:pPr marL="0" marR="0" lvl="0" indent="0" algn="ctr" rtl="0">
              <a:spcBef>
                <a:spcPts val="0"/>
              </a:spcBef>
              <a:buSzPct val="25000"/>
              <a:buNone/>
            </a:pPr>
            <a:r>
              <a:rPr lang="en-US" sz="2000" b="0" i="0" u="none" strike="noStrike" cap="none" baseline="0">
                <a:solidFill>
                  <a:schemeClr val="dk1"/>
                </a:solidFill>
                <a:latin typeface="Georgia"/>
                <a:ea typeface="Georgia"/>
                <a:cs typeface="Georgia"/>
                <a:sym typeface="Georgia"/>
              </a:rPr>
              <a:t>CAFE is an acronym for Comprehension, Accuracy, Fluency, and Expanding Vocabulary, and the system includes goal-setting with students in individual conferences, posting of goals on a whole-class board, developing small group instruction (Guided Reading Groups), whole-class instruction and conferring one-on-one with students. </a:t>
            </a:r>
            <a:r>
              <a:rPr lang="en-US" sz="1600" b="0" i="0" u="sng" strike="noStrike" cap="none" baseline="0">
                <a:solidFill>
                  <a:schemeClr val="hlink"/>
                </a:solidFill>
                <a:latin typeface="Georgia"/>
                <a:ea typeface="Georgia"/>
                <a:cs typeface="Georgia"/>
                <a:sym typeface="Georgia"/>
                <a:hlinkClick r:id="rId3"/>
              </a:rPr>
              <a:t>www.thedailycafe.com</a:t>
            </a:r>
            <a:r>
              <a:rPr lang="en-US" sz="1600" b="0" i="0" u="none" strike="noStrike" cap="none" baseline="0">
                <a:solidFill>
                  <a:schemeClr val="dk1"/>
                </a:solidFill>
                <a:latin typeface="Georgia"/>
                <a:ea typeface="Georgia"/>
                <a:cs typeface="Georgia"/>
                <a:sym typeface="Georgia"/>
              </a:rPr>
              <a:t> </a:t>
            </a:r>
          </a:p>
          <a:p>
            <a:pPr marL="0" marR="0" lvl="0" indent="0" algn="ctr" rtl="0">
              <a:spcBef>
                <a:spcPts val="0"/>
              </a:spcBef>
              <a:buNone/>
            </a:pPr>
            <a:endParaRPr sz="2000" b="0" i="0" u="none" strike="noStrike" cap="none" baseline="0">
              <a:solidFill>
                <a:schemeClr val="dk1"/>
              </a:solidFill>
              <a:latin typeface="Georgia"/>
              <a:ea typeface="Georgia"/>
              <a:cs typeface="Georgia"/>
              <a:sym typeface="Georgia"/>
            </a:endParaRPr>
          </a:p>
          <a:p>
            <a:pPr marL="0" marR="0" lvl="0" indent="0" algn="l" rtl="0">
              <a:spcBef>
                <a:spcPts val="0"/>
              </a:spcBef>
              <a:buSzPct val="25000"/>
              <a:buNone/>
            </a:pPr>
            <a:r>
              <a:rPr lang="en-US" sz="2400" b="0" i="0" u="none" strike="noStrike" cap="none" baseline="0">
                <a:solidFill>
                  <a:schemeClr val="dk1"/>
                </a:solidFill>
                <a:latin typeface="Georgia"/>
                <a:ea typeface="Georgia"/>
                <a:cs typeface="Georgia"/>
                <a:sym typeface="Georgia"/>
              </a:rPr>
              <a:t>CAFÉ Menu of Strategies: </a:t>
            </a:r>
            <a:r>
              <a:rPr lang="en-US" sz="2000" b="0" i="0" u="none" strike="noStrike" cap="none" baseline="0">
                <a:solidFill>
                  <a:schemeClr val="dk1"/>
                </a:solidFill>
                <a:latin typeface="Georgia"/>
                <a:ea typeface="Georgia"/>
                <a:cs typeface="Georgia"/>
                <a:sym typeface="Georgia"/>
              </a:rPr>
              <a:t>(see handout for more information)</a:t>
            </a:r>
          </a:p>
          <a:p>
            <a:pPr marL="0" marR="0" lvl="0" indent="0" algn="l" rtl="0">
              <a:spcBef>
                <a:spcPts val="0"/>
              </a:spcBef>
              <a:buSzPct val="25000"/>
              <a:buNone/>
            </a:pPr>
            <a:r>
              <a:rPr lang="en-US" sz="2000" b="0" i="0" u="none" strike="noStrike" cap="none" baseline="0">
                <a:solidFill>
                  <a:schemeClr val="dk1"/>
                </a:solidFill>
                <a:latin typeface="Georgia"/>
                <a:ea typeface="Georgia"/>
                <a:cs typeface="Georgia"/>
                <a:sym typeface="Georgia"/>
              </a:rPr>
              <a:t>Remind your child to use these when reading at home!</a:t>
            </a:r>
          </a:p>
          <a:p>
            <a:pPr marL="342900" marR="0" lvl="0" indent="-34290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Check for Understanding</a:t>
            </a:r>
          </a:p>
          <a:p>
            <a:pPr marL="342900" marR="0" lvl="0" indent="-34290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Just Right Books</a:t>
            </a:r>
          </a:p>
          <a:p>
            <a:pPr marL="342900" marR="0" lvl="0" indent="-34290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Back Up and Re-Read</a:t>
            </a:r>
          </a:p>
          <a:p>
            <a:pPr marL="342900" marR="0" lvl="0" indent="-34290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Tune into Interesting Words</a:t>
            </a:r>
          </a:p>
          <a:p>
            <a:pPr marL="342900" marR="0" lvl="0" indent="-34290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Stretch the Sounds and Reread </a:t>
            </a:r>
          </a:p>
          <a:p>
            <a:pPr marL="342900" marR="0" lvl="0" indent="-34290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Cross Checking </a:t>
            </a:r>
          </a:p>
          <a:p>
            <a:pPr marL="0" marR="0" lvl="0" indent="0" algn="l" rtl="0">
              <a:spcBef>
                <a:spcPts val="0"/>
              </a:spcBef>
              <a:buNone/>
            </a:pPr>
            <a:endParaRPr sz="2400" b="0" i="0" u="none" strike="noStrike" cap="none" baseline="0">
              <a:solidFill>
                <a:schemeClr val="dk1"/>
              </a:solidFill>
              <a:latin typeface="Georgia"/>
              <a:ea typeface="Georgia"/>
              <a:cs typeface="Georgia"/>
              <a:sym typeface="Georgia"/>
            </a:endParaRPr>
          </a:p>
          <a:p>
            <a:pPr marL="0" marR="0" lvl="0" indent="0" algn="l" rtl="0">
              <a:spcBef>
                <a:spcPts val="0"/>
              </a:spcBef>
              <a:buNone/>
            </a:pPr>
            <a:endParaRPr sz="2400" b="0" i="0" u="none" strike="noStrike" cap="none" baseline="0">
              <a:solidFill>
                <a:schemeClr val="dk1"/>
              </a:solidFill>
              <a:latin typeface="Georgia"/>
              <a:ea typeface="Georgia"/>
              <a:cs typeface="Georgia"/>
              <a:sym typeface="Georgia"/>
            </a:endParaRPr>
          </a:p>
          <a:p>
            <a:pPr marL="342900" marR="0" lvl="0" indent="-190500" algn="l" rtl="0">
              <a:spcBef>
                <a:spcPts val="0"/>
              </a:spcBef>
              <a:buClr>
                <a:schemeClr val="dk1"/>
              </a:buClr>
              <a:buFont typeface="Calibri"/>
              <a:buNone/>
            </a:pPr>
            <a:endParaRPr sz="2400" b="0" i="0" u="none" strike="noStrike" cap="none" baseline="0">
              <a:solidFill>
                <a:schemeClr val="dk1"/>
              </a:solidFill>
              <a:latin typeface="Georgia"/>
              <a:ea typeface="Georgia"/>
              <a:cs typeface="Georgia"/>
              <a:sym typeface="Georgia"/>
            </a:endParaRPr>
          </a:p>
          <a:p>
            <a:pPr marL="0" marR="0" lvl="0" indent="0" algn="l" rtl="0">
              <a:spcBef>
                <a:spcPts val="0"/>
              </a:spcBef>
              <a:buNone/>
            </a:pPr>
            <a:endParaRPr sz="2400" b="0" i="0" u="none" strike="noStrike" cap="none" baseline="0">
              <a:solidFill>
                <a:schemeClr val="dk1"/>
              </a:solidFill>
              <a:latin typeface="Georgia"/>
              <a:ea typeface="Georgia"/>
              <a:cs typeface="Georgia"/>
              <a:sym typeface="Georgia"/>
            </a:endParaRPr>
          </a:p>
          <a:p>
            <a:pPr marL="0" marR="0" lvl="0" indent="0" algn="ctr" rtl="0">
              <a:spcBef>
                <a:spcPts val="0"/>
              </a:spcBef>
              <a:buNone/>
            </a:pPr>
            <a:endParaRPr sz="2000" b="0" i="0" u="none" strike="noStrike" cap="none" baseline="0">
              <a:solidFill>
                <a:schemeClr val="dk1"/>
              </a:solidFill>
              <a:latin typeface="Georgia"/>
              <a:ea typeface="Georgia"/>
              <a:cs typeface="Georgia"/>
              <a:sym typeface="Georgia"/>
            </a:endParaRPr>
          </a:p>
        </p:txBody>
      </p:sp>
      <p:pic>
        <p:nvPicPr>
          <p:cNvPr id="195" name="Shape 195"/>
          <p:cNvPicPr preferRelativeResize="0"/>
          <p:nvPr/>
        </p:nvPicPr>
        <p:blipFill rotWithShape="1">
          <a:blip r:embed="rId4">
            <a:alphaModFix/>
          </a:blip>
          <a:srcRect/>
          <a:stretch/>
        </p:blipFill>
        <p:spPr>
          <a:xfrm>
            <a:off x="5273344" y="3352800"/>
            <a:ext cx="3489655" cy="3197531"/>
          </a:xfrm>
          <a:prstGeom prst="rect">
            <a:avLst/>
          </a:prstGeom>
          <a:noFill/>
          <a:ln>
            <a:noFill/>
          </a:ln>
        </p:spPr>
      </p:pic>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Shape 200"/>
          <p:cNvSpPr txBox="1"/>
          <p:nvPr/>
        </p:nvSpPr>
        <p:spPr>
          <a:xfrm>
            <a:off x="228600" y="152400"/>
            <a:ext cx="8534399" cy="8648521"/>
          </a:xfrm>
          <a:prstGeom prst="rect">
            <a:avLst/>
          </a:prstGeom>
          <a:noFill/>
          <a:ln>
            <a:noFill/>
          </a:ln>
        </p:spPr>
        <p:txBody>
          <a:bodyPr lIns="91425" tIns="45700" rIns="91425" bIns="45700" anchor="t" anchorCtr="0">
            <a:spAutoFit/>
          </a:bodyPr>
          <a:lstStyle/>
          <a:p>
            <a:pPr marL="0" marR="0" lvl="0" indent="0" algn="ctr" rtl="0">
              <a:spcBef>
                <a:spcPts val="0"/>
              </a:spcBef>
              <a:buSzPct val="25000"/>
              <a:buNone/>
            </a:pPr>
            <a:r>
              <a:rPr lang="en-US" sz="3600" b="0" i="0" u="none" strike="noStrike" cap="none" baseline="0">
                <a:solidFill>
                  <a:schemeClr val="dk1"/>
                </a:solidFill>
                <a:latin typeface="Georgia"/>
                <a:ea typeface="Georgia"/>
                <a:cs typeface="Georgia"/>
                <a:sym typeface="Georgia"/>
              </a:rPr>
              <a:t>Guided Reading Groups </a:t>
            </a:r>
          </a:p>
          <a:p>
            <a:pPr marL="0" marR="0" lvl="0" indent="0" algn="ctr" rtl="0">
              <a:spcBef>
                <a:spcPts val="0"/>
              </a:spcBef>
              <a:buNone/>
            </a:pPr>
            <a:endParaRPr sz="2000" b="0" i="0" u="none" strike="noStrike" cap="none" baseline="0">
              <a:solidFill>
                <a:schemeClr val="dk1"/>
              </a:solidFill>
              <a:latin typeface="Georgia"/>
              <a:ea typeface="Georgia"/>
              <a:cs typeface="Georgia"/>
              <a:sym typeface="Georgia"/>
            </a:endParaRPr>
          </a:p>
          <a:p>
            <a:pPr marL="0" marR="0" lvl="0" indent="0" algn="l" rtl="0">
              <a:spcBef>
                <a:spcPts val="0"/>
              </a:spcBef>
              <a:buSzPct val="25000"/>
              <a:buNone/>
            </a:pPr>
            <a:r>
              <a:rPr lang="en-US" sz="2400" b="0" i="0" u="none" strike="noStrike" cap="none" baseline="0">
                <a:solidFill>
                  <a:schemeClr val="dk1"/>
                </a:solidFill>
                <a:latin typeface="Georgia"/>
                <a:ea typeface="Georgia"/>
                <a:cs typeface="Georgia"/>
                <a:sym typeface="Georgia"/>
              </a:rPr>
              <a:t>A few things to know:</a:t>
            </a:r>
          </a:p>
          <a:p>
            <a:pPr marL="342900" marR="0" lvl="0" indent="-342900" algn="l" rtl="0">
              <a:spcBef>
                <a:spcPts val="0"/>
              </a:spcBef>
              <a:buClr>
                <a:schemeClr val="dk1"/>
              </a:buClr>
              <a:buSzPct val="100000"/>
              <a:buFont typeface="Georgia"/>
              <a:buChar char="•"/>
            </a:pPr>
            <a:r>
              <a:rPr lang="en-US" sz="2400" b="0" i="0" u="none" strike="noStrike" cap="none" baseline="0">
                <a:solidFill>
                  <a:schemeClr val="dk1"/>
                </a:solidFill>
                <a:latin typeface="Georgia"/>
                <a:ea typeface="Georgia"/>
                <a:cs typeface="Georgia"/>
                <a:sym typeface="Georgia"/>
              </a:rPr>
              <a:t>Your child will be bringing out a “Just Right Book” 2-3 times a week. These will be books that your child has read in class and shouldn’t be a struggle. </a:t>
            </a:r>
          </a:p>
          <a:p>
            <a:pPr marL="342900" marR="0" lvl="0" indent="-342900" algn="l" rtl="0">
              <a:spcBef>
                <a:spcPts val="0"/>
              </a:spcBef>
              <a:buClr>
                <a:schemeClr val="dk1"/>
              </a:buClr>
              <a:buSzPct val="100000"/>
              <a:buFont typeface="Georgia"/>
              <a:buChar char="•"/>
            </a:pPr>
            <a:r>
              <a:rPr lang="en-US" sz="2400" b="1" i="0" u="none" strike="noStrike" cap="none" baseline="0">
                <a:solidFill>
                  <a:schemeClr val="dk1"/>
                </a:solidFill>
                <a:latin typeface="Georgia"/>
                <a:ea typeface="Georgia"/>
                <a:cs typeface="Georgia"/>
                <a:sym typeface="Georgia"/>
              </a:rPr>
              <a:t>Please read these books nightly and return daily. </a:t>
            </a:r>
          </a:p>
          <a:p>
            <a:pPr marL="342900" marR="0" lvl="0" indent="-342900" algn="l" rtl="0">
              <a:spcBef>
                <a:spcPts val="0"/>
              </a:spcBef>
              <a:buClr>
                <a:schemeClr val="dk1"/>
              </a:buClr>
              <a:buSzPct val="100000"/>
              <a:buFont typeface="Georgia"/>
              <a:buChar char="•"/>
            </a:pPr>
            <a:r>
              <a:rPr lang="en-US" sz="2400" b="0" i="0" u="none" strike="noStrike" cap="none" baseline="0">
                <a:solidFill>
                  <a:schemeClr val="dk1"/>
                </a:solidFill>
                <a:latin typeface="Georgia"/>
                <a:ea typeface="Georgia"/>
                <a:cs typeface="Georgia"/>
                <a:sym typeface="Georgia"/>
              </a:rPr>
              <a:t>Have your child use their strategies before helping them. Avoid covering up the pictures, allowing your child to memorize the book, and telling your child the word right away.</a:t>
            </a:r>
          </a:p>
          <a:p>
            <a:pPr marL="342900" marR="0" lvl="0" indent="-342900" algn="l" rtl="0">
              <a:spcBef>
                <a:spcPts val="0"/>
              </a:spcBef>
              <a:buClr>
                <a:schemeClr val="dk1"/>
              </a:buClr>
              <a:buSzPct val="100000"/>
              <a:buFont typeface="Georgia"/>
              <a:buChar char="•"/>
            </a:pPr>
            <a:r>
              <a:rPr lang="en-US" sz="2400" b="0" i="0" u="none" strike="noStrike" cap="none" baseline="0">
                <a:solidFill>
                  <a:schemeClr val="dk1"/>
                </a:solidFill>
                <a:latin typeface="Georgia"/>
                <a:ea typeface="Georgia"/>
                <a:cs typeface="Georgia"/>
                <a:sym typeface="Georgia"/>
              </a:rPr>
              <a:t>Before, during and after reading the book, ask your child questions. Such as:</a:t>
            </a:r>
          </a:p>
          <a:p>
            <a:pPr marL="800100" marR="0" lvl="1" indent="-34290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What do you think the book will be about?</a:t>
            </a:r>
          </a:p>
          <a:p>
            <a:pPr marL="800100" marR="0" lvl="1" indent="-34290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What were the characters? Setting? Problem? Solution?</a:t>
            </a:r>
          </a:p>
          <a:p>
            <a:pPr marL="800100" marR="0" lvl="1" indent="-34290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Who was your favorite character? Why?</a:t>
            </a:r>
          </a:p>
          <a:p>
            <a:pPr marL="800100" marR="0" lvl="1" indent="-34290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Starting from the beginning, retell the story in your own words. </a:t>
            </a:r>
          </a:p>
          <a:p>
            <a:pPr marL="800100" marR="0" lvl="1" indent="-215900" algn="l" rtl="0">
              <a:spcBef>
                <a:spcPts val="0"/>
              </a:spcBef>
              <a:buClr>
                <a:schemeClr val="dk1"/>
              </a:buClr>
              <a:buFont typeface="Calibri"/>
              <a:buNone/>
            </a:pPr>
            <a:endParaRPr sz="2000" b="0" i="0" u="none" strike="noStrike" cap="none" baseline="0">
              <a:solidFill>
                <a:schemeClr val="dk1"/>
              </a:solidFill>
              <a:latin typeface="Georgia"/>
              <a:ea typeface="Georgia"/>
              <a:cs typeface="Georgia"/>
              <a:sym typeface="Georgia"/>
            </a:endParaRPr>
          </a:p>
          <a:p>
            <a:pPr marL="342900" marR="0" lvl="0" indent="-190500" algn="l" rtl="0">
              <a:spcBef>
                <a:spcPts val="0"/>
              </a:spcBef>
              <a:buClr>
                <a:schemeClr val="dk1"/>
              </a:buClr>
              <a:buFont typeface="Calibri"/>
              <a:buNone/>
            </a:pPr>
            <a:endParaRPr sz="2400" b="0" i="0" u="none" strike="noStrike" cap="none" baseline="0">
              <a:solidFill>
                <a:schemeClr val="dk1"/>
              </a:solidFill>
              <a:latin typeface="Georgia"/>
              <a:ea typeface="Georgia"/>
              <a:cs typeface="Georgia"/>
              <a:sym typeface="Georgia"/>
            </a:endParaRPr>
          </a:p>
          <a:p>
            <a:pPr marL="0" marR="0" lvl="0" indent="0" algn="l" rtl="0">
              <a:spcBef>
                <a:spcPts val="0"/>
              </a:spcBef>
              <a:buNone/>
            </a:pPr>
            <a:endParaRPr sz="2400" b="0" i="0" u="none" strike="noStrike" cap="none" baseline="0">
              <a:solidFill>
                <a:schemeClr val="dk1"/>
              </a:solidFill>
              <a:latin typeface="Georgia"/>
              <a:ea typeface="Georgia"/>
              <a:cs typeface="Georgia"/>
              <a:sym typeface="Georgia"/>
            </a:endParaRPr>
          </a:p>
          <a:p>
            <a:pPr marL="342900" marR="0" lvl="0" indent="-190500" algn="l" rtl="0">
              <a:spcBef>
                <a:spcPts val="0"/>
              </a:spcBef>
              <a:buClr>
                <a:schemeClr val="dk1"/>
              </a:buClr>
              <a:buFont typeface="Calibri"/>
              <a:buNone/>
            </a:pPr>
            <a:endParaRPr sz="2400" b="0" i="0" u="none" strike="noStrike" cap="none" baseline="0">
              <a:solidFill>
                <a:schemeClr val="dk1"/>
              </a:solidFill>
              <a:latin typeface="Georgia"/>
              <a:ea typeface="Georgia"/>
              <a:cs typeface="Georgia"/>
              <a:sym typeface="Georgia"/>
            </a:endParaRPr>
          </a:p>
          <a:p>
            <a:pPr marL="0" marR="0" lvl="0" indent="0" algn="l" rtl="0">
              <a:spcBef>
                <a:spcPts val="0"/>
              </a:spcBef>
              <a:buNone/>
            </a:pPr>
            <a:endParaRPr sz="2400" b="0" i="0" u="none" strike="noStrike" cap="none" baseline="0">
              <a:solidFill>
                <a:schemeClr val="dk1"/>
              </a:solidFill>
              <a:latin typeface="Georgia"/>
              <a:ea typeface="Georgia"/>
              <a:cs typeface="Georgia"/>
              <a:sym typeface="Georgia"/>
            </a:endParaRPr>
          </a:p>
          <a:p>
            <a:pPr marL="0" marR="0" lvl="0" indent="0" algn="ctr" rtl="0">
              <a:spcBef>
                <a:spcPts val="0"/>
              </a:spcBef>
              <a:buNone/>
            </a:pPr>
            <a:endParaRPr sz="2000" b="0" i="0" u="none" strike="noStrike" cap="none" baseline="0">
              <a:solidFill>
                <a:schemeClr val="dk1"/>
              </a:solidFill>
              <a:latin typeface="Georgia"/>
              <a:ea typeface="Georgia"/>
              <a:cs typeface="Georgia"/>
              <a:sym typeface="Georgia"/>
            </a:endParaRPr>
          </a:p>
        </p:txBody>
      </p:sp>
      <p:pic>
        <p:nvPicPr>
          <p:cNvPr id="201" name="Shape 201"/>
          <p:cNvPicPr preferRelativeResize="0"/>
          <p:nvPr/>
        </p:nvPicPr>
        <p:blipFill rotWithShape="1">
          <a:blip r:embed="rId3">
            <a:alphaModFix/>
          </a:blip>
          <a:srcRect/>
          <a:stretch/>
        </p:blipFill>
        <p:spPr>
          <a:xfrm>
            <a:off x="7266709" y="260728"/>
            <a:ext cx="1120140" cy="1158765"/>
          </a:xfrm>
          <a:prstGeom prst="rect">
            <a:avLst/>
          </a:prstGeom>
          <a:noFill/>
          <a:ln>
            <a:noFill/>
          </a:ln>
        </p:spPr>
      </p:pic>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Shape 206"/>
          <p:cNvSpPr txBox="1"/>
          <p:nvPr/>
        </p:nvSpPr>
        <p:spPr>
          <a:xfrm>
            <a:off x="685800" y="345900"/>
            <a:ext cx="7772400" cy="2762399"/>
          </a:xfrm>
          <a:prstGeom prst="rect">
            <a:avLst/>
          </a:prstGeom>
          <a:noFill/>
          <a:ln>
            <a:noFill/>
          </a:ln>
        </p:spPr>
        <p:txBody>
          <a:bodyPr lIns="91425" tIns="45700" rIns="91425" bIns="45700" anchor="t" anchorCtr="0">
            <a:spAutoFit/>
          </a:bodyPr>
          <a:lstStyle/>
          <a:p>
            <a:pPr marL="0" marR="0" lvl="0" indent="0" algn="ctr" rtl="0">
              <a:spcBef>
                <a:spcPts val="0"/>
              </a:spcBef>
              <a:buClr>
                <a:srgbClr val="FF0000"/>
              </a:buClr>
              <a:buSzPct val="25000"/>
              <a:buFont typeface="Arial"/>
              <a:buNone/>
            </a:pPr>
            <a:r>
              <a:rPr lang="en-US" sz="9600" b="0" i="0" u="none" strike="noStrike" cap="none" baseline="0">
                <a:solidFill>
                  <a:srgbClr val="FF0000"/>
                </a:solidFill>
                <a:latin typeface="Arial"/>
                <a:ea typeface="Arial"/>
                <a:cs typeface="Arial"/>
                <a:sym typeface="Arial"/>
              </a:rPr>
              <a:t>Social Studies </a:t>
            </a:r>
          </a:p>
        </p:txBody>
      </p:sp>
      <p:sp>
        <p:nvSpPr>
          <p:cNvPr id="207" name="Shape 207"/>
          <p:cNvSpPr txBox="1"/>
          <p:nvPr/>
        </p:nvSpPr>
        <p:spPr>
          <a:xfrm>
            <a:off x="1447800" y="4884241"/>
            <a:ext cx="6781800" cy="769441"/>
          </a:xfrm>
          <a:prstGeom prst="rect">
            <a:avLst/>
          </a:prstGeom>
          <a:noFill/>
          <a:ln>
            <a:noFill/>
          </a:ln>
        </p:spPr>
        <p:txBody>
          <a:bodyPr lIns="91425" tIns="45700" rIns="91425" bIns="45700" anchor="t" anchorCtr="0">
            <a:spAutoFit/>
          </a:bodyPr>
          <a:lstStyle/>
          <a:p>
            <a:pPr marL="0" marR="0" lvl="0" indent="0" algn="ctr" rtl="0">
              <a:spcBef>
                <a:spcPts val="0"/>
              </a:spcBef>
              <a:buSzPct val="25000"/>
              <a:buNone/>
            </a:pPr>
            <a:r>
              <a:rPr lang="en-US" sz="4400" b="0" i="0" u="none" strike="noStrike" cap="none" baseline="0">
                <a:solidFill>
                  <a:srgbClr val="00B0F0"/>
                </a:solidFill>
                <a:latin typeface="Georgia"/>
                <a:ea typeface="Georgia"/>
                <a:cs typeface="Georgia"/>
                <a:sym typeface="Georgia"/>
              </a:rPr>
              <a:t>with Mrs. </a:t>
            </a:r>
            <a:r>
              <a:rPr lang="en-US" sz="4400">
                <a:solidFill>
                  <a:srgbClr val="00B0F0"/>
                </a:solidFill>
                <a:latin typeface="Georgia"/>
                <a:ea typeface="Georgia"/>
                <a:cs typeface="Georgia"/>
                <a:sym typeface="Georgia"/>
              </a:rPr>
              <a:t>Hoang</a:t>
            </a:r>
          </a:p>
        </p:txBody>
      </p:sp>
      <p:pic>
        <p:nvPicPr>
          <p:cNvPr id="208" name="Shape 208"/>
          <p:cNvPicPr preferRelativeResize="0"/>
          <p:nvPr/>
        </p:nvPicPr>
        <p:blipFill rotWithShape="1">
          <a:blip r:embed="rId3">
            <a:alphaModFix/>
          </a:blip>
          <a:srcRect/>
          <a:stretch/>
        </p:blipFill>
        <p:spPr>
          <a:xfrm>
            <a:off x="4182600" y="3320225"/>
            <a:ext cx="1248000" cy="1233000"/>
          </a:xfrm>
          <a:prstGeom prst="rect">
            <a:avLst/>
          </a:prstGeom>
          <a:noFill/>
          <a:ln>
            <a:noFill/>
          </a:ln>
        </p:spPr>
      </p:pic>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Shape 213"/>
          <p:cNvSpPr txBox="1"/>
          <p:nvPr/>
        </p:nvSpPr>
        <p:spPr>
          <a:xfrm>
            <a:off x="304800" y="152400"/>
            <a:ext cx="8534399" cy="5693865"/>
          </a:xfrm>
          <a:prstGeom prst="rect">
            <a:avLst/>
          </a:prstGeom>
          <a:noFill/>
          <a:ln>
            <a:noFill/>
          </a:ln>
        </p:spPr>
        <p:txBody>
          <a:bodyPr lIns="91425" tIns="45700" rIns="91425" bIns="45700" anchor="t" anchorCtr="0">
            <a:spAutoFit/>
          </a:bodyPr>
          <a:lstStyle/>
          <a:p>
            <a:pPr marL="0" marR="0" lvl="0" indent="0" algn="ctr" rtl="0">
              <a:spcBef>
                <a:spcPts val="0"/>
              </a:spcBef>
              <a:buSzPct val="25000"/>
              <a:buNone/>
            </a:pPr>
            <a:r>
              <a:rPr lang="en-US" sz="2800" b="0" i="0" u="none" strike="noStrike" cap="none" baseline="0">
                <a:solidFill>
                  <a:schemeClr val="dk1"/>
                </a:solidFill>
                <a:latin typeface="Georgia"/>
                <a:ea typeface="Georgia"/>
                <a:cs typeface="Georgia"/>
                <a:sym typeface="Georgia"/>
              </a:rPr>
              <a:t>What will my child learn?</a:t>
            </a:r>
          </a:p>
          <a:p>
            <a:pPr marL="0" marR="0" lvl="0" indent="0" algn="l" rtl="0">
              <a:spcBef>
                <a:spcPts val="0"/>
              </a:spcBef>
              <a:buSzPct val="25000"/>
              <a:buNone/>
            </a:pPr>
            <a:r>
              <a:rPr lang="en-US" sz="2800" b="0" i="0" u="none" strike="noStrike" cap="none" baseline="0">
                <a:solidFill>
                  <a:schemeClr val="dk1"/>
                </a:solidFill>
                <a:latin typeface="Georgia"/>
                <a:ea typeface="Georgia"/>
                <a:cs typeface="Georgia"/>
                <a:sym typeface="Georgia"/>
              </a:rPr>
              <a:t>1</a:t>
            </a:r>
            <a:r>
              <a:rPr lang="en-US" sz="2800" b="0" i="0" u="none" strike="noStrike" cap="none" baseline="30000">
                <a:solidFill>
                  <a:schemeClr val="dk1"/>
                </a:solidFill>
                <a:latin typeface="Georgia"/>
                <a:ea typeface="Georgia"/>
                <a:cs typeface="Georgia"/>
                <a:sym typeface="Georgia"/>
              </a:rPr>
              <a:t>st</a:t>
            </a:r>
            <a:r>
              <a:rPr lang="en-US" sz="2800" b="0" i="0" u="none" strike="noStrike" cap="none" baseline="0">
                <a:solidFill>
                  <a:schemeClr val="dk1"/>
                </a:solidFill>
                <a:latin typeface="Georgia"/>
                <a:ea typeface="Georgia"/>
                <a:cs typeface="Georgia"/>
                <a:sym typeface="Georgia"/>
              </a:rPr>
              <a:t> and 2</a:t>
            </a:r>
            <a:r>
              <a:rPr lang="en-US" sz="2800" b="0" i="0" u="none" strike="noStrike" cap="none" baseline="30000">
                <a:solidFill>
                  <a:schemeClr val="dk1"/>
                </a:solidFill>
                <a:latin typeface="Georgia"/>
                <a:ea typeface="Georgia"/>
                <a:cs typeface="Georgia"/>
                <a:sym typeface="Georgia"/>
              </a:rPr>
              <a:t>nd</a:t>
            </a:r>
            <a:r>
              <a:rPr lang="en-US" sz="2800" b="0" i="0" u="none" strike="noStrike" cap="none" baseline="0">
                <a:solidFill>
                  <a:schemeClr val="dk1"/>
                </a:solidFill>
                <a:latin typeface="Georgia"/>
                <a:ea typeface="Georgia"/>
                <a:cs typeface="Georgia"/>
                <a:sym typeface="Georgia"/>
              </a:rPr>
              <a:t> 6 Weeks:</a:t>
            </a:r>
          </a:p>
          <a:p>
            <a:pPr marL="285750" marR="0" lvl="0" indent="-285750" algn="l" rtl="0">
              <a:spcBef>
                <a:spcPts val="0"/>
              </a:spcBef>
              <a:buClr>
                <a:schemeClr val="dk1"/>
              </a:buClr>
              <a:buSzPct val="100000"/>
              <a:buFont typeface="Georgia"/>
              <a:buChar char="•"/>
            </a:pPr>
            <a:r>
              <a:rPr lang="en-US" sz="1800" b="0" i="0" u="none" strike="noStrike" cap="none" baseline="0">
                <a:solidFill>
                  <a:schemeClr val="dk1"/>
                </a:solidFill>
                <a:latin typeface="Georgia"/>
                <a:ea typeface="Georgia"/>
                <a:cs typeface="Georgia"/>
                <a:sym typeface="Georgia"/>
              </a:rPr>
              <a:t>Local Authority Figures-</a:t>
            </a:r>
          </a:p>
          <a:p>
            <a:pPr marL="742950" marR="0" lvl="1" indent="-285750" algn="l" rtl="0">
              <a:spcBef>
                <a:spcPts val="0"/>
              </a:spcBef>
              <a:buClr>
                <a:schemeClr val="dk1"/>
              </a:buClr>
              <a:buSzPct val="100000"/>
              <a:buFont typeface="Georgia"/>
              <a:buChar char="•"/>
            </a:pPr>
            <a:r>
              <a:rPr lang="en-US" sz="1800" b="0" i="0" u="none" strike="noStrike" cap="none" baseline="0">
                <a:solidFill>
                  <a:schemeClr val="dk1"/>
                </a:solidFill>
                <a:latin typeface="Georgia"/>
                <a:ea typeface="Georgia"/>
                <a:cs typeface="Georgia"/>
                <a:sym typeface="Georgia"/>
              </a:rPr>
              <a:t>Someone who is in charge of you, keeps your safe, makes rules and laws, and gives you consequences for breaking rules and laws.</a:t>
            </a:r>
          </a:p>
          <a:p>
            <a:pPr marL="742950" marR="0" lvl="1" indent="-285750" algn="l" rtl="0">
              <a:spcBef>
                <a:spcPts val="0"/>
              </a:spcBef>
              <a:buClr>
                <a:schemeClr val="dk1"/>
              </a:buClr>
              <a:buSzPct val="100000"/>
              <a:buFont typeface="Georgia"/>
              <a:buChar char="•"/>
            </a:pPr>
            <a:r>
              <a:rPr lang="en-US" sz="1800" b="0" i="0" u="none" strike="noStrike" cap="none" baseline="0">
                <a:solidFill>
                  <a:schemeClr val="dk1"/>
                </a:solidFill>
                <a:latin typeface="Georgia"/>
                <a:ea typeface="Georgia"/>
                <a:cs typeface="Georgia"/>
                <a:sym typeface="Georgia"/>
              </a:rPr>
              <a:t>Examples: Mom, Dad, Grandma, Grandpa, Older Siblings, Police Officer, Teacher, Principal</a:t>
            </a:r>
          </a:p>
          <a:p>
            <a:pPr marL="285750" marR="0" lvl="0" indent="-285750" algn="l" rtl="0">
              <a:spcBef>
                <a:spcPts val="0"/>
              </a:spcBef>
              <a:buClr>
                <a:schemeClr val="dk1"/>
              </a:buClr>
              <a:buSzPct val="100000"/>
              <a:buFont typeface="Georgia"/>
              <a:buChar char="•"/>
            </a:pPr>
            <a:r>
              <a:rPr lang="en-US" sz="1800" b="0" i="0" u="none" strike="noStrike" cap="none" baseline="0">
                <a:solidFill>
                  <a:schemeClr val="dk1"/>
                </a:solidFill>
                <a:latin typeface="Georgia"/>
                <a:ea typeface="Georgia"/>
                <a:cs typeface="Georgia"/>
                <a:sym typeface="Georgia"/>
              </a:rPr>
              <a:t>Why do we have rules and laws?</a:t>
            </a:r>
          </a:p>
          <a:p>
            <a:pPr marL="742950" marR="0" lvl="1" indent="-285750" algn="l" rtl="0">
              <a:spcBef>
                <a:spcPts val="0"/>
              </a:spcBef>
              <a:buClr>
                <a:schemeClr val="dk1"/>
              </a:buClr>
              <a:buSzPct val="100000"/>
              <a:buFont typeface="Georgia"/>
              <a:buChar char="•"/>
            </a:pPr>
            <a:r>
              <a:rPr lang="en-US" sz="1800" b="0" i="0" u="none" strike="noStrike" cap="none" baseline="0">
                <a:solidFill>
                  <a:schemeClr val="dk1"/>
                </a:solidFill>
                <a:latin typeface="Georgia"/>
                <a:ea typeface="Georgia"/>
                <a:cs typeface="Georgia"/>
                <a:sym typeface="Georgia"/>
              </a:rPr>
              <a:t>To keep us safe, to keep things in order, and to make things fair. </a:t>
            </a:r>
          </a:p>
          <a:p>
            <a:pPr marL="285750" marR="0" lvl="0" indent="-285750" algn="l" rtl="0">
              <a:spcBef>
                <a:spcPts val="0"/>
              </a:spcBef>
              <a:buClr>
                <a:schemeClr val="dk1"/>
              </a:buClr>
              <a:buSzPct val="100000"/>
              <a:buFont typeface="Georgia"/>
              <a:buChar char="•"/>
            </a:pPr>
            <a:r>
              <a:rPr lang="en-US" sz="1800" b="0" i="0" u="none" strike="noStrike" cap="none" baseline="0">
                <a:solidFill>
                  <a:schemeClr val="dk1"/>
                </a:solidFill>
                <a:latin typeface="Georgia"/>
                <a:ea typeface="Georgia"/>
                <a:cs typeface="Georgia"/>
                <a:sym typeface="Georgia"/>
              </a:rPr>
              <a:t>United States Symbols</a:t>
            </a:r>
          </a:p>
          <a:p>
            <a:pPr marL="742950" marR="0" lvl="1" indent="-285750" algn="l" rtl="0">
              <a:spcBef>
                <a:spcPts val="0"/>
              </a:spcBef>
              <a:buClr>
                <a:schemeClr val="dk1"/>
              </a:buClr>
              <a:buSzPct val="100000"/>
              <a:buFont typeface="Georgia"/>
              <a:buChar char="•"/>
            </a:pPr>
            <a:r>
              <a:rPr lang="en-US" sz="1800" b="0" i="0" u="none" strike="noStrike" cap="none" baseline="0">
                <a:solidFill>
                  <a:schemeClr val="dk1"/>
                </a:solidFill>
                <a:latin typeface="Georgia"/>
                <a:ea typeface="Georgia"/>
                <a:cs typeface="Georgia"/>
                <a:sym typeface="Georgia"/>
              </a:rPr>
              <a:t>Statue of Liberty- In New York, Stands for Freedom, gift from France</a:t>
            </a:r>
          </a:p>
          <a:p>
            <a:pPr marL="742950" marR="0" lvl="1" indent="-285750" algn="l" rtl="0">
              <a:spcBef>
                <a:spcPts val="0"/>
              </a:spcBef>
              <a:buClr>
                <a:schemeClr val="dk1"/>
              </a:buClr>
              <a:buSzPct val="100000"/>
              <a:buFont typeface="Georgia"/>
              <a:buChar char="•"/>
            </a:pPr>
            <a:r>
              <a:rPr lang="en-US" sz="1800" b="0" i="0" u="none" strike="noStrike" cap="none" baseline="0">
                <a:solidFill>
                  <a:schemeClr val="dk1"/>
                </a:solidFill>
                <a:latin typeface="Georgia"/>
                <a:ea typeface="Georgia"/>
                <a:cs typeface="Georgia"/>
                <a:sym typeface="Georgia"/>
              </a:rPr>
              <a:t>Liberty Bell- In Philadelphia, PA, Stands for Freedom</a:t>
            </a:r>
          </a:p>
          <a:p>
            <a:pPr marL="742950" marR="0" lvl="1" indent="-285750" algn="l" rtl="0">
              <a:spcBef>
                <a:spcPts val="0"/>
              </a:spcBef>
              <a:buClr>
                <a:schemeClr val="dk1"/>
              </a:buClr>
              <a:buSzPct val="100000"/>
              <a:buFont typeface="Georgia"/>
              <a:buChar char="•"/>
            </a:pPr>
            <a:r>
              <a:rPr lang="en-US" sz="1800" b="0" i="0" u="none" strike="noStrike" cap="none" baseline="0">
                <a:solidFill>
                  <a:schemeClr val="dk1"/>
                </a:solidFill>
                <a:latin typeface="Georgia"/>
                <a:ea typeface="Georgia"/>
                <a:cs typeface="Georgia"/>
                <a:sym typeface="Georgia"/>
              </a:rPr>
              <a:t>American Flag- Red, White and Blue, 50 stars for the 50 states, 13 stripes for the original 13 colonies</a:t>
            </a:r>
          </a:p>
          <a:p>
            <a:pPr marL="285750" marR="0" lvl="0" indent="-285750" algn="l" rtl="0">
              <a:spcBef>
                <a:spcPts val="0"/>
              </a:spcBef>
              <a:buClr>
                <a:schemeClr val="dk1"/>
              </a:buClr>
              <a:buSzPct val="100000"/>
              <a:buFont typeface="Georgia"/>
              <a:buChar char="•"/>
            </a:pPr>
            <a:r>
              <a:rPr lang="en-US" sz="1800" b="0" i="0" u="none" strike="noStrike" cap="none" baseline="0">
                <a:solidFill>
                  <a:schemeClr val="dk1"/>
                </a:solidFill>
                <a:latin typeface="Georgia"/>
                <a:ea typeface="Georgia"/>
                <a:cs typeface="Georgia"/>
                <a:sym typeface="Georgia"/>
              </a:rPr>
              <a:t>Constitution Day- September 17</a:t>
            </a:r>
            <a:r>
              <a:rPr lang="en-US" sz="1800" b="0" i="0" u="none" strike="noStrike" cap="none" baseline="30000">
                <a:solidFill>
                  <a:schemeClr val="dk1"/>
                </a:solidFill>
                <a:latin typeface="Georgia"/>
                <a:ea typeface="Georgia"/>
                <a:cs typeface="Georgia"/>
                <a:sym typeface="Georgia"/>
              </a:rPr>
              <a:t>th</a:t>
            </a:r>
            <a:r>
              <a:rPr lang="en-US" sz="1800" b="0" i="0" u="none" strike="noStrike" cap="none" baseline="0">
                <a:solidFill>
                  <a:schemeClr val="dk1"/>
                </a:solidFill>
                <a:latin typeface="Georgia"/>
                <a:ea typeface="Georgia"/>
                <a:cs typeface="Georgia"/>
                <a:sym typeface="Georgia"/>
              </a:rPr>
              <a:t> </a:t>
            </a:r>
          </a:p>
          <a:p>
            <a:pPr marL="285750" marR="0" lvl="0" indent="-285750" algn="l" rtl="0">
              <a:spcBef>
                <a:spcPts val="0"/>
              </a:spcBef>
              <a:buClr>
                <a:schemeClr val="dk1"/>
              </a:buClr>
              <a:buSzPct val="100000"/>
              <a:buFont typeface="Georgia"/>
              <a:buChar char="•"/>
            </a:pPr>
            <a:r>
              <a:rPr lang="en-US" sz="1800" b="0" i="0" u="none" strike="noStrike" cap="none" baseline="0">
                <a:solidFill>
                  <a:schemeClr val="dk1"/>
                </a:solidFill>
                <a:latin typeface="Georgia"/>
                <a:ea typeface="Georgia"/>
                <a:cs typeface="Georgia"/>
                <a:sym typeface="Georgia"/>
              </a:rPr>
              <a:t>Historical Figures and Good Citizens who have helped shape the community, state and nation: </a:t>
            </a:r>
            <a:r>
              <a:rPr lang="en-US" sz="1800" b="0" i="0" u="none" strike="noStrike" cap="none" baseline="0">
                <a:solidFill>
                  <a:srgbClr val="000000"/>
                </a:solidFill>
                <a:latin typeface="Arial"/>
                <a:ea typeface="Arial"/>
                <a:cs typeface="Arial"/>
                <a:sym typeface="Arial"/>
              </a:rPr>
              <a:t>Benjamin Franklin, Eleanor Roosevelt, and Francis Scott Key</a:t>
            </a:r>
          </a:p>
          <a:p>
            <a:pPr marL="285750" marR="0" lvl="0" indent="-171450" algn="l" rtl="0">
              <a:spcBef>
                <a:spcPts val="0"/>
              </a:spcBef>
              <a:buClr>
                <a:schemeClr val="dk1"/>
              </a:buClr>
              <a:buFont typeface="Calibri"/>
              <a:buNone/>
            </a:pPr>
            <a:endParaRPr sz="1800" b="0" i="0" u="none" strike="noStrike" cap="none" baseline="0">
              <a:solidFill>
                <a:schemeClr val="dk1"/>
              </a:solidFill>
              <a:latin typeface="Georgia"/>
              <a:ea typeface="Georgia"/>
              <a:cs typeface="Georgia"/>
              <a:sym typeface="Georgia"/>
            </a:endParaRPr>
          </a:p>
          <a:p>
            <a:pPr marL="285750" marR="0" lvl="0" indent="-158750" algn="l" rtl="0">
              <a:spcBef>
                <a:spcPts val="0"/>
              </a:spcBef>
              <a:buClr>
                <a:schemeClr val="dk1"/>
              </a:buClr>
              <a:buFont typeface="Calibri"/>
              <a:buNone/>
            </a:pPr>
            <a:endParaRPr sz="2000" b="0" i="0" u="none" strike="noStrike" cap="none" baseline="0">
              <a:solidFill>
                <a:schemeClr val="dk1"/>
              </a:solidFill>
              <a:latin typeface="Calibri"/>
              <a:ea typeface="Calibri"/>
              <a:cs typeface="Calibri"/>
              <a:sym typeface="Calibri"/>
            </a:endParaRPr>
          </a:p>
        </p:txBody>
      </p:sp>
      <p:pic>
        <p:nvPicPr>
          <p:cNvPr id="214" name="Shape 214"/>
          <p:cNvPicPr preferRelativeResize="0"/>
          <p:nvPr/>
        </p:nvPicPr>
        <p:blipFill rotWithShape="1">
          <a:blip r:embed="rId3">
            <a:alphaModFix/>
          </a:blip>
          <a:srcRect/>
          <a:stretch/>
        </p:blipFill>
        <p:spPr>
          <a:xfrm>
            <a:off x="7010400" y="5334000"/>
            <a:ext cx="903113" cy="1368355"/>
          </a:xfrm>
          <a:prstGeom prst="rect">
            <a:avLst/>
          </a:prstGeom>
          <a:noFill/>
          <a:ln>
            <a:noFill/>
          </a:ln>
        </p:spPr>
      </p:pic>
      <p:pic>
        <p:nvPicPr>
          <p:cNvPr id="215" name="Shape 215"/>
          <p:cNvPicPr preferRelativeResize="0"/>
          <p:nvPr/>
        </p:nvPicPr>
        <p:blipFill rotWithShape="1">
          <a:blip r:embed="rId4">
            <a:alphaModFix/>
          </a:blip>
          <a:srcRect/>
          <a:stretch/>
        </p:blipFill>
        <p:spPr>
          <a:xfrm>
            <a:off x="4191000" y="5427248"/>
            <a:ext cx="1143000" cy="1275105"/>
          </a:xfrm>
          <a:prstGeom prst="rect">
            <a:avLst/>
          </a:prstGeom>
          <a:noFill/>
          <a:ln>
            <a:noFill/>
          </a:ln>
        </p:spPr>
      </p:pic>
      <p:pic>
        <p:nvPicPr>
          <p:cNvPr id="216" name="Shape 216"/>
          <p:cNvPicPr preferRelativeResize="0"/>
          <p:nvPr/>
        </p:nvPicPr>
        <p:blipFill rotWithShape="1">
          <a:blip r:embed="rId5">
            <a:alphaModFix/>
          </a:blip>
          <a:srcRect/>
          <a:stretch/>
        </p:blipFill>
        <p:spPr>
          <a:xfrm>
            <a:off x="1143000" y="5444141"/>
            <a:ext cx="1827885" cy="1258213"/>
          </a:xfrm>
          <a:prstGeom prst="rect">
            <a:avLst/>
          </a:prstGeom>
          <a:noFill/>
          <a:ln>
            <a:noFill/>
          </a:ln>
        </p:spPr>
      </p:pic>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Shape 91"/>
          <p:cNvSpPr txBox="1">
            <a:spLocks noGrp="1"/>
          </p:cNvSpPr>
          <p:nvPr>
            <p:ph type="body" idx="1"/>
          </p:nvPr>
        </p:nvSpPr>
        <p:spPr>
          <a:xfrm>
            <a:off x="381000" y="457200"/>
            <a:ext cx="8229600" cy="5943599"/>
          </a:xfrm>
          <a:prstGeom prst="rect">
            <a:avLst/>
          </a:prstGeom>
          <a:noFill/>
          <a:ln>
            <a:noFill/>
          </a:ln>
        </p:spPr>
        <p:txBody>
          <a:bodyPr lIns="91425" tIns="45700" rIns="91425" bIns="45700" anchor="t" anchorCtr="0">
            <a:spAutoFit/>
          </a:bodyPr>
          <a:lstStyle/>
          <a:p>
            <a:pPr marL="0" marR="0" lvl="0" indent="0" algn="ctr" rtl="0">
              <a:spcBef>
                <a:spcPts val="0"/>
              </a:spcBef>
              <a:buClr>
                <a:schemeClr val="dk1"/>
              </a:buClr>
              <a:buSzPct val="25000"/>
              <a:buFont typeface="Calibri"/>
              <a:buNone/>
            </a:pPr>
            <a:r>
              <a:rPr lang="en-US" sz="4400" b="0" i="0" u="none" strike="noStrike" cap="none" baseline="0">
                <a:solidFill>
                  <a:schemeClr val="dk1"/>
                </a:solidFill>
                <a:latin typeface="Calibri"/>
                <a:ea typeface="Calibri"/>
                <a:cs typeface="Calibri"/>
                <a:sym typeface="Calibri"/>
              </a:rPr>
              <a:t>Grading System </a:t>
            </a:r>
          </a:p>
          <a:p>
            <a:pPr marL="342900" marR="0" lvl="0" indent="-342900" algn="l" rtl="0">
              <a:spcBef>
                <a:spcPts val="880"/>
              </a:spcBef>
              <a:buClr>
                <a:schemeClr val="dk1"/>
              </a:buClr>
              <a:buSzPct val="137500"/>
              <a:buFont typeface="Calibri"/>
              <a:buChar char="•"/>
            </a:pPr>
            <a:r>
              <a:rPr lang="en-US" sz="3200" b="0" i="0" u="none" strike="noStrike" cap="none" baseline="0">
                <a:solidFill>
                  <a:schemeClr val="dk1"/>
                </a:solidFill>
                <a:latin typeface="Calibri"/>
                <a:ea typeface="Calibri"/>
                <a:cs typeface="Calibri"/>
                <a:sym typeface="Calibri"/>
              </a:rPr>
              <a:t> </a:t>
            </a:r>
            <a:r>
              <a:rPr lang="en-US" sz="4400" b="0" i="0" u="none" strike="noStrike" cap="none" baseline="0">
                <a:solidFill>
                  <a:schemeClr val="dk1"/>
                </a:solidFill>
                <a:latin typeface="Calibri"/>
                <a:ea typeface="Calibri"/>
                <a:cs typeface="Calibri"/>
                <a:sym typeface="Calibri"/>
              </a:rPr>
              <a:t>√+ or 3</a:t>
            </a:r>
            <a:r>
              <a:rPr lang="en-US" sz="3200" b="0" i="0" u="none" strike="noStrike" cap="none" baseline="0">
                <a:solidFill>
                  <a:schemeClr val="dk1"/>
                </a:solidFill>
                <a:latin typeface="Calibri"/>
                <a:ea typeface="Calibri"/>
                <a:cs typeface="Calibri"/>
                <a:sym typeface="Calibri"/>
              </a:rPr>
              <a:t>= on-level/</a:t>
            </a:r>
            <a:r>
              <a:rPr lang="en-US" sz="3200" b="1" i="0" u="none" strike="noStrike" cap="none" baseline="0">
                <a:solidFill>
                  <a:schemeClr val="dk1"/>
                </a:solidFill>
                <a:latin typeface="Calibri"/>
                <a:ea typeface="Calibri"/>
                <a:cs typeface="Calibri"/>
                <a:sym typeface="Calibri"/>
              </a:rPr>
              <a:t>I Can Explain It</a:t>
            </a:r>
            <a:r>
              <a:rPr lang="en-US" sz="3200" b="0" i="0" u="none" strike="noStrike" cap="none" baseline="0">
                <a:solidFill>
                  <a:schemeClr val="dk1"/>
                </a:solidFill>
                <a:latin typeface="Calibri"/>
                <a:ea typeface="Calibri"/>
                <a:cs typeface="Calibri"/>
                <a:sym typeface="Calibri"/>
              </a:rPr>
              <a:t> – I can do it without mistakes and I can explain my thinking.</a:t>
            </a:r>
          </a:p>
          <a:p>
            <a:pPr marL="342900" marR="0" lvl="0" indent="-342900" algn="l" rtl="0">
              <a:spcBef>
                <a:spcPts val="880"/>
              </a:spcBef>
              <a:buClr>
                <a:schemeClr val="dk1"/>
              </a:buClr>
              <a:buSzPct val="100000"/>
              <a:buFont typeface="Calibri"/>
              <a:buChar char="•"/>
            </a:pPr>
            <a:r>
              <a:rPr lang="en-US" sz="4400" b="0" i="0" u="none" strike="noStrike" cap="none" baseline="0">
                <a:solidFill>
                  <a:schemeClr val="dk1"/>
                </a:solidFill>
                <a:latin typeface="Calibri"/>
                <a:ea typeface="Calibri"/>
                <a:cs typeface="Calibri"/>
                <a:sym typeface="Calibri"/>
              </a:rPr>
              <a:t>√ or 2</a:t>
            </a:r>
            <a:r>
              <a:rPr lang="en-US" sz="3200" b="0" i="0" u="none" strike="noStrike" cap="none" baseline="0">
                <a:solidFill>
                  <a:schemeClr val="dk1"/>
                </a:solidFill>
                <a:latin typeface="Calibri"/>
                <a:ea typeface="Calibri"/>
                <a:cs typeface="Calibri"/>
                <a:sym typeface="Calibri"/>
              </a:rPr>
              <a:t>= progressing/</a:t>
            </a:r>
            <a:r>
              <a:rPr lang="en-US" sz="3200" b="1" i="0" u="none" strike="noStrike" cap="none" baseline="0">
                <a:solidFill>
                  <a:schemeClr val="dk1"/>
                </a:solidFill>
                <a:latin typeface="Calibri"/>
                <a:ea typeface="Calibri"/>
                <a:cs typeface="Calibri"/>
                <a:sym typeface="Calibri"/>
              </a:rPr>
              <a:t>I Can Do It</a:t>
            </a:r>
            <a:r>
              <a:rPr lang="en-US" sz="3200" b="0" i="0" u="none" strike="noStrike" cap="none" baseline="0">
                <a:solidFill>
                  <a:schemeClr val="dk1"/>
                </a:solidFill>
                <a:latin typeface="Calibri"/>
                <a:ea typeface="Calibri"/>
                <a:cs typeface="Calibri"/>
                <a:sym typeface="Calibri"/>
              </a:rPr>
              <a:t> – I understand but I may make an occasional mistake.</a:t>
            </a:r>
          </a:p>
          <a:p>
            <a:pPr marL="342900" marR="0" lvl="0" indent="-342900" algn="l" rtl="0">
              <a:spcBef>
                <a:spcPts val="880"/>
              </a:spcBef>
              <a:buClr>
                <a:schemeClr val="dk1"/>
              </a:buClr>
              <a:buSzPct val="100000"/>
              <a:buFont typeface="Calibri"/>
              <a:buChar char="•"/>
            </a:pPr>
            <a:r>
              <a:rPr lang="en-US" sz="4400" b="0" i="0" u="none" strike="noStrike" cap="none" baseline="0">
                <a:solidFill>
                  <a:schemeClr val="dk1"/>
                </a:solidFill>
                <a:latin typeface="Calibri"/>
                <a:ea typeface="Calibri"/>
                <a:cs typeface="Calibri"/>
                <a:sym typeface="Calibri"/>
              </a:rPr>
              <a:t>√- or 1</a:t>
            </a:r>
            <a:r>
              <a:rPr lang="en-US" sz="3200" b="0" i="0" u="none" strike="noStrike" cap="none" baseline="0">
                <a:solidFill>
                  <a:schemeClr val="dk1"/>
                </a:solidFill>
                <a:latin typeface="Calibri"/>
                <a:ea typeface="Calibri"/>
                <a:cs typeface="Calibri"/>
                <a:sym typeface="Calibri"/>
              </a:rPr>
              <a:t>= at-risk/</a:t>
            </a:r>
            <a:r>
              <a:rPr lang="en-US" sz="3200" b="1" i="0" u="none" strike="noStrike" cap="none" baseline="0">
                <a:solidFill>
                  <a:schemeClr val="dk1"/>
                </a:solidFill>
                <a:latin typeface="Calibri"/>
                <a:ea typeface="Calibri"/>
                <a:cs typeface="Calibri"/>
                <a:sym typeface="Calibri"/>
              </a:rPr>
              <a:t>I Need Help</a:t>
            </a:r>
            <a:r>
              <a:rPr lang="en-US" sz="3200" b="0" i="0" u="none" strike="noStrike" cap="none" baseline="0">
                <a:solidFill>
                  <a:schemeClr val="dk1"/>
                </a:solidFill>
                <a:latin typeface="Calibri"/>
                <a:ea typeface="Calibri"/>
                <a:cs typeface="Calibri"/>
                <a:sym typeface="Calibri"/>
              </a:rPr>
              <a:t> – I still need some instruction.</a:t>
            </a:r>
          </a:p>
          <a:p>
            <a:pPr marL="342900" marR="0" lvl="0" indent="-139700" algn="l" rtl="0">
              <a:spcBef>
                <a:spcPts val="640"/>
              </a:spcBef>
              <a:buClr>
                <a:schemeClr val="dk1"/>
              </a:buClr>
              <a:buFont typeface="Calibri"/>
              <a:buNone/>
            </a:pPr>
            <a:endParaRPr sz="3200" b="0" i="0" u="none" strike="noStrike" cap="none" baseline="0">
              <a:solidFill>
                <a:schemeClr val="dk1"/>
              </a:solidFill>
              <a:latin typeface="Calibri"/>
              <a:ea typeface="Calibri"/>
              <a:cs typeface="Calibri"/>
              <a:sym typeface="Calibri"/>
            </a:endParaRPr>
          </a:p>
          <a:p>
            <a:pPr marL="342900" marR="0" lvl="0" indent="-139700" algn="l" rtl="0">
              <a:spcBef>
                <a:spcPts val="640"/>
              </a:spcBef>
              <a:buClr>
                <a:schemeClr val="dk1"/>
              </a:buClr>
              <a:buFont typeface="Calibri"/>
              <a:buNone/>
            </a:pPr>
            <a:endParaRPr sz="3200" b="0" i="0" u="none" strike="noStrike" cap="none" baseline="0">
              <a:solidFill>
                <a:schemeClr val="dk1"/>
              </a:solidFill>
              <a:latin typeface="Calibri"/>
              <a:ea typeface="Calibri"/>
              <a:cs typeface="Calibri"/>
              <a:sym typeface="Calibri"/>
            </a:endParaRP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pic>
        <p:nvPicPr>
          <p:cNvPr id="221" name="Shape 221"/>
          <p:cNvPicPr preferRelativeResize="0"/>
          <p:nvPr/>
        </p:nvPicPr>
        <p:blipFill rotWithShape="1">
          <a:blip r:embed="rId3">
            <a:alphaModFix/>
          </a:blip>
          <a:srcRect/>
          <a:stretch/>
        </p:blipFill>
        <p:spPr>
          <a:xfrm>
            <a:off x="6743960" y="5439389"/>
            <a:ext cx="1094028" cy="1571010"/>
          </a:xfrm>
          <a:prstGeom prst="rect">
            <a:avLst/>
          </a:prstGeom>
          <a:noFill/>
          <a:ln>
            <a:noFill/>
          </a:ln>
        </p:spPr>
      </p:pic>
      <p:sp>
        <p:nvSpPr>
          <p:cNvPr id="222" name="Shape 222"/>
          <p:cNvSpPr txBox="1"/>
          <p:nvPr/>
        </p:nvSpPr>
        <p:spPr>
          <a:xfrm>
            <a:off x="304800" y="152400"/>
            <a:ext cx="8534399" cy="5878532"/>
          </a:xfrm>
          <a:prstGeom prst="rect">
            <a:avLst/>
          </a:prstGeom>
          <a:noFill/>
          <a:ln>
            <a:noFill/>
          </a:ln>
        </p:spPr>
        <p:txBody>
          <a:bodyPr lIns="91425" tIns="45700" rIns="91425" bIns="45700" anchor="t" anchorCtr="0">
            <a:spAutoFit/>
          </a:bodyPr>
          <a:lstStyle/>
          <a:p>
            <a:pPr marL="0" marR="0" lvl="0" indent="0" algn="ctr" rtl="0">
              <a:spcBef>
                <a:spcPts val="0"/>
              </a:spcBef>
              <a:buSzPct val="25000"/>
              <a:buNone/>
            </a:pPr>
            <a:r>
              <a:rPr lang="en-US" sz="2800" b="0" i="0" u="none" strike="noStrike" cap="none" baseline="0">
                <a:solidFill>
                  <a:schemeClr val="dk1"/>
                </a:solidFill>
                <a:latin typeface="Georgia"/>
                <a:ea typeface="Georgia"/>
                <a:cs typeface="Georgia"/>
                <a:sym typeface="Georgia"/>
              </a:rPr>
              <a:t>What will my child learn?</a:t>
            </a:r>
          </a:p>
          <a:p>
            <a:pPr marL="0" marR="0" lvl="0" indent="0" algn="l" rtl="0">
              <a:spcBef>
                <a:spcPts val="0"/>
              </a:spcBef>
              <a:buSzPct val="25000"/>
              <a:buNone/>
            </a:pPr>
            <a:r>
              <a:rPr lang="en-US" sz="2800" b="0" i="0" u="none" strike="noStrike" cap="none" baseline="0">
                <a:solidFill>
                  <a:schemeClr val="dk1"/>
                </a:solidFill>
                <a:latin typeface="Georgia"/>
                <a:ea typeface="Georgia"/>
                <a:cs typeface="Georgia"/>
                <a:sym typeface="Georgia"/>
              </a:rPr>
              <a:t>3</a:t>
            </a:r>
            <a:r>
              <a:rPr lang="en-US" sz="2800" b="0" i="0" u="none" strike="noStrike" cap="none" baseline="30000">
                <a:solidFill>
                  <a:schemeClr val="dk1"/>
                </a:solidFill>
                <a:latin typeface="Georgia"/>
                <a:ea typeface="Georgia"/>
                <a:cs typeface="Georgia"/>
                <a:sym typeface="Georgia"/>
              </a:rPr>
              <a:t>rd</a:t>
            </a:r>
            <a:r>
              <a:rPr lang="en-US" sz="2800" b="0" i="0" u="none" strike="noStrike" cap="none" baseline="0">
                <a:solidFill>
                  <a:schemeClr val="dk1"/>
                </a:solidFill>
                <a:latin typeface="Georgia"/>
                <a:ea typeface="Georgia"/>
                <a:cs typeface="Georgia"/>
                <a:sym typeface="Georgia"/>
              </a:rPr>
              <a:t> and 4</a:t>
            </a:r>
            <a:r>
              <a:rPr lang="en-US" sz="2800" b="0" i="0" u="none" strike="noStrike" cap="none" baseline="30000">
                <a:solidFill>
                  <a:schemeClr val="dk1"/>
                </a:solidFill>
                <a:latin typeface="Georgia"/>
                <a:ea typeface="Georgia"/>
                <a:cs typeface="Georgia"/>
                <a:sym typeface="Georgia"/>
              </a:rPr>
              <a:t>th</a:t>
            </a:r>
            <a:r>
              <a:rPr lang="en-US" sz="2800" b="0" i="0" u="none" strike="noStrike" cap="none" baseline="0">
                <a:solidFill>
                  <a:schemeClr val="dk1"/>
                </a:solidFill>
                <a:latin typeface="Georgia"/>
                <a:ea typeface="Georgia"/>
                <a:cs typeface="Georgia"/>
                <a:sym typeface="Georgia"/>
              </a:rPr>
              <a:t> 6 Weeks:</a:t>
            </a:r>
          </a:p>
          <a:p>
            <a:pPr marL="285750" marR="0" lvl="0" indent="-158750" algn="l" rtl="0">
              <a:spcBef>
                <a:spcPts val="0"/>
              </a:spcBef>
              <a:buClr>
                <a:schemeClr val="dk1"/>
              </a:buClr>
              <a:buFont typeface="Calibri"/>
              <a:buNone/>
            </a:pPr>
            <a:endParaRPr sz="2000" b="0" i="0" u="none" strike="noStrike" cap="none" baseline="0">
              <a:solidFill>
                <a:schemeClr val="dk1"/>
              </a:solidFill>
              <a:latin typeface="Georgia"/>
              <a:ea typeface="Georgia"/>
              <a:cs typeface="Georgia"/>
              <a:sym typeface="Georgia"/>
            </a:endParaRPr>
          </a:p>
          <a:p>
            <a:pPr marL="285750" marR="0" lvl="0" indent="-28575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Goods and Services</a:t>
            </a:r>
          </a:p>
          <a:p>
            <a:pPr marL="742950" marR="0" lvl="1" indent="-28575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Goods are items you can see and touch, such as a book, a pen, salt, shoes, hats, a folder etc. </a:t>
            </a:r>
          </a:p>
          <a:p>
            <a:pPr marL="742950" marR="0" lvl="1" indent="-28575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Services are provided for you by other people, such as; a doctor, a lawn mower worker, a dentist, haircut and eating in restaurants.</a:t>
            </a:r>
          </a:p>
          <a:p>
            <a:pPr marL="285750" marR="0" lvl="0" indent="-28575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National Authority Figures: President and Vice President</a:t>
            </a:r>
          </a:p>
          <a:p>
            <a:pPr marL="285750" marR="0" lvl="0" indent="-28575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Historical Figures and Good Citizens who have helped shape the community, state and nation. </a:t>
            </a:r>
          </a:p>
          <a:p>
            <a:pPr marL="742950" marR="0" lvl="1" indent="-28575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Martin Luther King Jr. </a:t>
            </a:r>
          </a:p>
          <a:p>
            <a:pPr marL="742950" marR="0" lvl="1" indent="-28575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Abraham Lincoln</a:t>
            </a:r>
          </a:p>
          <a:p>
            <a:pPr marL="742950" marR="0" lvl="1" indent="-28575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George Washington</a:t>
            </a:r>
          </a:p>
          <a:p>
            <a:pPr marL="285750" marR="0" lvl="0" indent="-28575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Inventors:</a:t>
            </a:r>
          </a:p>
          <a:p>
            <a:pPr marL="742950" marR="0" lvl="1" indent="-28575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Thomas Edison- Inventor of the Light Bulb</a:t>
            </a:r>
          </a:p>
          <a:p>
            <a:pPr marL="742950" marR="0" lvl="1" indent="-28575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Garret Morgan- Inventor of the Gas Mask and Traffic Signal</a:t>
            </a:r>
          </a:p>
          <a:p>
            <a:pPr marL="742950" marR="0" lvl="1" indent="-28575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Alexander Graham Bell- Inventor of the Telephone </a:t>
            </a:r>
          </a:p>
        </p:txBody>
      </p:sp>
      <p:pic>
        <p:nvPicPr>
          <p:cNvPr id="223" name="Shape 223"/>
          <p:cNvPicPr preferRelativeResize="0"/>
          <p:nvPr/>
        </p:nvPicPr>
        <p:blipFill rotWithShape="1">
          <a:blip r:embed="rId4">
            <a:alphaModFix/>
          </a:blip>
          <a:srcRect/>
          <a:stretch/>
        </p:blipFill>
        <p:spPr>
          <a:xfrm>
            <a:off x="7755196" y="4249801"/>
            <a:ext cx="1189586" cy="1189586"/>
          </a:xfrm>
          <a:prstGeom prst="rect">
            <a:avLst/>
          </a:prstGeom>
          <a:noFill/>
          <a:ln>
            <a:noFill/>
          </a:ln>
        </p:spPr>
      </p:pic>
      <p:pic>
        <p:nvPicPr>
          <p:cNvPr id="224" name="Shape 224"/>
          <p:cNvPicPr preferRelativeResize="0"/>
          <p:nvPr/>
        </p:nvPicPr>
        <p:blipFill rotWithShape="1">
          <a:blip r:embed="rId5">
            <a:alphaModFix/>
          </a:blip>
          <a:srcRect/>
          <a:stretch/>
        </p:blipFill>
        <p:spPr>
          <a:xfrm>
            <a:off x="7755196" y="5563341"/>
            <a:ext cx="1084004" cy="1084004"/>
          </a:xfrm>
          <a:prstGeom prst="rect">
            <a:avLst/>
          </a:prstGeom>
          <a:noFill/>
          <a:ln>
            <a:noFill/>
          </a:ln>
        </p:spPr>
      </p:pic>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Shape 229"/>
          <p:cNvSpPr txBox="1"/>
          <p:nvPr/>
        </p:nvSpPr>
        <p:spPr>
          <a:xfrm>
            <a:off x="304800" y="152400"/>
            <a:ext cx="8534399" cy="4647426"/>
          </a:xfrm>
          <a:prstGeom prst="rect">
            <a:avLst/>
          </a:prstGeom>
          <a:noFill/>
          <a:ln>
            <a:noFill/>
          </a:ln>
        </p:spPr>
        <p:txBody>
          <a:bodyPr lIns="91425" tIns="45700" rIns="91425" bIns="45700" anchor="t" anchorCtr="0">
            <a:spAutoFit/>
          </a:bodyPr>
          <a:lstStyle/>
          <a:p>
            <a:pPr marL="0" marR="0" lvl="0" indent="0" algn="ctr" rtl="0">
              <a:spcBef>
                <a:spcPts val="0"/>
              </a:spcBef>
              <a:buSzPct val="25000"/>
              <a:buNone/>
            </a:pPr>
            <a:r>
              <a:rPr lang="en-US" sz="2800" b="0" i="0" u="none" strike="noStrike" cap="none" baseline="0">
                <a:solidFill>
                  <a:schemeClr val="dk1"/>
                </a:solidFill>
                <a:latin typeface="Georgia"/>
                <a:ea typeface="Georgia"/>
                <a:cs typeface="Georgia"/>
                <a:sym typeface="Georgia"/>
              </a:rPr>
              <a:t>What will my child learn?</a:t>
            </a:r>
          </a:p>
          <a:p>
            <a:pPr marL="0" marR="0" lvl="0" indent="0" algn="l" rtl="0">
              <a:spcBef>
                <a:spcPts val="0"/>
              </a:spcBef>
              <a:buSzPct val="25000"/>
              <a:buNone/>
            </a:pPr>
            <a:r>
              <a:rPr lang="en-US" sz="2800" b="0" i="0" u="none" strike="noStrike" cap="none" baseline="0">
                <a:solidFill>
                  <a:schemeClr val="dk1"/>
                </a:solidFill>
                <a:latin typeface="Georgia"/>
                <a:ea typeface="Georgia"/>
                <a:cs typeface="Georgia"/>
                <a:sym typeface="Georgia"/>
              </a:rPr>
              <a:t>5</a:t>
            </a:r>
            <a:r>
              <a:rPr lang="en-US" sz="2800" b="0" i="0" u="none" strike="noStrike" cap="none" baseline="30000">
                <a:solidFill>
                  <a:schemeClr val="dk1"/>
                </a:solidFill>
                <a:latin typeface="Georgia"/>
                <a:ea typeface="Georgia"/>
                <a:cs typeface="Georgia"/>
                <a:sym typeface="Georgia"/>
              </a:rPr>
              <a:t>th</a:t>
            </a:r>
            <a:r>
              <a:rPr lang="en-US" sz="2800" b="0" i="0" u="none" strike="noStrike" cap="none" baseline="0">
                <a:solidFill>
                  <a:schemeClr val="dk1"/>
                </a:solidFill>
                <a:latin typeface="Georgia"/>
                <a:ea typeface="Georgia"/>
                <a:cs typeface="Georgia"/>
                <a:sym typeface="Georgia"/>
              </a:rPr>
              <a:t> and 6</a:t>
            </a:r>
            <a:r>
              <a:rPr lang="en-US" sz="2800" b="0" i="0" u="none" strike="noStrike" cap="none" baseline="30000">
                <a:solidFill>
                  <a:schemeClr val="dk1"/>
                </a:solidFill>
                <a:latin typeface="Georgia"/>
                <a:ea typeface="Georgia"/>
                <a:cs typeface="Georgia"/>
                <a:sym typeface="Georgia"/>
              </a:rPr>
              <a:t>th</a:t>
            </a:r>
            <a:r>
              <a:rPr lang="en-US" sz="2800" b="0" i="0" u="none" strike="noStrike" cap="none" baseline="0">
                <a:solidFill>
                  <a:schemeClr val="dk1"/>
                </a:solidFill>
                <a:latin typeface="Georgia"/>
                <a:ea typeface="Georgia"/>
                <a:cs typeface="Georgia"/>
                <a:sym typeface="Georgia"/>
              </a:rPr>
              <a:t> 6 Weeks:</a:t>
            </a:r>
          </a:p>
          <a:p>
            <a:pPr marL="285750" marR="0" lvl="0" indent="-158750" algn="l" rtl="0">
              <a:spcBef>
                <a:spcPts val="0"/>
              </a:spcBef>
              <a:buClr>
                <a:schemeClr val="dk1"/>
              </a:buClr>
              <a:buFont typeface="Calibri"/>
              <a:buNone/>
            </a:pPr>
            <a:endParaRPr sz="2000" b="0" i="0" u="none" strike="noStrike" cap="none" baseline="0">
              <a:solidFill>
                <a:schemeClr val="dk1"/>
              </a:solidFill>
              <a:latin typeface="Georgia"/>
              <a:ea typeface="Georgia"/>
              <a:cs typeface="Georgia"/>
              <a:sym typeface="Georgia"/>
            </a:endParaRPr>
          </a:p>
          <a:p>
            <a:pPr marL="285750" marR="0" lvl="0" indent="-28575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Maps and Globes-</a:t>
            </a:r>
          </a:p>
          <a:p>
            <a:pPr marL="742950" marR="0" lvl="1" indent="-28575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Cardinal Directions- North, South, East, West</a:t>
            </a:r>
          </a:p>
          <a:p>
            <a:pPr marL="742950" marR="0" lvl="1" indent="-28575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Purpose of Maps and Globes</a:t>
            </a:r>
          </a:p>
          <a:p>
            <a:pPr marL="742950" marR="0" lvl="1" indent="-28575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Location of Texas on a map</a:t>
            </a:r>
          </a:p>
          <a:p>
            <a:pPr marL="742950" marR="0" lvl="1" indent="-28575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Locate Landforms (rivers, mountains, islands, lakes, oceans) on a map</a:t>
            </a:r>
          </a:p>
          <a:p>
            <a:pPr marL="285750" marR="0" lvl="0" indent="-28575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Texas Symbols-</a:t>
            </a:r>
          </a:p>
          <a:p>
            <a:pPr marL="742950" marR="0" lvl="1" indent="-28575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Texas Flag</a:t>
            </a:r>
          </a:p>
          <a:p>
            <a:pPr marL="742950" marR="0" lvl="1" indent="-28575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The Alamo </a:t>
            </a:r>
          </a:p>
          <a:p>
            <a:pPr marL="742950" marR="0" lvl="1" indent="-28575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Bluebonnets </a:t>
            </a:r>
          </a:p>
          <a:p>
            <a:pPr marL="742950" marR="0" lvl="1" indent="-158750" algn="l" rtl="0">
              <a:spcBef>
                <a:spcPts val="0"/>
              </a:spcBef>
              <a:buClr>
                <a:schemeClr val="dk1"/>
              </a:buClr>
              <a:buFont typeface="Calibri"/>
              <a:buNone/>
            </a:pPr>
            <a:endParaRPr sz="2000" b="0" i="0" u="none" strike="noStrike" cap="none" baseline="0">
              <a:solidFill>
                <a:schemeClr val="dk1"/>
              </a:solidFill>
              <a:latin typeface="Georgia"/>
              <a:ea typeface="Georgia"/>
              <a:cs typeface="Georgia"/>
              <a:sym typeface="Georgia"/>
            </a:endParaRPr>
          </a:p>
        </p:txBody>
      </p:sp>
      <p:pic>
        <p:nvPicPr>
          <p:cNvPr id="230" name="Shape 230"/>
          <p:cNvPicPr preferRelativeResize="0"/>
          <p:nvPr/>
        </p:nvPicPr>
        <p:blipFill rotWithShape="1">
          <a:blip r:embed="rId3">
            <a:alphaModFix/>
          </a:blip>
          <a:srcRect/>
          <a:stretch/>
        </p:blipFill>
        <p:spPr>
          <a:xfrm>
            <a:off x="5943600" y="4788928"/>
            <a:ext cx="3063240" cy="2041362"/>
          </a:xfrm>
          <a:prstGeom prst="rect">
            <a:avLst/>
          </a:prstGeom>
          <a:noFill/>
          <a:ln>
            <a:noFill/>
          </a:ln>
        </p:spPr>
      </p:pic>
      <p:pic>
        <p:nvPicPr>
          <p:cNvPr id="231" name="Shape 231"/>
          <p:cNvPicPr preferRelativeResize="0"/>
          <p:nvPr/>
        </p:nvPicPr>
        <p:blipFill rotWithShape="1">
          <a:blip r:embed="rId4">
            <a:alphaModFix/>
          </a:blip>
          <a:srcRect/>
          <a:stretch/>
        </p:blipFill>
        <p:spPr>
          <a:xfrm>
            <a:off x="83127" y="4869808"/>
            <a:ext cx="2940721" cy="1960480"/>
          </a:xfrm>
          <a:prstGeom prst="rect">
            <a:avLst/>
          </a:prstGeom>
          <a:noFill/>
          <a:ln>
            <a:noFill/>
          </a:ln>
        </p:spPr>
      </p:pic>
      <p:pic>
        <p:nvPicPr>
          <p:cNvPr id="232" name="Shape 232"/>
          <p:cNvPicPr preferRelativeResize="0"/>
          <p:nvPr/>
        </p:nvPicPr>
        <p:blipFill rotWithShape="1">
          <a:blip r:embed="rId5">
            <a:alphaModFix/>
          </a:blip>
          <a:srcRect/>
          <a:stretch/>
        </p:blipFill>
        <p:spPr>
          <a:xfrm>
            <a:off x="7150331" y="799577"/>
            <a:ext cx="1828800" cy="1809641"/>
          </a:xfrm>
          <a:prstGeom prst="rect">
            <a:avLst/>
          </a:prstGeom>
          <a:noFill/>
          <a:ln>
            <a:noFill/>
          </a:ln>
        </p:spPr>
      </p:pic>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Shape 237"/>
          <p:cNvSpPr txBox="1"/>
          <p:nvPr/>
        </p:nvSpPr>
        <p:spPr>
          <a:xfrm>
            <a:off x="685800" y="838200"/>
            <a:ext cx="7772400" cy="2762250"/>
          </a:xfrm>
          <a:prstGeom prst="rect">
            <a:avLst/>
          </a:prstGeom>
          <a:noFill/>
          <a:ln>
            <a:noFill/>
          </a:ln>
        </p:spPr>
        <p:txBody>
          <a:bodyPr lIns="91425" tIns="45700" rIns="91425" bIns="45700" anchor="t" anchorCtr="0">
            <a:spAutoFit/>
          </a:bodyPr>
          <a:lstStyle/>
          <a:p>
            <a:pPr marL="0" marR="0" lvl="0" indent="0" algn="ctr" rtl="0">
              <a:spcBef>
                <a:spcPts val="0"/>
              </a:spcBef>
              <a:buClr>
                <a:srgbClr val="FF0000"/>
              </a:buClr>
              <a:buSzPct val="25000"/>
              <a:buFont typeface="Arial"/>
              <a:buNone/>
            </a:pPr>
            <a:r>
              <a:rPr lang="en-US" sz="13900" b="0" i="0" u="none" strike="noStrike" cap="none" baseline="0">
                <a:solidFill>
                  <a:srgbClr val="FF0000"/>
                </a:solidFill>
                <a:latin typeface="Arial"/>
                <a:ea typeface="Arial"/>
                <a:cs typeface="Arial"/>
                <a:sym typeface="Arial"/>
              </a:rPr>
              <a:t>Writing</a:t>
            </a:r>
            <a:r>
              <a:rPr lang="en-US" sz="16600" b="0" i="0" u="none" strike="noStrike" cap="none" baseline="0">
                <a:solidFill>
                  <a:srgbClr val="FF0000"/>
                </a:solidFill>
                <a:latin typeface="Arial"/>
                <a:ea typeface="Arial"/>
                <a:cs typeface="Arial"/>
                <a:sym typeface="Arial"/>
              </a:rPr>
              <a:t> </a:t>
            </a:r>
          </a:p>
        </p:txBody>
      </p:sp>
      <p:sp>
        <p:nvSpPr>
          <p:cNvPr id="238" name="Shape 238"/>
          <p:cNvSpPr txBox="1"/>
          <p:nvPr/>
        </p:nvSpPr>
        <p:spPr>
          <a:xfrm>
            <a:off x="1447800" y="4884241"/>
            <a:ext cx="6781800" cy="769441"/>
          </a:xfrm>
          <a:prstGeom prst="rect">
            <a:avLst/>
          </a:prstGeom>
          <a:noFill/>
          <a:ln>
            <a:noFill/>
          </a:ln>
        </p:spPr>
        <p:txBody>
          <a:bodyPr lIns="91425" tIns="45700" rIns="91425" bIns="45700" anchor="t" anchorCtr="0">
            <a:spAutoFit/>
          </a:bodyPr>
          <a:lstStyle/>
          <a:p>
            <a:pPr marL="0" marR="0" lvl="0" indent="0" algn="ctr" rtl="0">
              <a:spcBef>
                <a:spcPts val="0"/>
              </a:spcBef>
              <a:buSzPct val="25000"/>
              <a:buNone/>
            </a:pPr>
            <a:r>
              <a:rPr lang="en-US" sz="4400" b="0" i="0" u="none" strike="noStrike" cap="none" baseline="0">
                <a:solidFill>
                  <a:srgbClr val="00B0F0"/>
                </a:solidFill>
                <a:latin typeface="Georgia"/>
                <a:ea typeface="Georgia"/>
                <a:cs typeface="Georgia"/>
                <a:sym typeface="Georgia"/>
              </a:rPr>
              <a:t>with Ms. Kelch </a:t>
            </a:r>
          </a:p>
        </p:txBody>
      </p:sp>
      <p:pic>
        <p:nvPicPr>
          <p:cNvPr id="239" name="Shape 239"/>
          <p:cNvPicPr preferRelativeResize="0"/>
          <p:nvPr/>
        </p:nvPicPr>
        <p:blipFill rotWithShape="1">
          <a:blip r:embed="rId3">
            <a:alphaModFix/>
          </a:blip>
          <a:srcRect/>
          <a:stretch/>
        </p:blipFill>
        <p:spPr>
          <a:xfrm rot="-2950667">
            <a:off x="3765844" y="2760359"/>
            <a:ext cx="1069379" cy="2440097"/>
          </a:xfrm>
          <a:prstGeom prst="rect">
            <a:avLst/>
          </a:prstGeom>
          <a:noFill/>
          <a:ln>
            <a:noFill/>
          </a:ln>
        </p:spPr>
      </p:pic>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Shape 244"/>
          <p:cNvSpPr txBox="1"/>
          <p:nvPr/>
        </p:nvSpPr>
        <p:spPr>
          <a:xfrm>
            <a:off x="76200" y="304800"/>
            <a:ext cx="9067799" cy="6370975"/>
          </a:xfrm>
          <a:prstGeom prst="rect">
            <a:avLst/>
          </a:prstGeom>
          <a:noFill/>
          <a:ln>
            <a:noFill/>
          </a:ln>
        </p:spPr>
        <p:txBody>
          <a:bodyPr lIns="91425" tIns="45700" rIns="91425" bIns="45700" anchor="t" anchorCtr="0">
            <a:spAutoFit/>
          </a:bodyPr>
          <a:lstStyle/>
          <a:p>
            <a:pPr marL="0" marR="0" lvl="0" indent="0" algn="l" rtl="0">
              <a:spcBef>
                <a:spcPts val="0"/>
              </a:spcBef>
              <a:buSzPct val="25000"/>
              <a:buNone/>
            </a:pPr>
            <a:r>
              <a:rPr lang="en-US" sz="3600" b="0" i="0" u="none" strike="noStrike" cap="none" baseline="0">
                <a:solidFill>
                  <a:schemeClr val="dk1"/>
                </a:solidFill>
                <a:latin typeface="Libre Baskerville"/>
                <a:ea typeface="Libre Baskerville"/>
                <a:cs typeface="Libre Baskerville"/>
                <a:sym typeface="Libre Baskerville"/>
              </a:rPr>
              <a:t>             What will my child learn?</a:t>
            </a:r>
          </a:p>
          <a:p>
            <a:pPr marL="0" marR="0" lvl="0" indent="0" algn="l" rtl="0">
              <a:spcBef>
                <a:spcPts val="0"/>
              </a:spcBef>
              <a:buSzPct val="25000"/>
              <a:buNone/>
            </a:pPr>
            <a:r>
              <a:rPr lang="en-US" sz="3600" b="0" i="0" u="none" strike="noStrike" cap="none" baseline="0">
                <a:solidFill>
                  <a:schemeClr val="dk1"/>
                </a:solidFill>
                <a:latin typeface="Libre Baskerville"/>
                <a:ea typeface="Libre Baskerville"/>
                <a:cs typeface="Libre Baskerville"/>
                <a:sym typeface="Libre Baskerville"/>
              </a:rPr>
              <a:t>     Writing conventions for first grade </a:t>
            </a:r>
          </a:p>
          <a:p>
            <a:pPr marL="0" marR="0" lvl="0" indent="0" algn="l" rtl="0">
              <a:spcBef>
                <a:spcPts val="0"/>
              </a:spcBef>
              <a:buNone/>
            </a:pPr>
            <a:endParaRPr sz="3600" b="0" i="0" u="none" strike="noStrike" cap="none" baseline="0">
              <a:solidFill>
                <a:schemeClr val="dk1"/>
              </a:solidFill>
              <a:latin typeface="Libre Baskerville"/>
              <a:ea typeface="Libre Baskerville"/>
              <a:cs typeface="Libre Baskerville"/>
              <a:sym typeface="Libre Baskerville"/>
            </a:endParaRPr>
          </a:p>
          <a:p>
            <a:pPr marL="0" marR="0" lvl="0" indent="0" algn="l" rtl="0">
              <a:spcBef>
                <a:spcPts val="0"/>
              </a:spcBef>
              <a:buSzPct val="25000"/>
              <a:buNone/>
            </a:pPr>
            <a:r>
              <a:rPr lang="en-US" sz="3600" b="0" i="0" u="none" strike="noStrike" cap="none" baseline="0">
                <a:solidFill>
                  <a:schemeClr val="dk1"/>
                </a:solidFill>
                <a:latin typeface="Libre Baskerville"/>
                <a:ea typeface="Libre Baskerville"/>
                <a:cs typeface="Libre Baskerville"/>
                <a:sym typeface="Libre Baskerville"/>
              </a:rPr>
              <a:t>1. </a:t>
            </a:r>
            <a:r>
              <a:rPr lang="en-US" sz="3200" b="0" i="0" u="none" strike="noStrike" cap="none" baseline="0">
                <a:solidFill>
                  <a:schemeClr val="dk1"/>
                </a:solidFill>
                <a:latin typeface="Libre Baskerville"/>
                <a:ea typeface="Libre Baskerville"/>
                <a:cs typeface="Libre Baskerville"/>
                <a:sym typeface="Libre Baskerville"/>
              </a:rPr>
              <a:t>Capitalization</a:t>
            </a:r>
            <a:r>
              <a:rPr lang="en-US" sz="3600" b="0" i="0" u="none" strike="noStrike" cap="none" baseline="0">
                <a:solidFill>
                  <a:schemeClr val="dk1"/>
                </a:solidFill>
                <a:latin typeface="Libre Baskerville"/>
                <a:ea typeface="Libre Baskerville"/>
                <a:cs typeface="Libre Baskerville"/>
                <a:sym typeface="Libre Baskerville"/>
              </a:rPr>
              <a:t> </a:t>
            </a:r>
            <a:r>
              <a:rPr lang="en-US" sz="3200" b="0" i="0" u="none" strike="noStrike" cap="none" baseline="0">
                <a:solidFill>
                  <a:schemeClr val="dk1"/>
                </a:solidFill>
                <a:latin typeface="Libre Baskerville"/>
                <a:ea typeface="Libre Baskerville"/>
                <a:cs typeface="Libre Baskerville"/>
                <a:sym typeface="Libre Baskerville"/>
              </a:rPr>
              <a:t>at</a:t>
            </a:r>
            <a:r>
              <a:rPr lang="en-US" sz="3600" b="0" i="0" u="none" strike="noStrike" cap="none" baseline="0">
                <a:solidFill>
                  <a:schemeClr val="dk1"/>
                </a:solidFill>
                <a:latin typeface="Libre Baskerville"/>
                <a:ea typeface="Libre Baskerville"/>
                <a:cs typeface="Libre Baskerville"/>
                <a:sym typeface="Libre Baskerville"/>
              </a:rPr>
              <a:t> </a:t>
            </a:r>
            <a:r>
              <a:rPr lang="en-US" sz="3200" b="0" i="0" u="none" strike="noStrike" cap="none" baseline="0">
                <a:solidFill>
                  <a:schemeClr val="dk1"/>
                </a:solidFill>
                <a:latin typeface="Libre Baskerville"/>
                <a:ea typeface="Libre Baskerville"/>
                <a:cs typeface="Libre Baskerville"/>
                <a:sym typeface="Libre Baskerville"/>
              </a:rPr>
              <a:t>beginning</a:t>
            </a:r>
            <a:r>
              <a:rPr lang="en-US" sz="3600" b="0" i="0" u="none" strike="noStrike" cap="none" baseline="0">
                <a:solidFill>
                  <a:schemeClr val="dk1"/>
                </a:solidFill>
                <a:latin typeface="Libre Baskerville"/>
                <a:ea typeface="Libre Baskerville"/>
                <a:cs typeface="Libre Baskerville"/>
                <a:sym typeface="Libre Baskerville"/>
              </a:rPr>
              <a:t> </a:t>
            </a:r>
            <a:r>
              <a:rPr lang="en-US" sz="3200" b="0" i="0" u="none" strike="noStrike" cap="none" baseline="0">
                <a:solidFill>
                  <a:schemeClr val="dk1"/>
                </a:solidFill>
                <a:latin typeface="Libre Baskerville"/>
                <a:ea typeface="Libre Baskerville"/>
                <a:cs typeface="Libre Baskerville"/>
                <a:sym typeface="Libre Baskerville"/>
              </a:rPr>
              <a:t>of</a:t>
            </a:r>
            <a:r>
              <a:rPr lang="en-US" sz="3600" b="0" i="0" u="none" strike="noStrike" cap="none" baseline="0">
                <a:solidFill>
                  <a:schemeClr val="dk1"/>
                </a:solidFill>
                <a:latin typeface="Libre Baskerville"/>
                <a:ea typeface="Libre Baskerville"/>
                <a:cs typeface="Libre Baskerville"/>
                <a:sym typeface="Libre Baskerville"/>
              </a:rPr>
              <a:t> </a:t>
            </a:r>
            <a:r>
              <a:rPr lang="en-US" sz="3200" b="0" i="0" u="none" strike="noStrike" cap="none" baseline="0">
                <a:solidFill>
                  <a:schemeClr val="dk1"/>
                </a:solidFill>
                <a:latin typeface="Libre Baskerville"/>
                <a:ea typeface="Libre Baskerville"/>
                <a:cs typeface="Libre Baskerville"/>
                <a:sym typeface="Libre Baskerville"/>
              </a:rPr>
              <a:t>sentence</a:t>
            </a:r>
          </a:p>
          <a:p>
            <a:pPr marL="0" marR="0" lvl="0" indent="0" algn="l" rtl="0">
              <a:spcBef>
                <a:spcPts val="0"/>
              </a:spcBef>
              <a:buSzPct val="25000"/>
              <a:buNone/>
            </a:pPr>
            <a:r>
              <a:rPr lang="en-US" sz="3600" b="0" i="0" u="none" strike="noStrike" cap="none" baseline="0">
                <a:solidFill>
                  <a:schemeClr val="dk1"/>
                </a:solidFill>
                <a:latin typeface="Libre Baskerville"/>
                <a:ea typeface="Libre Baskerville"/>
                <a:cs typeface="Libre Baskerville"/>
                <a:sym typeface="Libre Baskerville"/>
              </a:rPr>
              <a:t>2. S</a:t>
            </a:r>
            <a:r>
              <a:rPr lang="en-US" sz="3200" b="0" i="0" u="none" strike="noStrike" cap="none" baseline="0">
                <a:solidFill>
                  <a:schemeClr val="dk1"/>
                </a:solidFill>
                <a:latin typeface="Libre Baskerville"/>
                <a:ea typeface="Libre Baskerville"/>
                <a:cs typeface="Libre Baskerville"/>
                <a:sym typeface="Libre Baskerville"/>
              </a:rPr>
              <a:t>pells some high frequency words correctly; uses inventive spelling </a:t>
            </a:r>
          </a:p>
          <a:p>
            <a:pPr marL="0" marR="0" lvl="0" indent="0" algn="l" rtl="0">
              <a:spcBef>
                <a:spcPts val="0"/>
              </a:spcBef>
              <a:buSzPct val="25000"/>
              <a:buNone/>
            </a:pPr>
            <a:r>
              <a:rPr lang="en-US" sz="3200" b="0" i="0" u="none" strike="noStrike" cap="none" baseline="0">
                <a:solidFill>
                  <a:schemeClr val="dk1"/>
                </a:solidFill>
                <a:latin typeface="Libre Baskerville"/>
                <a:ea typeface="Libre Baskerville"/>
                <a:cs typeface="Libre Baskerville"/>
                <a:sym typeface="Libre Baskerville"/>
              </a:rPr>
              <a:t>3. Punctuation at the end of sentences</a:t>
            </a:r>
          </a:p>
          <a:p>
            <a:pPr marL="0" marR="0" lvl="0" indent="0" algn="l" rtl="0">
              <a:spcBef>
                <a:spcPts val="0"/>
              </a:spcBef>
              <a:buSzPct val="25000"/>
              <a:buNone/>
            </a:pPr>
            <a:r>
              <a:rPr lang="en-US" sz="3200" b="0" i="0" u="none" strike="noStrike" cap="none" baseline="0">
                <a:solidFill>
                  <a:schemeClr val="dk1"/>
                </a:solidFill>
                <a:latin typeface="Libre Baskerville"/>
                <a:ea typeface="Libre Baskerville"/>
                <a:cs typeface="Libre Baskerville"/>
                <a:sym typeface="Libre Baskerville"/>
              </a:rPr>
              <a:t>4. Adequate spacing between words</a:t>
            </a:r>
          </a:p>
          <a:p>
            <a:pPr marL="0" marR="0" lvl="0" indent="0" algn="l" rtl="0">
              <a:spcBef>
                <a:spcPts val="0"/>
              </a:spcBef>
              <a:buSzPct val="25000"/>
              <a:buNone/>
            </a:pPr>
            <a:r>
              <a:rPr lang="en-US" sz="3200" b="0" i="0" u="none" strike="noStrike" cap="none" baseline="0">
                <a:solidFill>
                  <a:schemeClr val="dk1"/>
                </a:solidFill>
                <a:latin typeface="Libre Baskerville"/>
                <a:ea typeface="Libre Baskerville"/>
                <a:cs typeface="Libre Baskerville"/>
                <a:sym typeface="Libre Baskerville"/>
              </a:rPr>
              <a:t>5. Combined sentences(two thoughts connected with “and”)</a:t>
            </a:r>
          </a:p>
          <a:p>
            <a:pPr marL="0" marR="0" lvl="0" indent="0" algn="l" rtl="0">
              <a:spcBef>
                <a:spcPts val="0"/>
              </a:spcBef>
              <a:buSzPct val="25000"/>
              <a:buNone/>
            </a:pPr>
            <a:r>
              <a:rPr lang="en-US" sz="3200" b="0" i="0" u="none" strike="noStrike" cap="none" baseline="0">
                <a:solidFill>
                  <a:schemeClr val="dk1"/>
                </a:solidFill>
                <a:latin typeface="Libre Baskerville"/>
                <a:ea typeface="Libre Baskerville"/>
                <a:cs typeface="Libre Baskerville"/>
                <a:sym typeface="Libre Baskerville"/>
              </a:rPr>
              <a:t>6. All sentences make sense</a:t>
            </a:r>
          </a:p>
          <a:p>
            <a:pPr marL="0" marR="0" lvl="0" indent="0" algn="l" rtl="0">
              <a:spcBef>
                <a:spcPts val="0"/>
              </a:spcBef>
              <a:buNone/>
            </a:pPr>
            <a:endParaRPr sz="3600" b="0" i="0" u="none" strike="noStrike" cap="none" baseline="0">
              <a:solidFill>
                <a:schemeClr val="dk1"/>
              </a:solidFill>
              <a:latin typeface="Calibri"/>
              <a:ea typeface="Calibri"/>
              <a:cs typeface="Calibri"/>
              <a:sym typeface="Calibri"/>
            </a:endParaRPr>
          </a:p>
        </p:txBody>
      </p:sp>
      <p:pic>
        <p:nvPicPr>
          <p:cNvPr id="245" name="Shape 245"/>
          <p:cNvPicPr preferRelativeResize="0"/>
          <p:nvPr/>
        </p:nvPicPr>
        <p:blipFill rotWithShape="1">
          <a:blip r:embed="rId3">
            <a:alphaModFix/>
          </a:blip>
          <a:srcRect/>
          <a:stretch/>
        </p:blipFill>
        <p:spPr>
          <a:xfrm rot="-2950173">
            <a:off x="7039159" y="5461878"/>
            <a:ext cx="577679" cy="1318285"/>
          </a:xfrm>
          <a:prstGeom prst="rect">
            <a:avLst/>
          </a:prstGeom>
          <a:noFill/>
          <a:ln>
            <a:noFill/>
          </a:ln>
        </p:spPr>
      </p:pic>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Shape 250"/>
          <p:cNvSpPr txBox="1"/>
          <p:nvPr/>
        </p:nvSpPr>
        <p:spPr>
          <a:xfrm>
            <a:off x="0" y="0"/>
            <a:ext cx="9220200" cy="7540525"/>
          </a:xfrm>
          <a:prstGeom prst="rect">
            <a:avLst/>
          </a:prstGeom>
          <a:noFill/>
          <a:ln>
            <a:noFill/>
          </a:ln>
        </p:spPr>
        <p:txBody>
          <a:bodyPr lIns="91425" tIns="45700" rIns="91425" bIns="45700" anchor="t" anchorCtr="0">
            <a:spAutoFit/>
          </a:bodyPr>
          <a:lstStyle/>
          <a:p>
            <a:pPr marL="0" marR="0" lvl="0" indent="0" algn="l" rtl="0">
              <a:spcBef>
                <a:spcPts val="0"/>
              </a:spcBef>
              <a:buSzPct val="25000"/>
              <a:buNone/>
            </a:pPr>
            <a:r>
              <a:rPr lang="en-US" sz="4400" b="0" i="0" u="none" strike="noStrike" cap="none" baseline="0">
                <a:solidFill>
                  <a:schemeClr val="dk1"/>
                </a:solidFill>
                <a:latin typeface="Calibri"/>
                <a:ea typeface="Calibri"/>
                <a:cs typeface="Calibri"/>
                <a:sym typeface="Calibri"/>
              </a:rPr>
              <a:t>  </a:t>
            </a:r>
            <a:r>
              <a:rPr lang="en-US" sz="4400" b="0" i="0" u="none" strike="noStrike" cap="none" baseline="0">
                <a:solidFill>
                  <a:schemeClr val="dk1"/>
                </a:solidFill>
                <a:latin typeface="Libre Baskerville"/>
                <a:ea typeface="Libre Baskerville"/>
                <a:cs typeface="Libre Baskerville"/>
                <a:sym typeface="Libre Baskerville"/>
              </a:rPr>
              <a:t>      </a:t>
            </a:r>
            <a:r>
              <a:rPr lang="en-US" sz="3000" b="0" i="0" u="none" strike="noStrike" cap="none" baseline="0">
                <a:solidFill>
                  <a:schemeClr val="dk1"/>
                </a:solidFill>
                <a:latin typeface="Libre Baskerville"/>
                <a:ea typeface="Libre Baskerville"/>
                <a:cs typeface="Libre Baskerville"/>
                <a:sym typeface="Libre Baskerville"/>
              </a:rPr>
              <a:t>            Organization </a:t>
            </a:r>
          </a:p>
          <a:p>
            <a:pPr marL="0" marR="0" lvl="0" indent="0" algn="l" rtl="0">
              <a:spcBef>
                <a:spcPts val="0"/>
              </a:spcBef>
              <a:buSzPct val="25000"/>
              <a:buNone/>
            </a:pPr>
            <a:r>
              <a:rPr lang="en-US" sz="3000" b="0" i="0" u="none" strike="noStrike" cap="none" baseline="0">
                <a:solidFill>
                  <a:schemeClr val="dk1"/>
                </a:solidFill>
                <a:latin typeface="Libre Baskerville"/>
                <a:ea typeface="Libre Baskerville"/>
                <a:cs typeface="Libre Baskerville"/>
                <a:sym typeface="Libre Baskerville"/>
              </a:rPr>
              <a:t>1.Students can articulate to the teacher what  his/her writing will be about </a:t>
            </a:r>
          </a:p>
          <a:p>
            <a:pPr marL="0" marR="0" lvl="0" indent="0" algn="l" rtl="0">
              <a:spcBef>
                <a:spcPts val="0"/>
              </a:spcBef>
              <a:buNone/>
            </a:pPr>
            <a:endParaRPr sz="3000">
              <a:solidFill>
                <a:schemeClr val="dk1"/>
              </a:solidFill>
              <a:latin typeface="Libre Baskerville"/>
              <a:ea typeface="Libre Baskerville"/>
              <a:cs typeface="Libre Baskerville"/>
              <a:sym typeface="Libre Baskerville"/>
            </a:endParaRPr>
          </a:p>
          <a:p>
            <a:pPr marL="0" marR="0" lvl="0" indent="0" algn="l" rtl="0">
              <a:spcBef>
                <a:spcPts val="0"/>
              </a:spcBef>
              <a:buSzPct val="25000"/>
              <a:buNone/>
            </a:pPr>
            <a:r>
              <a:rPr lang="en-US" sz="3000" b="0" i="0" u="none" strike="noStrike" cap="none" baseline="0">
                <a:solidFill>
                  <a:schemeClr val="dk1"/>
                </a:solidFill>
                <a:latin typeface="Libre Baskerville"/>
                <a:ea typeface="Libre Baskerville"/>
                <a:cs typeface="Libre Baskerville"/>
                <a:sym typeface="Libre Baskerville"/>
              </a:rPr>
              <a:t>2. Students use thinking maps (with teacher support) to plan and organize for writing- student makes a plan and works the plan</a:t>
            </a:r>
          </a:p>
          <a:p>
            <a:pPr marL="0" marR="0" lvl="0" indent="0" algn="l" rtl="0">
              <a:spcBef>
                <a:spcPts val="0"/>
              </a:spcBef>
              <a:buNone/>
            </a:pPr>
            <a:endParaRPr sz="3000">
              <a:solidFill>
                <a:schemeClr val="dk1"/>
              </a:solidFill>
              <a:latin typeface="Libre Baskerville"/>
              <a:ea typeface="Libre Baskerville"/>
              <a:cs typeface="Libre Baskerville"/>
              <a:sym typeface="Libre Baskerville"/>
            </a:endParaRPr>
          </a:p>
          <a:p>
            <a:pPr marL="0" marR="0" lvl="0" indent="0" algn="l" rtl="0">
              <a:spcBef>
                <a:spcPts val="0"/>
              </a:spcBef>
              <a:buSzPct val="25000"/>
              <a:buNone/>
            </a:pPr>
            <a:r>
              <a:rPr lang="en-US" sz="3000" b="0" i="0" u="none" strike="noStrike" cap="none" baseline="0">
                <a:solidFill>
                  <a:schemeClr val="dk1"/>
                </a:solidFill>
                <a:latin typeface="Libre Baskerville"/>
                <a:ea typeface="Libre Baskerville"/>
                <a:cs typeface="Libre Baskerville"/>
                <a:sym typeface="Libre Baskerville"/>
              </a:rPr>
              <a:t>3.Story has a beginning, middle and end</a:t>
            </a:r>
          </a:p>
          <a:p>
            <a:pPr marL="0" marR="0" lvl="0" indent="0" algn="l" rtl="0">
              <a:spcBef>
                <a:spcPts val="0"/>
              </a:spcBef>
              <a:buNone/>
            </a:pPr>
            <a:endParaRPr sz="3000">
              <a:solidFill>
                <a:schemeClr val="dk1"/>
              </a:solidFill>
              <a:latin typeface="Libre Baskerville"/>
              <a:ea typeface="Libre Baskerville"/>
              <a:cs typeface="Libre Baskerville"/>
              <a:sym typeface="Libre Baskerville"/>
            </a:endParaRPr>
          </a:p>
          <a:p>
            <a:pPr marL="0" marR="0" lvl="0" indent="0" algn="l" rtl="0">
              <a:spcBef>
                <a:spcPts val="0"/>
              </a:spcBef>
              <a:buSzPct val="25000"/>
              <a:buNone/>
            </a:pPr>
            <a:r>
              <a:rPr lang="en-US" sz="3000" b="0" i="0" u="none" strike="noStrike" cap="none" baseline="0">
                <a:solidFill>
                  <a:schemeClr val="dk1"/>
                </a:solidFill>
                <a:latin typeface="Libre Baskerville"/>
                <a:ea typeface="Libre Baskerville"/>
                <a:cs typeface="Libre Baskerville"/>
                <a:sym typeface="Libre Baskerville"/>
              </a:rPr>
              <a:t>4. Each sentence is complete and coherent</a:t>
            </a:r>
          </a:p>
          <a:p>
            <a:pPr marL="0" marR="0" lvl="0" indent="0" algn="l" rtl="0">
              <a:spcBef>
                <a:spcPts val="0"/>
              </a:spcBef>
              <a:buNone/>
            </a:pPr>
            <a:endParaRPr sz="3000">
              <a:solidFill>
                <a:schemeClr val="dk1"/>
              </a:solidFill>
              <a:latin typeface="Libre Baskerville"/>
              <a:ea typeface="Libre Baskerville"/>
              <a:cs typeface="Libre Baskerville"/>
              <a:sym typeface="Libre Baskerville"/>
            </a:endParaRPr>
          </a:p>
          <a:p>
            <a:pPr marL="0" marR="0" lvl="0" indent="0" algn="l" rtl="0">
              <a:spcBef>
                <a:spcPts val="0"/>
              </a:spcBef>
              <a:buSzPct val="25000"/>
              <a:buNone/>
            </a:pPr>
            <a:r>
              <a:rPr lang="en-US" sz="3000" b="0" i="0" u="none" strike="noStrike" cap="none" baseline="0">
                <a:solidFill>
                  <a:schemeClr val="dk1"/>
                </a:solidFill>
                <a:latin typeface="Libre Baskerville"/>
                <a:ea typeface="Libre Baskerville"/>
                <a:cs typeface="Libre Baskerville"/>
                <a:sym typeface="Libre Baskerville"/>
              </a:rPr>
              <a:t>5. Sentences flow in a logical sequence throughout the writing</a:t>
            </a:r>
          </a:p>
          <a:p>
            <a:pPr marL="0" marR="0" lvl="0" indent="0" algn="l" rtl="0">
              <a:spcBef>
                <a:spcPts val="0"/>
              </a:spcBef>
              <a:buSzPct val="25000"/>
              <a:buNone/>
            </a:pPr>
            <a:r>
              <a:rPr lang="en-US" sz="4400" b="0" i="0" u="none" strike="noStrike" cap="none" baseline="0">
                <a:solidFill>
                  <a:schemeClr val="dk1"/>
                </a:solidFill>
                <a:latin typeface="Calibri"/>
                <a:ea typeface="Calibri"/>
                <a:cs typeface="Calibri"/>
                <a:sym typeface="Calibri"/>
              </a:rPr>
              <a:t> </a:t>
            </a:r>
          </a:p>
        </p:txBody>
      </p:sp>
      <p:pic>
        <p:nvPicPr>
          <p:cNvPr id="251" name="Shape 251"/>
          <p:cNvPicPr preferRelativeResize="0"/>
          <p:nvPr/>
        </p:nvPicPr>
        <p:blipFill rotWithShape="1">
          <a:blip r:embed="rId3">
            <a:alphaModFix/>
          </a:blip>
          <a:srcRect/>
          <a:stretch/>
        </p:blipFill>
        <p:spPr>
          <a:xfrm rot="-2950667">
            <a:off x="7866363" y="142749"/>
            <a:ext cx="577735" cy="1318270"/>
          </a:xfrm>
          <a:prstGeom prst="rect">
            <a:avLst/>
          </a:prstGeom>
          <a:noFill/>
          <a:ln>
            <a:noFill/>
          </a:ln>
        </p:spPr>
      </p:pic>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Shape 256"/>
          <p:cNvSpPr txBox="1"/>
          <p:nvPr/>
        </p:nvSpPr>
        <p:spPr>
          <a:xfrm>
            <a:off x="0" y="228600"/>
            <a:ext cx="9144000" cy="5262979"/>
          </a:xfrm>
          <a:prstGeom prst="rect">
            <a:avLst/>
          </a:prstGeom>
          <a:noFill/>
          <a:ln>
            <a:noFill/>
          </a:ln>
        </p:spPr>
        <p:txBody>
          <a:bodyPr lIns="91425" tIns="45700" rIns="91425" bIns="45700" anchor="t" anchorCtr="0">
            <a:spAutoFit/>
          </a:bodyPr>
          <a:lstStyle/>
          <a:p>
            <a:pPr marL="0" marR="0" lvl="0" indent="0" algn="l" rtl="0">
              <a:spcBef>
                <a:spcPts val="0"/>
              </a:spcBef>
              <a:buSzPct val="25000"/>
              <a:buNone/>
            </a:pPr>
            <a:r>
              <a:rPr lang="en-US" sz="4000" b="0" i="0" u="none" strike="noStrike" cap="none" baseline="0">
                <a:solidFill>
                  <a:schemeClr val="dk1"/>
                </a:solidFill>
                <a:latin typeface="Libre Baskerville"/>
                <a:ea typeface="Libre Baskerville"/>
                <a:cs typeface="Libre Baskerville"/>
                <a:sym typeface="Libre Baskerville"/>
              </a:rPr>
              <a:t>     Main Idea and Supporting Details</a:t>
            </a:r>
          </a:p>
          <a:p>
            <a:pPr marL="0" marR="0" lvl="0" indent="0" algn="l" rtl="0">
              <a:spcBef>
                <a:spcPts val="0"/>
              </a:spcBef>
              <a:buNone/>
            </a:pPr>
            <a:endParaRPr sz="4000" b="0" i="0" u="none" strike="noStrike" cap="none" baseline="0">
              <a:solidFill>
                <a:schemeClr val="dk1"/>
              </a:solidFill>
              <a:latin typeface="Libre Baskerville"/>
              <a:ea typeface="Libre Baskerville"/>
              <a:cs typeface="Libre Baskerville"/>
              <a:sym typeface="Libre Baskerville"/>
            </a:endParaRPr>
          </a:p>
          <a:p>
            <a:pPr marL="742950" marR="0" lvl="0" indent="-742950" algn="l" rtl="0">
              <a:spcBef>
                <a:spcPts val="0"/>
              </a:spcBef>
              <a:buClr>
                <a:schemeClr val="dk1"/>
              </a:buClr>
              <a:buSzPct val="125000"/>
              <a:buFont typeface="Libre Baskerville"/>
              <a:buAutoNum type="arabicPeriod"/>
            </a:pPr>
            <a:r>
              <a:rPr lang="en-US" sz="3200" b="0" i="0" u="none" strike="noStrike" cap="none" baseline="0">
                <a:solidFill>
                  <a:schemeClr val="dk1"/>
                </a:solidFill>
                <a:latin typeface="Libre Baskerville"/>
                <a:ea typeface="Libre Baskerville"/>
                <a:cs typeface="Libre Baskerville"/>
                <a:sym typeface="Libre Baskerville"/>
              </a:rPr>
              <a:t>Writing</a:t>
            </a:r>
            <a:r>
              <a:rPr lang="en-US" sz="4000" b="0" i="0" u="none" strike="noStrike" cap="none" baseline="0">
                <a:solidFill>
                  <a:schemeClr val="dk1"/>
                </a:solidFill>
                <a:latin typeface="Libre Baskerville"/>
                <a:ea typeface="Libre Baskerville"/>
                <a:cs typeface="Libre Baskerville"/>
                <a:sym typeface="Libre Baskerville"/>
              </a:rPr>
              <a:t> </a:t>
            </a:r>
            <a:r>
              <a:rPr lang="en-US" sz="3200" b="0" i="0" u="none" strike="noStrike" cap="none" baseline="0">
                <a:solidFill>
                  <a:schemeClr val="dk1"/>
                </a:solidFill>
                <a:latin typeface="Libre Baskerville"/>
                <a:ea typeface="Libre Baskerville"/>
                <a:cs typeface="Libre Baskerville"/>
                <a:sym typeface="Libre Baskerville"/>
              </a:rPr>
              <a:t>addresses</a:t>
            </a:r>
            <a:r>
              <a:rPr lang="en-US" sz="4000" b="0" i="0" u="none" strike="noStrike" cap="none" baseline="0">
                <a:solidFill>
                  <a:schemeClr val="dk1"/>
                </a:solidFill>
                <a:latin typeface="Libre Baskerville"/>
                <a:ea typeface="Libre Baskerville"/>
                <a:cs typeface="Libre Baskerville"/>
                <a:sym typeface="Libre Baskerville"/>
              </a:rPr>
              <a:t> </a:t>
            </a:r>
            <a:r>
              <a:rPr lang="en-US" sz="3200" b="0" i="0" u="none" strike="noStrike" cap="none" baseline="0">
                <a:solidFill>
                  <a:schemeClr val="dk1"/>
                </a:solidFill>
                <a:latin typeface="Libre Baskerville"/>
                <a:ea typeface="Libre Baskerville"/>
                <a:cs typeface="Libre Baskerville"/>
                <a:sym typeface="Libre Baskerville"/>
              </a:rPr>
              <a:t>the</a:t>
            </a:r>
            <a:r>
              <a:rPr lang="en-US" sz="4000" b="0" i="0" u="none" strike="noStrike" cap="none" baseline="0">
                <a:solidFill>
                  <a:schemeClr val="dk1"/>
                </a:solidFill>
                <a:latin typeface="Libre Baskerville"/>
                <a:ea typeface="Libre Baskerville"/>
                <a:cs typeface="Libre Baskerville"/>
                <a:sym typeface="Libre Baskerville"/>
              </a:rPr>
              <a:t> </a:t>
            </a:r>
            <a:r>
              <a:rPr lang="en-US" sz="3200" b="0" i="0" u="none" strike="noStrike" cap="none" baseline="0">
                <a:solidFill>
                  <a:schemeClr val="dk1"/>
                </a:solidFill>
                <a:latin typeface="Libre Baskerville"/>
                <a:ea typeface="Libre Baskerville"/>
                <a:cs typeface="Libre Baskerville"/>
                <a:sym typeface="Libre Baskerville"/>
              </a:rPr>
              <a:t>prompt</a:t>
            </a:r>
          </a:p>
          <a:p>
            <a:pPr marL="742950" marR="0" lvl="0" indent="-742950" algn="l" rtl="0">
              <a:spcBef>
                <a:spcPts val="0"/>
              </a:spcBef>
              <a:buClr>
                <a:schemeClr val="dk1"/>
              </a:buClr>
              <a:buSzPct val="125000"/>
              <a:buFont typeface="Libre Baskerville"/>
              <a:buAutoNum type="arabicPeriod"/>
            </a:pPr>
            <a:r>
              <a:rPr lang="en-US" sz="3200" b="0" i="0" u="none" strike="noStrike" cap="none" baseline="0">
                <a:solidFill>
                  <a:schemeClr val="dk1"/>
                </a:solidFill>
                <a:latin typeface="Libre Baskerville"/>
                <a:ea typeface="Libre Baskerville"/>
                <a:cs typeface="Libre Baskerville"/>
                <a:sym typeface="Libre Baskerville"/>
              </a:rPr>
              <a:t>All</a:t>
            </a:r>
            <a:r>
              <a:rPr lang="en-US" sz="4000" b="0" i="0" u="none" strike="noStrike" cap="none" baseline="0">
                <a:solidFill>
                  <a:schemeClr val="dk1"/>
                </a:solidFill>
                <a:latin typeface="Libre Baskerville"/>
                <a:ea typeface="Libre Baskerville"/>
                <a:cs typeface="Libre Baskerville"/>
                <a:sym typeface="Libre Baskerville"/>
              </a:rPr>
              <a:t> </a:t>
            </a:r>
            <a:r>
              <a:rPr lang="en-US" sz="3200" b="0" i="0" u="none" strike="noStrike" cap="none" baseline="0">
                <a:solidFill>
                  <a:schemeClr val="dk1"/>
                </a:solidFill>
                <a:latin typeface="Libre Baskerville"/>
                <a:ea typeface="Libre Baskerville"/>
                <a:cs typeface="Libre Baskerville"/>
                <a:sym typeface="Libre Baskerville"/>
              </a:rPr>
              <a:t>sentences</a:t>
            </a:r>
            <a:r>
              <a:rPr lang="en-US" sz="4000" b="0" i="0" u="none" strike="noStrike" cap="none" baseline="0">
                <a:solidFill>
                  <a:schemeClr val="dk1"/>
                </a:solidFill>
                <a:latin typeface="Libre Baskerville"/>
                <a:ea typeface="Libre Baskerville"/>
                <a:cs typeface="Libre Baskerville"/>
                <a:sym typeface="Libre Baskerville"/>
              </a:rPr>
              <a:t> </a:t>
            </a:r>
            <a:r>
              <a:rPr lang="en-US" sz="3200" b="0" i="0" u="none" strike="noStrike" cap="none" baseline="0">
                <a:solidFill>
                  <a:schemeClr val="dk1"/>
                </a:solidFill>
                <a:latin typeface="Libre Baskerville"/>
                <a:ea typeface="Libre Baskerville"/>
                <a:cs typeface="Libre Baskerville"/>
                <a:sym typeface="Libre Baskerville"/>
              </a:rPr>
              <a:t>relate</a:t>
            </a:r>
            <a:r>
              <a:rPr lang="en-US" sz="4000" b="0" i="0" u="none" strike="noStrike" cap="none" baseline="0">
                <a:solidFill>
                  <a:schemeClr val="dk1"/>
                </a:solidFill>
                <a:latin typeface="Libre Baskerville"/>
                <a:ea typeface="Libre Baskerville"/>
                <a:cs typeface="Libre Baskerville"/>
                <a:sym typeface="Libre Baskerville"/>
              </a:rPr>
              <a:t> </a:t>
            </a:r>
            <a:r>
              <a:rPr lang="en-US" sz="3200" b="0" i="0" u="none" strike="noStrike" cap="none" baseline="0">
                <a:solidFill>
                  <a:schemeClr val="dk1"/>
                </a:solidFill>
                <a:latin typeface="Libre Baskerville"/>
                <a:ea typeface="Libre Baskerville"/>
                <a:cs typeface="Libre Baskerville"/>
                <a:sym typeface="Libre Baskerville"/>
              </a:rPr>
              <a:t>to</a:t>
            </a:r>
            <a:r>
              <a:rPr lang="en-US" sz="4000" b="0" i="0" u="none" strike="noStrike" cap="none" baseline="0">
                <a:solidFill>
                  <a:schemeClr val="dk1"/>
                </a:solidFill>
                <a:latin typeface="Libre Baskerville"/>
                <a:ea typeface="Libre Baskerville"/>
                <a:cs typeface="Libre Baskerville"/>
                <a:sym typeface="Libre Baskerville"/>
              </a:rPr>
              <a:t> </a:t>
            </a:r>
            <a:r>
              <a:rPr lang="en-US" sz="3200" b="0" i="0" u="none" strike="noStrike" cap="none" baseline="0">
                <a:solidFill>
                  <a:schemeClr val="dk1"/>
                </a:solidFill>
                <a:latin typeface="Libre Baskerville"/>
                <a:ea typeface="Libre Baskerville"/>
                <a:cs typeface="Libre Baskerville"/>
                <a:sym typeface="Libre Baskerville"/>
              </a:rPr>
              <a:t>the</a:t>
            </a:r>
            <a:r>
              <a:rPr lang="en-US" sz="4000" b="0" i="0" u="none" strike="noStrike" cap="none" baseline="0">
                <a:solidFill>
                  <a:schemeClr val="dk1"/>
                </a:solidFill>
                <a:latin typeface="Libre Baskerville"/>
                <a:ea typeface="Libre Baskerville"/>
                <a:cs typeface="Libre Baskerville"/>
                <a:sym typeface="Libre Baskerville"/>
              </a:rPr>
              <a:t> </a:t>
            </a:r>
            <a:r>
              <a:rPr lang="en-US" sz="3200" b="0" i="0" u="none" strike="noStrike" cap="none" baseline="0">
                <a:solidFill>
                  <a:schemeClr val="dk1"/>
                </a:solidFill>
                <a:latin typeface="Libre Baskerville"/>
                <a:ea typeface="Libre Baskerville"/>
                <a:cs typeface="Libre Baskerville"/>
                <a:sym typeface="Libre Baskerville"/>
              </a:rPr>
              <a:t>prompt</a:t>
            </a:r>
          </a:p>
          <a:p>
            <a:pPr marL="742950" marR="0" lvl="0" indent="-742950" algn="l" rtl="0">
              <a:spcBef>
                <a:spcPts val="0"/>
              </a:spcBef>
              <a:buClr>
                <a:schemeClr val="dk1"/>
              </a:buClr>
              <a:buSzPct val="125000"/>
              <a:buFont typeface="Libre Baskerville"/>
              <a:buAutoNum type="arabicPeriod"/>
            </a:pPr>
            <a:r>
              <a:rPr lang="en-US" sz="3200" b="0" i="0" u="none" strike="noStrike" cap="none" baseline="0">
                <a:solidFill>
                  <a:schemeClr val="dk1"/>
                </a:solidFill>
                <a:latin typeface="Libre Baskerville"/>
                <a:ea typeface="Libre Baskerville"/>
                <a:cs typeface="Libre Baskerville"/>
                <a:sym typeface="Libre Baskerville"/>
              </a:rPr>
              <a:t>No</a:t>
            </a:r>
            <a:r>
              <a:rPr lang="en-US" sz="4000" b="0" i="0" u="none" strike="noStrike" cap="none" baseline="0">
                <a:solidFill>
                  <a:schemeClr val="dk1"/>
                </a:solidFill>
                <a:latin typeface="Libre Baskerville"/>
                <a:ea typeface="Libre Baskerville"/>
                <a:cs typeface="Libre Baskerville"/>
                <a:sym typeface="Libre Baskerville"/>
              </a:rPr>
              <a:t> </a:t>
            </a:r>
            <a:r>
              <a:rPr lang="en-US" sz="3200" b="0" i="0" u="none" strike="noStrike" cap="none" baseline="0">
                <a:solidFill>
                  <a:schemeClr val="dk1"/>
                </a:solidFill>
                <a:latin typeface="Libre Baskerville"/>
                <a:ea typeface="Libre Baskerville"/>
                <a:cs typeface="Libre Baskerville"/>
                <a:sym typeface="Libre Baskerville"/>
              </a:rPr>
              <a:t>unrelated</a:t>
            </a:r>
            <a:r>
              <a:rPr lang="en-US" sz="4000" b="0" i="0" u="none" strike="noStrike" cap="none" baseline="0">
                <a:solidFill>
                  <a:schemeClr val="dk1"/>
                </a:solidFill>
                <a:latin typeface="Libre Baskerville"/>
                <a:ea typeface="Libre Baskerville"/>
                <a:cs typeface="Libre Baskerville"/>
                <a:sym typeface="Libre Baskerville"/>
              </a:rPr>
              <a:t> </a:t>
            </a:r>
            <a:r>
              <a:rPr lang="en-US" sz="3200" b="0" i="0" u="none" strike="noStrike" cap="none" baseline="0">
                <a:solidFill>
                  <a:schemeClr val="dk1"/>
                </a:solidFill>
                <a:latin typeface="Libre Baskerville"/>
                <a:ea typeface="Libre Baskerville"/>
                <a:cs typeface="Libre Baskerville"/>
                <a:sym typeface="Libre Baskerville"/>
              </a:rPr>
              <a:t>information</a:t>
            </a:r>
          </a:p>
          <a:p>
            <a:pPr marL="742950" marR="0" lvl="0" indent="-742950" algn="l" rtl="0">
              <a:spcBef>
                <a:spcPts val="0"/>
              </a:spcBef>
              <a:buClr>
                <a:schemeClr val="dk1"/>
              </a:buClr>
              <a:buSzPct val="125000"/>
              <a:buFont typeface="Libre Baskerville"/>
              <a:buAutoNum type="arabicPeriod"/>
            </a:pPr>
            <a:r>
              <a:rPr lang="en-US" sz="3200" b="0" i="0" u="none" strike="noStrike" cap="none" baseline="0">
                <a:solidFill>
                  <a:schemeClr val="dk1"/>
                </a:solidFill>
                <a:latin typeface="Libre Baskerville"/>
                <a:ea typeface="Libre Baskerville"/>
                <a:cs typeface="Libre Baskerville"/>
                <a:sym typeface="Libre Baskerville"/>
              </a:rPr>
              <a:t>Each</a:t>
            </a:r>
            <a:r>
              <a:rPr lang="en-US" sz="4000" b="0" i="0" u="none" strike="noStrike" cap="none" baseline="0">
                <a:solidFill>
                  <a:schemeClr val="dk1"/>
                </a:solidFill>
                <a:latin typeface="Libre Baskerville"/>
                <a:ea typeface="Libre Baskerville"/>
                <a:cs typeface="Libre Baskerville"/>
                <a:sym typeface="Libre Baskerville"/>
              </a:rPr>
              <a:t> </a:t>
            </a:r>
            <a:r>
              <a:rPr lang="en-US" sz="3200" b="0" i="0" u="none" strike="noStrike" cap="none" baseline="0">
                <a:solidFill>
                  <a:schemeClr val="dk1"/>
                </a:solidFill>
                <a:latin typeface="Libre Baskerville"/>
                <a:ea typeface="Libre Baskerville"/>
                <a:cs typeface="Libre Baskerville"/>
                <a:sym typeface="Libre Baskerville"/>
              </a:rPr>
              <a:t>sentence</a:t>
            </a:r>
            <a:r>
              <a:rPr lang="en-US" sz="4000" b="0" i="0" u="none" strike="noStrike" cap="none" baseline="0">
                <a:solidFill>
                  <a:schemeClr val="dk1"/>
                </a:solidFill>
                <a:latin typeface="Libre Baskerville"/>
                <a:ea typeface="Libre Baskerville"/>
                <a:cs typeface="Libre Baskerville"/>
                <a:sym typeface="Libre Baskerville"/>
              </a:rPr>
              <a:t> </a:t>
            </a:r>
            <a:r>
              <a:rPr lang="en-US" sz="3200" b="0" i="0" u="none" strike="noStrike" cap="none" baseline="0">
                <a:solidFill>
                  <a:schemeClr val="dk1"/>
                </a:solidFill>
                <a:latin typeface="Libre Baskerville"/>
                <a:ea typeface="Libre Baskerville"/>
                <a:cs typeface="Libre Baskerville"/>
                <a:sym typeface="Libre Baskerville"/>
              </a:rPr>
              <a:t>is</a:t>
            </a:r>
            <a:r>
              <a:rPr lang="en-US" sz="4000" b="0" i="0" u="none" strike="noStrike" cap="none" baseline="0">
                <a:solidFill>
                  <a:schemeClr val="dk1"/>
                </a:solidFill>
                <a:latin typeface="Libre Baskerville"/>
                <a:ea typeface="Libre Baskerville"/>
                <a:cs typeface="Libre Baskerville"/>
                <a:sym typeface="Libre Baskerville"/>
              </a:rPr>
              <a:t> </a:t>
            </a:r>
            <a:r>
              <a:rPr lang="en-US" sz="3200" b="0" i="0" u="none" strike="noStrike" cap="none" baseline="0">
                <a:solidFill>
                  <a:schemeClr val="dk1"/>
                </a:solidFill>
                <a:latin typeface="Libre Baskerville"/>
                <a:ea typeface="Libre Baskerville"/>
                <a:cs typeface="Libre Baskerville"/>
                <a:sym typeface="Libre Baskerville"/>
              </a:rPr>
              <a:t>a</a:t>
            </a:r>
            <a:r>
              <a:rPr lang="en-US" sz="4000" b="0" i="0" u="none" strike="noStrike" cap="none" baseline="0">
                <a:solidFill>
                  <a:schemeClr val="dk1"/>
                </a:solidFill>
                <a:latin typeface="Libre Baskerville"/>
                <a:ea typeface="Libre Baskerville"/>
                <a:cs typeface="Libre Baskerville"/>
                <a:sym typeface="Libre Baskerville"/>
              </a:rPr>
              <a:t> </a:t>
            </a:r>
            <a:r>
              <a:rPr lang="en-US" sz="3200" b="0" i="0" u="none" strike="noStrike" cap="none" baseline="0">
                <a:solidFill>
                  <a:schemeClr val="dk1"/>
                </a:solidFill>
                <a:latin typeface="Libre Baskerville"/>
                <a:ea typeface="Libre Baskerville"/>
                <a:cs typeface="Libre Baskerville"/>
                <a:sym typeface="Libre Baskerville"/>
              </a:rPr>
              <a:t>complete</a:t>
            </a:r>
            <a:r>
              <a:rPr lang="en-US" sz="4000" b="0" i="0" u="none" strike="noStrike" cap="none" baseline="0">
                <a:solidFill>
                  <a:schemeClr val="dk1"/>
                </a:solidFill>
                <a:latin typeface="Libre Baskerville"/>
                <a:ea typeface="Libre Baskerville"/>
                <a:cs typeface="Libre Baskerville"/>
                <a:sym typeface="Libre Baskerville"/>
              </a:rPr>
              <a:t> </a:t>
            </a:r>
            <a:r>
              <a:rPr lang="en-US" sz="3200" b="0" i="0" u="none" strike="noStrike" cap="none" baseline="0">
                <a:solidFill>
                  <a:schemeClr val="dk1"/>
                </a:solidFill>
                <a:latin typeface="Libre Baskerville"/>
                <a:ea typeface="Libre Baskerville"/>
                <a:cs typeface="Libre Baskerville"/>
                <a:sym typeface="Libre Baskerville"/>
              </a:rPr>
              <a:t>thought</a:t>
            </a:r>
          </a:p>
          <a:p>
            <a:pPr marL="742950" marR="0" lvl="0" indent="-742950" algn="l" rtl="0">
              <a:spcBef>
                <a:spcPts val="0"/>
              </a:spcBef>
              <a:buClr>
                <a:schemeClr val="dk1"/>
              </a:buClr>
              <a:buSzPct val="100000"/>
              <a:buFont typeface="Libre Baskerville"/>
              <a:buAutoNum type="arabicPeriod"/>
            </a:pPr>
            <a:r>
              <a:rPr lang="en-US" sz="3200" b="0" i="0" u="none" strike="noStrike" cap="none" baseline="0">
                <a:solidFill>
                  <a:schemeClr val="dk1"/>
                </a:solidFill>
                <a:latin typeface="Libre Baskerville"/>
                <a:ea typeface="Libre Baskerville"/>
                <a:cs typeface="Libre Baskerville"/>
                <a:sym typeface="Libre Baskerville"/>
              </a:rPr>
              <a:t>Uses adjectives and adverbs</a:t>
            </a:r>
          </a:p>
          <a:p>
            <a:pPr marL="742950" marR="0" lvl="0" indent="-742950" algn="l" rtl="0">
              <a:spcBef>
                <a:spcPts val="0"/>
              </a:spcBef>
              <a:buClr>
                <a:schemeClr val="dk1"/>
              </a:buClr>
              <a:buSzPct val="100000"/>
              <a:buFont typeface="Libre Baskerville"/>
              <a:buAutoNum type="arabicPeriod"/>
            </a:pPr>
            <a:r>
              <a:rPr lang="en-US" sz="3200" b="0" i="0" u="none" strike="noStrike" cap="none" baseline="0">
                <a:solidFill>
                  <a:schemeClr val="dk1"/>
                </a:solidFill>
                <a:latin typeface="Libre Baskerville"/>
                <a:ea typeface="Libre Baskerville"/>
                <a:cs typeface="Libre Baskerville"/>
                <a:sym typeface="Libre Baskerville"/>
              </a:rPr>
              <a:t>Uses descriptive phrases ( “as pretty as a butterfly” or “ran as fast as he could”) </a:t>
            </a:r>
          </a:p>
        </p:txBody>
      </p:sp>
      <p:pic>
        <p:nvPicPr>
          <p:cNvPr id="257" name="Shape 257"/>
          <p:cNvPicPr preferRelativeResize="0"/>
          <p:nvPr/>
        </p:nvPicPr>
        <p:blipFill rotWithShape="1">
          <a:blip r:embed="rId3">
            <a:alphaModFix/>
          </a:blip>
          <a:srcRect/>
          <a:stretch/>
        </p:blipFill>
        <p:spPr>
          <a:xfrm rot="-2950667">
            <a:off x="7909908" y="980949"/>
            <a:ext cx="577735" cy="1318270"/>
          </a:xfrm>
          <a:prstGeom prst="rect">
            <a:avLst/>
          </a:prstGeom>
          <a:noFill/>
          <a:ln>
            <a:noFill/>
          </a:ln>
        </p:spPr>
      </p:pic>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2" name="Shape 262"/>
          <p:cNvSpPr txBox="1"/>
          <p:nvPr/>
        </p:nvSpPr>
        <p:spPr>
          <a:xfrm>
            <a:off x="1468525" y="1867775"/>
            <a:ext cx="6729600" cy="5503499"/>
          </a:xfrm>
          <a:prstGeom prst="rect">
            <a:avLst/>
          </a:prstGeom>
          <a:noFill/>
          <a:ln>
            <a:noFill/>
          </a:ln>
        </p:spPr>
        <p:txBody>
          <a:bodyPr lIns="91425" tIns="91425" rIns="91425" bIns="91425" anchor="t" anchorCtr="0">
            <a:spAutoFit/>
          </a:bodyPr>
          <a:lstStyle/>
          <a:p>
            <a:pPr>
              <a:spcBef>
                <a:spcPts val="0"/>
              </a:spcBef>
              <a:buNone/>
            </a:pPr>
            <a:r>
              <a:rPr lang="en-US" sz="9600" b="1">
                <a:solidFill>
                  <a:srgbClr val="9900FF"/>
                </a:solidFill>
                <a:latin typeface="Comic Sans MS"/>
                <a:ea typeface="Comic Sans MS"/>
                <a:cs typeface="Comic Sans MS"/>
                <a:sym typeface="Comic Sans MS"/>
              </a:rPr>
              <a:t>Book Fair!</a:t>
            </a:r>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pic>
        <p:nvPicPr>
          <p:cNvPr id="267" name="Shape 267"/>
          <p:cNvPicPr preferRelativeResize="0"/>
          <p:nvPr/>
        </p:nvPicPr>
        <p:blipFill rotWithShape="1">
          <a:blip r:embed="rId3">
            <a:alphaModFix/>
          </a:blip>
          <a:srcRect/>
          <a:stretch/>
        </p:blipFill>
        <p:spPr>
          <a:xfrm>
            <a:off x="457200" y="533400"/>
            <a:ext cx="8279233" cy="5638800"/>
          </a:xfrm>
          <a:prstGeom prst="rect">
            <a:avLst/>
          </a:prstGeom>
          <a:noFill/>
          <a:ln>
            <a:noFill/>
          </a:ln>
        </p:spPr>
      </p:pic>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Shape 96"/>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spAutoFit/>
          </a:bodyPr>
          <a:lstStyle/>
          <a:p>
            <a:pPr marL="0" marR="0" lvl="0" indent="0" algn="ctr" rtl="0">
              <a:spcBef>
                <a:spcPts val="0"/>
              </a:spcBef>
              <a:buClr>
                <a:schemeClr val="dk1"/>
              </a:buClr>
              <a:buSzPct val="25000"/>
              <a:buFont typeface="Calibri"/>
              <a:buNone/>
            </a:pPr>
            <a:r>
              <a:rPr lang="en-US" sz="4400" b="1" i="0" u="none" strike="noStrike" cap="none" baseline="0">
                <a:solidFill>
                  <a:schemeClr val="dk1"/>
                </a:solidFill>
                <a:latin typeface="Calibri"/>
                <a:ea typeface="Calibri"/>
                <a:cs typeface="Calibri"/>
                <a:sym typeface="Calibri"/>
              </a:rPr>
              <a:t>Student Data Binders</a:t>
            </a:r>
          </a:p>
        </p:txBody>
      </p:sp>
      <p:sp>
        <p:nvSpPr>
          <p:cNvPr id="97" name="Shape 97"/>
          <p:cNvSpPr txBox="1">
            <a:spLocks noGrp="1"/>
          </p:cNvSpPr>
          <p:nvPr>
            <p:ph type="body" idx="1"/>
          </p:nvPr>
        </p:nvSpPr>
        <p:spPr>
          <a:xfrm>
            <a:off x="381000" y="3352800"/>
            <a:ext cx="8229600" cy="4525963"/>
          </a:xfrm>
          <a:prstGeom prst="rect">
            <a:avLst/>
          </a:prstGeom>
          <a:noFill/>
          <a:ln>
            <a:noFill/>
          </a:ln>
        </p:spPr>
        <p:txBody>
          <a:bodyPr lIns="91425" tIns="45700" rIns="91425" bIns="45700" anchor="t" anchorCtr="0">
            <a:spAutoFit/>
          </a:bodyPr>
          <a:lstStyle/>
          <a:p>
            <a:pPr marL="342900" marR="0" lvl="0" indent="-342900" algn="l" rtl="0">
              <a:spcBef>
                <a:spcPts val="0"/>
              </a:spcBef>
              <a:buClr>
                <a:schemeClr val="dk1"/>
              </a:buClr>
              <a:buSzPct val="100000"/>
              <a:buFont typeface="Calibri"/>
              <a:buChar char="•"/>
            </a:pPr>
            <a:r>
              <a:rPr lang="en-US" sz="2800" b="0" i="0" u="none" strike="noStrike" cap="none" baseline="0">
                <a:solidFill>
                  <a:schemeClr val="dk1"/>
                </a:solidFill>
                <a:latin typeface="Calibri"/>
                <a:ea typeface="Calibri"/>
                <a:cs typeface="Calibri"/>
                <a:sym typeface="Calibri"/>
              </a:rPr>
              <a:t>Students will use their data binders to track their learning and share with you. </a:t>
            </a:r>
          </a:p>
          <a:p>
            <a:pPr marL="342900" marR="0" lvl="0" indent="-342900" algn="l" rtl="0">
              <a:spcBef>
                <a:spcPts val="560"/>
              </a:spcBef>
              <a:buClr>
                <a:schemeClr val="dk1"/>
              </a:buClr>
              <a:buSzPct val="100000"/>
              <a:buFont typeface="Calibri"/>
              <a:buChar char="•"/>
            </a:pPr>
            <a:r>
              <a:rPr lang="en-US" sz="2800" b="0" i="0" u="none" strike="noStrike" cap="none" baseline="0">
                <a:solidFill>
                  <a:schemeClr val="dk1"/>
                </a:solidFill>
                <a:latin typeface="Calibri"/>
                <a:ea typeface="Calibri"/>
                <a:cs typeface="Calibri"/>
                <a:sym typeface="Calibri"/>
              </a:rPr>
              <a:t>Will be sent h</a:t>
            </a:r>
            <a:r>
              <a:rPr lang="en-US" sz="2800">
                <a:solidFill>
                  <a:schemeClr val="dk1"/>
                </a:solidFill>
                <a:latin typeface="Calibri"/>
                <a:ea typeface="Calibri"/>
                <a:cs typeface="Calibri"/>
                <a:sym typeface="Calibri"/>
              </a:rPr>
              <a:t>ome at least 2 times each grading period</a:t>
            </a:r>
            <a:r>
              <a:rPr lang="en-US" sz="2800" b="0" i="0" u="none" strike="noStrike" cap="none" baseline="0">
                <a:solidFill>
                  <a:schemeClr val="dk1"/>
                </a:solidFill>
                <a:latin typeface="Calibri"/>
                <a:ea typeface="Calibri"/>
                <a:cs typeface="Calibri"/>
                <a:sym typeface="Calibri"/>
              </a:rPr>
              <a:t>, require parent signatures and need to be returned the next day. </a:t>
            </a:r>
          </a:p>
          <a:p>
            <a:pPr marL="342900" marR="0" lvl="0" indent="-342900" algn="l" rtl="0">
              <a:spcBef>
                <a:spcPts val="560"/>
              </a:spcBef>
              <a:buClr>
                <a:schemeClr val="dk1"/>
              </a:buClr>
              <a:buSzPct val="100000"/>
              <a:buFont typeface="Calibri"/>
              <a:buChar char="•"/>
            </a:pPr>
            <a:r>
              <a:rPr lang="en-US" sz="2800" b="0" i="0" u="none" strike="noStrike" cap="none" baseline="0">
                <a:solidFill>
                  <a:schemeClr val="dk1"/>
                </a:solidFill>
                <a:latin typeface="Calibri"/>
                <a:ea typeface="Calibri"/>
                <a:cs typeface="Calibri"/>
                <a:sym typeface="Calibri"/>
              </a:rPr>
              <a:t>More information at parent-teacher conferences. </a:t>
            </a:r>
          </a:p>
        </p:txBody>
      </p:sp>
      <p:pic>
        <p:nvPicPr>
          <p:cNvPr id="98" name="Shape 98"/>
          <p:cNvPicPr preferRelativeResize="0"/>
          <p:nvPr/>
        </p:nvPicPr>
        <p:blipFill rotWithShape="1">
          <a:blip r:embed="rId3">
            <a:alphaModFix/>
          </a:blip>
          <a:srcRect/>
          <a:stretch/>
        </p:blipFill>
        <p:spPr>
          <a:xfrm>
            <a:off x="3505200" y="1371600"/>
            <a:ext cx="1944013" cy="1596542"/>
          </a:xfrm>
          <a:prstGeom prst="rect">
            <a:avLst/>
          </a:prstGeom>
          <a:noFill/>
          <a:ln>
            <a:noFill/>
          </a:ln>
        </p:spPr>
      </p:pic>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pic>
        <p:nvPicPr>
          <p:cNvPr id="103" name="Shape 103"/>
          <p:cNvPicPr preferRelativeResize="0"/>
          <p:nvPr/>
        </p:nvPicPr>
        <p:blipFill rotWithShape="1">
          <a:blip r:embed="rId3">
            <a:alphaModFix/>
          </a:blip>
          <a:srcRect/>
          <a:stretch/>
        </p:blipFill>
        <p:spPr>
          <a:xfrm>
            <a:off x="381000" y="152400"/>
            <a:ext cx="3505200" cy="6259285"/>
          </a:xfrm>
          <a:prstGeom prst="rect">
            <a:avLst/>
          </a:prstGeom>
          <a:noFill/>
          <a:ln>
            <a:noFill/>
          </a:ln>
        </p:spPr>
      </p:pic>
      <p:sp>
        <p:nvSpPr>
          <p:cNvPr id="104" name="Shape 104"/>
          <p:cNvSpPr txBox="1"/>
          <p:nvPr/>
        </p:nvSpPr>
        <p:spPr>
          <a:xfrm>
            <a:off x="4267200" y="762000"/>
            <a:ext cx="4572000" cy="4708980"/>
          </a:xfrm>
          <a:prstGeom prst="rect">
            <a:avLst/>
          </a:prstGeom>
          <a:noFill/>
          <a:ln>
            <a:noFill/>
          </a:ln>
        </p:spPr>
        <p:txBody>
          <a:bodyPr lIns="91425" tIns="45700" rIns="91425" bIns="45700" anchor="t" anchorCtr="0">
            <a:spAutoFit/>
          </a:bodyPr>
          <a:lstStyle/>
          <a:p>
            <a:pPr marL="0" marR="0" lvl="0" indent="0" algn="ctr" rtl="0">
              <a:spcBef>
                <a:spcPts val="0"/>
              </a:spcBef>
              <a:buSzPct val="25000"/>
              <a:buNone/>
            </a:pPr>
            <a:r>
              <a:rPr lang="en-US" sz="4400" b="0" i="0" u="sng" strike="noStrike" cap="none" baseline="0">
                <a:solidFill>
                  <a:schemeClr val="dk1"/>
                </a:solidFill>
                <a:latin typeface="Calibri"/>
                <a:ea typeface="Calibri"/>
                <a:cs typeface="Calibri"/>
                <a:sym typeface="Calibri"/>
              </a:rPr>
              <a:t>Take Home Binders</a:t>
            </a:r>
          </a:p>
          <a:p>
            <a:pPr marL="457200" marR="0" lvl="0" indent="-457200" algn="l" rtl="0">
              <a:spcBef>
                <a:spcPts val="0"/>
              </a:spcBef>
              <a:buClr>
                <a:schemeClr val="dk1"/>
              </a:buClr>
              <a:buSzPct val="100000"/>
              <a:buFont typeface="Calibri"/>
              <a:buChar char="•"/>
            </a:pPr>
            <a:r>
              <a:rPr lang="en-US" sz="3200" b="0" i="0" u="none" strike="noStrike" cap="none" baseline="0">
                <a:solidFill>
                  <a:schemeClr val="dk1"/>
                </a:solidFill>
                <a:latin typeface="Calibri"/>
                <a:ea typeface="Calibri"/>
                <a:cs typeface="Calibri"/>
                <a:sym typeface="Calibri"/>
              </a:rPr>
              <a:t>Please sign conduct calendar each night and return binders daily. </a:t>
            </a:r>
          </a:p>
          <a:p>
            <a:pPr marL="457200" marR="0" lvl="0" indent="-457200" algn="l" rtl="0">
              <a:spcBef>
                <a:spcPts val="0"/>
              </a:spcBef>
              <a:buClr>
                <a:schemeClr val="dk1"/>
              </a:buClr>
              <a:buSzPct val="100000"/>
              <a:buFont typeface="Calibri"/>
              <a:buChar char="•"/>
            </a:pPr>
            <a:r>
              <a:rPr lang="en-US" sz="3200" b="0" i="0" u="none" strike="noStrike" cap="none" baseline="0">
                <a:solidFill>
                  <a:schemeClr val="dk1"/>
                </a:solidFill>
                <a:latin typeface="Calibri"/>
                <a:ea typeface="Calibri"/>
                <a:cs typeface="Calibri"/>
                <a:sym typeface="Calibri"/>
              </a:rPr>
              <a:t>Homework</a:t>
            </a:r>
          </a:p>
          <a:p>
            <a:pPr marL="457200" marR="0" lvl="0" indent="-457200" algn="l" rtl="0">
              <a:spcBef>
                <a:spcPts val="0"/>
              </a:spcBef>
              <a:buClr>
                <a:schemeClr val="dk1"/>
              </a:buClr>
              <a:buSzPct val="100000"/>
              <a:buFont typeface="Calibri"/>
              <a:buChar char="•"/>
            </a:pPr>
            <a:r>
              <a:rPr lang="en-US" sz="3200" b="0" i="0" u="none" strike="noStrike" cap="none" baseline="0">
                <a:solidFill>
                  <a:schemeClr val="dk1"/>
                </a:solidFill>
                <a:latin typeface="Calibri"/>
                <a:ea typeface="Calibri"/>
                <a:cs typeface="Calibri"/>
                <a:sym typeface="Calibri"/>
              </a:rPr>
              <a:t>Weekly Newsletter </a:t>
            </a:r>
          </a:p>
          <a:p>
            <a:pPr marL="457200" marR="0" lvl="0" indent="-457200" algn="l" rtl="0">
              <a:spcBef>
                <a:spcPts val="0"/>
              </a:spcBef>
              <a:buClr>
                <a:schemeClr val="dk1"/>
              </a:buClr>
              <a:buSzPct val="100000"/>
              <a:buFont typeface="Calibri"/>
              <a:buChar char="•"/>
            </a:pPr>
            <a:r>
              <a:rPr lang="en-US" sz="3200" b="0" i="0" u="none" strike="noStrike" cap="none" baseline="0">
                <a:solidFill>
                  <a:schemeClr val="dk1"/>
                </a:solidFill>
                <a:latin typeface="Calibri"/>
                <a:ea typeface="Calibri"/>
                <a:cs typeface="Calibri"/>
                <a:sym typeface="Calibri"/>
              </a:rPr>
              <a:t>Place notes in the first pocket. </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Shape 110"/>
          <p:cNvSpPr txBox="1"/>
          <p:nvPr/>
        </p:nvSpPr>
        <p:spPr>
          <a:xfrm>
            <a:off x="685800" y="838200"/>
            <a:ext cx="7772400" cy="2762250"/>
          </a:xfrm>
          <a:prstGeom prst="rect">
            <a:avLst/>
          </a:prstGeom>
          <a:noFill/>
          <a:ln>
            <a:noFill/>
          </a:ln>
        </p:spPr>
        <p:txBody>
          <a:bodyPr lIns="91425" tIns="45700" rIns="91425" bIns="45700" anchor="t" anchorCtr="0">
            <a:spAutoFit/>
          </a:bodyPr>
          <a:lstStyle/>
          <a:p>
            <a:pPr marL="0" marR="0" lvl="0" indent="0" algn="ctr" rtl="0">
              <a:spcBef>
                <a:spcPts val="0"/>
              </a:spcBef>
              <a:buClr>
                <a:srgbClr val="FF0000"/>
              </a:buClr>
              <a:buSzPct val="25000"/>
              <a:buFont typeface="Arial"/>
              <a:buNone/>
            </a:pPr>
            <a:r>
              <a:rPr lang="en-US" sz="16600" b="0" i="0" u="none" strike="noStrike" cap="none" baseline="0">
                <a:solidFill>
                  <a:srgbClr val="FF0000"/>
                </a:solidFill>
                <a:latin typeface="Arial"/>
                <a:ea typeface="Arial"/>
                <a:cs typeface="Arial"/>
                <a:sym typeface="Arial"/>
              </a:rPr>
              <a:t>Math </a:t>
            </a:r>
          </a:p>
        </p:txBody>
      </p:sp>
      <p:sp>
        <p:nvSpPr>
          <p:cNvPr id="111" name="Shape 111"/>
          <p:cNvSpPr txBox="1"/>
          <p:nvPr/>
        </p:nvSpPr>
        <p:spPr>
          <a:xfrm>
            <a:off x="1447800" y="4884241"/>
            <a:ext cx="6781800" cy="769441"/>
          </a:xfrm>
          <a:prstGeom prst="rect">
            <a:avLst/>
          </a:prstGeom>
          <a:noFill/>
          <a:ln>
            <a:noFill/>
          </a:ln>
        </p:spPr>
        <p:txBody>
          <a:bodyPr lIns="91425" tIns="45700" rIns="91425" bIns="45700" anchor="t" anchorCtr="0">
            <a:spAutoFit/>
          </a:bodyPr>
          <a:lstStyle/>
          <a:p>
            <a:pPr marL="0" marR="0" lvl="0" indent="0" algn="ctr" rtl="0">
              <a:spcBef>
                <a:spcPts val="0"/>
              </a:spcBef>
              <a:buSzPct val="25000"/>
              <a:buNone/>
            </a:pPr>
            <a:r>
              <a:rPr lang="en-US" sz="4400" b="0" i="0" u="none" strike="noStrike" cap="none" baseline="0">
                <a:solidFill>
                  <a:srgbClr val="00B0F0"/>
                </a:solidFill>
                <a:latin typeface="Georgia"/>
                <a:ea typeface="Georgia"/>
                <a:cs typeface="Georgia"/>
                <a:sym typeface="Georgia"/>
              </a:rPr>
              <a:t>with Mrs. Wilkinson </a:t>
            </a:r>
          </a:p>
        </p:txBody>
      </p:sp>
      <p:pic>
        <p:nvPicPr>
          <p:cNvPr id="112" name="Shape 112"/>
          <p:cNvPicPr preferRelativeResize="0"/>
          <p:nvPr/>
        </p:nvPicPr>
        <p:blipFill rotWithShape="1">
          <a:blip r:embed="rId3">
            <a:alphaModFix/>
          </a:blip>
          <a:srcRect/>
          <a:stretch/>
        </p:blipFill>
        <p:spPr>
          <a:xfrm rot="-695521">
            <a:off x="2185416" y="2819400"/>
            <a:ext cx="1591056" cy="1828800"/>
          </a:xfrm>
          <a:prstGeom prst="rect">
            <a:avLst/>
          </a:prstGeom>
          <a:noFill/>
          <a:ln>
            <a:noFill/>
          </a:ln>
        </p:spPr>
      </p:pic>
      <p:pic>
        <p:nvPicPr>
          <p:cNvPr id="113" name="Shape 113"/>
          <p:cNvPicPr preferRelativeResize="0"/>
          <p:nvPr/>
        </p:nvPicPr>
        <p:blipFill rotWithShape="1">
          <a:blip r:embed="rId4">
            <a:alphaModFix/>
          </a:blip>
          <a:srcRect/>
          <a:stretch/>
        </p:blipFill>
        <p:spPr>
          <a:xfrm rot="201211">
            <a:off x="3943986" y="2819399"/>
            <a:ext cx="1523999" cy="1828800"/>
          </a:xfrm>
          <a:prstGeom prst="rect">
            <a:avLst/>
          </a:prstGeom>
          <a:noFill/>
          <a:ln>
            <a:noFill/>
          </a:ln>
        </p:spPr>
      </p:pic>
      <p:pic>
        <p:nvPicPr>
          <p:cNvPr id="114" name="Shape 114"/>
          <p:cNvPicPr preferRelativeResize="0"/>
          <p:nvPr/>
        </p:nvPicPr>
        <p:blipFill rotWithShape="1">
          <a:blip r:embed="rId5">
            <a:alphaModFix/>
          </a:blip>
          <a:srcRect/>
          <a:stretch/>
        </p:blipFill>
        <p:spPr>
          <a:xfrm rot="196013">
            <a:off x="5359632" y="2862409"/>
            <a:ext cx="1478279" cy="1828800"/>
          </a:xfrm>
          <a:prstGeom prst="rect">
            <a:avLst/>
          </a:prstGeom>
          <a:noFill/>
          <a:ln>
            <a:noFill/>
          </a:ln>
        </p:spPr>
      </p:pic>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Shape 119"/>
          <p:cNvSpPr txBox="1"/>
          <p:nvPr/>
        </p:nvSpPr>
        <p:spPr>
          <a:xfrm>
            <a:off x="914400" y="522514"/>
            <a:ext cx="7467600" cy="6247864"/>
          </a:xfrm>
          <a:prstGeom prst="rect">
            <a:avLst/>
          </a:prstGeom>
          <a:noFill/>
          <a:ln>
            <a:noFill/>
          </a:ln>
        </p:spPr>
        <p:txBody>
          <a:bodyPr lIns="91425" tIns="45700" rIns="91425" bIns="45700" anchor="t" anchorCtr="0">
            <a:spAutoFit/>
          </a:bodyPr>
          <a:lstStyle/>
          <a:p>
            <a:pPr marL="0" marR="0" lvl="0" indent="0" algn="ctr" rtl="0">
              <a:spcBef>
                <a:spcPts val="0"/>
              </a:spcBef>
              <a:buSzPct val="25000"/>
              <a:buNone/>
            </a:pPr>
            <a:r>
              <a:rPr lang="en-US" sz="3200" b="0" i="0" u="sng" strike="noStrike" cap="none" baseline="0">
                <a:solidFill>
                  <a:schemeClr val="dk1"/>
                </a:solidFill>
                <a:latin typeface="Georgia"/>
                <a:ea typeface="Georgia"/>
                <a:cs typeface="Georgia"/>
                <a:sym typeface="Georgia"/>
              </a:rPr>
              <a:t>District Assessments</a:t>
            </a:r>
          </a:p>
          <a:p>
            <a:pPr marL="0" marR="0" lvl="0" indent="0" algn="ctr" rtl="0">
              <a:spcBef>
                <a:spcPts val="0"/>
              </a:spcBef>
              <a:buSzPct val="25000"/>
              <a:buNone/>
            </a:pPr>
            <a:r>
              <a:rPr lang="en-US" sz="2000" b="0" i="0" u="none" strike="noStrike" cap="none" baseline="0">
                <a:solidFill>
                  <a:schemeClr val="dk1"/>
                </a:solidFill>
                <a:latin typeface="Georgia"/>
                <a:ea typeface="Georgia"/>
                <a:cs typeface="Georgia"/>
                <a:sym typeface="Georgia"/>
              </a:rPr>
              <a:t>In Denton ISD, we give the Kathy Richardson math assessment to all K-2 graders.  These skills will be assessed at the beginning of the year, middle of the year, and at the end of the year.</a:t>
            </a:r>
          </a:p>
          <a:p>
            <a:pPr marL="0" marR="0" lvl="0" indent="0" algn="ctr" rtl="0">
              <a:spcBef>
                <a:spcPts val="0"/>
              </a:spcBef>
              <a:buNone/>
            </a:pPr>
            <a:endParaRPr sz="2000" b="0" i="0" u="none" strike="noStrike" cap="none" baseline="0">
              <a:solidFill>
                <a:schemeClr val="dk1"/>
              </a:solidFill>
              <a:latin typeface="Georgia"/>
              <a:ea typeface="Georgia"/>
              <a:cs typeface="Georgia"/>
              <a:sym typeface="Georgia"/>
            </a:endParaRPr>
          </a:p>
          <a:p>
            <a:pPr marL="342900" marR="0" lvl="0" indent="-34290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Number Arrangement (Dot Cards) – The ability to subitize </a:t>
            </a:r>
            <a:r>
              <a:rPr lang="en-US" sz="2000">
                <a:solidFill>
                  <a:schemeClr val="dk1"/>
                </a:solidFill>
                <a:latin typeface="Georgia"/>
                <a:ea typeface="Georgia"/>
                <a:cs typeface="Georgia"/>
                <a:sym typeface="Georgia"/>
              </a:rPr>
              <a:t>(</a:t>
            </a:r>
            <a:r>
              <a:rPr lang="en-US" sz="2000" b="0" i="0" u="none" strike="noStrike" cap="none" baseline="0">
                <a:solidFill>
                  <a:schemeClr val="dk1"/>
                </a:solidFill>
                <a:latin typeface="Georgia"/>
                <a:ea typeface="Georgia"/>
                <a:cs typeface="Georgia"/>
                <a:sym typeface="Georgia"/>
              </a:rPr>
              <a:t>recognize the num</a:t>
            </a:r>
            <a:r>
              <a:rPr lang="en-US" sz="2000">
                <a:solidFill>
                  <a:schemeClr val="dk1"/>
                </a:solidFill>
                <a:latin typeface="Georgia"/>
                <a:ea typeface="Georgia"/>
                <a:cs typeface="Georgia"/>
                <a:sym typeface="Georgia"/>
              </a:rPr>
              <a:t>ber of items at a glance) helps to support a child’s development of number sense and arithmetic strategies.  P</a:t>
            </a:r>
            <a:r>
              <a:rPr lang="en-US" sz="2000" b="0" i="0" u="none" strike="noStrike" cap="none" baseline="0">
                <a:solidFill>
                  <a:schemeClr val="dk1"/>
                </a:solidFill>
                <a:latin typeface="Georgia"/>
                <a:ea typeface="Georgia"/>
                <a:cs typeface="Georgia"/>
                <a:sym typeface="Georgia"/>
              </a:rPr>
              <a:t>ractice recognizing dot patterns on dominoes at home.</a:t>
            </a:r>
          </a:p>
          <a:p>
            <a:pPr marL="0" marR="0" lvl="0" indent="0" algn="l" rtl="0">
              <a:spcBef>
                <a:spcPts val="0"/>
              </a:spcBef>
              <a:buSzPct val="25000"/>
              <a:buNone/>
            </a:pPr>
            <a:r>
              <a:rPr lang="en-US" sz="2000" b="0" i="0" u="none" strike="noStrike" cap="none" baseline="0">
                <a:solidFill>
                  <a:schemeClr val="dk1"/>
                </a:solidFill>
                <a:latin typeface="Georgia"/>
                <a:ea typeface="Georgia"/>
                <a:cs typeface="Georgia"/>
                <a:sym typeface="Georgia"/>
              </a:rPr>
              <a:t>					</a:t>
            </a:r>
          </a:p>
          <a:p>
            <a:pPr marL="0" marR="0" lvl="0" indent="0" algn="l" rtl="0">
              <a:spcBef>
                <a:spcPts val="0"/>
              </a:spcBef>
              <a:buNone/>
            </a:pPr>
            <a:endParaRPr sz="2000" b="0" i="0" u="none" strike="noStrike" cap="none" baseline="0">
              <a:solidFill>
                <a:schemeClr val="dk1"/>
              </a:solidFill>
              <a:latin typeface="Georgia"/>
              <a:ea typeface="Georgia"/>
              <a:cs typeface="Georgia"/>
              <a:sym typeface="Georgia"/>
            </a:endParaRPr>
          </a:p>
          <a:p>
            <a:pPr marL="0" marR="0" lvl="0" indent="0" algn="l" rtl="0">
              <a:spcBef>
                <a:spcPts val="0"/>
              </a:spcBef>
              <a:buNone/>
            </a:pPr>
            <a:endParaRPr sz="2000" b="0" i="0" u="none" strike="noStrike" cap="none" baseline="0">
              <a:solidFill>
                <a:schemeClr val="dk1"/>
              </a:solidFill>
              <a:latin typeface="Georgia"/>
              <a:ea typeface="Georgia"/>
              <a:cs typeface="Georgia"/>
              <a:sym typeface="Georgia"/>
            </a:endParaRPr>
          </a:p>
          <a:p>
            <a:pPr marL="342900" marR="0" lvl="0" indent="-342900" algn="l" rtl="0">
              <a:spcBef>
                <a:spcPts val="0"/>
              </a:spcBef>
              <a:buClr>
                <a:schemeClr val="dk1"/>
              </a:buClr>
              <a:buSzPct val="100000"/>
              <a:buFont typeface="Georgia"/>
              <a:buChar char="•"/>
            </a:pPr>
            <a:r>
              <a:rPr lang="en-US" sz="2000" b="0" i="0" u="none" strike="noStrike" cap="none" baseline="0">
                <a:solidFill>
                  <a:schemeClr val="dk1"/>
                </a:solidFill>
                <a:latin typeface="Georgia"/>
                <a:ea typeface="Georgia"/>
                <a:cs typeface="Georgia"/>
                <a:sym typeface="Georgia"/>
              </a:rPr>
              <a:t>Hiding Assessment – (Decomposing Numbers) – Practice hiding </a:t>
            </a:r>
            <a:r>
              <a:rPr lang="en-US" sz="2000" b="0" i="0" u="sng" strike="noStrike" cap="none" baseline="0">
                <a:solidFill>
                  <a:schemeClr val="dk1"/>
                </a:solidFill>
                <a:latin typeface="Georgia"/>
                <a:ea typeface="Georgia"/>
                <a:cs typeface="Georgia"/>
                <a:sym typeface="Georgia"/>
              </a:rPr>
              <a:t>everyday items</a:t>
            </a:r>
            <a:r>
              <a:rPr lang="en-US" sz="2000" b="0" i="0" u="none" strike="noStrike" cap="none" baseline="0">
                <a:solidFill>
                  <a:schemeClr val="dk1"/>
                </a:solidFill>
                <a:latin typeface="Georgia"/>
                <a:ea typeface="Georgia"/>
                <a:cs typeface="Georgia"/>
                <a:sym typeface="Georgia"/>
              </a:rPr>
              <a:t> and asking how many are missing.  Ie:  We had 7 LEGOS, but now there are only 3 LEGOS.  How many are hiding?</a:t>
            </a:r>
          </a:p>
          <a:p>
            <a:pPr marL="0" marR="0" lvl="0" indent="0" algn="ctr" rtl="0">
              <a:spcBef>
                <a:spcPts val="0"/>
              </a:spcBef>
              <a:buNone/>
            </a:pPr>
            <a:endParaRPr sz="3600" b="0" i="0" u="none" strike="noStrike" cap="none" baseline="0">
              <a:solidFill>
                <a:schemeClr val="dk1"/>
              </a:solidFill>
              <a:latin typeface="Georgia"/>
              <a:ea typeface="Georgia"/>
              <a:cs typeface="Georgia"/>
              <a:sym typeface="Georgia"/>
            </a:endParaRPr>
          </a:p>
          <a:p>
            <a:pPr marL="0" marR="0" lvl="0" indent="0" algn="ctr" rtl="0">
              <a:spcBef>
                <a:spcPts val="0"/>
              </a:spcBef>
              <a:buNone/>
            </a:pPr>
            <a:endParaRPr sz="2000" b="0" i="0" u="none" strike="noStrike" cap="none" baseline="0">
              <a:solidFill>
                <a:schemeClr val="dk1"/>
              </a:solidFill>
              <a:latin typeface="Arial Black"/>
              <a:ea typeface="Arial Black"/>
              <a:cs typeface="Arial Black"/>
              <a:sym typeface="Arial Black"/>
            </a:endParaRPr>
          </a:p>
          <a:p>
            <a:pPr marL="0" marR="0" lvl="0" indent="0" algn="ctr" rtl="0">
              <a:spcBef>
                <a:spcPts val="0"/>
              </a:spcBef>
              <a:buNone/>
            </a:pPr>
            <a:endParaRPr sz="2000" b="0" i="0" u="none" strike="noStrike" cap="none" baseline="0">
              <a:solidFill>
                <a:schemeClr val="dk1"/>
              </a:solidFill>
              <a:latin typeface="Arial Black"/>
              <a:ea typeface="Arial Black"/>
              <a:cs typeface="Arial Black"/>
              <a:sym typeface="Arial Black"/>
            </a:endParaRPr>
          </a:p>
        </p:txBody>
      </p:sp>
      <p:pic>
        <p:nvPicPr>
          <p:cNvPr id="120" name="Shape 120"/>
          <p:cNvPicPr preferRelativeResize="0"/>
          <p:nvPr/>
        </p:nvPicPr>
        <p:blipFill rotWithShape="1">
          <a:blip r:embed="rId3">
            <a:alphaModFix/>
          </a:blip>
          <a:srcRect/>
          <a:stretch/>
        </p:blipFill>
        <p:spPr>
          <a:xfrm>
            <a:off x="4325975" y="5943250"/>
            <a:ext cx="799499" cy="794099"/>
          </a:xfrm>
          <a:prstGeom prst="rect">
            <a:avLst/>
          </a:prstGeom>
          <a:noFill/>
          <a:ln>
            <a:noFill/>
          </a:ln>
        </p:spPr>
      </p:pic>
      <p:pic>
        <p:nvPicPr>
          <p:cNvPr id="121" name="Shape 121"/>
          <p:cNvPicPr preferRelativeResize="0"/>
          <p:nvPr/>
        </p:nvPicPr>
        <p:blipFill rotWithShape="1">
          <a:blip r:embed="rId4">
            <a:alphaModFix/>
          </a:blip>
          <a:srcRect/>
          <a:stretch/>
        </p:blipFill>
        <p:spPr>
          <a:xfrm>
            <a:off x="3654650" y="3515273"/>
            <a:ext cx="1676399" cy="1115099"/>
          </a:xfrm>
          <a:prstGeom prst="rect">
            <a:avLst/>
          </a:prstGeom>
          <a:noFill/>
          <a:ln>
            <a:noFill/>
          </a:ln>
        </p:spPr>
      </p:pic>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txBox="1"/>
          <p:nvPr/>
        </p:nvSpPr>
        <p:spPr>
          <a:xfrm>
            <a:off x="1066800" y="381000"/>
            <a:ext cx="7848599" cy="6407700"/>
          </a:xfrm>
          <a:prstGeom prst="rect">
            <a:avLst/>
          </a:prstGeom>
          <a:noFill/>
          <a:ln>
            <a:noFill/>
          </a:ln>
        </p:spPr>
        <p:txBody>
          <a:bodyPr lIns="91425" tIns="45700" rIns="91425" bIns="45700" anchor="t" anchorCtr="0">
            <a:spAutoFit/>
          </a:bodyPr>
          <a:lstStyle/>
          <a:p>
            <a:pPr marL="0" marR="0" lvl="0" indent="0" algn="ctr" rtl="0">
              <a:spcBef>
                <a:spcPts val="0"/>
              </a:spcBef>
              <a:buSzPct val="25000"/>
              <a:buNone/>
            </a:pPr>
            <a:r>
              <a:rPr lang="en-US" sz="3200" b="0" i="0" u="sng" strike="noStrike" cap="none" baseline="0">
                <a:solidFill>
                  <a:schemeClr val="dk1"/>
                </a:solidFill>
                <a:latin typeface="Georgia"/>
                <a:ea typeface="Georgia"/>
                <a:cs typeface="Georgia"/>
                <a:sym typeface="Georgia"/>
              </a:rPr>
              <a:t>Report Cards</a:t>
            </a:r>
          </a:p>
          <a:p>
            <a:pPr marL="0" marR="0" lvl="0" indent="0" algn="l" rtl="0">
              <a:spcBef>
                <a:spcPts val="0"/>
              </a:spcBef>
              <a:buSzPct val="25000"/>
              <a:buNone/>
            </a:pPr>
            <a:r>
              <a:rPr lang="en-US" sz="1600" b="0" i="0" u="none" strike="noStrike" cap="none" baseline="0">
                <a:solidFill>
                  <a:schemeClr val="dk1"/>
                </a:solidFill>
                <a:latin typeface="Georgia"/>
                <a:ea typeface="Georgia"/>
                <a:cs typeface="Georgia"/>
                <a:sym typeface="Georgia"/>
              </a:rPr>
              <a:t>1= At-risk</a:t>
            </a:r>
          </a:p>
          <a:p>
            <a:pPr marL="0" marR="0" lvl="0" indent="0" algn="l" rtl="0">
              <a:spcBef>
                <a:spcPts val="0"/>
              </a:spcBef>
              <a:buSzPct val="25000"/>
              <a:buNone/>
            </a:pPr>
            <a:r>
              <a:rPr lang="en-US" sz="1600" b="0" i="0" u="none" strike="noStrike" cap="none" baseline="0">
                <a:solidFill>
                  <a:schemeClr val="dk1"/>
                </a:solidFill>
                <a:latin typeface="Georgia"/>
                <a:ea typeface="Georgia"/>
                <a:cs typeface="Georgia"/>
                <a:sym typeface="Georgia"/>
              </a:rPr>
              <a:t>2= Progressing</a:t>
            </a:r>
          </a:p>
          <a:p>
            <a:pPr marL="0" marR="0" lvl="0" indent="0" algn="l" rtl="0">
              <a:spcBef>
                <a:spcPts val="0"/>
              </a:spcBef>
              <a:buSzPct val="25000"/>
              <a:buNone/>
            </a:pPr>
            <a:r>
              <a:rPr lang="en-US" sz="1600" b="0" i="0" u="none" strike="noStrike" cap="none" baseline="0">
                <a:solidFill>
                  <a:schemeClr val="dk1"/>
                </a:solidFill>
                <a:latin typeface="Georgia"/>
                <a:ea typeface="Georgia"/>
                <a:cs typeface="Georgia"/>
                <a:sym typeface="Georgia"/>
              </a:rPr>
              <a:t>3= On-level</a:t>
            </a:r>
          </a:p>
          <a:p>
            <a:pPr marL="0" marR="0" lvl="0" indent="0" algn="l" rtl="0">
              <a:spcBef>
                <a:spcPts val="0"/>
              </a:spcBef>
              <a:buNone/>
            </a:pPr>
            <a:endParaRPr sz="2000" b="0" i="0" u="none" strike="noStrike" cap="none" baseline="0">
              <a:solidFill>
                <a:schemeClr val="dk1"/>
              </a:solidFill>
              <a:latin typeface="Georgia"/>
              <a:ea typeface="Georgia"/>
              <a:cs typeface="Georgia"/>
              <a:sym typeface="Georgia"/>
            </a:endParaRPr>
          </a:p>
          <a:p>
            <a:pPr marL="0" marR="0" lvl="0" indent="0" algn="l" rtl="0">
              <a:spcBef>
                <a:spcPts val="0"/>
              </a:spcBef>
              <a:buSzPct val="25000"/>
              <a:buNone/>
            </a:pPr>
            <a:r>
              <a:rPr lang="en-US" sz="2000" b="0" i="0" u="none" strike="noStrike" cap="none" baseline="0">
                <a:solidFill>
                  <a:schemeClr val="dk1"/>
                </a:solidFill>
                <a:latin typeface="Georgia"/>
                <a:ea typeface="Georgia"/>
                <a:cs typeface="Georgia"/>
                <a:sym typeface="Georgia"/>
              </a:rPr>
              <a:t>1</a:t>
            </a:r>
            <a:r>
              <a:rPr lang="en-US" sz="2000" b="0" i="0" u="none" strike="noStrike" cap="none" baseline="30000">
                <a:solidFill>
                  <a:schemeClr val="dk1"/>
                </a:solidFill>
                <a:latin typeface="Georgia"/>
                <a:ea typeface="Georgia"/>
                <a:cs typeface="Georgia"/>
                <a:sym typeface="Georgia"/>
              </a:rPr>
              <a:t>st</a:t>
            </a:r>
            <a:r>
              <a:rPr lang="en-US" sz="2000" b="0" i="0" u="none" strike="noStrike" cap="none" baseline="0">
                <a:solidFill>
                  <a:schemeClr val="dk1"/>
                </a:solidFill>
                <a:latin typeface="Georgia"/>
                <a:ea typeface="Georgia"/>
                <a:cs typeface="Georgia"/>
                <a:sym typeface="Georgia"/>
              </a:rPr>
              <a:t> Grading period:  Kathy Richardson Assessment</a:t>
            </a:r>
          </a:p>
          <a:p>
            <a:pPr marL="0" marR="0" lvl="0" indent="0" algn="l" rtl="0">
              <a:spcBef>
                <a:spcPts val="0"/>
              </a:spcBef>
              <a:buSzPct val="25000"/>
              <a:buNone/>
            </a:pPr>
            <a:r>
              <a:rPr lang="en-US" sz="2000" b="0" i="0" u="none" strike="noStrike" cap="none" baseline="0">
                <a:solidFill>
                  <a:schemeClr val="dk1"/>
                </a:solidFill>
                <a:latin typeface="Georgia"/>
                <a:ea typeface="Georgia"/>
                <a:cs typeface="Georgia"/>
                <a:sym typeface="Georgia"/>
              </a:rPr>
              <a:t>2</a:t>
            </a:r>
            <a:r>
              <a:rPr lang="en-US" sz="2000" b="0" i="0" u="none" strike="noStrike" cap="none" baseline="30000">
                <a:solidFill>
                  <a:schemeClr val="dk1"/>
                </a:solidFill>
                <a:latin typeface="Georgia"/>
                <a:ea typeface="Georgia"/>
                <a:cs typeface="Georgia"/>
                <a:sym typeface="Georgia"/>
              </a:rPr>
              <a:t>nd</a:t>
            </a:r>
            <a:r>
              <a:rPr lang="en-US" sz="2000" b="0" i="0" u="none" strike="noStrike" cap="none" baseline="0">
                <a:solidFill>
                  <a:schemeClr val="dk1"/>
                </a:solidFill>
                <a:latin typeface="Georgia"/>
                <a:ea typeface="Georgia"/>
                <a:cs typeface="Georgia"/>
                <a:sym typeface="Georgia"/>
              </a:rPr>
              <a:t> Grading period: Measure and describe length</a:t>
            </a:r>
          </a:p>
          <a:p>
            <a:pPr marL="0" marR="0" lvl="0" indent="0" algn="l" rtl="0">
              <a:spcBef>
                <a:spcPts val="0"/>
              </a:spcBef>
              <a:buSzPct val="25000"/>
              <a:buNone/>
            </a:pPr>
            <a:r>
              <a:rPr lang="en-US" sz="2000" b="0" i="0" u="none" strike="noStrike" cap="none" baseline="0">
                <a:solidFill>
                  <a:schemeClr val="dk1"/>
                </a:solidFill>
                <a:latin typeface="Georgia"/>
                <a:ea typeface="Georgia"/>
                <a:cs typeface="Georgia"/>
                <a:sym typeface="Georgia"/>
              </a:rPr>
              <a:t>3</a:t>
            </a:r>
            <a:r>
              <a:rPr lang="en-US" sz="2000" b="0" i="0" u="none" strike="noStrike" cap="none" baseline="30000">
                <a:solidFill>
                  <a:schemeClr val="dk1"/>
                </a:solidFill>
                <a:latin typeface="Georgia"/>
                <a:ea typeface="Georgia"/>
                <a:cs typeface="Georgia"/>
                <a:sym typeface="Georgia"/>
              </a:rPr>
              <a:t>rd</a:t>
            </a:r>
            <a:r>
              <a:rPr lang="en-US" sz="2000" b="0" i="0" u="none" strike="noStrike" cap="none" baseline="0">
                <a:solidFill>
                  <a:schemeClr val="dk1"/>
                </a:solidFill>
                <a:latin typeface="Georgia"/>
                <a:ea typeface="Georgia"/>
                <a:cs typeface="Georgia"/>
                <a:sym typeface="Georgia"/>
              </a:rPr>
              <a:t> Grading period:  Compose/Decompose numbers 1-120</a:t>
            </a:r>
          </a:p>
          <a:p>
            <a:pPr marL="0" marR="0" lvl="0" indent="0" algn="l" rtl="0">
              <a:spcBef>
                <a:spcPts val="0"/>
              </a:spcBef>
              <a:buSzPct val="25000"/>
              <a:buNone/>
            </a:pPr>
            <a:r>
              <a:rPr lang="en-US" sz="2000" b="0" i="0" u="none" strike="noStrike" cap="none" baseline="0">
                <a:solidFill>
                  <a:schemeClr val="dk1"/>
                </a:solidFill>
                <a:latin typeface="Georgia"/>
                <a:ea typeface="Georgia"/>
                <a:cs typeface="Georgia"/>
                <a:sym typeface="Georgia"/>
              </a:rPr>
              <a:t>		                     Compare/Order numbers 1-120</a:t>
            </a:r>
          </a:p>
          <a:p>
            <a:pPr marL="0" marR="0" lvl="0" indent="0" algn="l" rtl="0">
              <a:spcBef>
                <a:spcPts val="0"/>
              </a:spcBef>
              <a:buSzPct val="25000"/>
              <a:buNone/>
            </a:pPr>
            <a:r>
              <a:rPr lang="en-US" sz="2000" b="0" i="0" u="none" strike="noStrike" cap="none" baseline="0">
                <a:solidFill>
                  <a:schemeClr val="dk1"/>
                </a:solidFill>
                <a:latin typeface="Georgia"/>
                <a:ea typeface="Georgia"/>
                <a:cs typeface="Georgia"/>
                <a:sym typeface="Georgia"/>
              </a:rPr>
              <a:t>4</a:t>
            </a:r>
            <a:r>
              <a:rPr lang="en-US" sz="2000" b="0" i="0" u="none" strike="noStrike" cap="none" baseline="30000">
                <a:solidFill>
                  <a:schemeClr val="dk1"/>
                </a:solidFill>
                <a:latin typeface="Georgia"/>
                <a:ea typeface="Georgia"/>
                <a:cs typeface="Georgia"/>
                <a:sym typeface="Georgia"/>
              </a:rPr>
              <a:t>th</a:t>
            </a:r>
            <a:r>
              <a:rPr lang="en-US" sz="2000" b="0" i="0" u="none" strike="noStrike" cap="none" baseline="0">
                <a:solidFill>
                  <a:schemeClr val="dk1"/>
                </a:solidFill>
                <a:latin typeface="Georgia"/>
                <a:ea typeface="Georgia"/>
                <a:cs typeface="Georgia"/>
                <a:sym typeface="Georgia"/>
              </a:rPr>
              <a:t> Grading period:  Geometry: Identifies, describes, and classifies</a:t>
            </a:r>
          </a:p>
          <a:p>
            <a:pPr marL="0" marR="0" lvl="0" indent="0" algn="l" rtl="0">
              <a:spcBef>
                <a:spcPts val="0"/>
              </a:spcBef>
              <a:buSzPct val="25000"/>
              <a:buNone/>
            </a:pPr>
            <a:r>
              <a:rPr lang="en-US" sz="2000" b="0" i="0" u="none" strike="noStrike" cap="none" baseline="0">
                <a:solidFill>
                  <a:schemeClr val="dk1"/>
                </a:solidFill>
                <a:latin typeface="Georgia"/>
                <a:ea typeface="Georgia"/>
                <a:cs typeface="Georgia"/>
                <a:sym typeface="Georgia"/>
              </a:rPr>
              <a:t>                                     2-D and 3-D shapes.</a:t>
            </a:r>
          </a:p>
          <a:p>
            <a:pPr marL="0" marR="0" lvl="0" indent="0" algn="l" rtl="0">
              <a:spcBef>
                <a:spcPts val="0"/>
              </a:spcBef>
              <a:buSzPct val="25000"/>
              <a:buNone/>
            </a:pPr>
            <a:r>
              <a:rPr lang="en-US" sz="2000" b="0" i="0" u="none" strike="noStrike" cap="none" baseline="0">
                <a:solidFill>
                  <a:schemeClr val="dk1"/>
                </a:solidFill>
                <a:latin typeface="Georgia"/>
                <a:ea typeface="Georgia"/>
                <a:cs typeface="Georgia"/>
                <a:sym typeface="Georgia"/>
              </a:rPr>
              <a:t>5</a:t>
            </a:r>
            <a:r>
              <a:rPr lang="en-US" sz="2000" b="0" i="0" u="none" strike="noStrike" cap="none" baseline="30000">
                <a:solidFill>
                  <a:schemeClr val="dk1"/>
                </a:solidFill>
                <a:latin typeface="Georgia"/>
                <a:ea typeface="Georgia"/>
                <a:cs typeface="Georgia"/>
                <a:sym typeface="Georgia"/>
              </a:rPr>
              <a:t>th</a:t>
            </a:r>
            <a:r>
              <a:rPr lang="en-US" sz="2000" b="0" i="0" u="none" strike="noStrike" cap="none" baseline="0">
                <a:solidFill>
                  <a:schemeClr val="dk1"/>
                </a:solidFill>
                <a:latin typeface="Georgia"/>
                <a:ea typeface="Georgia"/>
                <a:cs typeface="Georgia"/>
                <a:sym typeface="Georgia"/>
              </a:rPr>
              <a:t> Grading period:  Applies basic addition/subtraction strategies</a:t>
            </a:r>
          </a:p>
          <a:p>
            <a:pPr marL="0" marR="0" lvl="0" indent="0" algn="l" rtl="0">
              <a:spcBef>
                <a:spcPts val="0"/>
              </a:spcBef>
              <a:buSzPct val="25000"/>
              <a:buNone/>
            </a:pPr>
            <a:r>
              <a:rPr lang="en-US" sz="2000" b="0" i="0" u="none" strike="noStrike" cap="none" baseline="0">
                <a:solidFill>
                  <a:schemeClr val="dk1"/>
                </a:solidFill>
                <a:latin typeface="Georgia"/>
                <a:ea typeface="Georgia"/>
                <a:cs typeface="Georgia"/>
                <a:sym typeface="Georgia"/>
              </a:rPr>
              <a:t>                                    Generates and solves addition/subtraction</a:t>
            </a:r>
          </a:p>
          <a:p>
            <a:pPr marL="0" marR="0" lvl="0" indent="0" algn="l" rtl="0">
              <a:spcBef>
                <a:spcPts val="0"/>
              </a:spcBef>
              <a:buSzPct val="25000"/>
              <a:buNone/>
            </a:pPr>
            <a:r>
              <a:rPr lang="en-US" sz="2000" b="0" i="0" u="none" strike="noStrike" cap="none" baseline="0">
                <a:solidFill>
                  <a:schemeClr val="dk1"/>
                </a:solidFill>
                <a:latin typeface="Georgia"/>
                <a:ea typeface="Georgia"/>
                <a:cs typeface="Georgia"/>
                <a:sym typeface="Georgia"/>
              </a:rPr>
              <a:t>                                    problems and explains strategies used</a:t>
            </a:r>
          </a:p>
          <a:p>
            <a:pPr marL="0" marR="0" lvl="0" indent="0" algn="l" rtl="0">
              <a:spcBef>
                <a:spcPts val="0"/>
              </a:spcBef>
              <a:buSzPct val="25000"/>
              <a:buNone/>
            </a:pPr>
            <a:r>
              <a:rPr lang="en-US" sz="2000" b="0" i="0" u="none" strike="noStrike" cap="none" baseline="0">
                <a:solidFill>
                  <a:schemeClr val="dk1"/>
                </a:solidFill>
                <a:latin typeface="Georgia"/>
                <a:ea typeface="Georgia"/>
                <a:cs typeface="Georgia"/>
                <a:sym typeface="Georgia"/>
              </a:rPr>
              <a:t>6</a:t>
            </a:r>
            <a:r>
              <a:rPr lang="en-US" sz="2000" b="0" i="0" u="none" strike="noStrike" cap="none" baseline="30000">
                <a:solidFill>
                  <a:schemeClr val="dk1"/>
                </a:solidFill>
                <a:latin typeface="Georgia"/>
                <a:ea typeface="Georgia"/>
                <a:cs typeface="Georgia"/>
                <a:sym typeface="Georgia"/>
              </a:rPr>
              <a:t>th</a:t>
            </a:r>
            <a:r>
              <a:rPr lang="en-US" sz="2000" b="0" i="0" u="none" strike="noStrike" cap="none" baseline="0">
                <a:solidFill>
                  <a:schemeClr val="dk1"/>
                </a:solidFill>
                <a:latin typeface="Georgia"/>
                <a:ea typeface="Georgia"/>
                <a:cs typeface="Georgia"/>
                <a:sym typeface="Georgia"/>
              </a:rPr>
              <a:t> Grading period:  Graphs:  Collects data, creates graphs, and </a:t>
            </a:r>
          </a:p>
          <a:p>
            <a:pPr marL="0" marR="0" lvl="0" indent="0" algn="l" rtl="0">
              <a:spcBef>
                <a:spcPts val="0"/>
              </a:spcBef>
              <a:buSzPct val="25000"/>
              <a:buNone/>
            </a:pPr>
            <a:r>
              <a:rPr lang="en-US" sz="2000" b="0" i="0" u="none" strike="noStrike" cap="none" baseline="0">
                <a:solidFill>
                  <a:schemeClr val="dk1"/>
                </a:solidFill>
                <a:latin typeface="Georgia"/>
                <a:ea typeface="Georgia"/>
                <a:cs typeface="Georgia"/>
                <a:sym typeface="Georgia"/>
              </a:rPr>
              <a:t>                                    draws conclusions from graphs</a:t>
            </a:r>
          </a:p>
          <a:p>
            <a:pPr marL="0" marR="0" lvl="0" indent="0" algn="l" rtl="0">
              <a:spcBef>
                <a:spcPts val="0"/>
              </a:spcBef>
              <a:buSzPct val="25000"/>
              <a:buNone/>
            </a:pPr>
            <a:r>
              <a:rPr lang="en-US" sz="2000" b="0" i="0" u="none" strike="noStrike" cap="none" baseline="0">
                <a:solidFill>
                  <a:schemeClr val="dk1"/>
                </a:solidFill>
                <a:latin typeface="Georgia"/>
                <a:ea typeface="Georgia"/>
                <a:cs typeface="Georgia"/>
                <a:sym typeface="Georgia"/>
              </a:rPr>
              <a:t>                                    Identifies and counts a collection of coins </a:t>
            </a:r>
          </a:p>
          <a:p>
            <a:pPr marL="0" marR="0" lvl="0" indent="0" algn="l" rtl="0">
              <a:spcBef>
                <a:spcPts val="0"/>
              </a:spcBef>
              <a:buSzPct val="25000"/>
              <a:buNone/>
            </a:pPr>
            <a:r>
              <a:rPr lang="en-US" sz="2000" b="0" i="0" u="none" strike="noStrike" cap="none" baseline="0">
                <a:solidFill>
                  <a:schemeClr val="dk1"/>
                </a:solidFill>
                <a:latin typeface="Georgia"/>
                <a:ea typeface="Georgia"/>
                <a:cs typeface="Georgia"/>
                <a:sym typeface="Georgia"/>
              </a:rPr>
              <a:t>                                    and describes the relationship among them.</a:t>
            </a:r>
          </a:p>
          <a:p>
            <a:pPr marL="0" marR="0" lvl="0" indent="0" algn="ctr" rtl="0">
              <a:spcBef>
                <a:spcPts val="0"/>
              </a:spcBef>
              <a:buSzPct val="25000"/>
              <a:buNone/>
            </a:pPr>
            <a:r>
              <a:rPr lang="en-US" sz="1800" b="1">
                <a:solidFill>
                  <a:schemeClr val="dk1"/>
                </a:solidFill>
                <a:latin typeface="Georgia"/>
                <a:ea typeface="Georgia"/>
                <a:cs typeface="Georgia"/>
                <a:sym typeface="Georgia"/>
              </a:rPr>
              <a:t>To score a 3 and be considered “on-level” y</a:t>
            </a:r>
            <a:r>
              <a:rPr lang="en-US" sz="1800" b="1" i="0" u="none" strike="noStrike" cap="none" baseline="0">
                <a:solidFill>
                  <a:schemeClr val="dk1"/>
                </a:solidFill>
                <a:latin typeface="Georgia"/>
                <a:ea typeface="Georgia"/>
                <a:cs typeface="Georgia"/>
                <a:sym typeface="Georgia"/>
              </a:rPr>
              <a:t>our child is expected to be able to </a:t>
            </a:r>
            <a:r>
              <a:rPr lang="en-US" sz="1800" b="1">
                <a:solidFill>
                  <a:schemeClr val="dk1"/>
                </a:solidFill>
                <a:latin typeface="Georgia"/>
                <a:ea typeface="Georgia"/>
                <a:cs typeface="Georgia"/>
                <a:sym typeface="Georgia"/>
              </a:rPr>
              <a:t>problem solve and </a:t>
            </a:r>
            <a:r>
              <a:rPr lang="en-US" sz="1800" b="1" i="0" u="none" strike="noStrike" cap="none" baseline="0">
                <a:solidFill>
                  <a:schemeClr val="dk1"/>
                </a:solidFill>
                <a:latin typeface="Georgia"/>
                <a:ea typeface="Georgia"/>
                <a:cs typeface="Georgia"/>
                <a:sym typeface="Georgia"/>
              </a:rPr>
              <a:t>explain their thinking.  P</a:t>
            </a:r>
            <a:r>
              <a:rPr lang="en-US" sz="1800" b="1">
                <a:solidFill>
                  <a:schemeClr val="dk1"/>
                </a:solidFill>
                <a:latin typeface="Georgia"/>
                <a:ea typeface="Georgia"/>
                <a:cs typeface="Georgia"/>
                <a:sym typeface="Georgia"/>
              </a:rPr>
              <a:t>ractice “math language” with them.</a:t>
            </a:r>
          </a:p>
          <a:p>
            <a:pPr marL="457200" marR="0" lvl="0" indent="-279400" algn="ctr" rtl="0">
              <a:spcBef>
                <a:spcPts val="0"/>
              </a:spcBef>
              <a:buClr>
                <a:schemeClr val="dk1"/>
              </a:buClr>
              <a:buFont typeface="Calibri"/>
              <a:buNone/>
            </a:pPr>
            <a:endParaRPr sz="2800" b="1" i="0" u="none" strike="noStrike" cap="none" baseline="0">
              <a:solidFill>
                <a:schemeClr val="dk1"/>
              </a:solidFill>
              <a:latin typeface="Georgia"/>
              <a:ea typeface="Georgia"/>
              <a:cs typeface="Georgia"/>
              <a:sym typeface="Georgia"/>
            </a:endParaRPr>
          </a:p>
          <a:p>
            <a:pPr marL="0" marR="0" lvl="0" indent="0" algn="l" rtl="0">
              <a:spcBef>
                <a:spcPts val="0"/>
              </a:spcBef>
              <a:buNone/>
            </a:pPr>
            <a:endParaRPr sz="2000" b="0" i="0" u="none" strike="noStrike" cap="none" baseline="0">
              <a:solidFill>
                <a:schemeClr val="dk1"/>
              </a:solidFill>
              <a:latin typeface="Georgia"/>
              <a:ea typeface="Georgia"/>
              <a:cs typeface="Georgia"/>
              <a:sym typeface="Georgia"/>
            </a:endParaRPr>
          </a:p>
          <a:p>
            <a:pPr marL="0" marR="0" lvl="0" indent="0" algn="l" rtl="0">
              <a:spcBef>
                <a:spcPts val="0"/>
              </a:spcBef>
              <a:buNone/>
            </a:pPr>
            <a:endParaRPr sz="2000" b="0" i="0" u="none" strike="noStrike" cap="none" baseline="0">
              <a:solidFill>
                <a:schemeClr val="dk1"/>
              </a:solidFill>
              <a:latin typeface="Georgia"/>
              <a:ea typeface="Georgia"/>
              <a:cs typeface="Georgia"/>
              <a:sym typeface="Georgia"/>
            </a:endParaRPr>
          </a:p>
          <a:p>
            <a:pPr marL="457200" marR="0" lvl="0" indent="-279400" algn="l" rtl="0">
              <a:spcBef>
                <a:spcPts val="0"/>
              </a:spcBef>
              <a:buClr>
                <a:schemeClr val="dk1"/>
              </a:buClr>
              <a:buFont typeface="Calibri"/>
              <a:buNone/>
            </a:pPr>
            <a:endParaRPr sz="2800" b="0" i="0" u="none" strike="noStrike" cap="none" baseline="0">
              <a:solidFill>
                <a:schemeClr val="dk1"/>
              </a:solidFill>
              <a:latin typeface="Georgia"/>
              <a:ea typeface="Georgia"/>
              <a:cs typeface="Georgia"/>
              <a:sym typeface="Georgia"/>
            </a:endParaRPr>
          </a:p>
        </p:txBody>
      </p:sp>
      <p:pic>
        <p:nvPicPr>
          <p:cNvPr id="127" name="Shape 127"/>
          <p:cNvPicPr preferRelativeResize="0"/>
          <p:nvPr/>
        </p:nvPicPr>
        <p:blipFill rotWithShape="1">
          <a:blip r:embed="rId3">
            <a:alphaModFix/>
          </a:blip>
          <a:srcRect/>
          <a:stretch/>
        </p:blipFill>
        <p:spPr>
          <a:xfrm>
            <a:off x="6052455" y="380998"/>
            <a:ext cx="2253342" cy="2071346"/>
          </a:xfrm>
          <a:prstGeom prst="rect">
            <a:avLst/>
          </a:prstGeom>
          <a:noFill/>
          <a:ln>
            <a:noFill/>
          </a:ln>
        </p:spPr>
      </p:pic>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pic>
        <p:nvPicPr>
          <p:cNvPr id="132" name="Shape 132"/>
          <p:cNvPicPr preferRelativeResize="0"/>
          <p:nvPr/>
        </p:nvPicPr>
        <p:blipFill rotWithShape="1">
          <a:blip r:embed="rId3">
            <a:alphaModFix/>
          </a:blip>
          <a:srcRect/>
          <a:stretch/>
        </p:blipFill>
        <p:spPr>
          <a:xfrm>
            <a:off x="228600" y="955220"/>
            <a:ext cx="8791103" cy="4705349"/>
          </a:xfrm>
          <a:prstGeom prst="rect">
            <a:avLst/>
          </a:prstGeom>
          <a:noFill/>
          <a:ln>
            <a:noFill/>
          </a:ln>
        </p:spPr>
      </p:pic>
      <p:sp>
        <p:nvSpPr>
          <p:cNvPr id="133" name="Shape 133"/>
          <p:cNvSpPr txBox="1">
            <a:spLocks noGrp="1"/>
          </p:cNvSpPr>
          <p:nvPr>
            <p:ph type="title"/>
          </p:nvPr>
        </p:nvSpPr>
        <p:spPr>
          <a:xfrm>
            <a:off x="990600" y="304800"/>
            <a:ext cx="6934199" cy="411161"/>
          </a:xfrm>
          <a:prstGeom prst="rect">
            <a:avLst/>
          </a:prstGeom>
          <a:noFill/>
          <a:ln>
            <a:noFill/>
          </a:ln>
        </p:spPr>
        <p:txBody>
          <a:bodyPr lIns="91425" tIns="45700" rIns="91425" bIns="45700" anchor="ctr" anchorCtr="0">
            <a:spAutoFit/>
          </a:bodyPr>
          <a:lstStyle/>
          <a:p>
            <a:pPr marL="0" marR="0" lvl="0" indent="0" algn="ctr" rtl="0">
              <a:spcBef>
                <a:spcPts val="0"/>
              </a:spcBef>
              <a:buClr>
                <a:schemeClr val="dk1"/>
              </a:buClr>
              <a:buSzPct val="25000"/>
              <a:buFont typeface="Calibri"/>
              <a:buNone/>
            </a:pPr>
            <a:r>
              <a:rPr lang="en-US" sz="3950" b="1" i="0" u="none" strike="noStrike" cap="none" baseline="0">
                <a:solidFill>
                  <a:schemeClr val="dk1"/>
                </a:solidFill>
                <a:latin typeface="Calibri"/>
                <a:ea typeface="Calibri"/>
                <a:cs typeface="Calibri"/>
                <a:sym typeface="Calibri"/>
              </a:rPr>
              <a:t>Report Cards</a:t>
            </a:r>
          </a:p>
        </p:txBody>
      </p:sp>
      <p:sp>
        <p:nvSpPr>
          <p:cNvPr id="134" name="Shape 134"/>
          <p:cNvSpPr txBox="1"/>
          <p:nvPr/>
        </p:nvSpPr>
        <p:spPr>
          <a:xfrm>
            <a:off x="404925" y="5779075"/>
            <a:ext cx="7903500" cy="930299"/>
          </a:xfrm>
          <a:prstGeom prst="rect">
            <a:avLst/>
          </a:prstGeom>
          <a:noFill/>
          <a:ln>
            <a:noFill/>
          </a:ln>
        </p:spPr>
        <p:txBody>
          <a:bodyPr lIns="91425" tIns="91425" rIns="91425" bIns="91425" anchor="t" anchorCtr="0">
            <a:spAutoFit/>
          </a:bodyPr>
          <a:lstStyle/>
          <a:p>
            <a:pPr algn="ctr">
              <a:spcBef>
                <a:spcPts val="0"/>
              </a:spcBef>
              <a:buNone/>
            </a:pPr>
            <a:r>
              <a:rPr lang="en-US">
                <a:solidFill>
                  <a:srgbClr val="CC0000"/>
                </a:solidFill>
              </a:rPr>
              <a:t>It is possible to see your child’s score </a:t>
            </a:r>
            <a:r>
              <a:rPr lang="en-US" u="sng">
                <a:solidFill>
                  <a:srgbClr val="CC0000"/>
                </a:solidFill>
              </a:rPr>
              <a:t>decrease</a:t>
            </a:r>
            <a:r>
              <a:rPr lang="en-US">
                <a:solidFill>
                  <a:srgbClr val="CC0000"/>
                </a:solidFill>
              </a:rPr>
              <a:t> on the Kathy Richardson Assessments because the materials are increasingly difficult.  If you have a concern, please contact your child’s teacher for a conference.</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Shape 139"/>
          <p:cNvSpPr txBox="1"/>
          <p:nvPr/>
        </p:nvSpPr>
        <p:spPr>
          <a:xfrm>
            <a:off x="381000" y="228600"/>
            <a:ext cx="8610599" cy="8525410"/>
          </a:xfrm>
          <a:prstGeom prst="rect">
            <a:avLst/>
          </a:prstGeom>
          <a:noFill/>
          <a:ln>
            <a:noFill/>
          </a:ln>
        </p:spPr>
        <p:txBody>
          <a:bodyPr lIns="91425" tIns="45700" rIns="91425" bIns="45700" anchor="t" anchorCtr="0">
            <a:spAutoFit/>
          </a:bodyPr>
          <a:lstStyle/>
          <a:p>
            <a:pPr marL="0" marR="0" lvl="0" indent="0" algn="ctr" rtl="0">
              <a:spcBef>
                <a:spcPts val="0"/>
              </a:spcBef>
              <a:buSzPct val="25000"/>
              <a:buNone/>
            </a:pPr>
            <a:r>
              <a:rPr lang="en-US" sz="3200" b="0" i="0" u="none" strike="noStrike" cap="none" baseline="0">
                <a:solidFill>
                  <a:schemeClr val="dk1"/>
                </a:solidFill>
                <a:latin typeface="Georgia"/>
                <a:ea typeface="Georgia"/>
                <a:cs typeface="Georgia"/>
                <a:sym typeface="Georgia"/>
              </a:rPr>
              <a:t>How can I help at home?</a:t>
            </a:r>
          </a:p>
          <a:p>
            <a:pPr marL="0" marR="0" lvl="0" indent="0" algn="ctr" rtl="0">
              <a:spcBef>
                <a:spcPts val="0"/>
              </a:spcBef>
              <a:buNone/>
            </a:pPr>
            <a:endParaRPr sz="3200" b="0" i="0" u="none" strike="noStrike" cap="none" baseline="0">
              <a:solidFill>
                <a:schemeClr val="dk1"/>
              </a:solidFill>
              <a:latin typeface="Georgia"/>
              <a:ea typeface="Georgia"/>
              <a:cs typeface="Georgia"/>
              <a:sym typeface="Georgia"/>
            </a:endParaRPr>
          </a:p>
          <a:p>
            <a:pPr marL="0" marR="0" lvl="0" indent="0" algn="ctr" rtl="0">
              <a:spcBef>
                <a:spcPts val="0"/>
              </a:spcBef>
              <a:buNone/>
            </a:pPr>
            <a:endParaRPr sz="3200" b="0" i="0" u="none" strike="noStrike" cap="none" baseline="0">
              <a:solidFill>
                <a:schemeClr val="dk1"/>
              </a:solidFill>
              <a:latin typeface="Georgia"/>
              <a:ea typeface="Georgia"/>
              <a:cs typeface="Georgia"/>
              <a:sym typeface="Georgia"/>
            </a:endParaRPr>
          </a:p>
          <a:p>
            <a:pPr marL="0" marR="0" lvl="0" indent="0" algn="ctr" rtl="0">
              <a:spcBef>
                <a:spcPts val="0"/>
              </a:spcBef>
              <a:buNone/>
            </a:pPr>
            <a:endParaRPr sz="3200" b="0" i="0" u="none" strike="noStrike" cap="none" baseline="0">
              <a:solidFill>
                <a:schemeClr val="dk1"/>
              </a:solidFill>
              <a:latin typeface="Georgia"/>
              <a:ea typeface="Georgia"/>
              <a:cs typeface="Georgia"/>
              <a:sym typeface="Georgia"/>
            </a:endParaRPr>
          </a:p>
          <a:p>
            <a:pPr marL="0" marR="0" lvl="0" indent="0" algn="ctr" rtl="0">
              <a:spcBef>
                <a:spcPts val="0"/>
              </a:spcBef>
              <a:buSzPct val="25000"/>
              <a:buNone/>
            </a:pPr>
            <a:r>
              <a:rPr lang="en-US" sz="1800" b="1" i="0" u="none" strike="noStrike" cap="none" baseline="0">
                <a:solidFill>
                  <a:schemeClr val="dk1"/>
                </a:solidFill>
                <a:latin typeface="Georgia"/>
                <a:ea typeface="Georgia"/>
                <a:cs typeface="Georgia"/>
                <a:sym typeface="Georgia"/>
              </a:rPr>
              <a:t>Everything we teach is NOT on the report card!</a:t>
            </a:r>
          </a:p>
          <a:p>
            <a:pPr marL="0" marR="0" lvl="0" indent="0" algn="ctr" rtl="0">
              <a:spcBef>
                <a:spcPts val="0"/>
              </a:spcBef>
              <a:buNone/>
            </a:pPr>
            <a:endParaRPr sz="1800" b="1" i="0" u="none" strike="noStrike" cap="none" baseline="0">
              <a:solidFill>
                <a:schemeClr val="dk1"/>
              </a:solidFill>
              <a:latin typeface="Georgia"/>
              <a:ea typeface="Georgia"/>
              <a:cs typeface="Georgia"/>
              <a:sym typeface="Georgia"/>
            </a:endParaRPr>
          </a:p>
          <a:p>
            <a:pPr marL="285750" marR="0" lvl="0" indent="-285750" algn="l" rtl="0">
              <a:spcBef>
                <a:spcPts val="0"/>
              </a:spcBef>
              <a:buClr>
                <a:schemeClr val="dk1"/>
              </a:buClr>
              <a:buSzPct val="100000"/>
              <a:buFont typeface="Georgia"/>
              <a:buChar char="•"/>
            </a:pPr>
            <a:r>
              <a:rPr lang="en-US" sz="1600" b="0" i="0" u="none" strike="noStrike" cap="none" baseline="0">
                <a:solidFill>
                  <a:schemeClr val="dk1"/>
                </a:solidFill>
                <a:latin typeface="Georgia"/>
                <a:ea typeface="Georgia"/>
                <a:cs typeface="Georgia"/>
                <a:sym typeface="Georgia"/>
              </a:rPr>
              <a:t>Encourage your child to read a digital and analog clock to the hour and half hour.</a:t>
            </a:r>
          </a:p>
          <a:p>
            <a:pPr marL="285750" marR="0" lvl="0" indent="-285750" algn="l" rtl="0">
              <a:spcBef>
                <a:spcPts val="0"/>
              </a:spcBef>
              <a:buClr>
                <a:schemeClr val="dk1"/>
              </a:buClr>
              <a:buSzPct val="100000"/>
              <a:buFont typeface="Georgia"/>
              <a:buChar char="•"/>
            </a:pPr>
            <a:r>
              <a:rPr lang="en-US" sz="1600" b="0" i="0" u="none" strike="noStrike" cap="none" baseline="0">
                <a:solidFill>
                  <a:schemeClr val="dk1"/>
                </a:solidFill>
                <a:latin typeface="Georgia"/>
                <a:ea typeface="Georgia"/>
                <a:cs typeface="Georgia"/>
                <a:sym typeface="Georgia"/>
              </a:rPr>
              <a:t>Have your child identify the coins in your pocket or purse.  Later in the year, you may even ask them to trade you to practice coin relationships.  Ie:  2 nickels for a dime </a:t>
            </a:r>
          </a:p>
          <a:p>
            <a:pPr marL="285750" marR="0" lvl="0" indent="-285750" algn="l" rtl="0">
              <a:spcBef>
                <a:spcPts val="0"/>
              </a:spcBef>
              <a:buClr>
                <a:schemeClr val="dk1"/>
              </a:buClr>
              <a:buSzPct val="100000"/>
              <a:buFont typeface="Georgia"/>
              <a:buChar char="•"/>
            </a:pPr>
            <a:r>
              <a:rPr lang="en-US" sz="1600" b="0" i="0" u="none" strike="noStrike" cap="none" baseline="0">
                <a:solidFill>
                  <a:schemeClr val="dk1"/>
                </a:solidFill>
                <a:latin typeface="Georgia"/>
                <a:ea typeface="Georgia"/>
                <a:cs typeface="Georgia"/>
                <a:sym typeface="Georgia"/>
              </a:rPr>
              <a:t>Go on a 2-D or 3-D shape scavenger hunt!</a:t>
            </a:r>
          </a:p>
          <a:p>
            <a:pPr marL="285750" marR="0" lvl="0" indent="-285750" algn="l" rtl="0">
              <a:spcBef>
                <a:spcPts val="0"/>
              </a:spcBef>
              <a:buClr>
                <a:schemeClr val="dk1"/>
              </a:buClr>
              <a:buSzPct val="100000"/>
              <a:buFont typeface="Georgia"/>
              <a:buChar char="•"/>
            </a:pPr>
            <a:r>
              <a:rPr lang="en-US" sz="1600" b="0" i="0" u="none" strike="noStrike" cap="none" baseline="0">
                <a:solidFill>
                  <a:schemeClr val="dk1"/>
                </a:solidFill>
                <a:latin typeface="Georgia"/>
                <a:ea typeface="Georgia"/>
                <a:cs typeface="Georgia"/>
                <a:sym typeface="Georgia"/>
              </a:rPr>
              <a:t>Help your child to find fractions in everyday life.  “3 out of 5 of those plates are pink!” or “I ate ¼ of that pizza!”</a:t>
            </a:r>
          </a:p>
          <a:p>
            <a:pPr marL="285750" marR="0" lvl="0" indent="-285750" algn="l" rtl="0">
              <a:spcBef>
                <a:spcPts val="0"/>
              </a:spcBef>
              <a:buClr>
                <a:schemeClr val="dk1"/>
              </a:buClr>
              <a:buSzPct val="100000"/>
              <a:buFont typeface="Georgia"/>
              <a:buChar char="•"/>
            </a:pPr>
            <a:r>
              <a:rPr lang="en-US" sz="1600" b="0" i="0" u="none" strike="noStrike" cap="none" baseline="0">
                <a:solidFill>
                  <a:schemeClr val="dk1"/>
                </a:solidFill>
                <a:latin typeface="Georgia"/>
                <a:ea typeface="Georgia"/>
                <a:cs typeface="Georgia"/>
                <a:sym typeface="Georgia"/>
              </a:rPr>
              <a:t>In first grade, we only use non-standard forms of measurement.  In other words, we use short things to measure long things.  “How many paper clips long is your patio?”</a:t>
            </a:r>
          </a:p>
          <a:p>
            <a:pPr marL="285750" marR="0" lvl="0" indent="-285750" algn="l" rtl="0">
              <a:spcBef>
                <a:spcPts val="0"/>
              </a:spcBef>
              <a:buClr>
                <a:schemeClr val="dk1"/>
              </a:buClr>
              <a:buSzPct val="100000"/>
              <a:buFont typeface="Georgia"/>
              <a:buChar char="•"/>
            </a:pPr>
            <a:r>
              <a:rPr lang="en-US" sz="1600" b="0" i="0" u="none" strike="noStrike" cap="none" baseline="0">
                <a:solidFill>
                  <a:schemeClr val="dk1"/>
                </a:solidFill>
                <a:latin typeface="Georgia"/>
                <a:ea typeface="Georgia"/>
                <a:cs typeface="Georgia"/>
                <a:sym typeface="Georgia"/>
              </a:rPr>
              <a:t>Most of all try to use math vocabulary with your child.  We use words like place value, order, add, subtract, estimate, measure, greater than, less than, sum, difference, fraction, etc.</a:t>
            </a:r>
          </a:p>
          <a:p>
            <a:pPr marL="0" marR="0" lvl="0" indent="0" algn="l" rtl="0">
              <a:spcBef>
                <a:spcPts val="0"/>
              </a:spcBef>
              <a:buNone/>
            </a:pPr>
            <a:endParaRPr sz="1600" b="0" i="0" u="none" strike="noStrike" cap="none" baseline="0">
              <a:solidFill>
                <a:schemeClr val="dk1"/>
              </a:solidFill>
              <a:latin typeface="Georgia"/>
              <a:ea typeface="Georgia"/>
              <a:cs typeface="Georgia"/>
              <a:sym typeface="Georgia"/>
            </a:endParaRPr>
          </a:p>
          <a:p>
            <a:pPr marL="0" marR="0" lvl="0" indent="0" algn="l" rtl="0">
              <a:spcBef>
                <a:spcPts val="0"/>
              </a:spcBef>
              <a:buNone/>
            </a:pPr>
            <a:endParaRPr sz="1600" b="0" i="0" u="none" strike="noStrike" cap="none" baseline="0">
              <a:solidFill>
                <a:schemeClr val="dk1"/>
              </a:solidFill>
              <a:latin typeface="Georgia"/>
              <a:ea typeface="Georgia"/>
              <a:cs typeface="Georgia"/>
              <a:sym typeface="Georgia"/>
            </a:endParaRPr>
          </a:p>
          <a:p>
            <a:pPr marL="0" marR="0" lvl="0" indent="0" algn="ctr" rtl="0">
              <a:spcBef>
                <a:spcPts val="0"/>
              </a:spcBef>
              <a:buSzPct val="25000"/>
              <a:buNone/>
            </a:pPr>
            <a:r>
              <a:rPr lang="en-US" sz="2000" b="0" i="0" u="none" strike="noStrike" cap="none" baseline="0">
                <a:solidFill>
                  <a:schemeClr val="dk1"/>
                </a:solidFill>
                <a:latin typeface="Arial"/>
                <a:ea typeface="Arial"/>
                <a:cs typeface="Arial"/>
                <a:sym typeface="Arial"/>
              </a:rPr>
              <a:t>Your child’s homework helps them build confidence and allows them to show YOU what they have accomplished.  Your praise goes a long way!</a:t>
            </a:r>
          </a:p>
          <a:p>
            <a:pPr marL="285750" marR="0" lvl="0" indent="-158750" algn="l" rtl="0">
              <a:spcBef>
                <a:spcPts val="0"/>
              </a:spcBef>
              <a:buClr>
                <a:schemeClr val="dk1"/>
              </a:buClr>
              <a:buFont typeface="Calibri"/>
              <a:buNone/>
            </a:pPr>
            <a:endParaRPr sz="2000" b="0" i="0" u="none" strike="noStrike" cap="none" baseline="0">
              <a:solidFill>
                <a:schemeClr val="dk1"/>
              </a:solidFill>
              <a:latin typeface="Arial"/>
              <a:ea typeface="Arial"/>
              <a:cs typeface="Arial"/>
              <a:sym typeface="Arial"/>
            </a:endParaRPr>
          </a:p>
          <a:p>
            <a:pPr marL="0" marR="0" lvl="0" indent="0" algn="ctr" rtl="0">
              <a:spcBef>
                <a:spcPts val="0"/>
              </a:spcBef>
              <a:buNone/>
            </a:pPr>
            <a:endParaRPr sz="3200" b="0" i="0" u="none" strike="noStrike" cap="none" baseline="0">
              <a:solidFill>
                <a:schemeClr val="dk1"/>
              </a:solidFill>
              <a:latin typeface="Georgia"/>
              <a:ea typeface="Georgia"/>
              <a:cs typeface="Georgia"/>
              <a:sym typeface="Georgia"/>
            </a:endParaRPr>
          </a:p>
          <a:p>
            <a:pPr marL="0" marR="0" lvl="0" indent="0" algn="ctr" rtl="0">
              <a:spcBef>
                <a:spcPts val="0"/>
              </a:spcBef>
              <a:buNone/>
            </a:pPr>
            <a:endParaRPr sz="3200" b="0" i="0" u="none" strike="noStrike" cap="none" baseline="0">
              <a:solidFill>
                <a:schemeClr val="dk1"/>
              </a:solidFill>
              <a:latin typeface="Georgia"/>
              <a:ea typeface="Georgia"/>
              <a:cs typeface="Georgia"/>
              <a:sym typeface="Georgia"/>
            </a:endParaRPr>
          </a:p>
          <a:p>
            <a:pPr marL="0" marR="0" lvl="0" indent="0" algn="ctr" rtl="0">
              <a:spcBef>
                <a:spcPts val="0"/>
              </a:spcBef>
              <a:buNone/>
            </a:pPr>
            <a:endParaRPr sz="3200" b="0" i="0" u="none" strike="noStrike" cap="none" baseline="0">
              <a:solidFill>
                <a:schemeClr val="dk1"/>
              </a:solidFill>
              <a:latin typeface="Georgia"/>
              <a:ea typeface="Georgia"/>
              <a:cs typeface="Georgia"/>
              <a:sym typeface="Georgia"/>
            </a:endParaRPr>
          </a:p>
        </p:txBody>
      </p:sp>
      <p:pic>
        <p:nvPicPr>
          <p:cNvPr id="140" name="Shape 140"/>
          <p:cNvPicPr preferRelativeResize="0"/>
          <p:nvPr/>
        </p:nvPicPr>
        <p:blipFill rotWithShape="1">
          <a:blip r:embed="rId3">
            <a:alphaModFix/>
          </a:blip>
          <a:srcRect/>
          <a:stretch/>
        </p:blipFill>
        <p:spPr>
          <a:xfrm>
            <a:off x="3835400" y="685800"/>
            <a:ext cx="1117599" cy="1257299"/>
          </a:xfrm>
          <a:prstGeom prst="rect">
            <a:avLst/>
          </a:prstGeom>
          <a:noFill/>
          <a:ln>
            <a:noFill/>
          </a:ln>
        </p:spPr>
      </p:pic>
    </p:spTree>
  </p:cSld>
  <p:clrMapOvr>
    <a:masterClrMapping/>
  </p:clrMapOvr>
  <p:transition spd="slow">
    <p:cut/>
  </p:transition>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1722</Words>
  <Application>Microsoft Office PowerPoint</Application>
  <PresentationFormat>On-screen Show (4:3)</PresentationFormat>
  <Paragraphs>224</Paragraphs>
  <Slides>27</Slides>
  <Notes>27</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Welcome to Parent Night </vt:lpstr>
      <vt:lpstr>PowerPoint Presentation</vt:lpstr>
      <vt:lpstr>Student Data Binders</vt:lpstr>
      <vt:lpstr>PowerPoint Presentation</vt:lpstr>
      <vt:lpstr>PowerPoint Presentation</vt:lpstr>
      <vt:lpstr>PowerPoint Presentation</vt:lpstr>
      <vt:lpstr>PowerPoint Presentation</vt:lpstr>
      <vt:lpstr>Report Cards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Parent Night </dc:title>
  <dc:creator>Wilkinson, Kerri S</dc:creator>
  <cp:lastModifiedBy>repair</cp:lastModifiedBy>
  <cp:revision>1</cp:revision>
  <dcterms:modified xsi:type="dcterms:W3CDTF">2014-09-10T21:49:35Z</dcterms:modified>
</cp:coreProperties>
</file>