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91" r:id="rId3"/>
    <p:sldId id="292" r:id="rId4"/>
    <p:sldId id="294" r:id="rId5"/>
    <p:sldId id="257" r:id="rId6"/>
    <p:sldId id="258" r:id="rId7"/>
    <p:sldId id="267" r:id="rId8"/>
    <p:sldId id="293" r:id="rId9"/>
    <p:sldId id="268" r:id="rId10"/>
    <p:sldId id="263" r:id="rId11"/>
    <p:sldId id="287" r:id="rId12"/>
    <p:sldId id="288" r:id="rId13"/>
    <p:sldId id="289" r:id="rId14"/>
    <p:sldId id="265" r:id="rId15"/>
    <p:sldId id="272" r:id="rId16"/>
    <p:sldId id="273" r:id="rId17"/>
    <p:sldId id="274" r:id="rId18"/>
    <p:sldId id="290" r:id="rId19"/>
    <p:sldId id="282" r:id="rId20"/>
    <p:sldId id="283" r:id="rId21"/>
    <p:sldId id="284" r:id="rId22"/>
    <p:sldId id="285" r:id="rId23"/>
    <p:sldId id="264" r:id="rId24"/>
    <p:sldId id="275" r:id="rId25"/>
    <p:sldId id="276" r:id="rId26"/>
    <p:sldId id="277" r:id="rId27"/>
    <p:sldId id="28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6" autoAdjust="0"/>
    <p:restoredTop sz="94660"/>
  </p:normalViewPr>
  <p:slideViewPr>
    <p:cSldViewPr>
      <p:cViewPr varScale="1">
        <p:scale>
          <a:sx n="88" d="100"/>
          <a:sy n="88" d="100"/>
        </p:scale>
        <p:origin x="-103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8983D3-9A62-45DE-B8B8-DF18ACFABF85}" type="datetimeFigureOut">
              <a:rPr lang="en-US" smtClean="0"/>
              <a:t>9/19/2013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BFCC14-6970-4867-B3BD-CA514568B18B}" type="slidenum">
              <a:rPr lang="en-US" smtClean="0"/>
              <a:t>‹#›</a:t>
            </a:fld>
            <a:endParaRPr lang="en-US"/>
          </a:p>
        </p:txBody>
      </p:sp>
    </p:spTree>
    <p:extLst>
      <p:ext uri="{BB962C8B-B14F-4D97-AF65-F5344CB8AC3E}">
        <p14:creationId xmlns:p14="http://schemas.microsoft.com/office/powerpoint/2010/main" val="269989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BFCC14-6970-4867-B3BD-CA514568B18B}" type="slidenum">
              <a:rPr lang="en-US" smtClean="0"/>
              <a:t>4</a:t>
            </a:fld>
            <a:endParaRPr lang="en-US"/>
          </a:p>
        </p:txBody>
      </p:sp>
    </p:spTree>
    <p:extLst>
      <p:ext uri="{BB962C8B-B14F-4D97-AF65-F5344CB8AC3E}">
        <p14:creationId xmlns:p14="http://schemas.microsoft.com/office/powerpoint/2010/main" val="4044649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7A0B56-DB11-4101-8294-B3CCE28A927D}" type="datetimeFigureOut">
              <a:rPr lang="en-US" smtClean="0"/>
              <a:t>9/19/2013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240F8-22DE-4F7F-8186-FE2F48E2CADC}" type="slidenum">
              <a:rPr lang="en-US" smtClean="0"/>
              <a:t>‹#›</a:t>
            </a:fld>
            <a:endParaRPr lang="en-US"/>
          </a:p>
        </p:txBody>
      </p:sp>
    </p:spTree>
    <p:extLst>
      <p:ext uri="{BB962C8B-B14F-4D97-AF65-F5344CB8AC3E}">
        <p14:creationId xmlns:p14="http://schemas.microsoft.com/office/powerpoint/2010/main" val="2893639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A0B56-DB11-4101-8294-B3CCE28A927D}" type="datetimeFigureOut">
              <a:rPr lang="en-US" smtClean="0"/>
              <a:t>9/19/2013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240F8-22DE-4F7F-8186-FE2F48E2CADC}" type="slidenum">
              <a:rPr lang="en-US" smtClean="0"/>
              <a:t>‹#›</a:t>
            </a:fld>
            <a:endParaRPr lang="en-US"/>
          </a:p>
        </p:txBody>
      </p:sp>
    </p:spTree>
    <p:extLst>
      <p:ext uri="{BB962C8B-B14F-4D97-AF65-F5344CB8AC3E}">
        <p14:creationId xmlns:p14="http://schemas.microsoft.com/office/powerpoint/2010/main" val="217974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A0B56-DB11-4101-8294-B3CCE28A927D}" type="datetimeFigureOut">
              <a:rPr lang="en-US" smtClean="0"/>
              <a:t>9/19/2013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240F8-22DE-4F7F-8186-FE2F48E2CADC}" type="slidenum">
              <a:rPr lang="en-US" smtClean="0"/>
              <a:t>‹#›</a:t>
            </a:fld>
            <a:endParaRPr lang="en-US"/>
          </a:p>
        </p:txBody>
      </p:sp>
    </p:spTree>
    <p:extLst>
      <p:ext uri="{BB962C8B-B14F-4D97-AF65-F5344CB8AC3E}">
        <p14:creationId xmlns:p14="http://schemas.microsoft.com/office/powerpoint/2010/main" val="81425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A0B56-DB11-4101-8294-B3CCE28A927D}" type="datetimeFigureOut">
              <a:rPr lang="en-US" smtClean="0"/>
              <a:t>9/19/2013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240F8-22DE-4F7F-8186-FE2F48E2CADC}" type="slidenum">
              <a:rPr lang="en-US" smtClean="0"/>
              <a:t>‹#›</a:t>
            </a:fld>
            <a:endParaRPr lang="en-US"/>
          </a:p>
        </p:txBody>
      </p:sp>
    </p:spTree>
    <p:extLst>
      <p:ext uri="{BB962C8B-B14F-4D97-AF65-F5344CB8AC3E}">
        <p14:creationId xmlns:p14="http://schemas.microsoft.com/office/powerpoint/2010/main" val="2852159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7A0B56-DB11-4101-8294-B3CCE28A927D}" type="datetimeFigureOut">
              <a:rPr lang="en-US" smtClean="0"/>
              <a:t>9/19/2013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240F8-22DE-4F7F-8186-FE2F48E2CADC}" type="slidenum">
              <a:rPr lang="en-US" smtClean="0"/>
              <a:t>‹#›</a:t>
            </a:fld>
            <a:endParaRPr lang="en-US"/>
          </a:p>
        </p:txBody>
      </p:sp>
    </p:spTree>
    <p:extLst>
      <p:ext uri="{BB962C8B-B14F-4D97-AF65-F5344CB8AC3E}">
        <p14:creationId xmlns:p14="http://schemas.microsoft.com/office/powerpoint/2010/main" val="3273498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7A0B56-DB11-4101-8294-B3CCE28A927D}" type="datetimeFigureOut">
              <a:rPr lang="en-US" smtClean="0"/>
              <a:t>9/19/2013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240F8-22DE-4F7F-8186-FE2F48E2CADC}" type="slidenum">
              <a:rPr lang="en-US" smtClean="0"/>
              <a:t>‹#›</a:t>
            </a:fld>
            <a:endParaRPr lang="en-US"/>
          </a:p>
        </p:txBody>
      </p:sp>
    </p:spTree>
    <p:extLst>
      <p:ext uri="{BB962C8B-B14F-4D97-AF65-F5344CB8AC3E}">
        <p14:creationId xmlns:p14="http://schemas.microsoft.com/office/powerpoint/2010/main" val="299743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7A0B56-DB11-4101-8294-B3CCE28A927D}" type="datetimeFigureOut">
              <a:rPr lang="en-US" smtClean="0"/>
              <a:t>9/19/2013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3240F8-22DE-4F7F-8186-FE2F48E2CADC}" type="slidenum">
              <a:rPr lang="en-US" smtClean="0"/>
              <a:t>‹#›</a:t>
            </a:fld>
            <a:endParaRPr lang="en-US"/>
          </a:p>
        </p:txBody>
      </p:sp>
    </p:spTree>
    <p:extLst>
      <p:ext uri="{BB962C8B-B14F-4D97-AF65-F5344CB8AC3E}">
        <p14:creationId xmlns:p14="http://schemas.microsoft.com/office/powerpoint/2010/main" val="3705643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7A0B56-DB11-4101-8294-B3CCE28A927D}" type="datetimeFigureOut">
              <a:rPr lang="en-US" smtClean="0"/>
              <a:t>9/19/2013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3240F8-22DE-4F7F-8186-FE2F48E2CADC}" type="slidenum">
              <a:rPr lang="en-US" smtClean="0"/>
              <a:t>‹#›</a:t>
            </a:fld>
            <a:endParaRPr lang="en-US"/>
          </a:p>
        </p:txBody>
      </p:sp>
    </p:spTree>
    <p:extLst>
      <p:ext uri="{BB962C8B-B14F-4D97-AF65-F5344CB8AC3E}">
        <p14:creationId xmlns:p14="http://schemas.microsoft.com/office/powerpoint/2010/main" val="3581128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A0B56-DB11-4101-8294-B3CCE28A927D}" type="datetimeFigureOut">
              <a:rPr lang="en-US" smtClean="0"/>
              <a:t>9/19/2013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3240F8-22DE-4F7F-8186-FE2F48E2CADC}" type="slidenum">
              <a:rPr lang="en-US" smtClean="0"/>
              <a:t>‹#›</a:t>
            </a:fld>
            <a:endParaRPr lang="en-US"/>
          </a:p>
        </p:txBody>
      </p:sp>
    </p:spTree>
    <p:extLst>
      <p:ext uri="{BB962C8B-B14F-4D97-AF65-F5344CB8AC3E}">
        <p14:creationId xmlns:p14="http://schemas.microsoft.com/office/powerpoint/2010/main" val="485239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A0B56-DB11-4101-8294-B3CCE28A927D}" type="datetimeFigureOut">
              <a:rPr lang="en-US" smtClean="0"/>
              <a:t>9/19/2013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240F8-22DE-4F7F-8186-FE2F48E2CADC}" type="slidenum">
              <a:rPr lang="en-US" smtClean="0"/>
              <a:t>‹#›</a:t>
            </a:fld>
            <a:endParaRPr lang="en-US"/>
          </a:p>
        </p:txBody>
      </p:sp>
    </p:spTree>
    <p:extLst>
      <p:ext uri="{BB962C8B-B14F-4D97-AF65-F5344CB8AC3E}">
        <p14:creationId xmlns:p14="http://schemas.microsoft.com/office/powerpoint/2010/main" val="76235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A0B56-DB11-4101-8294-B3CCE28A927D}" type="datetimeFigureOut">
              <a:rPr lang="en-US" smtClean="0"/>
              <a:t>9/19/2013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240F8-22DE-4F7F-8186-FE2F48E2CADC}" type="slidenum">
              <a:rPr lang="en-US" smtClean="0"/>
              <a:t>‹#›</a:t>
            </a:fld>
            <a:endParaRPr lang="en-US"/>
          </a:p>
        </p:txBody>
      </p:sp>
    </p:spTree>
    <p:extLst>
      <p:ext uri="{BB962C8B-B14F-4D97-AF65-F5344CB8AC3E}">
        <p14:creationId xmlns:p14="http://schemas.microsoft.com/office/powerpoint/2010/main" val="427442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A0B56-DB11-4101-8294-B3CCE28A927D}" type="datetimeFigureOut">
              <a:rPr lang="en-US" smtClean="0"/>
              <a:t>9/19/2013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3240F8-22DE-4F7F-8186-FE2F48E2CADC}" type="slidenum">
              <a:rPr lang="en-US" smtClean="0"/>
              <a:t>‹#›</a:t>
            </a:fld>
            <a:endParaRPr lang="en-US"/>
          </a:p>
        </p:txBody>
      </p:sp>
    </p:spTree>
    <p:extLst>
      <p:ext uri="{BB962C8B-B14F-4D97-AF65-F5344CB8AC3E}">
        <p14:creationId xmlns:p14="http://schemas.microsoft.com/office/powerpoint/2010/main" val="1332396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thedailycafe.com/" TargetMode="Externa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hyperlink" Target="http://www.thedailycafe.co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wmf"/></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2762250"/>
          </a:xfrm>
        </p:spPr>
        <p:txBody>
          <a:bodyPr>
            <a:noAutofit/>
          </a:bodyPr>
          <a:lstStyle/>
          <a:p>
            <a:r>
              <a:rPr lang="en-US" sz="8000" dirty="0" smtClean="0">
                <a:solidFill>
                  <a:srgbClr val="FF0000"/>
                </a:solidFill>
                <a:latin typeface="Cooper Black" pitchFamily="18" charset="0"/>
              </a:rPr>
              <a:t>Welcome to Parent Night </a:t>
            </a:r>
            <a:endParaRPr lang="en-US" sz="8000" dirty="0">
              <a:solidFill>
                <a:srgbClr val="FF0000"/>
              </a:solidFill>
              <a:latin typeface="Cooper Black" pitchFamily="18" charset="0"/>
            </a:endParaRPr>
          </a:p>
        </p:txBody>
      </p:sp>
      <p:sp>
        <p:nvSpPr>
          <p:cNvPr id="3" name="Subtitle 2"/>
          <p:cNvSpPr>
            <a:spLocks noGrp="1"/>
          </p:cNvSpPr>
          <p:nvPr>
            <p:ph type="subTitle" idx="1"/>
          </p:nvPr>
        </p:nvSpPr>
        <p:spPr>
          <a:xfrm>
            <a:off x="1371600" y="2667000"/>
            <a:ext cx="6400800" cy="838200"/>
          </a:xfrm>
        </p:spPr>
        <p:txBody>
          <a:bodyPr>
            <a:noAutofit/>
          </a:bodyPr>
          <a:lstStyle/>
          <a:p>
            <a:r>
              <a:rPr lang="en-US" sz="8000" dirty="0" smtClean="0">
                <a:solidFill>
                  <a:srgbClr val="FF0000"/>
                </a:solidFill>
                <a:latin typeface="Dj Bowtie" pitchFamily="2" charset="0"/>
              </a:rPr>
              <a:t>1</a:t>
            </a:r>
            <a:r>
              <a:rPr lang="en-US" sz="8000" baseline="30000" dirty="0" smtClean="0">
                <a:solidFill>
                  <a:srgbClr val="FF0000"/>
                </a:solidFill>
                <a:latin typeface="Dj Bowtie" pitchFamily="2" charset="0"/>
              </a:rPr>
              <a:t>st</a:t>
            </a:r>
            <a:r>
              <a:rPr lang="en-US" sz="8000" dirty="0" smtClean="0">
                <a:solidFill>
                  <a:srgbClr val="FF0000"/>
                </a:solidFill>
                <a:latin typeface="Dj Bowtie" pitchFamily="2" charset="0"/>
              </a:rPr>
              <a:t> Grade </a:t>
            </a:r>
            <a:endParaRPr lang="en-US" sz="8000" dirty="0">
              <a:solidFill>
                <a:srgbClr val="FF0000"/>
              </a:solidFill>
              <a:latin typeface="Dj Bowtie"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909" y="3581400"/>
            <a:ext cx="2362200" cy="2463250"/>
          </a:xfrm>
          <a:prstGeom prst="rect">
            <a:avLst/>
          </a:prstGeom>
        </p:spPr>
      </p:pic>
    </p:spTree>
    <p:extLst>
      <p:ext uri="{BB962C8B-B14F-4D97-AF65-F5344CB8AC3E}">
        <p14:creationId xmlns:p14="http://schemas.microsoft.com/office/powerpoint/2010/main" val="3728485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838201"/>
            <a:ext cx="7772400" cy="27622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1500" dirty="0" smtClean="0">
                <a:solidFill>
                  <a:srgbClr val="FF0000"/>
                </a:solidFill>
                <a:latin typeface="Dj Bowtie" pitchFamily="2" charset="0"/>
              </a:rPr>
              <a:t>Science</a:t>
            </a:r>
            <a:endParaRPr lang="en-US" sz="16600" dirty="0">
              <a:solidFill>
                <a:srgbClr val="FF0000"/>
              </a:solidFill>
              <a:latin typeface="Dj Bowtie" pitchFamily="2" charset="0"/>
            </a:endParaRPr>
          </a:p>
        </p:txBody>
      </p:sp>
      <p:sp>
        <p:nvSpPr>
          <p:cNvPr id="4" name="TextBox 3"/>
          <p:cNvSpPr txBox="1"/>
          <p:nvPr/>
        </p:nvSpPr>
        <p:spPr>
          <a:xfrm>
            <a:off x="1447800" y="4884241"/>
            <a:ext cx="6781800" cy="769441"/>
          </a:xfrm>
          <a:prstGeom prst="rect">
            <a:avLst/>
          </a:prstGeom>
          <a:noFill/>
        </p:spPr>
        <p:txBody>
          <a:bodyPr wrap="square" rtlCol="0">
            <a:spAutoFit/>
          </a:bodyPr>
          <a:lstStyle/>
          <a:p>
            <a:pPr algn="ctr"/>
            <a:r>
              <a:rPr lang="en-US" sz="4400" dirty="0" smtClean="0">
                <a:solidFill>
                  <a:srgbClr val="00B0F0"/>
                </a:solidFill>
                <a:latin typeface="Georgia" pitchFamily="18" charset="0"/>
              </a:rPr>
              <a:t>with Mrs. Kuykendall</a:t>
            </a:r>
            <a:endParaRPr lang="en-US" sz="4400" dirty="0">
              <a:solidFill>
                <a:srgbClr val="00B0F0"/>
              </a:solidFill>
              <a:latin typeface="Georgia"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2568030"/>
            <a:ext cx="1554269" cy="2064841"/>
          </a:xfrm>
          <a:prstGeom prst="rect">
            <a:avLst/>
          </a:prstGeom>
        </p:spPr>
      </p:pic>
    </p:spTree>
    <p:extLst>
      <p:ext uri="{BB962C8B-B14F-4D97-AF65-F5344CB8AC3E}">
        <p14:creationId xmlns:p14="http://schemas.microsoft.com/office/powerpoint/2010/main" val="2179663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16" y="54429"/>
            <a:ext cx="9126794" cy="923330"/>
          </a:xfrm>
          <a:prstGeom prst="rect">
            <a:avLst/>
          </a:prstGeom>
          <a:noFill/>
        </p:spPr>
        <p:txBody>
          <a:bodyPr wrap="square" rtlCol="0">
            <a:spAutoFit/>
          </a:bodyPr>
          <a:lstStyle/>
          <a:p>
            <a:pPr algn="ctr"/>
            <a:r>
              <a:rPr lang="en-US" sz="5400" b="1" dirty="0" smtClean="0">
                <a:latin typeface="Kristen ITC" pitchFamily="66" charset="0"/>
              </a:rPr>
              <a:t>First Grade Science Units:</a:t>
            </a:r>
            <a:endParaRPr lang="en-US" sz="5400" b="1" dirty="0">
              <a:latin typeface="Kristen ITC" pitchFamily="66" charset="0"/>
            </a:endParaRPr>
          </a:p>
        </p:txBody>
      </p:sp>
      <p:sp>
        <p:nvSpPr>
          <p:cNvPr id="6" name="TextBox 5"/>
          <p:cNvSpPr txBox="1"/>
          <p:nvPr/>
        </p:nvSpPr>
        <p:spPr>
          <a:xfrm>
            <a:off x="152400" y="1143000"/>
            <a:ext cx="4221000" cy="5324535"/>
          </a:xfrm>
          <a:prstGeom prst="rect">
            <a:avLst/>
          </a:prstGeom>
          <a:noFill/>
        </p:spPr>
        <p:txBody>
          <a:bodyPr wrap="square" rtlCol="0">
            <a:spAutoFit/>
          </a:bodyPr>
          <a:lstStyle/>
          <a:p>
            <a:pPr marL="285750" indent="-285750">
              <a:buFont typeface="Arial" charset="0"/>
              <a:buChar char="•"/>
            </a:pPr>
            <a:r>
              <a:rPr lang="en-US" sz="3200" b="1" dirty="0" smtClean="0">
                <a:ln>
                  <a:solidFill>
                    <a:schemeClr val="tx1"/>
                  </a:solidFill>
                </a:ln>
                <a:solidFill>
                  <a:srgbClr val="FFCC00"/>
                </a:solidFill>
                <a:latin typeface="Kristen ITC" pitchFamily="66" charset="0"/>
              </a:rPr>
              <a:t>We Are Scientists!</a:t>
            </a:r>
          </a:p>
          <a:p>
            <a:pPr marL="285750" indent="-285750">
              <a:buFont typeface="Arial" charset="0"/>
              <a:buChar char="•"/>
            </a:pPr>
            <a:r>
              <a:rPr lang="en-US" sz="3200" b="1" dirty="0" smtClean="0">
                <a:ln>
                  <a:solidFill>
                    <a:schemeClr val="tx1"/>
                  </a:solidFill>
                </a:ln>
                <a:solidFill>
                  <a:srgbClr val="FFCC00"/>
                </a:solidFill>
                <a:latin typeface="Kristen ITC" pitchFamily="66" charset="0"/>
              </a:rPr>
              <a:t>Weather </a:t>
            </a:r>
            <a:r>
              <a:rPr lang="en-US" sz="2800" b="1" dirty="0" smtClean="0">
                <a:ln>
                  <a:solidFill>
                    <a:schemeClr val="tx1"/>
                  </a:solidFill>
                </a:ln>
                <a:solidFill>
                  <a:srgbClr val="FFCC00"/>
                </a:solidFill>
                <a:latin typeface="Kristen ITC" pitchFamily="66" charset="0"/>
              </a:rPr>
              <a:t>(measuring temperature, wind speed, cloud cover, precipitation)</a:t>
            </a:r>
          </a:p>
          <a:p>
            <a:pPr marL="285750" indent="-285750">
              <a:buFont typeface="Arial" charset="0"/>
              <a:buChar char="•"/>
            </a:pPr>
            <a:r>
              <a:rPr lang="en-US" sz="3200" b="1" dirty="0" smtClean="0">
                <a:ln>
                  <a:solidFill>
                    <a:schemeClr val="tx1"/>
                  </a:solidFill>
                </a:ln>
                <a:solidFill>
                  <a:srgbClr val="FFCC00"/>
                </a:solidFill>
                <a:latin typeface="Kristen ITC" pitchFamily="66" charset="0"/>
              </a:rPr>
              <a:t>Air and Sky: Day / Night</a:t>
            </a:r>
          </a:p>
          <a:p>
            <a:pPr marL="285750" indent="-285750">
              <a:buFont typeface="Arial" charset="0"/>
              <a:buChar char="•"/>
            </a:pPr>
            <a:r>
              <a:rPr lang="en-US" sz="3200" b="1" dirty="0" smtClean="0">
                <a:ln>
                  <a:solidFill>
                    <a:schemeClr val="tx1"/>
                  </a:solidFill>
                </a:ln>
                <a:solidFill>
                  <a:srgbClr val="FFCC00"/>
                </a:solidFill>
                <a:latin typeface="Kristen ITC" pitchFamily="66" charset="0"/>
              </a:rPr>
              <a:t>Seasons</a:t>
            </a:r>
          </a:p>
          <a:p>
            <a:pPr marL="285750" indent="-285750">
              <a:buFont typeface="Arial" charset="0"/>
              <a:buChar char="•"/>
            </a:pPr>
            <a:r>
              <a:rPr lang="en-US" sz="3200" b="1" dirty="0" smtClean="0">
                <a:ln>
                  <a:solidFill>
                    <a:schemeClr val="tx1"/>
                  </a:solidFill>
                </a:ln>
                <a:solidFill>
                  <a:srgbClr val="FFCC00"/>
                </a:solidFill>
                <a:latin typeface="Kristen ITC" pitchFamily="66" charset="0"/>
              </a:rPr>
              <a:t>Spiders</a:t>
            </a:r>
          </a:p>
          <a:p>
            <a:pPr marL="285750" indent="-285750">
              <a:buFont typeface="Arial" charset="0"/>
              <a:buChar char="•"/>
            </a:pPr>
            <a:r>
              <a:rPr lang="en-US" sz="3200" b="1" dirty="0" smtClean="0">
                <a:ln>
                  <a:solidFill>
                    <a:schemeClr val="tx1"/>
                  </a:solidFill>
                </a:ln>
                <a:solidFill>
                  <a:srgbClr val="FFCC00"/>
                </a:solidFill>
                <a:latin typeface="Kristen ITC" pitchFamily="66" charset="0"/>
              </a:rPr>
              <a:t>Force and Motion: Magnets </a:t>
            </a:r>
          </a:p>
        </p:txBody>
      </p:sp>
      <p:sp>
        <p:nvSpPr>
          <p:cNvPr id="11" name="TextBox 10"/>
          <p:cNvSpPr txBox="1"/>
          <p:nvPr/>
        </p:nvSpPr>
        <p:spPr>
          <a:xfrm>
            <a:off x="4571179" y="647937"/>
            <a:ext cx="4538999" cy="6001643"/>
          </a:xfrm>
          <a:prstGeom prst="rect">
            <a:avLst/>
          </a:prstGeom>
          <a:noFill/>
        </p:spPr>
        <p:txBody>
          <a:bodyPr wrap="square" rtlCol="0">
            <a:spAutoFit/>
          </a:bodyPr>
          <a:lstStyle/>
          <a:p>
            <a:endParaRPr lang="en-US" sz="3200" b="1" dirty="0" smtClean="0">
              <a:ln>
                <a:solidFill>
                  <a:schemeClr val="tx1"/>
                </a:solidFill>
              </a:ln>
              <a:solidFill>
                <a:srgbClr val="FFCC00"/>
              </a:solidFill>
              <a:latin typeface="Kristen ITC" pitchFamily="66" charset="0"/>
            </a:endParaRPr>
          </a:p>
          <a:p>
            <a:pPr marL="285750" indent="-285750">
              <a:buFont typeface="Arial" charset="0"/>
              <a:buChar char="•"/>
            </a:pPr>
            <a:r>
              <a:rPr lang="en-US" sz="3200" b="1" dirty="0" smtClean="0">
                <a:ln>
                  <a:solidFill>
                    <a:schemeClr val="tx1"/>
                  </a:solidFill>
                </a:ln>
                <a:solidFill>
                  <a:srgbClr val="FFCC00"/>
                </a:solidFill>
                <a:latin typeface="Kristen ITC" pitchFamily="66" charset="0"/>
              </a:rPr>
              <a:t>Pumpkins</a:t>
            </a:r>
          </a:p>
          <a:p>
            <a:pPr marL="285750" indent="-285750">
              <a:buFont typeface="Arial" charset="0"/>
              <a:buChar char="•"/>
            </a:pPr>
            <a:r>
              <a:rPr lang="en-US" sz="3200" b="1" dirty="0" smtClean="0">
                <a:ln>
                  <a:solidFill>
                    <a:schemeClr val="tx1"/>
                  </a:solidFill>
                </a:ln>
                <a:solidFill>
                  <a:srgbClr val="FFCC00"/>
                </a:solidFill>
                <a:latin typeface="Kristen ITC" pitchFamily="66" charset="0"/>
              </a:rPr>
              <a:t>Food Chains</a:t>
            </a:r>
          </a:p>
          <a:p>
            <a:pPr marL="285750" indent="-285750">
              <a:buFont typeface="Arial" charset="0"/>
              <a:buChar char="•"/>
            </a:pPr>
            <a:r>
              <a:rPr lang="en-US" sz="3200" b="1" dirty="0" smtClean="0">
                <a:ln>
                  <a:solidFill>
                    <a:schemeClr val="tx1"/>
                  </a:solidFill>
                </a:ln>
                <a:solidFill>
                  <a:srgbClr val="FFCC00"/>
                </a:solidFill>
                <a:latin typeface="Kristen ITC" pitchFamily="66" charset="0"/>
              </a:rPr>
              <a:t>Life Cycles </a:t>
            </a:r>
          </a:p>
          <a:p>
            <a:pPr marL="285750" indent="-285750">
              <a:buFont typeface="Arial" charset="0"/>
              <a:buChar char="•"/>
            </a:pPr>
            <a:r>
              <a:rPr lang="en-US" sz="3200" b="1" dirty="0" smtClean="0">
                <a:ln>
                  <a:solidFill>
                    <a:schemeClr val="tx1"/>
                  </a:solidFill>
                </a:ln>
                <a:solidFill>
                  <a:srgbClr val="FFCC00"/>
                </a:solidFill>
                <a:latin typeface="Kristen ITC" pitchFamily="66" charset="0"/>
              </a:rPr>
              <a:t>Penguins</a:t>
            </a:r>
          </a:p>
          <a:p>
            <a:pPr marL="285750" indent="-285750">
              <a:buFont typeface="Arial" charset="0"/>
              <a:buChar char="•"/>
            </a:pPr>
            <a:r>
              <a:rPr lang="en-US" sz="3200" b="1" dirty="0" smtClean="0">
                <a:ln>
                  <a:solidFill>
                    <a:schemeClr val="tx1"/>
                  </a:solidFill>
                </a:ln>
                <a:solidFill>
                  <a:srgbClr val="FFCC00"/>
                </a:solidFill>
                <a:latin typeface="Kristen ITC" pitchFamily="66" charset="0"/>
              </a:rPr>
              <a:t>Energy: Heating and Cooling</a:t>
            </a:r>
          </a:p>
          <a:p>
            <a:pPr marL="285750" indent="-285750">
              <a:buFont typeface="Arial" charset="0"/>
              <a:buChar char="•"/>
            </a:pPr>
            <a:r>
              <a:rPr lang="en-US" sz="3200" b="1" dirty="0" smtClean="0">
                <a:ln>
                  <a:solidFill>
                    <a:schemeClr val="tx1"/>
                  </a:solidFill>
                </a:ln>
                <a:solidFill>
                  <a:srgbClr val="FFCC00"/>
                </a:solidFill>
                <a:latin typeface="Kristen ITC" pitchFamily="66" charset="0"/>
              </a:rPr>
              <a:t>Oviparous Animals</a:t>
            </a:r>
          </a:p>
          <a:p>
            <a:pPr marL="285750" indent="-285750">
              <a:buFont typeface="Arial" charset="0"/>
              <a:buChar char="•"/>
            </a:pPr>
            <a:r>
              <a:rPr lang="en-US" sz="3200" b="1" dirty="0" smtClean="0">
                <a:ln>
                  <a:solidFill>
                    <a:schemeClr val="tx1"/>
                  </a:solidFill>
                </a:ln>
                <a:solidFill>
                  <a:srgbClr val="FFCC00"/>
                </a:solidFill>
                <a:latin typeface="Kristen ITC" pitchFamily="66" charset="0"/>
              </a:rPr>
              <a:t>The World Around Us: Soil and Plants</a:t>
            </a:r>
          </a:p>
          <a:p>
            <a:pPr marL="285750" indent="-285750">
              <a:buFont typeface="Arial" charset="0"/>
              <a:buChar char="•"/>
            </a:pPr>
            <a:r>
              <a:rPr lang="en-US" sz="3200" b="1" dirty="0" smtClean="0">
                <a:ln>
                  <a:solidFill>
                    <a:schemeClr val="tx1"/>
                  </a:solidFill>
                </a:ln>
                <a:solidFill>
                  <a:srgbClr val="FFCC00"/>
                </a:solidFill>
                <a:latin typeface="Kristen ITC" pitchFamily="66" charset="0"/>
              </a:rPr>
              <a:t>Insects</a:t>
            </a:r>
          </a:p>
          <a:p>
            <a:pPr marL="285750" indent="-285750">
              <a:buFont typeface="Arial" charset="0"/>
              <a:buChar char="•"/>
            </a:pPr>
            <a:r>
              <a:rPr lang="en-US" sz="3200" b="1" dirty="0" smtClean="0">
                <a:ln>
                  <a:solidFill>
                    <a:schemeClr val="tx1"/>
                  </a:solidFill>
                </a:ln>
                <a:solidFill>
                  <a:srgbClr val="FFCC00"/>
                </a:solidFill>
                <a:latin typeface="Kristen ITC" pitchFamily="66" charset="0"/>
              </a:rPr>
              <a:t>Oceans</a:t>
            </a:r>
          </a:p>
        </p:txBody>
      </p:sp>
      <p:pic>
        <p:nvPicPr>
          <p:cNvPr id="1026" name="Picture 2" descr="C:\Users\kkuykendall\AppData\Local\Microsoft\Windows\Temporary Internet Files\Content.IE5\695GPCQC\MP90043088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4343400"/>
            <a:ext cx="805681" cy="96493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kuykendall\AppData\Local\Microsoft\Windows\Temporary Internet Files\Content.IE5\1U0KOGL8\MC9003404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3926" y="5886878"/>
            <a:ext cx="490155" cy="5422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kuykendall\AppData\Local\Microsoft\Windows\Temporary Internet Files\Content.IE5\WORANSWP\MC90043625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977759"/>
            <a:ext cx="838086" cy="83808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kuykendall\AppData\Local\Microsoft\Windows\Temporary Internet Files\Content.IE5\695GPCQC\MC90005260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0454" y="2286000"/>
            <a:ext cx="500864" cy="6868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kuykendall\AppData\Local\Microsoft\Windows\Temporary Internet Files\Content.IE5\1U0KOGL8\MC90005815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0678" y="5771057"/>
            <a:ext cx="1724685" cy="77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551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00"/>
            <a:ext cx="9126794" cy="523220"/>
          </a:xfrm>
          <a:prstGeom prst="rect">
            <a:avLst/>
          </a:prstGeom>
          <a:noFill/>
        </p:spPr>
        <p:txBody>
          <a:bodyPr wrap="square" rtlCol="0">
            <a:spAutoFit/>
          </a:bodyPr>
          <a:lstStyle/>
          <a:p>
            <a:pPr algn="ctr"/>
            <a:r>
              <a:rPr lang="en-US" sz="2800" b="1" dirty="0" smtClean="0">
                <a:latin typeface="Kristen ITC" pitchFamily="66" charset="0"/>
              </a:rPr>
              <a:t>Assessments: The students will….</a:t>
            </a:r>
            <a:endParaRPr lang="en-US" sz="2800" b="1" dirty="0">
              <a:latin typeface="Kristen ITC" pitchFamily="66"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75113523"/>
              </p:ext>
            </p:extLst>
          </p:nvPr>
        </p:nvGraphicFramePr>
        <p:xfrm>
          <a:off x="0" y="2590800"/>
          <a:ext cx="9126794" cy="3785616"/>
        </p:xfrm>
        <a:graphic>
          <a:graphicData uri="http://schemas.openxmlformats.org/drawingml/2006/table">
            <a:tbl>
              <a:tblPr firstRow="1" firstCol="1" bandRow="1">
                <a:effectLst/>
                <a:tableStyleId>{5C22544A-7EE6-4342-B048-85BDC9FD1C3A}</a:tableStyleId>
              </a:tblPr>
              <a:tblGrid>
                <a:gridCol w="9126794"/>
              </a:tblGrid>
              <a:tr h="0">
                <a:tc>
                  <a:txBody>
                    <a:bodyPr/>
                    <a:lstStyle/>
                    <a:p>
                      <a:pPr marL="285750" marR="0" indent="-285750">
                        <a:lnSpc>
                          <a:spcPct val="115000"/>
                        </a:lnSpc>
                        <a:spcBef>
                          <a:spcPts val="0"/>
                        </a:spcBef>
                        <a:spcAft>
                          <a:spcPts val="0"/>
                        </a:spcAft>
                        <a:buFont typeface="Arial" pitchFamily="34" charset="0"/>
                        <a:buChar char="•"/>
                      </a:pPr>
                      <a:r>
                        <a:rPr lang="es-MX" sz="2400" dirty="0" smtClean="0">
                          <a:solidFill>
                            <a:srgbClr val="000099"/>
                          </a:solidFill>
                          <a:effectLst/>
                          <a:latin typeface="Kristen ITC" pitchFamily="66" charset="0"/>
                        </a:rPr>
                        <a:t>Classifies </a:t>
                      </a:r>
                      <a:r>
                        <a:rPr lang="es-MX" sz="2400" dirty="0">
                          <a:solidFill>
                            <a:srgbClr val="000099"/>
                          </a:solidFill>
                          <a:effectLst/>
                          <a:latin typeface="Kristen ITC" pitchFamily="66" charset="0"/>
                        </a:rPr>
                        <a:t>objects by materials from which they are </a:t>
                      </a:r>
                      <a:r>
                        <a:rPr lang="es-MX" sz="2400" dirty="0" smtClean="0">
                          <a:solidFill>
                            <a:srgbClr val="000099"/>
                          </a:solidFill>
                          <a:effectLst/>
                          <a:latin typeface="Kristen ITC" pitchFamily="66" charset="0"/>
                        </a:rPr>
                        <a:t>made.</a:t>
                      </a:r>
                    </a:p>
                    <a:p>
                      <a:pPr marL="285750" marR="0" indent="-285750">
                        <a:lnSpc>
                          <a:spcPct val="115000"/>
                        </a:lnSpc>
                        <a:spcBef>
                          <a:spcPts val="0"/>
                        </a:spcBef>
                        <a:spcAft>
                          <a:spcPts val="0"/>
                        </a:spcAft>
                        <a:buFont typeface="Arial" pitchFamily="34" charset="0"/>
                        <a:buChar char="•"/>
                      </a:pPr>
                      <a:r>
                        <a:rPr lang="es-MX" sz="2400" dirty="0" smtClean="0">
                          <a:solidFill>
                            <a:srgbClr val="000099"/>
                          </a:solidFill>
                          <a:effectLst/>
                          <a:latin typeface="Kristen ITC" pitchFamily="66" charset="0"/>
                        </a:rPr>
                        <a:t>Identifies the characteristics</a:t>
                      </a:r>
                      <a:r>
                        <a:rPr lang="es-MX" sz="2400" baseline="0" dirty="0" smtClean="0">
                          <a:solidFill>
                            <a:srgbClr val="000099"/>
                          </a:solidFill>
                          <a:effectLst/>
                          <a:latin typeface="Kristen ITC" pitchFamily="66" charset="0"/>
                        </a:rPr>
                        <a:t> of the seasons of the year.</a:t>
                      </a:r>
                    </a:p>
                    <a:p>
                      <a:pPr marL="285750" marR="0" indent="-285750">
                        <a:lnSpc>
                          <a:spcPct val="115000"/>
                        </a:lnSpc>
                        <a:spcBef>
                          <a:spcPts val="0"/>
                        </a:spcBef>
                        <a:spcAft>
                          <a:spcPts val="0"/>
                        </a:spcAft>
                        <a:buFont typeface="Arial" pitchFamily="34" charset="0"/>
                        <a:buChar char="•"/>
                      </a:pPr>
                      <a:r>
                        <a:rPr lang="es-MX" sz="2400" baseline="0" dirty="0" smtClean="0">
                          <a:solidFill>
                            <a:srgbClr val="000099"/>
                          </a:solidFill>
                          <a:effectLst/>
                          <a:latin typeface="Kristen ITC" pitchFamily="66" charset="0"/>
                        </a:rPr>
                        <a:t>Identifies the characteristics of day and night.</a:t>
                      </a:r>
                    </a:p>
                    <a:p>
                      <a:pPr marL="285750" marR="0" indent="-285750">
                        <a:lnSpc>
                          <a:spcPct val="115000"/>
                        </a:lnSpc>
                        <a:spcBef>
                          <a:spcPts val="0"/>
                        </a:spcBef>
                        <a:spcAft>
                          <a:spcPts val="0"/>
                        </a:spcAft>
                        <a:buFont typeface="Arial" pitchFamily="34" charset="0"/>
                        <a:buChar char="•"/>
                      </a:pPr>
                      <a:r>
                        <a:rPr lang="es-MX" sz="2400" baseline="0" dirty="0" smtClean="0">
                          <a:solidFill>
                            <a:srgbClr val="000099"/>
                          </a:solidFill>
                          <a:effectLst/>
                          <a:latin typeface="Kristen ITC" pitchFamily="66" charset="0"/>
                        </a:rPr>
                        <a:t>Predicts and describes how magnets can be used to push or pull and object.</a:t>
                      </a:r>
                    </a:p>
                    <a:p>
                      <a:pPr marL="285750" marR="0" indent="-285750">
                        <a:lnSpc>
                          <a:spcPct val="115000"/>
                        </a:lnSpc>
                        <a:spcBef>
                          <a:spcPts val="0"/>
                        </a:spcBef>
                        <a:spcAft>
                          <a:spcPts val="0"/>
                        </a:spcAft>
                        <a:buFont typeface="Arial" pitchFamily="34" charset="0"/>
                        <a:buChar char="•"/>
                      </a:pPr>
                      <a:r>
                        <a:rPr lang="es-MX" sz="2400" baseline="0" dirty="0" smtClean="0">
                          <a:solidFill>
                            <a:srgbClr val="000099"/>
                          </a:solidFill>
                          <a:effectLst/>
                          <a:latin typeface="Kristen ITC" pitchFamily="66" charset="0"/>
                        </a:rPr>
                        <a:t>Predicts and identifies changes in materials caused by heating and cooling.</a:t>
                      </a:r>
                    </a:p>
                    <a:p>
                      <a:pPr marL="285750" marR="0" indent="-285750">
                        <a:lnSpc>
                          <a:spcPct val="115000"/>
                        </a:lnSpc>
                        <a:spcBef>
                          <a:spcPts val="0"/>
                        </a:spcBef>
                        <a:spcAft>
                          <a:spcPts val="0"/>
                        </a:spcAft>
                        <a:buFont typeface="Arial" pitchFamily="34" charset="0"/>
                        <a:buChar char="•"/>
                      </a:pPr>
                      <a:r>
                        <a:rPr lang="es-MX" sz="2400" baseline="0" dirty="0" smtClean="0">
                          <a:solidFill>
                            <a:srgbClr val="000099"/>
                          </a:solidFill>
                          <a:effectLst/>
                          <a:latin typeface="Kristen ITC" pitchFamily="66" charset="0"/>
                        </a:rPr>
                        <a:t>Observes, compares, describes, and sorts soil components.</a:t>
                      </a:r>
                    </a:p>
                    <a:p>
                      <a:pPr marL="285750" marR="0" indent="-285750">
                        <a:lnSpc>
                          <a:spcPct val="115000"/>
                        </a:lnSpc>
                        <a:spcBef>
                          <a:spcPts val="0"/>
                        </a:spcBef>
                        <a:spcAft>
                          <a:spcPts val="0"/>
                        </a:spcAft>
                        <a:buFont typeface="Arial" pitchFamily="34" charset="0"/>
                        <a:buChar char="•"/>
                      </a:pPr>
                      <a:r>
                        <a:rPr lang="es-MX" sz="2400" baseline="0" dirty="0" smtClean="0">
                          <a:solidFill>
                            <a:srgbClr val="000099"/>
                          </a:solidFill>
                          <a:effectLst/>
                          <a:latin typeface="Kristen ITC" pitchFamily="66" charset="0"/>
                        </a:rPr>
                        <a:t>Record the life cycle of an animal.</a:t>
                      </a:r>
                      <a:endParaRPr lang="en-US" sz="2400" dirty="0">
                        <a:solidFill>
                          <a:srgbClr val="000099"/>
                        </a:solidFill>
                        <a:effectLst/>
                        <a:latin typeface="Kristen ITC" pitchFamily="66" charset="0"/>
                      </a:endParaRPr>
                    </a:p>
                  </a:txBody>
                  <a:tcPr marL="68580" marR="68580" marT="0" marB="0">
                    <a:noFill/>
                  </a:tcPr>
                </a:tc>
              </a:tr>
            </a:tbl>
          </a:graphicData>
        </a:graphic>
      </p:graphicFrame>
      <p:sp>
        <p:nvSpPr>
          <p:cNvPr id="6" name="TextBox 5"/>
          <p:cNvSpPr txBox="1"/>
          <p:nvPr/>
        </p:nvSpPr>
        <p:spPr>
          <a:xfrm>
            <a:off x="0" y="152400"/>
            <a:ext cx="9126794" cy="1754326"/>
          </a:xfrm>
          <a:prstGeom prst="rect">
            <a:avLst/>
          </a:prstGeom>
          <a:noFill/>
        </p:spPr>
        <p:txBody>
          <a:bodyPr wrap="square" rtlCol="0">
            <a:spAutoFit/>
          </a:bodyPr>
          <a:lstStyle/>
          <a:p>
            <a:pPr algn="ctr"/>
            <a:r>
              <a:rPr lang="en-US" sz="5400" b="1" dirty="0" smtClean="0">
                <a:latin typeface="Kristen ITC" pitchFamily="66" charset="0"/>
              </a:rPr>
              <a:t>First Grade Science Objectives:</a:t>
            </a:r>
            <a:endParaRPr lang="en-US" sz="5400" b="1" dirty="0">
              <a:latin typeface="Kristen ITC" pitchFamily="66" charset="0"/>
            </a:endParaRPr>
          </a:p>
        </p:txBody>
      </p:sp>
    </p:spTree>
    <p:extLst>
      <p:ext uri="{BB962C8B-B14F-4D97-AF65-F5344CB8AC3E}">
        <p14:creationId xmlns:p14="http://schemas.microsoft.com/office/powerpoint/2010/main" val="599396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643" y="1676400"/>
            <a:ext cx="4561113" cy="5016758"/>
          </a:xfrm>
          <a:prstGeom prst="rect">
            <a:avLst/>
          </a:prstGeom>
          <a:noFill/>
        </p:spPr>
        <p:txBody>
          <a:bodyPr wrap="square" rtlCol="0">
            <a:spAutoFit/>
          </a:bodyPr>
          <a:lstStyle/>
          <a:p>
            <a:pPr marL="285750" indent="-285750">
              <a:buFont typeface="Arial" pitchFamily="34" charset="0"/>
              <a:buChar char="•"/>
            </a:pPr>
            <a:r>
              <a:rPr lang="en-US" sz="2000" b="1" dirty="0" smtClean="0">
                <a:ln>
                  <a:solidFill>
                    <a:schemeClr val="tx1"/>
                  </a:solidFill>
                  <a:prstDash val="sysDot"/>
                </a:ln>
                <a:latin typeface="Kristen ITC" pitchFamily="66" charset="0"/>
              </a:rPr>
              <a:t>When we look closely, we are making </a:t>
            </a:r>
            <a:r>
              <a:rPr lang="en-US" sz="2000" b="1" dirty="0" smtClean="0">
                <a:ln>
                  <a:solidFill>
                    <a:schemeClr val="tx1"/>
                  </a:solidFill>
                  <a:prstDash val="sysDot"/>
                </a:ln>
                <a:solidFill>
                  <a:srgbClr val="C00000"/>
                </a:solidFill>
                <a:latin typeface="Kristen ITC" pitchFamily="66" charset="0"/>
              </a:rPr>
              <a:t>observations</a:t>
            </a:r>
            <a:r>
              <a:rPr lang="en-US" sz="2000" b="1" dirty="0" smtClean="0">
                <a:ln>
                  <a:solidFill>
                    <a:schemeClr val="tx1"/>
                  </a:solidFill>
                  <a:prstDash val="sysDot"/>
                </a:ln>
                <a:latin typeface="Kristen ITC" pitchFamily="66" charset="0"/>
              </a:rPr>
              <a:t>.</a:t>
            </a:r>
          </a:p>
          <a:p>
            <a:pPr marL="285750" indent="-285750">
              <a:buFont typeface="Arial" pitchFamily="34" charset="0"/>
              <a:buChar char="•"/>
            </a:pPr>
            <a:r>
              <a:rPr lang="en-US" sz="2000" b="1" dirty="0" smtClean="0">
                <a:ln>
                  <a:solidFill>
                    <a:schemeClr val="tx1"/>
                  </a:solidFill>
                  <a:prstDash val="sysDot"/>
                </a:ln>
                <a:latin typeface="Kristen ITC" pitchFamily="66" charset="0"/>
              </a:rPr>
              <a:t>We can use our </a:t>
            </a:r>
            <a:r>
              <a:rPr lang="en-US" sz="2000" b="1" dirty="0" smtClean="0">
                <a:ln>
                  <a:solidFill>
                    <a:schemeClr val="tx1"/>
                  </a:solidFill>
                  <a:prstDash val="sysDot"/>
                </a:ln>
                <a:solidFill>
                  <a:srgbClr val="C00000"/>
                </a:solidFill>
                <a:latin typeface="Kristen ITC" pitchFamily="66" charset="0"/>
              </a:rPr>
              <a:t>five senses </a:t>
            </a:r>
            <a:r>
              <a:rPr lang="en-US" sz="2000" b="1" dirty="0" smtClean="0">
                <a:ln>
                  <a:solidFill>
                    <a:schemeClr val="tx1"/>
                  </a:solidFill>
                  <a:prstDash val="sysDot"/>
                </a:ln>
                <a:latin typeface="Kristen ITC" pitchFamily="66" charset="0"/>
              </a:rPr>
              <a:t>to make observations.</a:t>
            </a:r>
          </a:p>
          <a:p>
            <a:pPr marL="285750" indent="-285750">
              <a:buFont typeface="Arial" pitchFamily="34" charset="0"/>
              <a:buChar char="•"/>
            </a:pPr>
            <a:r>
              <a:rPr lang="en-US" sz="2000" b="1" dirty="0" smtClean="0">
                <a:ln>
                  <a:solidFill>
                    <a:schemeClr val="tx1"/>
                  </a:solidFill>
                  <a:prstDash val="sysDot"/>
                </a:ln>
                <a:latin typeface="Kristen ITC" pitchFamily="66" charset="0"/>
              </a:rPr>
              <a:t>We use </a:t>
            </a:r>
            <a:r>
              <a:rPr lang="en-US" sz="2000" b="1" dirty="0" smtClean="0">
                <a:ln>
                  <a:solidFill>
                    <a:schemeClr val="tx1"/>
                  </a:solidFill>
                  <a:prstDash val="sysDot"/>
                </a:ln>
                <a:solidFill>
                  <a:srgbClr val="C00000"/>
                </a:solidFill>
                <a:latin typeface="Kristen ITC" pitchFamily="66" charset="0"/>
              </a:rPr>
              <a:t>tools</a:t>
            </a:r>
            <a:r>
              <a:rPr lang="en-US" sz="2000" b="1" dirty="0" smtClean="0">
                <a:ln>
                  <a:solidFill>
                    <a:schemeClr val="tx1"/>
                  </a:solidFill>
                  <a:prstDash val="sysDot"/>
                </a:ln>
                <a:latin typeface="Kristen ITC" pitchFamily="66" charset="0"/>
              </a:rPr>
              <a:t> to keep us safe and help us observe. (hand lenses, tongs, goggles, lab coats, scales, etc…)</a:t>
            </a:r>
          </a:p>
          <a:p>
            <a:pPr marL="285750" indent="-285750">
              <a:buFont typeface="Arial" pitchFamily="34" charset="0"/>
              <a:buChar char="•"/>
            </a:pPr>
            <a:r>
              <a:rPr lang="en-US" sz="2000" b="1" dirty="0" smtClean="0">
                <a:ln>
                  <a:solidFill>
                    <a:schemeClr val="tx1"/>
                  </a:solidFill>
                  <a:prstDash val="sysDot"/>
                </a:ln>
                <a:latin typeface="Kristen ITC" pitchFamily="66" charset="0"/>
              </a:rPr>
              <a:t>We can draw pictures and write words to record our </a:t>
            </a:r>
            <a:r>
              <a:rPr lang="en-US" sz="2000" b="1" dirty="0" smtClean="0">
                <a:ln>
                  <a:solidFill>
                    <a:schemeClr val="tx1"/>
                  </a:solidFill>
                  <a:prstDash val="sysDot"/>
                </a:ln>
                <a:solidFill>
                  <a:srgbClr val="C00000"/>
                </a:solidFill>
                <a:latin typeface="Kristen ITC" pitchFamily="66" charset="0"/>
              </a:rPr>
              <a:t>data</a:t>
            </a:r>
            <a:r>
              <a:rPr lang="en-US" sz="2000" b="1" dirty="0" smtClean="0">
                <a:ln>
                  <a:solidFill>
                    <a:schemeClr val="tx1"/>
                  </a:solidFill>
                  <a:prstDash val="sysDot"/>
                </a:ln>
                <a:latin typeface="Kristen ITC" pitchFamily="66" charset="0"/>
              </a:rPr>
              <a:t>.</a:t>
            </a:r>
          </a:p>
          <a:p>
            <a:pPr marL="285750" indent="-285750">
              <a:buFont typeface="Arial" pitchFamily="34" charset="0"/>
              <a:buChar char="•"/>
            </a:pPr>
            <a:r>
              <a:rPr lang="en-US" sz="2000" b="1" dirty="0" smtClean="0">
                <a:ln>
                  <a:solidFill>
                    <a:schemeClr val="tx1"/>
                  </a:solidFill>
                  <a:prstDash val="sysDot"/>
                </a:ln>
                <a:latin typeface="Kristen ITC" pitchFamily="66" charset="0"/>
              </a:rPr>
              <a:t>We can make </a:t>
            </a:r>
            <a:r>
              <a:rPr lang="en-US" sz="2000" b="1" dirty="0" smtClean="0">
                <a:ln>
                  <a:solidFill>
                    <a:schemeClr val="tx1"/>
                  </a:solidFill>
                  <a:prstDash val="sysDot"/>
                </a:ln>
                <a:solidFill>
                  <a:srgbClr val="C00000"/>
                </a:solidFill>
                <a:latin typeface="Kristen ITC" pitchFamily="66" charset="0"/>
              </a:rPr>
              <a:t>models </a:t>
            </a:r>
            <a:r>
              <a:rPr lang="en-US" sz="2000" b="1" dirty="0" smtClean="0">
                <a:ln>
                  <a:solidFill>
                    <a:schemeClr val="tx1"/>
                  </a:solidFill>
                  <a:prstDash val="sysDot"/>
                </a:ln>
                <a:latin typeface="Kristen ITC" pitchFamily="66" charset="0"/>
              </a:rPr>
              <a:t>of what we observe.  </a:t>
            </a:r>
          </a:p>
          <a:p>
            <a:pPr marL="285750" indent="-285750">
              <a:buFont typeface="Arial" pitchFamily="34" charset="0"/>
              <a:buChar char="•"/>
            </a:pPr>
            <a:r>
              <a:rPr lang="en-US" sz="2000" b="1" dirty="0" smtClean="0">
                <a:ln>
                  <a:solidFill>
                    <a:schemeClr val="tx1"/>
                  </a:solidFill>
                  <a:prstDash val="sysDot"/>
                </a:ln>
                <a:latin typeface="Kristen ITC" pitchFamily="66" charset="0"/>
              </a:rPr>
              <a:t>We can </a:t>
            </a:r>
            <a:r>
              <a:rPr lang="en-US" sz="2000" b="1" dirty="0" smtClean="0">
                <a:ln>
                  <a:solidFill>
                    <a:schemeClr val="tx1"/>
                  </a:solidFill>
                  <a:prstDash val="sysDot"/>
                </a:ln>
                <a:solidFill>
                  <a:srgbClr val="C00000"/>
                </a:solidFill>
                <a:latin typeface="Kristen ITC" pitchFamily="66" charset="0"/>
              </a:rPr>
              <a:t>research</a:t>
            </a:r>
            <a:r>
              <a:rPr lang="en-US" sz="2000" b="1" dirty="0" smtClean="0">
                <a:ln>
                  <a:solidFill>
                    <a:schemeClr val="tx1"/>
                  </a:solidFill>
                  <a:prstDash val="sysDot"/>
                </a:ln>
                <a:latin typeface="Kristen ITC" pitchFamily="66" charset="0"/>
              </a:rPr>
              <a:t> using pictures, books, and the internet.</a:t>
            </a:r>
          </a:p>
          <a:p>
            <a:pPr marL="285750" indent="-285750">
              <a:buFont typeface="Arial" pitchFamily="34" charset="0"/>
              <a:buChar char="•"/>
            </a:pPr>
            <a:r>
              <a:rPr lang="en-US" sz="2000" b="1" dirty="0" smtClean="0">
                <a:ln>
                  <a:solidFill>
                    <a:schemeClr val="tx1"/>
                  </a:solidFill>
                  <a:prstDash val="sysDot"/>
                </a:ln>
                <a:latin typeface="Kristen ITC" pitchFamily="66" charset="0"/>
              </a:rPr>
              <a:t>We can present our </a:t>
            </a:r>
            <a:r>
              <a:rPr lang="en-US" sz="2000" b="1" dirty="0" smtClean="0">
                <a:ln>
                  <a:solidFill>
                    <a:schemeClr val="tx1"/>
                  </a:solidFill>
                  <a:prstDash val="sysDot"/>
                </a:ln>
                <a:solidFill>
                  <a:srgbClr val="C00000"/>
                </a:solidFill>
                <a:latin typeface="Kristen ITC" pitchFamily="66" charset="0"/>
              </a:rPr>
              <a:t>findings</a:t>
            </a:r>
            <a:r>
              <a:rPr lang="en-US" sz="2000" b="1" dirty="0" smtClean="0">
                <a:ln>
                  <a:solidFill>
                    <a:schemeClr val="tx1"/>
                  </a:solidFill>
                  <a:prstDash val="sysDot"/>
                </a:ln>
                <a:latin typeface="Kristen ITC" pitchFamily="66" charset="0"/>
              </a:rPr>
              <a:t> to others. </a:t>
            </a:r>
            <a:endParaRPr lang="en-US" sz="2000" b="1" dirty="0">
              <a:ln>
                <a:solidFill>
                  <a:schemeClr val="tx1"/>
                </a:solidFill>
                <a:prstDash val="sysDot"/>
              </a:ln>
              <a:latin typeface="Kristen ITC" pitchFamily="66" charset="0"/>
            </a:endParaRPr>
          </a:p>
        </p:txBody>
      </p:sp>
      <p:sp>
        <p:nvSpPr>
          <p:cNvPr id="5" name="TextBox 4"/>
          <p:cNvSpPr txBox="1"/>
          <p:nvPr/>
        </p:nvSpPr>
        <p:spPr>
          <a:xfrm>
            <a:off x="4572000" y="2057400"/>
            <a:ext cx="4572000" cy="3970318"/>
          </a:xfrm>
          <a:prstGeom prst="rect">
            <a:avLst/>
          </a:prstGeom>
          <a:noFill/>
        </p:spPr>
        <p:txBody>
          <a:bodyPr wrap="square" rtlCol="0">
            <a:spAutoFit/>
          </a:bodyPr>
          <a:lstStyle/>
          <a:p>
            <a:pPr marL="285750" indent="-285750">
              <a:buFont typeface="Arial" pitchFamily="34" charset="0"/>
              <a:buChar char="•"/>
            </a:pPr>
            <a:r>
              <a:rPr lang="en-US" sz="2800" b="1" dirty="0" smtClean="0">
                <a:solidFill>
                  <a:srgbClr val="FF0000"/>
                </a:solidFill>
                <a:latin typeface="Kristen ITC" pitchFamily="66" charset="0"/>
              </a:rPr>
              <a:t>What do you notice?</a:t>
            </a:r>
          </a:p>
          <a:p>
            <a:pPr marL="285750" indent="-285750">
              <a:buFont typeface="Arial" pitchFamily="34" charset="0"/>
              <a:buChar char="•"/>
            </a:pPr>
            <a:r>
              <a:rPr lang="en-US" sz="2800" b="1" dirty="0" smtClean="0">
                <a:solidFill>
                  <a:srgbClr val="FF0000"/>
                </a:solidFill>
                <a:latin typeface="Kristen ITC" pitchFamily="66" charset="0"/>
              </a:rPr>
              <a:t>Do you have a prediction?</a:t>
            </a:r>
          </a:p>
          <a:p>
            <a:pPr marL="285750" indent="-285750">
              <a:buFont typeface="Arial" pitchFamily="34" charset="0"/>
              <a:buChar char="•"/>
            </a:pPr>
            <a:r>
              <a:rPr lang="en-US" sz="2800" b="1" dirty="0" smtClean="0">
                <a:solidFill>
                  <a:srgbClr val="FF0000"/>
                </a:solidFill>
                <a:latin typeface="Kristen ITC" pitchFamily="66" charset="0"/>
              </a:rPr>
              <a:t>What else do you wonder?</a:t>
            </a:r>
          </a:p>
          <a:p>
            <a:pPr marL="285750" indent="-285750">
              <a:buFont typeface="Arial" pitchFamily="34" charset="0"/>
              <a:buChar char="•"/>
            </a:pPr>
            <a:r>
              <a:rPr lang="en-US" sz="2800" b="1" dirty="0" smtClean="0">
                <a:solidFill>
                  <a:srgbClr val="FF0000"/>
                </a:solidFill>
                <a:latin typeface="Kristen ITC" pitchFamily="66" charset="0"/>
              </a:rPr>
              <a:t>How can we research to find out?</a:t>
            </a:r>
          </a:p>
          <a:p>
            <a:pPr marL="285750" indent="-285750">
              <a:buFont typeface="Arial" pitchFamily="34" charset="0"/>
              <a:buChar char="•"/>
            </a:pPr>
            <a:r>
              <a:rPr lang="en-US" sz="2800" b="1" dirty="0" smtClean="0">
                <a:solidFill>
                  <a:srgbClr val="FF0000"/>
                </a:solidFill>
                <a:latin typeface="Kristen ITC" pitchFamily="66" charset="0"/>
              </a:rPr>
              <a:t>Tell me about your plan.</a:t>
            </a:r>
          </a:p>
        </p:txBody>
      </p:sp>
      <p:sp>
        <p:nvSpPr>
          <p:cNvPr id="6" name="TextBox 5"/>
          <p:cNvSpPr txBox="1"/>
          <p:nvPr/>
        </p:nvSpPr>
        <p:spPr>
          <a:xfrm>
            <a:off x="8603" y="266700"/>
            <a:ext cx="4563397" cy="1200329"/>
          </a:xfrm>
          <a:prstGeom prst="rect">
            <a:avLst/>
          </a:prstGeom>
          <a:noFill/>
        </p:spPr>
        <p:txBody>
          <a:bodyPr wrap="square" rtlCol="0">
            <a:spAutoFit/>
          </a:bodyPr>
          <a:lstStyle/>
          <a:p>
            <a:pPr algn="ctr"/>
            <a:r>
              <a:rPr lang="en-US" sz="3600" b="1" dirty="0" smtClean="0">
                <a:solidFill>
                  <a:srgbClr val="FF0000"/>
                </a:solidFill>
                <a:latin typeface="Kristen ITC" pitchFamily="66" charset="0"/>
              </a:rPr>
              <a:t>Vocabulary To Use At Home:</a:t>
            </a:r>
            <a:endParaRPr lang="en-US" sz="3600" b="1" dirty="0">
              <a:solidFill>
                <a:srgbClr val="FF0000"/>
              </a:solidFill>
              <a:latin typeface="Kristen ITC" pitchFamily="66" charset="0"/>
            </a:endParaRPr>
          </a:p>
        </p:txBody>
      </p:sp>
      <p:sp>
        <p:nvSpPr>
          <p:cNvPr id="8" name="TextBox 7"/>
          <p:cNvSpPr txBox="1"/>
          <p:nvPr/>
        </p:nvSpPr>
        <p:spPr>
          <a:xfrm>
            <a:off x="4572000" y="272143"/>
            <a:ext cx="4563397" cy="1200329"/>
          </a:xfrm>
          <a:prstGeom prst="rect">
            <a:avLst/>
          </a:prstGeom>
          <a:noFill/>
        </p:spPr>
        <p:txBody>
          <a:bodyPr wrap="square" rtlCol="0">
            <a:spAutoFit/>
          </a:bodyPr>
          <a:lstStyle/>
          <a:p>
            <a:pPr algn="ctr"/>
            <a:r>
              <a:rPr lang="en-US" sz="3600" b="1" dirty="0" smtClean="0">
                <a:solidFill>
                  <a:srgbClr val="FF0000"/>
                </a:solidFill>
                <a:latin typeface="Kristen ITC" pitchFamily="66" charset="0"/>
              </a:rPr>
              <a:t>Open-Ended Questions:</a:t>
            </a:r>
            <a:endParaRPr lang="en-US" sz="3600" b="1" dirty="0">
              <a:solidFill>
                <a:srgbClr val="FF0000"/>
              </a:solidFill>
              <a:latin typeface="Kristen ITC" pitchFamily="66" charset="0"/>
            </a:endParaRPr>
          </a:p>
        </p:txBody>
      </p:sp>
    </p:spTree>
    <p:extLst>
      <p:ext uri="{BB962C8B-B14F-4D97-AF65-F5344CB8AC3E}">
        <p14:creationId xmlns:p14="http://schemas.microsoft.com/office/powerpoint/2010/main" val="3409511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838201"/>
            <a:ext cx="7772400" cy="27622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dirty="0" smtClean="0">
                <a:solidFill>
                  <a:srgbClr val="FF0000"/>
                </a:solidFill>
                <a:latin typeface="Dj Bowtie" pitchFamily="2" charset="0"/>
              </a:rPr>
              <a:t>Language Arts</a:t>
            </a:r>
            <a:endParaRPr lang="en-US" sz="16600" dirty="0">
              <a:solidFill>
                <a:srgbClr val="FF0000"/>
              </a:solidFill>
              <a:latin typeface="Dj Bowtie" pitchFamily="2" charset="0"/>
            </a:endParaRPr>
          </a:p>
        </p:txBody>
      </p:sp>
      <p:sp>
        <p:nvSpPr>
          <p:cNvPr id="4" name="TextBox 3"/>
          <p:cNvSpPr txBox="1"/>
          <p:nvPr/>
        </p:nvSpPr>
        <p:spPr>
          <a:xfrm>
            <a:off x="1447800" y="4884241"/>
            <a:ext cx="6781800" cy="769441"/>
          </a:xfrm>
          <a:prstGeom prst="rect">
            <a:avLst/>
          </a:prstGeom>
          <a:noFill/>
        </p:spPr>
        <p:txBody>
          <a:bodyPr wrap="square" rtlCol="0">
            <a:spAutoFit/>
          </a:bodyPr>
          <a:lstStyle/>
          <a:p>
            <a:pPr algn="ctr"/>
            <a:r>
              <a:rPr lang="en-US" sz="4400" dirty="0" smtClean="0">
                <a:solidFill>
                  <a:srgbClr val="00B0F0"/>
                </a:solidFill>
                <a:latin typeface="Georgia" pitchFamily="18" charset="0"/>
              </a:rPr>
              <a:t>with Mrs. Kuykendall </a:t>
            </a:r>
            <a:endParaRPr lang="en-US" sz="4400" dirty="0">
              <a:solidFill>
                <a:srgbClr val="00B0F0"/>
              </a:solidFill>
              <a:latin typeface="Georgia"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9346" y="3413543"/>
            <a:ext cx="2176272" cy="1470698"/>
          </a:xfrm>
          <a:prstGeom prst="rect">
            <a:avLst/>
          </a:prstGeom>
        </p:spPr>
      </p:pic>
    </p:spTree>
    <p:extLst>
      <p:ext uri="{BB962C8B-B14F-4D97-AF65-F5344CB8AC3E}">
        <p14:creationId xmlns:p14="http://schemas.microsoft.com/office/powerpoint/2010/main" val="2179663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534400" cy="5632311"/>
          </a:xfrm>
          <a:prstGeom prst="rect">
            <a:avLst/>
          </a:prstGeom>
          <a:noFill/>
        </p:spPr>
        <p:txBody>
          <a:bodyPr wrap="square" rtlCol="0">
            <a:spAutoFit/>
          </a:bodyPr>
          <a:lstStyle/>
          <a:p>
            <a:pPr algn="ctr"/>
            <a:r>
              <a:rPr lang="en-US" sz="3600" dirty="0" smtClean="0">
                <a:latin typeface="Georgia" pitchFamily="18" charset="0"/>
              </a:rPr>
              <a:t>What is The Daily Five?</a:t>
            </a:r>
          </a:p>
          <a:p>
            <a:pPr algn="ctr"/>
            <a:r>
              <a:rPr lang="en-US" sz="2000" dirty="0">
                <a:latin typeface="Georgia" pitchFamily="18" charset="0"/>
              </a:rPr>
              <a:t>A</a:t>
            </a:r>
            <a:r>
              <a:rPr lang="en-US" sz="2000" dirty="0" smtClean="0">
                <a:latin typeface="Georgia" pitchFamily="18" charset="0"/>
              </a:rPr>
              <a:t> structure that helps students develop the daily habits of reading, writing, and working independently that will lead to a lifetime of literacy independence. </a:t>
            </a:r>
            <a:r>
              <a:rPr lang="en-US" sz="1600" dirty="0" smtClean="0">
                <a:latin typeface="Georgia" pitchFamily="18" charset="0"/>
                <a:hlinkClick r:id="rId2"/>
              </a:rPr>
              <a:t>www.thedailycafe.com</a:t>
            </a:r>
            <a:r>
              <a:rPr lang="en-US" sz="1600" dirty="0" smtClean="0">
                <a:latin typeface="Georgia" pitchFamily="18" charset="0"/>
              </a:rPr>
              <a:t> </a:t>
            </a:r>
          </a:p>
          <a:p>
            <a:pPr algn="ctr"/>
            <a:r>
              <a:rPr lang="en-US" sz="2000" dirty="0" smtClean="0">
                <a:latin typeface="Georgia" pitchFamily="18" charset="0"/>
              </a:rPr>
              <a:t>We start Daily Five from the 1</a:t>
            </a:r>
            <a:r>
              <a:rPr lang="en-US" sz="2000" baseline="30000" dirty="0" smtClean="0">
                <a:latin typeface="Georgia" pitchFamily="18" charset="0"/>
              </a:rPr>
              <a:t>st</a:t>
            </a:r>
            <a:r>
              <a:rPr lang="en-US" sz="2000" dirty="0" smtClean="0">
                <a:latin typeface="Georgia" pitchFamily="18" charset="0"/>
              </a:rPr>
              <a:t> day of school. We make charts describing what each part of Daily Five should look like and graph how long we are able to do each task until we get to 20 minutes. </a:t>
            </a:r>
          </a:p>
          <a:p>
            <a:pPr algn="ctr"/>
            <a:endParaRPr lang="en-US" sz="2000" dirty="0" smtClean="0">
              <a:latin typeface="Georgia" pitchFamily="18" charset="0"/>
            </a:endParaRPr>
          </a:p>
          <a:p>
            <a:pPr marL="342900" indent="-342900">
              <a:buFont typeface="Arial" pitchFamily="34" charset="0"/>
              <a:buChar char="•"/>
            </a:pPr>
            <a:r>
              <a:rPr lang="en-US" sz="2400" dirty="0" smtClean="0">
                <a:latin typeface="Georgia" pitchFamily="18" charset="0"/>
              </a:rPr>
              <a:t>Read to Self: students read independently </a:t>
            </a:r>
          </a:p>
          <a:p>
            <a:pPr marL="342900" indent="-342900">
              <a:buFont typeface="Arial" pitchFamily="34" charset="0"/>
              <a:buChar char="•"/>
            </a:pPr>
            <a:r>
              <a:rPr lang="en-US" sz="2400" dirty="0" smtClean="0">
                <a:latin typeface="Georgia" pitchFamily="18" charset="0"/>
              </a:rPr>
              <a:t>Read to Someone: students read with a partner</a:t>
            </a:r>
          </a:p>
          <a:p>
            <a:pPr marL="342900" indent="-342900">
              <a:buFont typeface="Arial" pitchFamily="34" charset="0"/>
              <a:buChar char="•"/>
            </a:pPr>
            <a:r>
              <a:rPr lang="en-US" sz="2400" dirty="0" smtClean="0">
                <a:latin typeface="Georgia" pitchFamily="18" charset="0"/>
              </a:rPr>
              <a:t>Word Work: students practice spelling and sight words</a:t>
            </a:r>
          </a:p>
          <a:p>
            <a:pPr marL="342900" indent="-342900">
              <a:buFont typeface="Arial" pitchFamily="34" charset="0"/>
              <a:buChar char="•"/>
            </a:pPr>
            <a:r>
              <a:rPr lang="en-US" sz="2400" dirty="0" smtClean="0">
                <a:latin typeface="Georgia" pitchFamily="18" charset="0"/>
              </a:rPr>
              <a:t>Listen to Reading: students listen to books on tapes, CDs and the computer </a:t>
            </a:r>
          </a:p>
          <a:p>
            <a:pPr marL="342900" indent="-342900">
              <a:buFont typeface="Arial" pitchFamily="34" charset="0"/>
              <a:buChar char="•"/>
            </a:pPr>
            <a:r>
              <a:rPr lang="en-US" sz="2400" dirty="0" smtClean="0">
                <a:latin typeface="Georgia" pitchFamily="18" charset="0"/>
              </a:rPr>
              <a:t>Work on Writing: students free-write independently </a:t>
            </a:r>
          </a:p>
          <a:p>
            <a:pPr algn="ctr"/>
            <a:endParaRPr lang="en-US" sz="2000" dirty="0">
              <a:latin typeface="Georgia" pitchFamily="18" charset="0"/>
            </a:endParaRPr>
          </a:p>
          <a:p>
            <a:pPr algn="ctr"/>
            <a:r>
              <a:rPr lang="en-US" sz="2000" dirty="0" smtClean="0">
                <a:latin typeface="Georgia" pitchFamily="18" charset="0"/>
              </a:rPr>
              <a:t>During each Daily Five, the teacher will be doing Guided Reading Groups.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727296">
            <a:off x="8021394" y="4798836"/>
            <a:ext cx="365319" cy="83358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4053" y="3429000"/>
            <a:ext cx="903140" cy="85098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5600" y="3048000"/>
            <a:ext cx="1390030" cy="326657"/>
          </a:xfrm>
          <a:prstGeom prst="rect">
            <a:avLst/>
          </a:prstGeom>
        </p:spPr>
      </p:pic>
    </p:spTree>
    <p:extLst>
      <p:ext uri="{BB962C8B-B14F-4D97-AF65-F5344CB8AC3E}">
        <p14:creationId xmlns:p14="http://schemas.microsoft.com/office/powerpoint/2010/main" val="2084432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534400" cy="6801862"/>
          </a:xfrm>
          <a:prstGeom prst="rect">
            <a:avLst/>
          </a:prstGeom>
          <a:noFill/>
        </p:spPr>
        <p:txBody>
          <a:bodyPr wrap="square" rtlCol="0">
            <a:spAutoFit/>
          </a:bodyPr>
          <a:lstStyle/>
          <a:p>
            <a:pPr algn="ctr"/>
            <a:r>
              <a:rPr lang="en-US" sz="3600" dirty="0" smtClean="0">
                <a:latin typeface="Georgia" pitchFamily="18" charset="0"/>
              </a:rPr>
              <a:t>What is CAFÉ? </a:t>
            </a:r>
          </a:p>
          <a:p>
            <a:pPr algn="ctr"/>
            <a:r>
              <a:rPr lang="en-US" sz="2000" dirty="0" smtClean="0">
                <a:latin typeface="Georgia" pitchFamily="18" charset="0"/>
              </a:rPr>
              <a:t>CAFE is an acronym for Comprehension, Accuracy, Fluency, and Expanding Vocabulary, and the system includes goal-setting with students in individual conferences, posting of goals on a whole-class board, developing small group instruction (Guided Reading Groups), whole-class instruction and conferring one-on-one with students. </a:t>
            </a:r>
            <a:r>
              <a:rPr lang="en-US" sz="1600" dirty="0" smtClean="0">
                <a:latin typeface="Georgia" pitchFamily="18" charset="0"/>
                <a:hlinkClick r:id="rId2"/>
              </a:rPr>
              <a:t>www.thedailycafe.com</a:t>
            </a:r>
            <a:r>
              <a:rPr lang="en-US" sz="1600" dirty="0" smtClean="0">
                <a:latin typeface="Georgia" pitchFamily="18" charset="0"/>
              </a:rPr>
              <a:t> </a:t>
            </a:r>
            <a:endParaRPr lang="en-US" sz="2000" dirty="0" smtClean="0">
              <a:latin typeface="Georgia" pitchFamily="18" charset="0"/>
            </a:endParaRPr>
          </a:p>
          <a:p>
            <a:pPr algn="ctr"/>
            <a:endParaRPr lang="en-US" sz="2000" dirty="0" smtClean="0">
              <a:latin typeface="Georgia" pitchFamily="18" charset="0"/>
            </a:endParaRPr>
          </a:p>
          <a:p>
            <a:r>
              <a:rPr lang="en-US" sz="2400" dirty="0" smtClean="0">
                <a:latin typeface="Georgia" pitchFamily="18" charset="0"/>
              </a:rPr>
              <a:t>CAFÉ Menu of Strategies: </a:t>
            </a:r>
            <a:r>
              <a:rPr lang="en-US" sz="2000" dirty="0" smtClean="0">
                <a:latin typeface="Georgia" pitchFamily="18" charset="0"/>
              </a:rPr>
              <a:t>(see handout for more information)</a:t>
            </a:r>
          </a:p>
          <a:p>
            <a:r>
              <a:rPr lang="en-US" sz="2000" dirty="0" smtClean="0">
                <a:latin typeface="Georgia" pitchFamily="18" charset="0"/>
              </a:rPr>
              <a:t>Remind your child to use these when reading at home!</a:t>
            </a:r>
          </a:p>
          <a:p>
            <a:pPr marL="342900" indent="-342900">
              <a:buFont typeface="Arial" pitchFamily="34" charset="0"/>
              <a:buChar char="•"/>
            </a:pPr>
            <a:r>
              <a:rPr lang="en-US" sz="2000" dirty="0" smtClean="0">
                <a:latin typeface="Georgia" pitchFamily="18" charset="0"/>
              </a:rPr>
              <a:t>Check for Understanding</a:t>
            </a:r>
          </a:p>
          <a:p>
            <a:pPr marL="342900" indent="-342900">
              <a:buFont typeface="Arial" pitchFamily="34" charset="0"/>
              <a:buChar char="•"/>
            </a:pPr>
            <a:r>
              <a:rPr lang="en-US" sz="2000" dirty="0" smtClean="0">
                <a:latin typeface="Georgia" pitchFamily="18" charset="0"/>
              </a:rPr>
              <a:t>Just Right Books</a:t>
            </a:r>
          </a:p>
          <a:p>
            <a:pPr marL="342900" indent="-342900">
              <a:buFont typeface="Arial" pitchFamily="34" charset="0"/>
              <a:buChar char="•"/>
            </a:pPr>
            <a:r>
              <a:rPr lang="en-US" sz="2000" dirty="0" smtClean="0">
                <a:latin typeface="Georgia" pitchFamily="18" charset="0"/>
              </a:rPr>
              <a:t>Back Up and Re-Read</a:t>
            </a:r>
          </a:p>
          <a:p>
            <a:pPr marL="342900" indent="-342900">
              <a:buFont typeface="Arial" pitchFamily="34" charset="0"/>
              <a:buChar char="•"/>
            </a:pPr>
            <a:r>
              <a:rPr lang="en-US" sz="2000" dirty="0" smtClean="0">
                <a:latin typeface="Georgia" pitchFamily="18" charset="0"/>
              </a:rPr>
              <a:t>Tune into Interesting Words</a:t>
            </a:r>
          </a:p>
          <a:p>
            <a:pPr marL="342900" indent="-342900">
              <a:buFont typeface="Arial" pitchFamily="34" charset="0"/>
              <a:buChar char="•"/>
            </a:pPr>
            <a:r>
              <a:rPr lang="en-US" sz="2000" dirty="0" smtClean="0">
                <a:latin typeface="Georgia" pitchFamily="18" charset="0"/>
              </a:rPr>
              <a:t>Stretch the Sounds and Reread </a:t>
            </a:r>
          </a:p>
          <a:p>
            <a:pPr marL="342900" indent="-342900">
              <a:buFont typeface="Arial" pitchFamily="34" charset="0"/>
              <a:buChar char="•"/>
            </a:pPr>
            <a:r>
              <a:rPr lang="en-US" sz="2000" smtClean="0">
                <a:latin typeface="Georgia" pitchFamily="18" charset="0"/>
              </a:rPr>
              <a:t>Cross Checking </a:t>
            </a:r>
            <a:endParaRPr lang="en-US" sz="2000" dirty="0" smtClean="0">
              <a:latin typeface="Georgia" pitchFamily="18" charset="0"/>
            </a:endParaRPr>
          </a:p>
          <a:p>
            <a:endParaRPr lang="en-US" sz="2400" dirty="0" smtClean="0">
              <a:latin typeface="Georgia" pitchFamily="18" charset="0"/>
            </a:endParaRPr>
          </a:p>
          <a:p>
            <a:endParaRPr lang="en-US" sz="2400" dirty="0" smtClean="0">
              <a:latin typeface="Georgia" pitchFamily="18" charset="0"/>
            </a:endParaRPr>
          </a:p>
          <a:p>
            <a:pPr marL="342900" indent="-342900">
              <a:buFont typeface="Arial" pitchFamily="34" charset="0"/>
              <a:buChar char="•"/>
            </a:pPr>
            <a:endParaRPr lang="en-US" sz="2400" dirty="0" smtClean="0">
              <a:latin typeface="Georgia" pitchFamily="18" charset="0"/>
            </a:endParaRPr>
          </a:p>
          <a:p>
            <a:endParaRPr lang="en-US" sz="2400" dirty="0" smtClean="0">
              <a:latin typeface="Georgia" pitchFamily="18" charset="0"/>
            </a:endParaRPr>
          </a:p>
          <a:p>
            <a:pPr algn="ctr"/>
            <a:endParaRPr lang="en-US" sz="2000" dirty="0">
              <a:latin typeface="Georgia" pitchFamily="18" charset="0"/>
            </a:endParaRPr>
          </a:p>
        </p:txBody>
      </p:sp>
      <p:pic>
        <p:nvPicPr>
          <p:cNvPr id="5123" name="Picture 3" descr="C:\Users\Kelly\AppData\Local\Microsoft\Windows\Temporary Internet Files\Content.IE5\N3UEFJ1U\MC90008981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3345" y="3352800"/>
            <a:ext cx="3489655" cy="3197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432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534400" cy="8648521"/>
          </a:xfrm>
          <a:prstGeom prst="rect">
            <a:avLst/>
          </a:prstGeom>
          <a:noFill/>
        </p:spPr>
        <p:txBody>
          <a:bodyPr wrap="square" rtlCol="0">
            <a:spAutoFit/>
          </a:bodyPr>
          <a:lstStyle/>
          <a:p>
            <a:pPr algn="ctr"/>
            <a:r>
              <a:rPr lang="en-US" sz="3600" dirty="0" smtClean="0">
                <a:latin typeface="Georgia" pitchFamily="18" charset="0"/>
              </a:rPr>
              <a:t>Guided Reading Groups </a:t>
            </a:r>
            <a:endParaRPr lang="en-US" sz="2000" dirty="0">
              <a:latin typeface="Georgia" pitchFamily="18" charset="0"/>
            </a:endParaRPr>
          </a:p>
          <a:p>
            <a:pPr algn="ctr"/>
            <a:endParaRPr lang="en-US" sz="2000" dirty="0" smtClean="0">
              <a:latin typeface="Georgia" pitchFamily="18" charset="0"/>
            </a:endParaRPr>
          </a:p>
          <a:p>
            <a:r>
              <a:rPr lang="en-US" sz="2400" dirty="0" smtClean="0">
                <a:latin typeface="Georgia" pitchFamily="18" charset="0"/>
              </a:rPr>
              <a:t>A few things to know:</a:t>
            </a:r>
          </a:p>
          <a:p>
            <a:pPr marL="342900" indent="-342900">
              <a:buFont typeface="Arial" pitchFamily="34" charset="0"/>
              <a:buChar char="•"/>
            </a:pPr>
            <a:r>
              <a:rPr lang="en-US" sz="2400" dirty="0" smtClean="0">
                <a:latin typeface="Georgia" pitchFamily="18" charset="0"/>
              </a:rPr>
              <a:t>Your child will be bringing out a “Just Right Book” 2-3 times a week. These will be books that your child has read in class and shouldn’t be a struggle. </a:t>
            </a:r>
          </a:p>
          <a:p>
            <a:pPr marL="342900" indent="-342900">
              <a:buFont typeface="Arial" pitchFamily="34" charset="0"/>
              <a:buChar char="•"/>
            </a:pPr>
            <a:r>
              <a:rPr lang="en-US" sz="2400" b="1" dirty="0" smtClean="0">
                <a:latin typeface="Georgia" pitchFamily="18" charset="0"/>
              </a:rPr>
              <a:t>Please read these books nightly and return daily. </a:t>
            </a:r>
          </a:p>
          <a:p>
            <a:pPr marL="342900" indent="-342900">
              <a:buFont typeface="Arial" pitchFamily="34" charset="0"/>
              <a:buChar char="•"/>
            </a:pPr>
            <a:r>
              <a:rPr lang="en-US" sz="2400" dirty="0" smtClean="0">
                <a:latin typeface="Georgia" pitchFamily="18" charset="0"/>
              </a:rPr>
              <a:t>Have your child use their strategies before helping them. Avoid covering up the pictures, allowing your child to memorize the book, and telling your child the word right away.</a:t>
            </a:r>
          </a:p>
          <a:p>
            <a:pPr marL="342900" indent="-342900">
              <a:buFont typeface="Arial" pitchFamily="34" charset="0"/>
              <a:buChar char="•"/>
            </a:pPr>
            <a:r>
              <a:rPr lang="en-US" sz="2400" dirty="0" smtClean="0">
                <a:latin typeface="Georgia" pitchFamily="18" charset="0"/>
              </a:rPr>
              <a:t>Before, during and after reading the book, ask your child questions. Such as:</a:t>
            </a:r>
          </a:p>
          <a:p>
            <a:pPr marL="800100" lvl="1" indent="-342900">
              <a:buFont typeface="Arial" pitchFamily="34" charset="0"/>
              <a:buChar char="•"/>
            </a:pPr>
            <a:r>
              <a:rPr lang="en-US" sz="2000" dirty="0" smtClean="0">
                <a:latin typeface="Georgia" pitchFamily="18" charset="0"/>
              </a:rPr>
              <a:t>What do you think the book will be about?</a:t>
            </a:r>
          </a:p>
          <a:p>
            <a:pPr marL="800100" lvl="1" indent="-342900">
              <a:buFont typeface="Arial" pitchFamily="34" charset="0"/>
              <a:buChar char="•"/>
            </a:pPr>
            <a:r>
              <a:rPr lang="en-US" sz="2000" dirty="0" smtClean="0">
                <a:latin typeface="Georgia" pitchFamily="18" charset="0"/>
              </a:rPr>
              <a:t>What were the characters? Setting? Problem? Solution?</a:t>
            </a:r>
          </a:p>
          <a:p>
            <a:pPr marL="800100" lvl="1" indent="-342900">
              <a:buFont typeface="Arial" pitchFamily="34" charset="0"/>
              <a:buChar char="•"/>
            </a:pPr>
            <a:r>
              <a:rPr lang="en-US" sz="2000" dirty="0" smtClean="0">
                <a:latin typeface="Georgia" pitchFamily="18" charset="0"/>
              </a:rPr>
              <a:t>Who was your favorite character? Why?</a:t>
            </a:r>
          </a:p>
          <a:p>
            <a:pPr marL="800100" lvl="1" indent="-342900">
              <a:buFont typeface="Arial" pitchFamily="34" charset="0"/>
              <a:buChar char="•"/>
            </a:pPr>
            <a:r>
              <a:rPr lang="en-US" sz="2000" dirty="0" smtClean="0">
                <a:latin typeface="Georgia" pitchFamily="18" charset="0"/>
              </a:rPr>
              <a:t>Starting from the beginning, retell the story in your own words. </a:t>
            </a:r>
          </a:p>
          <a:p>
            <a:pPr marL="800100" lvl="1" indent="-342900">
              <a:buFont typeface="Arial" pitchFamily="34" charset="0"/>
              <a:buChar char="•"/>
            </a:pPr>
            <a:endParaRPr lang="en-US" sz="2000" dirty="0" smtClean="0">
              <a:latin typeface="Georgia" pitchFamily="18" charset="0"/>
            </a:endParaRPr>
          </a:p>
          <a:p>
            <a:pPr marL="342900" indent="-342900">
              <a:buFont typeface="Arial" pitchFamily="34" charset="0"/>
              <a:buChar char="•"/>
            </a:pPr>
            <a:endParaRPr lang="en-US" sz="2400" dirty="0" smtClean="0">
              <a:latin typeface="Georgia" pitchFamily="18" charset="0"/>
            </a:endParaRPr>
          </a:p>
          <a:p>
            <a:endParaRPr lang="en-US" sz="2400" dirty="0" smtClean="0">
              <a:latin typeface="Georgia" pitchFamily="18" charset="0"/>
            </a:endParaRPr>
          </a:p>
          <a:p>
            <a:pPr marL="342900" indent="-342900">
              <a:buFont typeface="Arial" pitchFamily="34" charset="0"/>
              <a:buChar char="•"/>
            </a:pPr>
            <a:endParaRPr lang="en-US" sz="2400" dirty="0" smtClean="0">
              <a:latin typeface="Georgia" pitchFamily="18" charset="0"/>
            </a:endParaRPr>
          </a:p>
          <a:p>
            <a:endParaRPr lang="en-US" sz="2400" dirty="0" smtClean="0">
              <a:latin typeface="Georgia" pitchFamily="18" charset="0"/>
            </a:endParaRPr>
          </a:p>
          <a:p>
            <a:pPr algn="ctr"/>
            <a:endParaRPr lang="en-US" sz="2000" dirty="0">
              <a:latin typeface="Georgia" pitchFamily="18" charset="0"/>
            </a:endParaRPr>
          </a:p>
        </p:txBody>
      </p:sp>
      <p:pic>
        <p:nvPicPr>
          <p:cNvPr id="6146" name="Picture 2" descr="C:\Users\Kelly\AppData\Local\Microsoft\Windows\Temporary Internet Files\Content.IE5\EKKOACEX\MM90028366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66709" y="260728"/>
            <a:ext cx="1120140" cy="1158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432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2" name="Picture 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61256"/>
            <a:ext cx="8861043" cy="6368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Connector 23"/>
          <p:cNvCxnSpPr>
            <a:stCxn id="2082" idx="0"/>
          </p:cNvCxnSpPr>
          <p:nvPr/>
        </p:nvCxnSpPr>
        <p:spPr>
          <a:xfrm flipH="1">
            <a:off x="4582921" y="261256"/>
            <a:ext cx="1" cy="61395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930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838201"/>
            <a:ext cx="7772400" cy="27622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dirty="0" smtClean="0">
                <a:solidFill>
                  <a:srgbClr val="FF0000"/>
                </a:solidFill>
                <a:latin typeface="Dj Bowtie" pitchFamily="2" charset="0"/>
              </a:rPr>
              <a:t>Social Studies </a:t>
            </a:r>
            <a:endParaRPr lang="en-US" sz="16600" dirty="0">
              <a:solidFill>
                <a:srgbClr val="FF0000"/>
              </a:solidFill>
              <a:latin typeface="Dj Bowtie" pitchFamily="2" charset="0"/>
            </a:endParaRPr>
          </a:p>
        </p:txBody>
      </p:sp>
      <p:sp>
        <p:nvSpPr>
          <p:cNvPr id="4" name="TextBox 3"/>
          <p:cNvSpPr txBox="1"/>
          <p:nvPr/>
        </p:nvSpPr>
        <p:spPr>
          <a:xfrm>
            <a:off x="1447800" y="4884241"/>
            <a:ext cx="6781800" cy="769441"/>
          </a:xfrm>
          <a:prstGeom prst="rect">
            <a:avLst/>
          </a:prstGeom>
          <a:noFill/>
        </p:spPr>
        <p:txBody>
          <a:bodyPr wrap="square" rtlCol="0">
            <a:spAutoFit/>
          </a:bodyPr>
          <a:lstStyle/>
          <a:p>
            <a:pPr algn="ctr"/>
            <a:r>
              <a:rPr lang="en-US" sz="4400" dirty="0" smtClean="0">
                <a:solidFill>
                  <a:srgbClr val="00B0F0"/>
                </a:solidFill>
                <a:latin typeface="Georgia" pitchFamily="18" charset="0"/>
              </a:rPr>
              <a:t>with Mrs. Weisinger </a:t>
            </a:r>
            <a:endParaRPr lang="en-US" sz="4400" dirty="0">
              <a:solidFill>
                <a:srgbClr val="00B0F0"/>
              </a:solidFill>
              <a:latin typeface="Georgia"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3165510"/>
            <a:ext cx="1659636" cy="1639662"/>
          </a:xfrm>
          <a:prstGeom prst="rect">
            <a:avLst/>
          </a:prstGeom>
        </p:spPr>
      </p:pic>
    </p:spTree>
    <p:extLst>
      <p:ext uri="{BB962C8B-B14F-4D97-AF65-F5344CB8AC3E}">
        <p14:creationId xmlns:p14="http://schemas.microsoft.com/office/powerpoint/2010/main" val="4272807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5943600"/>
          </a:xfrm>
        </p:spPr>
        <p:txBody>
          <a:bodyPr>
            <a:normAutofit/>
          </a:bodyPr>
          <a:lstStyle/>
          <a:p>
            <a:pPr marL="0" indent="0" algn="ctr">
              <a:buNone/>
            </a:pPr>
            <a:r>
              <a:rPr lang="en-US" sz="4400" dirty="0"/>
              <a:t>Grading System </a:t>
            </a:r>
          </a:p>
          <a:p>
            <a:r>
              <a:rPr lang="en-US" dirty="0"/>
              <a:t> </a:t>
            </a:r>
            <a:r>
              <a:rPr lang="en-US" sz="4400" dirty="0"/>
              <a:t>√+ or 3</a:t>
            </a:r>
            <a:r>
              <a:rPr lang="en-US" dirty="0"/>
              <a:t>= </a:t>
            </a:r>
            <a:r>
              <a:rPr lang="en-US" dirty="0" smtClean="0"/>
              <a:t>on-level/</a:t>
            </a:r>
            <a:r>
              <a:rPr lang="en-US" b="1" dirty="0"/>
              <a:t>I Can Explain It</a:t>
            </a:r>
            <a:r>
              <a:rPr lang="en-US" dirty="0"/>
              <a:t> – I can do it without mistakes and I can explain my </a:t>
            </a:r>
            <a:r>
              <a:rPr lang="en-US" dirty="0" smtClean="0"/>
              <a:t>thinking.</a:t>
            </a:r>
            <a:endParaRPr lang="en-US" dirty="0"/>
          </a:p>
          <a:p>
            <a:r>
              <a:rPr lang="en-US" sz="4400" dirty="0" smtClean="0"/>
              <a:t>√ </a:t>
            </a:r>
            <a:r>
              <a:rPr lang="en-US" sz="4400" dirty="0"/>
              <a:t>or 2</a:t>
            </a:r>
            <a:r>
              <a:rPr lang="en-US" dirty="0"/>
              <a:t>= </a:t>
            </a:r>
            <a:r>
              <a:rPr lang="en-US" dirty="0" smtClean="0"/>
              <a:t>progressing/</a:t>
            </a:r>
            <a:r>
              <a:rPr lang="en-US" b="1" dirty="0" smtClean="0"/>
              <a:t>I Can </a:t>
            </a:r>
            <a:r>
              <a:rPr lang="en-US" b="1" dirty="0"/>
              <a:t>Do It</a:t>
            </a:r>
            <a:r>
              <a:rPr lang="en-US" dirty="0"/>
              <a:t> – I understand but I may make an occasional mistake</a:t>
            </a:r>
            <a:r>
              <a:rPr lang="en-US" dirty="0" smtClean="0"/>
              <a:t>.</a:t>
            </a:r>
            <a:endParaRPr lang="en-US" dirty="0"/>
          </a:p>
          <a:p>
            <a:r>
              <a:rPr lang="en-US" sz="4400" dirty="0"/>
              <a:t>√- or 1</a:t>
            </a:r>
            <a:r>
              <a:rPr lang="en-US" dirty="0"/>
              <a:t>= </a:t>
            </a:r>
            <a:r>
              <a:rPr lang="en-US" dirty="0" smtClean="0"/>
              <a:t>at-risk/</a:t>
            </a:r>
            <a:r>
              <a:rPr lang="en-US" b="1" dirty="0" smtClean="0"/>
              <a:t>I </a:t>
            </a:r>
            <a:r>
              <a:rPr lang="en-US" b="1" dirty="0"/>
              <a:t>Need Help</a:t>
            </a:r>
            <a:r>
              <a:rPr lang="en-US" dirty="0"/>
              <a:t> – I still need some instruction.</a:t>
            </a:r>
          </a:p>
          <a:p>
            <a:endParaRPr lang="en-US" dirty="0"/>
          </a:p>
          <a:p>
            <a:endParaRPr lang="en-US" dirty="0"/>
          </a:p>
        </p:txBody>
      </p:sp>
    </p:spTree>
    <p:extLst>
      <p:ext uri="{BB962C8B-B14F-4D97-AF65-F5344CB8AC3E}">
        <p14:creationId xmlns:p14="http://schemas.microsoft.com/office/powerpoint/2010/main" val="2387758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534400" cy="5693866"/>
          </a:xfrm>
          <a:prstGeom prst="rect">
            <a:avLst/>
          </a:prstGeom>
          <a:noFill/>
        </p:spPr>
        <p:txBody>
          <a:bodyPr wrap="square" rtlCol="0">
            <a:spAutoFit/>
          </a:bodyPr>
          <a:lstStyle/>
          <a:p>
            <a:pPr algn="ctr"/>
            <a:r>
              <a:rPr lang="en-US" sz="2800" dirty="0" smtClean="0">
                <a:latin typeface="Georgia" pitchFamily="18" charset="0"/>
              </a:rPr>
              <a:t>What will my child learn?</a:t>
            </a:r>
          </a:p>
          <a:p>
            <a:pPr fontAlgn="ctr"/>
            <a:r>
              <a:rPr lang="en-US" sz="2800" dirty="0" smtClean="0">
                <a:latin typeface="Georgia" pitchFamily="18" charset="0"/>
              </a:rPr>
              <a:t>1</a:t>
            </a:r>
            <a:r>
              <a:rPr lang="en-US" sz="2800" baseline="30000" dirty="0" smtClean="0">
                <a:latin typeface="Georgia" pitchFamily="18" charset="0"/>
              </a:rPr>
              <a:t>st</a:t>
            </a:r>
            <a:r>
              <a:rPr lang="en-US" sz="2800" dirty="0" smtClean="0">
                <a:latin typeface="Georgia" pitchFamily="18" charset="0"/>
              </a:rPr>
              <a:t> and 2</a:t>
            </a:r>
            <a:r>
              <a:rPr lang="en-US" sz="2800" baseline="30000" dirty="0" smtClean="0">
                <a:latin typeface="Georgia" pitchFamily="18" charset="0"/>
              </a:rPr>
              <a:t>nd</a:t>
            </a:r>
            <a:r>
              <a:rPr lang="en-US" sz="2800" dirty="0" smtClean="0">
                <a:latin typeface="Georgia" pitchFamily="18" charset="0"/>
              </a:rPr>
              <a:t> 6 </a:t>
            </a:r>
            <a:r>
              <a:rPr lang="en-US" sz="2800" dirty="0" smtClean="0">
                <a:latin typeface="Georgia" pitchFamily="18" charset="0"/>
              </a:rPr>
              <a:t>Weeks:</a:t>
            </a:r>
            <a:endParaRPr lang="en-US" sz="2400" dirty="0">
              <a:latin typeface="Georgia" pitchFamily="18" charset="0"/>
            </a:endParaRPr>
          </a:p>
          <a:p>
            <a:pPr marL="285750" indent="-285750">
              <a:buFont typeface="Arial" pitchFamily="34" charset="0"/>
              <a:buChar char="•"/>
            </a:pPr>
            <a:r>
              <a:rPr lang="en-US" dirty="0" smtClean="0">
                <a:latin typeface="Georgia" pitchFamily="18" charset="0"/>
              </a:rPr>
              <a:t>Local Authority Figures-</a:t>
            </a:r>
          </a:p>
          <a:p>
            <a:pPr marL="742950" lvl="1" indent="-285750">
              <a:buFont typeface="Arial" pitchFamily="34" charset="0"/>
              <a:buChar char="•"/>
            </a:pPr>
            <a:r>
              <a:rPr lang="en-US" dirty="0" smtClean="0">
                <a:latin typeface="Georgia" pitchFamily="18" charset="0"/>
              </a:rPr>
              <a:t>Someone who is in charge of you, keeps your safe, makes rules and laws, and gives you consequences for breaking rules and laws.</a:t>
            </a:r>
          </a:p>
          <a:p>
            <a:pPr marL="742950" lvl="1" indent="-285750">
              <a:buFont typeface="Arial" pitchFamily="34" charset="0"/>
              <a:buChar char="•"/>
            </a:pPr>
            <a:r>
              <a:rPr lang="en-US" dirty="0" smtClean="0">
                <a:latin typeface="Georgia" pitchFamily="18" charset="0"/>
              </a:rPr>
              <a:t>Examples: Mom, Dad, Grandma, Grandpa, Older Siblings, Police Officer, Teacher, Principal</a:t>
            </a:r>
          </a:p>
          <a:p>
            <a:pPr marL="285750" indent="-285750">
              <a:buFont typeface="Arial" pitchFamily="34" charset="0"/>
              <a:buChar char="•"/>
            </a:pPr>
            <a:r>
              <a:rPr lang="en-US" dirty="0" smtClean="0">
                <a:latin typeface="Georgia" pitchFamily="18" charset="0"/>
              </a:rPr>
              <a:t>Why do we have rules and laws?</a:t>
            </a:r>
          </a:p>
          <a:p>
            <a:pPr marL="742950" lvl="1" indent="-285750">
              <a:buFont typeface="Arial" pitchFamily="34" charset="0"/>
              <a:buChar char="•"/>
            </a:pPr>
            <a:r>
              <a:rPr lang="en-US" dirty="0" smtClean="0">
                <a:latin typeface="Georgia" pitchFamily="18" charset="0"/>
              </a:rPr>
              <a:t>To keep us safe, to keep things in order, and to make things fair. </a:t>
            </a:r>
          </a:p>
          <a:p>
            <a:pPr marL="285750" indent="-285750">
              <a:buFont typeface="Arial" pitchFamily="34" charset="0"/>
              <a:buChar char="•"/>
            </a:pPr>
            <a:r>
              <a:rPr lang="en-US" dirty="0" smtClean="0">
                <a:latin typeface="Georgia" pitchFamily="18" charset="0"/>
              </a:rPr>
              <a:t>United States Symbols</a:t>
            </a:r>
          </a:p>
          <a:p>
            <a:pPr marL="742950" lvl="1" indent="-285750">
              <a:buFont typeface="Arial" pitchFamily="34" charset="0"/>
              <a:buChar char="•"/>
            </a:pPr>
            <a:r>
              <a:rPr lang="en-US" dirty="0" smtClean="0">
                <a:latin typeface="Georgia" pitchFamily="18" charset="0"/>
              </a:rPr>
              <a:t>Statue of Liberty- In New York, Stands for Freedom, gift from France</a:t>
            </a:r>
          </a:p>
          <a:p>
            <a:pPr marL="742950" lvl="1" indent="-285750">
              <a:buFont typeface="Arial" pitchFamily="34" charset="0"/>
              <a:buChar char="•"/>
            </a:pPr>
            <a:r>
              <a:rPr lang="en-US" dirty="0" smtClean="0">
                <a:latin typeface="Georgia" pitchFamily="18" charset="0"/>
              </a:rPr>
              <a:t>Liberty Bell- In Philadelphia, PA, Stands for Freedom</a:t>
            </a:r>
          </a:p>
          <a:p>
            <a:pPr marL="742950" lvl="1" indent="-285750">
              <a:buFont typeface="Arial" pitchFamily="34" charset="0"/>
              <a:buChar char="•"/>
            </a:pPr>
            <a:r>
              <a:rPr lang="en-US" dirty="0" smtClean="0">
                <a:latin typeface="Georgia" pitchFamily="18" charset="0"/>
              </a:rPr>
              <a:t>American Flag- Red, White and Blue, 50 stars for the 50 states, 13 stripes for the original 13 </a:t>
            </a:r>
            <a:r>
              <a:rPr lang="en-US" dirty="0" smtClean="0">
                <a:latin typeface="Georgia" pitchFamily="18" charset="0"/>
              </a:rPr>
              <a:t>colonies</a:t>
            </a:r>
          </a:p>
          <a:p>
            <a:pPr marL="285750" indent="-285750">
              <a:buFont typeface="Arial" pitchFamily="34" charset="0"/>
              <a:buChar char="•"/>
            </a:pPr>
            <a:r>
              <a:rPr lang="en-US" dirty="0" smtClean="0">
                <a:latin typeface="Georgia" pitchFamily="18" charset="0"/>
              </a:rPr>
              <a:t>Constitution Day- September 17</a:t>
            </a:r>
            <a:r>
              <a:rPr lang="en-US" baseline="30000" dirty="0" smtClean="0">
                <a:latin typeface="Georgia" pitchFamily="18" charset="0"/>
              </a:rPr>
              <a:t>th</a:t>
            </a:r>
            <a:r>
              <a:rPr lang="en-US" dirty="0" smtClean="0">
                <a:latin typeface="Georgia" pitchFamily="18" charset="0"/>
              </a:rPr>
              <a:t> </a:t>
            </a:r>
          </a:p>
          <a:p>
            <a:pPr marL="285750" lvl="0" indent="-285750">
              <a:buFont typeface="Arial" pitchFamily="34" charset="0"/>
              <a:buChar char="•"/>
            </a:pPr>
            <a:r>
              <a:rPr lang="en-US" dirty="0">
                <a:latin typeface="Georgia" pitchFamily="18" charset="0"/>
              </a:rPr>
              <a:t>Historical Figures and Good Citizens who have helped shape the community, state and </a:t>
            </a:r>
            <a:r>
              <a:rPr lang="en-US" dirty="0" smtClean="0">
                <a:latin typeface="Georgia" pitchFamily="18" charset="0"/>
              </a:rPr>
              <a:t>nation: </a:t>
            </a:r>
            <a:r>
              <a:rPr lang="en-US" dirty="0" smtClean="0">
                <a:solidFill>
                  <a:prstClr val="black"/>
                </a:solidFill>
                <a:latin typeface="Arial" pitchFamily="34" charset="0"/>
                <a:cs typeface="Arial" pitchFamily="34" charset="0"/>
              </a:rPr>
              <a:t>Benjamin </a:t>
            </a:r>
            <a:r>
              <a:rPr lang="en-US" dirty="0">
                <a:solidFill>
                  <a:prstClr val="black"/>
                </a:solidFill>
                <a:latin typeface="Arial" pitchFamily="34" charset="0"/>
                <a:cs typeface="Arial" pitchFamily="34" charset="0"/>
              </a:rPr>
              <a:t>Franklin, Eleanor Roosevelt, and Francis Scott Key</a:t>
            </a:r>
          </a:p>
          <a:p>
            <a:pPr marL="285750" indent="-285750">
              <a:buFont typeface="Arial" pitchFamily="34" charset="0"/>
              <a:buChar char="•"/>
            </a:pPr>
            <a:endParaRPr lang="en-US" dirty="0" smtClean="0">
              <a:latin typeface="Georgia" pitchFamily="18" charset="0"/>
            </a:endParaRPr>
          </a:p>
          <a:p>
            <a:pPr marL="285750" indent="-285750">
              <a:buFont typeface="Arial" pitchFamily="34" charset="0"/>
              <a:buChar char="•"/>
            </a:pPr>
            <a:endParaRPr lang="en-US" sz="2000" dirty="0" smtClean="0"/>
          </a:p>
        </p:txBody>
      </p:sp>
      <p:pic>
        <p:nvPicPr>
          <p:cNvPr id="2050" name="Picture 2" descr="C:\Users\Kelly\AppData\Local\Microsoft\Windows\Temporary Internet Files\Content.IE5\E1AFM7LN\MP90031691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334000"/>
            <a:ext cx="903114" cy="136835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elly\AppData\Local\Microsoft\Windows\Temporary Internet Files\Content.IE5\N3UEFJ1U\MC90020051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5427249"/>
            <a:ext cx="1143000" cy="12751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Kelly\AppData\Local\Microsoft\Windows\Temporary Internet Files\Content.IE5\E1AFM7LN\MC90030984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5444141"/>
            <a:ext cx="1827886" cy="1258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401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Kelly\AppData\Local\Microsoft\Windows\Temporary Internet Files\Content.IE5\E1AFM7LN\MP90044286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3961" y="5439390"/>
            <a:ext cx="1094029" cy="15710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152400"/>
            <a:ext cx="8534400" cy="5878532"/>
          </a:xfrm>
          <a:prstGeom prst="rect">
            <a:avLst/>
          </a:prstGeom>
          <a:noFill/>
        </p:spPr>
        <p:txBody>
          <a:bodyPr wrap="square" rtlCol="0">
            <a:spAutoFit/>
          </a:bodyPr>
          <a:lstStyle/>
          <a:p>
            <a:pPr algn="ctr"/>
            <a:r>
              <a:rPr lang="en-US" sz="2800" dirty="0" smtClean="0">
                <a:latin typeface="Georgia" pitchFamily="18" charset="0"/>
              </a:rPr>
              <a:t>What will my child learn?</a:t>
            </a:r>
          </a:p>
          <a:p>
            <a:r>
              <a:rPr lang="en-US" sz="2800" dirty="0" smtClean="0">
                <a:latin typeface="Georgia" pitchFamily="18" charset="0"/>
              </a:rPr>
              <a:t>3</a:t>
            </a:r>
            <a:r>
              <a:rPr lang="en-US" sz="2800" baseline="30000" dirty="0" smtClean="0">
                <a:latin typeface="Georgia" pitchFamily="18" charset="0"/>
              </a:rPr>
              <a:t>rd</a:t>
            </a:r>
            <a:r>
              <a:rPr lang="en-US" sz="2800" dirty="0" smtClean="0">
                <a:latin typeface="Georgia" pitchFamily="18" charset="0"/>
              </a:rPr>
              <a:t> and 4</a:t>
            </a:r>
            <a:r>
              <a:rPr lang="en-US" sz="2800" baseline="30000" dirty="0" smtClean="0">
                <a:latin typeface="Georgia" pitchFamily="18" charset="0"/>
              </a:rPr>
              <a:t>th</a:t>
            </a:r>
            <a:r>
              <a:rPr lang="en-US" sz="2800" dirty="0" smtClean="0">
                <a:latin typeface="Georgia" pitchFamily="18" charset="0"/>
              </a:rPr>
              <a:t> 6 Weeks:</a:t>
            </a:r>
          </a:p>
          <a:p>
            <a:pPr marL="285750" indent="-285750">
              <a:buFont typeface="Arial" pitchFamily="34" charset="0"/>
              <a:buChar char="•"/>
            </a:pPr>
            <a:endParaRPr lang="en-US" sz="2000" dirty="0" smtClean="0">
              <a:latin typeface="Georgia" pitchFamily="18" charset="0"/>
            </a:endParaRPr>
          </a:p>
          <a:p>
            <a:pPr marL="285750" indent="-285750">
              <a:buFont typeface="Arial" pitchFamily="34" charset="0"/>
              <a:buChar char="•"/>
            </a:pPr>
            <a:r>
              <a:rPr lang="en-US" sz="2000" dirty="0" smtClean="0">
                <a:latin typeface="Georgia" pitchFamily="18" charset="0"/>
              </a:rPr>
              <a:t>Goods and Services</a:t>
            </a:r>
          </a:p>
          <a:p>
            <a:pPr marL="742950" lvl="1" indent="-285750">
              <a:buFont typeface="Arial" pitchFamily="34" charset="0"/>
              <a:buChar char="•"/>
            </a:pPr>
            <a:r>
              <a:rPr lang="en-US" sz="2000" dirty="0" smtClean="0">
                <a:latin typeface="Georgia" pitchFamily="18" charset="0"/>
              </a:rPr>
              <a:t>Goods are items you can see and touch, such as a book, a pen, salt, shoes, hats, a folder etc. </a:t>
            </a:r>
          </a:p>
          <a:p>
            <a:pPr marL="742950" lvl="1" indent="-285750">
              <a:buFont typeface="Arial" pitchFamily="34" charset="0"/>
              <a:buChar char="•"/>
            </a:pPr>
            <a:r>
              <a:rPr lang="en-US" sz="2000" dirty="0" smtClean="0">
                <a:latin typeface="Georgia" pitchFamily="18" charset="0"/>
              </a:rPr>
              <a:t>Services are provided for you by other people, such as; a doctor, a lawn mower worker, a dentist, haircut and eating in restaurants</a:t>
            </a:r>
            <a:r>
              <a:rPr lang="en-US" sz="2000" dirty="0" smtClean="0">
                <a:latin typeface="Georgia" pitchFamily="18" charset="0"/>
              </a:rPr>
              <a:t>.</a:t>
            </a:r>
          </a:p>
          <a:p>
            <a:pPr marL="285750" indent="-285750">
              <a:buFont typeface="Arial" pitchFamily="34" charset="0"/>
              <a:buChar char="•"/>
            </a:pPr>
            <a:r>
              <a:rPr lang="en-US" sz="2000" dirty="0">
                <a:latin typeface="Georgia" pitchFamily="18" charset="0"/>
              </a:rPr>
              <a:t>National Authority Figures: President and Vice </a:t>
            </a:r>
            <a:r>
              <a:rPr lang="en-US" sz="2000" dirty="0" smtClean="0">
                <a:latin typeface="Georgia" pitchFamily="18" charset="0"/>
              </a:rPr>
              <a:t>President</a:t>
            </a:r>
            <a:endParaRPr lang="en-US" sz="2000" dirty="0" smtClean="0">
              <a:latin typeface="Georgia" pitchFamily="18" charset="0"/>
            </a:endParaRPr>
          </a:p>
          <a:p>
            <a:pPr marL="285750" indent="-285750">
              <a:buFont typeface="Arial" pitchFamily="34" charset="0"/>
              <a:buChar char="•"/>
            </a:pPr>
            <a:r>
              <a:rPr lang="en-US" sz="2000" dirty="0" smtClean="0">
                <a:latin typeface="Georgia" pitchFamily="18" charset="0"/>
              </a:rPr>
              <a:t>Historical Figures and Good Citizens who have helped shape the community, state and nation. </a:t>
            </a:r>
          </a:p>
          <a:p>
            <a:pPr marL="742950" lvl="1" indent="-285750">
              <a:buFont typeface="Arial" pitchFamily="34" charset="0"/>
              <a:buChar char="•"/>
            </a:pPr>
            <a:r>
              <a:rPr lang="en-US" sz="2000" dirty="0" smtClean="0">
                <a:latin typeface="Georgia" pitchFamily="18" charset="0"/>
              </a:rPr>
              <a:t>Martin Luther King Jr. </a:t>
            </a:r>
          </a:p>
          <a:p>
            <a:pPr marL="742950" lvl="1" indent="-285750">
              <a:buFont typeface="Arial" pitchFamily="34" charset="0"/>
              <a:buChar char="•"/>
            </a:pPr>
            <a:r>
              <a:rPr lang="en-US" sz="2000" dirty="0" smtClean="0">
                <a:latin typeface="Georgia" pitchFamily="18" charset="0"/>
              </a:rPr>
              <a:t>Abraham Lincoln</a:t>
            </a:r>
          </a:p>
          <a:p>
            <a:pPr marL="742950" lvl="1" indent="-285750">
              <a:buFont typeface="Arial" pitchFamily="34" charset="0"/>
              <a:buChar char="•"/>
            </a:pPr>
            <a:r>
              <a:rPr lang="en-US" sz="2000" dirty="0" smtClean="0">
                <a:latin typeface="Georgia" pitchFamily="18" charset="0"/>
              </a:rPr>
              <a:t>George Washington</a:t>
            </a:r>
          </a:p>
          <a:p>
            <a:pPr marL="285750" indent="-285750">
              <a:buFont typeface="Arial" pitchFamily="34" charset="0"/>
              <a:buChar char="•"/>
            </a:pPr>
            <a:r>
              <a:rPr lang="en-US" sz="2000" dirty="0" smtClean="0">
                <a:latin typeface="Georgia" pitchFamily="18" charset="0"/>
              </a:rPr>
              <a:t>Inventors</a:t>
            </a:r>
            <a:r>
              <a:rPr lang="en-US" sz="2000" dirty="0" smtClean="0">
                <a:latin typeface="Georgia" pitchFamily="18" charset="0"/>
              </a:rPr>
              <a:t>:</a:t>
            </a:r>
          </a:p>
          <a:p>
            <a:pPr marL="742950" lvl="1" indent="-285750">
              <a:buFont typeface="Arial" pitchFamily="34" charset="0"/>
              <a:buChar char="•"/>
            </a:pPr>
            <a:r>
              <a:rPr lang="en-US" sz="2000" dirty="0" smtClean="0">
                <a:latin typeface="Georgia" pitchFamily="18" charset="0"/>
              </a:rPr>
              <a:t>Thomas Edison- Inventor of the Light Bulb</a:t>
            </a:r>
          </a:p>
          <a:p>
            <a:pPr marL="742950" lvl="1" indent="-285750">
              <a:buFont typeface="Arial" pitchFamily="34" charset="0"/>
              <a:buChar char="•"/>
            </a:pPr>
            <a:r>
              <a:rPr lang="en-US" sz="2000" dirty="0" smtClean="0">
                <a:latin typeface="Georgia" pitchFamily="18" charset="0"/>
              </a:rPr>
              <a:t>Garret Morgan- Inventor of the Gas Mask and Traffic Signal</a:t>
            </a:r>
          </a:p>
          <a:p>
            <a:pPr marL="742950" lvl="1" indent="-285750">
              <a:buFont typeface="Arial" pitchFamily="34" charset="0"/>
              <a:buChar char="•"/>
            </a:pPr>
            <a:r>
              <a:rPr lang="en-US" sz="2000" dirty="0" smtClean="0">
                <a:latin typeface="Georgia" pitchFamily="18" charset="0"/>
              </a:rPr>
              <a:t>Alexander Graham Bell- Inventor of the Telephone </a:t>
            </a:r>
          </a:p>
        </p:txBody>
      </p:sp>
      <p:pic>
        <p:nvPicPr>
          <p:cNvPr id="3074" name="Picture 2" descr="C:\Users\Kelly\AppData\Local\Microsoft\Windows\Temporary Internet Files\Content.IE5\EKKOACEX\MC90043261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197" y="4249801"/>
            <a:ext cx="1189587" cy="118958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Kelly\AppData\Local\Microsoft\Windows\Temporary Internet Files\Content.IE5\JNZB8HZC\MC90043254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5197" y="5563341"/>
            <a:ext cx="1084004" cy="1084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8872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534400" cy="4647426"/>
          </a:xfrm>
          <a:prstGeom prst="rect">
            <a:avLst/>
          </a:prstGeom>
          <a:noFill/>
        </p:spPr>
        <p:txBody>
          <a:bodyPr wrap="square" rtlCol="0">
            <a:spAutoFit/>
          </a:bodyPr>
          <a:lstStyle/>
          <a:p>
            <a:pPr algn="ctr"/>
            <a:r>
              <a:rPr lang="en-US" sz="2800" dirty="0" smtClean="0">
                <a:latin typeface="Georgia" pitchFamily="18" charset="0"/>
              </a:rPr>
              <a:t>What will my child learn?</a:t>
            </a:r>
          </a:p>
          <a:p>
            <a:r>
              <a:rPr lang="en-US" sz="2800" dirty="0" smtClean="0">
                <a:latin typeface="Georgia" pitchFamily="18" charset="0"/>
              </a:rPr>
              <a:t>5</a:t>
            </a:r>
            <a:r>
              <a:rPr lang="en-US" sz="2800" baseline="30000" dirty="0" smtClean="0">
                <a:latin typeface="Georgia" pitchFamily="18" charset="0"/>
              </a:rPr>
              <a:t>th</a:t>
            </a:r>
            <a:r>
              <a:rPr lang="en-US" sz="2800" dirty="0" smtClean="0">
                <a:latin typeface="Georgia" pitchFamily="18" charset="0"/>
              </a:rPr>
              <a:t> and 6</a:t>
            </a:r>
            <a:r>
              <a:rPr lang="en-US" sz="2800" baseline="30000" dirty="0" smtClean="0">
                <a:latin typeface="Georgia" pitchFamily="18" charset="0"/>
              </a:rPr>
              <a:t>th</a:t>
            </a:r>
            <a:r>
              <a:rPr lang="en-US" sz="2800" dirty="0" smtClean="0">
                <a:latin typeface="Georgia" pitchFamily="18" charset="0"/>
              </a:rPr>
              <a:t> 6 Weeks:</a:t>
            </a:r>
          </a:p>
          <a:p>
            <a:pPr marL="285750" indent="-285750">
              <a:buFont typeface="Arial" pitchFamily="34" charset="0"/>
              <a:buChar char="•"/>
            </a:pPr>
            <a:endParaRPr lang="en-US" sz="2000" dirty="0" smtClean="0">
              <a:latin typeface="Georgia" pitchFamily="18" charset="0"/>
            </a:endParaRPr>
          </a:p>
          <a:p>
            <a:pPr marL="285750" indent="-285750">
              <a:buFont typeface="Arial" pitchFamily="34" charset="0"/>
              <a:buChar char="•"/>
            </a:pPr>
            <a:r>
              <a:rPr lang="en-US" sz="2000" dirty="0" smtClean="0">
                <a:latin typeface="Georgia" pitchFamily="18" charset="0"/>
              </a:rPr>
              <a:t>Maps </a:t>
            </a:r>
            <a:r>
              <a:rPr lang="en-US" sz="2000" dirty="0" smtClean="0">
                <a:latin typeface="Georgia" pitchFamily="18" charset="0"/>
              </a:rPr>
              <a:t>and Globes-</a:t>
            </a:r>
          </a:p>
          <a:p>
            <a:pPr marL="742950" lvl="1" indent="-285750">
              <a:buFont typeface="Arial" pitchFamily="34" charset="0"/>
              <a:buChar char="•"/>
            </a:pPr>
            <a:r>
              <a:rPr lang="en-US" sz="2000" dirty="0" smtClean="0">
                <a:latin typeface="Georgia" pitchFamily="18" charset="0"/>
              </a:rPr>
              <a:t>Cardinal Directions- North, South, East, West</a:t>
            </a:r>
          </a:p>
          <a:p>
            <a:pPr marL="742950" lvl="1" indent="-285750">
              <a:buFont typeface="Arial" pitchFamily="34" charset="0"/>
              <a:buChar char="•"/>
            </a:pPr>
            <a:r>
              <a:rPr lang="en-US" sz="2000" dirty="0" smtClean="0">
                <a:latin typeface="Georgia" pitchFamily="18" charset="0"/>
              </a:rPr>
              <a:t>Purpose of Maps and Globes</a:t>
            </a:r>
          </a:p>
          <a:p>
            <a:pPr marL="742950" lvl="1" indent="-285750">
              <a:buFont typeface="Arial" pitchFamily="34" charset="0"/>
              <a:buChar char="•"/>
            </a:pPr>
            <a:r>
              <a:rPr lang="en-US" sz="2000" dirty="0" smtClean="0">
                <a:latin typeface="Georgia" pitchFamily="18" charset="0"/>
              </a:rPr>
              <a:t>Location of Texas on a map</a:t>
            </a:r>
          </a:p>
          <a:p>
            <a:pPr marL="742950" lvl="1" indent="-285750">
              <a:buFont typeface="Arial" pitchFamily="34" charset="0"/>
              <a:buChar char="•"/>
            </a:pPr>
            <a:r>
              <a:rPr lang="en-US" sz="2000" dirty="0" smtClean="0">
                <a:latin typeface="Georgia" pitchFamily="18" charset="0"/>
              </a:rPr>
              <a:t>Locate Landforms (rivers, mountains, islands, lakes, oceans) on a map</a:t>
            </a:r>
          </a:p>
          <a:p>
            <a:pPr marL="285750" indent="-285750">
              <a:buFont typeface="Arial" pitchFamily="34" charset="0"/>
              <a:buChar char="•"/>
            </a:pPr>
            <a:r>
              <a:rPr lang="en-US" sz="2000" dirty="0" smtClean="0">
                <a:latin typeface="Georgia" pitchFamily="18" charset="0"/>
              </a:rPr>
              <a:t>Texas Symbols-</a:t>
            </a:r>
          </a:p>
          <a:p>
            <a:pPr marL="742950" lvl="1" indent="-285750">
              <a:buFont typeface="Arial" pitchFamily="34" charset="0"/>
              <a:buChar char="•"/>
            </a:pPr>
            <a:r>
              <a:rPr lang="en-US" sz="2000" dirty="0" smtClean="0">
                <a:latin typeface="Georgia" pitchFamily="18" charset="0"/>
              </a:rPr>
              <a:t>Texas Flag</a:t>
            </a:r>
          </a:p>
          <a:p>
            <a:pPr marL="742950" lvl="1" indent="-285750">
              <a:buFont typeface="Arial" pitchFamily="34" charset="0"/>
              <a:buChar char="•"/>
            </a:pPr>
            <a:r>
              <a:rPr lang="en-US" sz="2000" dirty="0" smtClean="0">
                <a:latin typeface="Georgia" pitchFamily="18" charset="0"/>
              </a:rPr>
              <a:t>The Alamo </a:t>
            </a:r>
          </a:p>
          <a:p>
            <a:pPr marL="742950" lvl="1" indent="-285750">
              <a:buFont typeface="Arial" pitchFamily="34" charset="0"/>
              <a:buChar char="•"/>
            </a:pPr>
            <a:r>
              <a:rPr lang="en-US" sz="2000" dirty="0" smtClean="0">
                <a:latin typeface="Georgia" pitchFamily="18" charset="0"/>
              </a:rPr>
              <a:t>Bluebonnets </a:t>
            </a:r>
          </a:p>
          <a:p>
            <a:pPr marL="742950" lvl="1" indent="-285750">
              <a:buFont typeface="Arial" pitchFamily="34" charset="0"/>
              <a:buChar char="•"/>
            </a:pPr>
            <a:endParaRPr lang="en-US" sz="2000" dirty="0" smtClean="0">
              <a:latin typeface="Georgia" pitchFamily="18" charset="0"/>
            </a:endParaRPr>
          </a:p>
        </p:txBody>
      </p:sp>
      <p:pic>
        <p:nvPicPr>
          <p:cNvPr id="4099" name="Picture 3" descr="C:\Users\Kelly\AppData\Local\Microsoft\Windows\Temporary Internet Files\Content.IE5\EKKOACEX\MP90040322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788929"/>
            <a:ext cx="3063240" cy="20413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Kelly\AppData\Local\Microsoft\Windows\Temporary Internet Files\Content.IE5\EKKOACEX\MP90036284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27" y="4869809"/>
            <a:ext cx="2940722" cy="1960481"/>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Kelly\AppData\Local\Microsoft\Windows\Temporary Internet Files\Content.IE5\N3UEFJ1U\MC90043842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0331" y="799578"/>
            <a:ext cx="1828800" cy="1809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735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838201"/>
            <a:ext cx="7772400" cy="27622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3900" dirty="0" smtClean="0">
                <a:solidFill>
                  <a:srgbClr val="FF0000"/>
                </a:solidFill>
                <a:latin typeface="Dj Bowtie" pitchFamily="2" charset="0"/>
              </a:rPr>
              <a:t>Writing</a:t>
            </a:r>
            <a:r>
              <a:rPr lang="en-US" sz="16600" dirty="0" smtClean="0">
                <a:solidFill>
                  <a:srgbClr val="FF0000"/>
                </a:solidFill>
                <a:latin typeface="Dj Bowtie" pitchFamily="2" charset="0"/>
              </a:rPr>
              <a:t> </a:t>
            </a:r>
            <a:endParaRPr lang="en-US" sz="16600" dirty="0">
              <a:solidFill>
                <a:srgbClr val="FF0000"/>
              </a:solidFill>
              <a:latin typeface="Dj Bowtie" pitchFamily="2" charset="0"/>
            </a:endParaRPr>
          </a:p>
        </p:txBody>
      </p:sp>
      <p:sp>
        <p:nvSpPr>
          <p:cNvPr id="4" name="TextBox 3"/>
          <p:cNvSpPr txBox="1"/>
          <p:nvPr/>
        </p:nvSpPr>
        <p:spPr>
          <a:xfrm>
            <a:off x="1447800" y="4884241"/>
            <a:ext cx="6781800" cy="769441"/>
          </a:xfrm>
          <a:prstGeom prst="rect">
            <a:avLst/>
          </a:prstGeom>
          <a:noFill/>
        </p:spPr>
        <p:txBody>
          <a:bodyPr wrap="square" rtlCol="0">
            <a:spAutoFit/>
          </a:bodyPr>
          <a:lstStyle/>
          <a:p>
            <a:pPr algn="ctr"/>
            <a:r>
              <a:rPr lang="en-US" sz="4400" dirty="0" smtClean="0">
                <a:solidFill>
                  <a:srgbClr val="00B0F0"/>
                </a:solidFill>
                <a:latin typeface="Georgia" pitchFamily="18" charset="0"/>
              </a:rPr>
              <a:t>with Ms. </a:t>
            </a:r>
            <a:r>
              <a:rPr lang="en-US" sz="4400" dirty="0" err="1" smtClean="0">
                <a:solidFill>
                  <a:srgbClr val="00B0F0"/>
                </a:solidFill>
                <a:latin typeface="Georgia" pitchFamily="18" charset="0"/>
              </a:rPr>
              <a:t>Kelch</a:t>
            </a:r>
            <a:r>
              <a:rPr lang="en-US" sz="4400" dirty="0" smtClean="0">
                <a:solidFill>
                  <a:srgbClr val="00B0F0"/>
                </a:solidFill>
                <a:latin typeface="Georgia" pitchFamily="18" charset="0"/>
              </a:rPr>
              <a:t> </a:t>
            </a:r>
            <a:endParaRPr lang="en-US" sz="4400" dirty="0">
              <a:solidFill>
                <a:srgbClr val="00B0F0"/>
              </a:solidFill>
              <a:latin typeface="Georgia"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649332">
            <a:off x="3765844" y="2760359"/>
            <a:ext cx="1069380" cy="2440097"/>
          </a:xfrm>
          <a:prstGeom prst="rect">
            <a:avLst/>
          </a:prstGeom>
        </p:spPr>
      </p:pic>
    </p:spTree>
    <p:extLst>
      <p:ext uri="{BB962C8B-B14F-4D97-AF65-F5344CB8AC3E}">
        <p14:creationId xmlns:p14="http://schemas.microsoft.com/office/powerpoint/2010/main" val="2179663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04800"/>
            <a:ext cx="9067800" cy="6370975"/>
          </a:xfrm>
          <a:prstGeom prst="rect">
            <a:avLst/>
          </a:prstGeom>
          <a:noFill/>
        </p:spPr>
        <p:txBody>
          <a:bodyPr wrap="square" rtlCol="0">
            <a:spAutoFit/>
          </a:bodyPr>
          <a:lstStyle/>
          <a:p>
            <a:r>
              <a:rPr lang="en-US" sz="3600" dirty="0" smtClean="0">
                <a:latin typeface="Century Schoolbook" pitchFamily="18" charset="0"/>
              </a:rPr>
              <a:t>             What will my child learn?</a:t>
            </a:r>
            <a:endParaRPr lang="en-US" sz="3600" dirty="0">
              <a:latin typeface="Century Schoolbook" pitchFamily="18" charset="0"/>
            </a:endParaRPr>
          </a:p>
          <a:p>
            <a:r>
              <a:rPr lang="en-US" sz="3600" dirty="0" smtClean="0">
                <a:latin typeface="Century Schoolbook" pitchFamily="18" charset="0"/>
              </a:rPr>
              <a:t>     Writing conventions for first grade </a:t>
            </a:r>
          </a:p>
          <a:p>
            <a:endParaRPr lang="en-US" sz="3600" dirty="0" smtClean="0">
              <a:latin typeface="Century Schoolbook" pitchFamily="18" charset="0"/>
            </a:endParaRPr>
          </a:p>
          <a:p>
            <a:r>
              <a:rPr lang="en-US" sz="3600" dirty="0" smtClean="0">
                <a:latin typeface="Century Schoolbook" pitchFamily="18" charset="0"/>
              </a:rPr>
              <a:t>1. </a:t>
            </a:r>
            <a:r>
              <a:rPr lang="en-US" sz="3200" dirty="0" smtClean="0">
                <a:latin typeface="Century Schoolbook" pitchFamily="18" charset="0"/>
              </a:rPr>
              <a:t>Capitalization</a:t>
            </a:r>
            <a:r>
              <a:rPr lang="en-US" sz="3600" dirty="0" smtClean="0">
                <a:latin typeface="Century Schoolbook" pitchFamily="18" charset="0"/>
              </a:rPr>
              <a:t> </a:t>
            </a:r>
            <a:r>
              <a:rPr lang="en-US" sz="3200" dirty="0" smtClean="0">
                <a:latin typeface="Century Schoolbook" pitchFamily="18" charset="0"/>
              </a:rPr>
              <a:t>at</a:t>
            </a:r>
            <a:r>
              <a:rPr lang="en-US" sz="3600" dirty="0" smtClean="0">
                <a:latin typeface="Century Schoolbook" pitchFamily="18" charset="0"/>
              </a:rPr>
              <a:t> </a:t>
            </a:r>
            <a:r>
              <a:rPr lang="en-US" sz="3200" dirty="0" smtClean="0">
                <a:latin typeface="Century Schoolbook" pitchFamily="18" charset="0"/>
              </a:rPr>
              <a:t>beginning</a:t>
            </a:r>
            <a:r>
              <a:rPr lang="en-US" sz="3600" dirty="0" smtClean="0">
                <a:latin typeface="Century Schoolbook" pitchFamily="18" charset="0"/>
              </a:rPr>
              <a:t> </a:t>
            </a:r>
            <a:r>
              <a:rPr lang="en-US" sz="3200" dirty="0" smtClean="0">
                <a:latin typeface="Century Schoolbook" pitchFamily="18" charset="0"/>
              </a:rPr>
              <a:t>of</a:t>
            </a:r>
            <a:r>
              <a:rPr lang="en-US" sz="3600" dirty="0" smtClean="0">
                <a:latin typeface="Century Schoolbook" pitchFamily="18" charset="0"/>
              </a:rPr>
              <a:t> </a:t>
            </a:r>
            <a:r>
              <a:rPr lang="en-US" sz="3200" dirty="0" smtClean="0">
                <a:latin typeface="Century Schoolbook" pitchFamily="18" charset="0"/>
              </a:rPr>
              <a:t>sentence</a:t>
            </a:r>
          </a:p>
          <a:p>
            <a:r>
              <a:rPr lang="en-US" sz="3600" dirty="0" smtClean="0">
                <a:latin typeface="Century Schoolbook" pitchFamily="18" charset="0"/>
              </a:rPr>
              <a:t>2. S</a:t>
            </a:r>
            <a:r>
              <a:rPr lang="en-US" sz="3200" dirty="0" smtClean="0">
                <a:latin typeface="Century Schoolbook" pitchFamily="18" charset="0"/>
              </a:rPr>
              <a:t>pells some high frequency words correctly; uses inventive spelling </a:t>
            </a:r>
          </a:p>
          <a:p>
            <a:r>
              <a:rPr lang="en-US" sz="3200" dirty="0" smtClean="0">
                <a:latin typeface="Century Schoolbook" pitchFamily="18" charset="0"/>
              </a:rPr>
              <a:t>3. Punctuation at the end of sentences</a:t>
            </a:r>
          </a:p>
          <a:p>
            <a:r>
              <a:rPr lang="en-US" sz="3200" dirty="0" smtClean="0">
                <a:latin typeface="Century Schoolbook" pitchFamily="18" charset="0"/>
              </a:rPr>
              <a:t>4. Adequate spacing between words</a:t>
            </a:r>
          </a:p>
          <a:p>
            <a:r>
              <a:rPr lang="en-US" sz="3200" dirty="0" smtClean="0">
                <a:latin typeface="Century Schoolbook" pitchFamily="18" charset="0"/>
              </a:rPr>
              <a:t>5. Combined sentences(two thoughts connected with “and”)</a:t>
            </a:r>
          </a:p>
          <a:p>
            <a:r>
              <a:rPr lang="en-US" sz="3200" dirty="0" smtClean="0">
                <a:latin typeface="Century Schoolbook" pitchFamily="18" charset="0"/>
              </a:rPr>
              <a:t>6. All sentences make sense</a:t>
            </a:r>
          </a:p>
          <a:p>
            <a:endParaRPr lang="en-US" sz="3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649332">
            <a:off x="7866364" y="142749"/>
            <a:ext cx="577736" cy="1318271"/>
          </a:xfrm>
          <a:prstGeom prst="rect">
            <a:avLst/>
          </a:prstGeom>
        </p:spPr>
      </p:pic>
    </p:spTree>
    <p:extLst>
      <p:ext uri="{BB962C8B-B14F-4D97-AF65-F5344CB8AC3E}">
        <p14:creationId xmlns:p14="http://schemas.microsoft.com/office/powerpoint/2010/main" val="2084432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220200" cy="7540526"/>
          </a:xfrm>
          <a:prstGeom prst="rect">
            <a:avLst/>
          </a:prstGeom>
          <a:noFill/>
        </p:spPr>
        <p:txBody>
          <a:bodyPr wrap="square" rtlCol="0">
            <a:spAutoFit/>
          </a:bodyPr>
          <a:lstStyle/>
          <a:p>
            <a:r>
              <a:rPr lang="en-US" sz="4400" dirty="0" smtClean="0"/>
              <a:t>  </a:t>
            </a:r>
            <a:r>
              <a:rPr lang="en-US" sz="4400" dirty="0" smtClean="0">
                <a:latin typeface="Century Schoolbook" pitchFamily="18" charset="0"/>
              </a:rPr>
              <a:t>                  Organization </a:t>
            </a:r>
          </a:p>
          <a:p>
            <a:endParaRPr lang="en-US" sz="4400" dirty="0" smtClean="0">
              <a:latin typeface="Century Schoolbook" pitchFamily="18" charset="0"/>
            </a:endParaRPr>
          </a:p>
          <a:p>
            <a:r>
              <a:rPr lang="en-US" sz="4000" dirty="0" smtClean="0">
                <a:latin typeface="Century Schoolbook" pitchFamily="18" charset="0"/>
              </a:rPr>
              <a:t>1</a:t>
            </a:r>
            <a:r>
              <a:rPr lang="en-US" sz="3200" dirty="0" smtClean="0">
                <a:latin typeface="Century Schoolbook" pitchFamily="18" charset="0"/>
              </a:rPr>
              <a:t>.Students can articulate to the teacher what  his/her writing will be about </a:t>
            </a:r>
            <a:endParaRPr lang="en-US" sz="4400" dirty="0" smtClean="0">
              <a:latin typeface="Century Schoolbook" pitchFamily="18" charset="0"/>
            </a:endParaRPr>
          </a:p>
          <a:p>
            <a:r>
              <a:rPr lang="en-US" sz="4400" dirty="0" smtClean="0">
                <a:latin typeface="Century Schoolbook" pitchFamily="18" charset="0"/>
              </a:rPr>
              <a:t>2. </a:t>
            </a:r>
            <a:r>
              <a:rPr lang="en-US" sz="3200" dirty="0" smtClean="0">
                <a:latin typeface="Century Schoolbook" pitchFamily="18" charset="0"/>
              </a:rPr>
              <a:t>Students use thinking maps (with teacher support) to plan and organize for writing- student makes a plan and works the plan</a:t>
            </a:r>
          </a:p>
          <a:p>
            <a:r>
              <a:rPr lang="en-US" sz="4800" dirty="0" smtClean="0">
                <a:latin typeface="Century Schoolbook" pitchFamily="18" charset="0"/>
              </a:rPr>
              <a:t>3</a:t>
            </a:r>
            <a:r>
              <a:rPr lang="en-US" sz="3200" dirty="0" smtClean="0">
                <a:latin typeface="Century Schoolbook" pitchFamily="18" charset="0"/>
              </a:rPr>
              <a:t>.Story has a beginning, middle and end</a:t>
            </a:r>
          </a:p>
          <a:p>
            <a:r>
              <a:rPr lang="en-US" sz="4400" dirty="0" smtClean="0">
                <a:latin typeface="Century Schoolbook" pitchFamily="18" charset="0"/>
              </a:rPr>
              <a:t>4. </a:t>
            </a:r>
            <a:r>
              <a:rPr lang="en-US" sz="3200" dirty="0" smtClean="0">
                <a:latin typeface="Century Schoolbook" pitchFamily="18" charset="0"/>
              </a:rPr>
              <a:t>Each sentence is complete and coherent</a:t>
            </a:r>
          </a:p>
          <a:p>
            <a:r>
              <a:rPr lang="en-US" sz="4800" dirty="0" smtClean="0">
                <a:latin typeface="Century Schoolbook" pitchFamily="18" charset="0"/>
              </a:rPr>
              <a:t>5. </a:t>
            </a:r>
            <a:r>
              <a:rPr lang="en-US" sz="3200" dirty="0" smtClean="0">
                <a:latin typeface="Century Schoolbook" pitchFamily="18" charset="0"/>
              </a:rPr>
              <a:t>Sentences flow in a logical sequence throughout the writing</a:t>
            </a:r>
            <a:endParaRPr lang="en-US" sz="4800" dirty="0" smtClean="0">
              <a:latin typeface="Century Schoolbook" pitchFamily="18" charset="0"/>
            </a:endParaRPr>
          </a:p>
          <a:p>
            <a:r>
              <a:rPr lang="en-US" sz="4400" dirty="0" smtClean="0"/>
              <a:t> </a:t>
            </a:r>
            <a:endParaRPr lang="en-US" sz="4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649332">
            <a:off x="7866364" y="142749"/>
            <a:ext cx="577736" cy="1318271"/>
          </a:xfrm>
          <a:prstGeom prst="rect">
            <a:avLst/>
          </a:prstGeom>
        </p:spPr>
      </p:pic>
    </p:spTree>
    <p:extLst>
      <p:ext uri="{BB962C8B-B14F-4D97-AF65-F5344CB8AC3E}">
        <p14:creationId xmlns:p14="http://schemas.microsoft.com/office/powerpoint/2010/main" val="20844328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5262979"/>
          </a:xfrm>
          <a:prstGeom prst="rect">
            <a:avLst/>
          </a:prstGeom>
          <a:noFill/>
        </p:spPr>
        <p:txBody>
          <a:bodyPr wrap="square" rtlCol="0">
            <a:spAutoFit/>
          </a:bodyPr>
          <a:lstStyle/>
          <a:p>
            <a:r>
              <a:rPr lang="en-US" sz="4000" dirty="0" smtClean="0">
                <a:latin typeface="Century Schoolbook" pitchFamily="18" charset="0"/>
              </a:rPr>
              <a:t>     Main Idea and Supporting Details</a:t>
            </a:r>
          </a:p>
          <a:p>
            <a:endParaRPr lang="en-US" sz="4000" dirty="0" smtClean="0">
              <a:latin typeface="Century Schoolbook" pitchFamily="18" charset="0"/>
            </a:endParaRPr>
          </a:p>
          <a:p>
            <a:pPr marL="742950" indent="-742950">
              <a:buAutoNum type="arabicPeriod"/>
            </a:pPr>
            <a:r>
              <a:rPr lang="en-US" sz="3200" dirty="0" smtClean="0">
                <a:latin typeface="Century Schoolbook" pitchFamily="18" charset="0"/>
              </a:rPr>
              <a:t>Writing</a:t>
            </a:r>
            <a:r>
              <a:rPr lang="en-US" sz="4000" dirty="0" smtClean="0">
                <a:latin typeface="Century Schoolbook" pitchFamily="18" charset="0"/>
              </a:rPr>
              <a:t> </a:t>
            </a:r>
            <a:r>
              <a:rPr lang="en-US" sz="3200" dirty="0" smtClean="0">
                <a:latin typeface="Century Schoolbook" pitchFamily="18" charset="0"/>
              </a:rPr>
              <a:t>addresses</a:t>
            </a:r>
            <a:r>
              <a:rPr lang="en-US" sz="4000" dirty="0" smtClean="0">
                <a:latin typeface="Century Schoolbook" pitchFamily="18" charset="0"/>
              </a:rPr>
              <a:t> </a:t>
            </a:r>
            <a:r>
              <a:rPr lang="en-US" sz="3200" dirty="0" smtClean="0">
                <a:latin typeface="Century Schoolbook" pitchFamily="18" charset="0"/>
              </a:rPr>
              <a:t>the</a:t>
            </a:r>
            <a:r>
              <a:rPr lang="en-US" sz="4000" dirty="0" smtClean="0">
                <a:latin typeface="Century Schoolbook" pitchFamily="18" charset="0"/>
              </a:rPr>
              <a:t> </a:t>
            </a:r>
            <a:r>
              <a:rPr lang="en-US" sz="3200" dirty="0" smtClean="0">
                <a:latin typeface="Century Schoolbook" pitchFamily="18" charset="0"/>
              </a:rPr>
              <a:t>prompt</a:t>
            </a:r>
            <a:endParaRPr lang="en-US" sz="4000" dirty="0" smtClean="0">
              <a:latin typeface="Century Schoolbook" pitchFamily="18" charset="0"/>
            </a:endParaRPr>
          </a:p>
          <a:p>
            <a:pPr marL="742950" indent="-742950">
              <a:buAutoNum type="arabicPeriod"/>
            </a:pPr>
            <a:r>
              <a:rPr lang="en-US" sz="3200" dirty="0" smtClean="0">
                <a:latin typeface="Century Schoolbook" pitchFamily="18" charset="0"/>
              </a:rPr>
              <a:t>All</a:t>
            </a:r>
            <a:r>
              <a:rPr lang="en-US" sz="4000" dirty="0" smtClean="0">
                <a:latin typeface="Century Schoolbook" pitchFamily="18" charset="0"/>
              </a:rPr>
              <a:t> </a:t>
            </a:r>
            <a:r>
              <a:rPr lang="en-US" sz="3200" dirty="0" smtClean="0">
                <a:latin typeface="Century Schoolbook" pitchFamily="18" charset="0"/>
              </a:rPr>
              <a:t>sentences</a:t>
            </a:r>
            <a:r>
              <a:rPr lang="en-US" sz="4000" dirty="0" smtClean="0">
                <a:latin typeface="Century Schoolbook" pitchFamily="18" charset="0"/>
              </a:rPr>
              <a:t> </a:t>
            </a:r>
            <a:r>
              <a:rPr lang="en-US" sz="3200" dirty="0" smtClean="0">
                <a:latin typeface="Century Schoolbook" pitchFamily="18" charset="0"/>
              </a:rPr>
              <a:t>relate</a:t>
            </a:r>
            <a:r>
              <a:rPr lang="en-US" sz="4000" dirty="0" smtClean="0">
                <a:latin typeface="Century Schoolbook" pitchFamily="18" charset="0"/>
              </a:rPr>
              <a:t> </a:t>
            </a:r>
            <a:r>
              <a:rPr lang="en-US" sz="3200" dirty="0" smtClean="0">
                <a:latin typeface="Century Schoolbook" pitchFamily="18" charset="0"/>
              </a:rPr>
              <a:t>to</a:t>
            </a:r>
            <a:r>
              <a:rPr lang="en-US" sz="4000" dirty="0" smtClean="0">
                <a:latin typeface="Century Schoolbook" pitchFamily="18" charset="0"/>
              </a:rPr>
              <a:t> </a:t>
            </a:r>
            <a:r>
              <a:rPr lang="en-US" sz="3200" dirty="0" smtClean="0">
                <a:latin typeface="Century Schoolbook" pitchFamily="18" charset="0"/>
              </a:rPr>
              <a:t>the</a:t>
            </a:r>
            <a:r>
              <a:rPr lang="en-US" sz="4000" dirty="0" smtClean="0">
                <a:latin typeface="Century Schoolbook" pitchFamily="18" charset="0"/>
              </a:rPr>
              <a:t> </a:t>
            </a:r>
            <a:r>
              <a:rPr lang="en-US" sz="3200" dirty="0" smtClean="0">
                <a:latin typeface="Century Schoolbook" pitchFamily="18" charset="0"/>
              </a:rPr>
              <a:t>prompt</a:t>
            </a:r>
            <a:endParaRPr lang="en-US" sz="4000" dirty="0" smtClean="0">
              <a:latin typeface="Century Schoolbook" pitchFamily="18" charset="0"/>
            </a:endParaRPr>
          </a:p>
          <a:p>
            <a:pPr marL="742950" indent="-742950">
              <a:buAutoNum type="arabicPeriod"/>
            </a:pPr>
            <a:r>
              <a:rPr lang="en-US" sz="3200" dirty="0" smtClean="0">
                <a:latin typeface="Century Schoolbook" pitchFamily="18" charset="0"/>
              </a:rPr>
              <a:t>No</a:t>
            </a:r>
            <a:r>
              <a:rPr lang="en-US" sz="4000" dirty="0" smtClean="0">
                <a:latin typeface="Century Schoolbook" pitchFamily="18" charset="0"/>
              </a:rPr>
              <a:t> </a:t>
            </a:r>
            <a:r>
              <a:rPr lang="en-US" sz="3200" dirty="0" smtClean="0">
                <a:latin typeface="Century Schoolbook" pitchFamily="18" charset="0"/>
              </a:rPr>
              <a:t>unrelated</a:t>
            </a:r>
            <a:r>
              <a:rPr lang="en-US" sz="4000" dirty="0" smtClean="0">
                <a:latin typeface="Century Schoolbook" pitchFamily="18" charset="0"/>
              </a:rPr>
              <a:t> </a:t>
            </a:r>
            <a:r>
              <a:rPr lang="en-US" sz="3200" dirty="0" smtClean="0">
                <a:latin typeface="Century Schoolbook" pitchFamily="18" charset="0"/>
              </a:rPr>
              <a:t>information</a:t>
            </a:r>
            <a:endParaRPr lang="en-US" sz="4000" dirty="0" smtClean="0">
              <a:latin typeface="Century Schoolbook" pitchFamily="18" charset="0"/>
            </a:endParaRPr>
          </a:p>
          <a:p>
            <a:pPr marL="742950" indent="-742950">
              <a:buAutoNum type="arabicPeriod"/>
            </a:pPr>
            <a:r>
              <a:rPr lang="en-US" sz="3200" dirty="0" smtClean="0">
                <a:latin typeface="Century Schoolbook" pitchFamily="18" charset="0"/>
              </a:rPr>
              <a:t>Each</a:t>
            </a:r>
            <a:r>
              <a:rPr lang="en-US" sz="4000" dirty="0" smtClean="0">
                <a:latin typeface="Century Schoolbook" pitchFamily="18" charset="0"/>
              </a:rPr>
              <a:t> </a:t>
            </a:r>
            <a:r>
              <a:rPr lang="en-US" sz="3200" dirty="0" smtClean="0">
                <a:latin typeface="Century Schoolbook" pitchFamily="18" charset="0"/>
              </a:rPr>
              <a:t>sentence</a:t>
            </a:r>
            <a:r>
              <a:rPr lang="en-US" sz="4000" dirty="0" smtClean="0">
                <a:latin typeface="Century Schoolbook" pitchFamily="18" charset="0"/>
              </a:rPr>
              <a:t> </a:t>
            </a:r>
            <a:r>
              <a:rPr lang="en-US" sz="3200" dirty="0" smtClean="0">
                <a:latin typeface="Century Schoolbook" pitchFamily="18" charset="0"/>
              </a:rPr>
              <a:t>is</a:t>
            </a:r>
            <a:r>
              <a:rPr lang="en-US" sz="4000" dirty="0" smtClean="0">
                <a:latin typeface="Century Schoolbook" pitchFamily="18" charset="0"/>
              </a:rPr>
              <a:t> </a:t>
            </a:r>
            <a:r>
              <a:rPr lang="en-US" sz="3200" dirty="0" smtClean="0">
                <a:latin typeface="Century Schoolbook" pitchFamily="18" charset="0"/>
              </a:rPr>
              <a:t>a</a:t>
            </a:r>
            <a:r>
              <a:rPr lang="en-US" sz="4000" dirty="0" smtClean="0">
                <a:latin typeface="Century Schoolbook" pitchFamily="18" charset="0"/>
              </a:rPr>
              <a:t> </a:t>
            </a:r>
            <a:r>
              <a:rPr lang="en-US" sz="3200" dirty="0" smtClean="0">
                <a:latin typeface="Century Schoolbook" pitchFamily="18" charset="0"/>
              </a:rPr>
              <a:t>complete</a:t>
            </a:r>
            <a:r>
              <a:rPr lang="en-US" sz="4000" dirty="0" smtClean="0">
                <a:latin typeface="Century Schoolbook" pitchFamily="18" charset="0"/>
              </a:rPr>
              <a:t> </a:t>
            </a:r>
            <a:r>
              <a:rPr lang="en-US" sz="3200" dirty="0" smtClean="0">
                <a:latin typeface="Century Schoolbook" pitchFamily="18" charset="0"/>
              </a:rPr>
              <a:t>thought</a:t>
            </a:r>
          </a:p>
          <a:p>
            <a:pPr marL="742950" indent="-742950">
              <a:buAutoNum type="arabicPeriod"/>
            </a:pPr>
            <a:r>
              <a:rPr lang="en-US" sz="3200" dirty="0" smtClean="0">
                <a:latin typeface="Century Schoolbook" pitchFamily="18" charset="0"/>
              </a:rPr>
              <a:t>Uses adjectives and adverbs</a:t>
            </a:r>
          </a:p>
          <a:p>
            <a:pPr marL="742950" indent="-742950">
              <a:buAutoNum type="arabicPeriod"/>
            </a:pPr>
            <a:r>
              <a:rPr lang="en-US" sz="3200" dirty="0" smtClean="0">
                <a:latin typeface="Century Schoolbook" pitchFamily="18" charset="0"/>
              </a:rPr>
              <a:t>Uses descriptive phrases ( “as pretty as a butterfly” or “ran as fast as he could”) </a:t>
            </a:r>
            <a:endParaRPr lang="en-US" sz="3200" dirty="0">
              <a:latin typeface="Century Schoolbook"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649332">
            <a:off x="7909908" y="980950"/>
            <a:ext cx="577736" cy="1318271"/>
          </a:xfrm>
          <a:prstGeom prst="rect">
            <a:avLst/>
          </a:prstGeom>
        </p:spPr>
      </p:pic>
    </p:spTree>
    <p:extLst>
      <p:ext uri="{BB962C8B-B14F-4D97-AF65-F5344CB8AC3E}">
        <p14:creationId xmlns:p14="http://schemas.microsoft.com/office/powerpoint/2010/main" val="20844328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1" y="533400"/>
            <a:ext cx="8279234" cy="5638800"/>
          </a:xfrm>
          <a:prstGeom prst="rect">
            <a:avLst/>
          </a:prstGeom>
        </p:spPr>
      </p:pic>
    </p:spTree>
    <p:extLst>
      <p:ext uri="{BB962C8B-B14F-4D97-AF65-F5344CB8AC3E}">
        <p14:creationId xmlns:p14="http://schemas.microsoft.com/office/powerpoint/2010/main" val="3092504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Student Data Binders</a:t>
            </a:r>
            <a:endParaRPr lang="en-US" b="1" dirty="0"/>
          </a:p>
        </p:txBody>
      </p:sp>
      <p:sp>
        <p:nvSpPr>
          <p:cNvPr id="3" name="Content Placeholder 2"/>
          <p:cNvSpPr>
            <a:spLocks noGrp="1"/>
          </p:cNvSpPr>
          <p:nvPr>
            <p:ph idx="1"/>
          </p:nvPr>
        </p:nvSpPr>
        <p:spPr>
          <a:xfrm>
            <a:off x="381000" y="3352800"/>
            <a:ext cx="8229600" cy="4525963"/>
          </a:xfrm>
        </p:spPr>
        <p:txBody>
          <a:bodyPr>
            <a:normAutofit/>
          </a:bodyPr>
          <a:lstStyle/>
          <a:p>
            <a:r>
              <a:rPr lang="en-US" sz="2800" dirty="0" smtClean="0"/>
              <a:t>Students will use their data binders to track their learning and share with you. </a:t>
            </a:r>
          </a:p>
          <a:p>
            <a:r>
              <a:rPr lang="en-US" sz="2800" dirty="0" smtClean="0"/>
              <a:t>Will be sent home with Tuesday folders, require parent signatures and need to be returned the next day. </a:t>
            </a:r>
          </a:p>
          <a:p>
            <a:r>
              <a:rPr lang="en-US" sz="2800" dirty="0" smtClean="0"/>
              <a:t>More information at parent-teacher conferences. </a:t>
            </a:r>
            <a:endParaRPr lang="en-US" sz="2800" dirty="0"/>
          </a:p>
        </p:txBody>
      </p:sp>
      <p:pic>
        <p:nvPicPr>
          <p:cNvPr id="1027" name="Picture 3" descr="C:\Users\kkuykendall\AppData\Local\Microsoft\Windows\Temporary Internet Files\Content.IE5\UO0UIRPE\MC90038402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1371600"/>
            <a:ext cx="1944014" cy="1596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105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encrypted-tbn3.gstatic.com/images?q=tbn:ANd9GcRlBBMxBtfNaddDMLixvn1DFJXroky_-IGA-IOpSByJjngQjV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3505200" cy="62592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67200" y="762000"/>
            <a:ext cx="4572000" cy="4708981"/>
          </a:xfrm>
          <a:prstGeom prst="rect">
            <a:avLst/>
          </a:prstGeom>
          <a:noFill/>
        </p:spPr>
        <p:txBody>
          <a:bodyPr wrap="square" rtlCol="0">
            <a:spAutoFit/>
          </a:bodyPr>
          <a:lstStyle/>
          <a:p>
            <a:pPr algn="ctr"/>
            <a:r>
              <a:rPr lang="en-US" sz="4400" u="sng" dirty="0" smtClean="0"/>
              <a:t>Take Home Binders</a:t>
            </a:r>
          </a:p>
          <a:p>
            <a:pPr marL="457200" indent="-457200">
              <a:buFont typeface="Arial" pitchFamily="34" charset="0"/>
              <a:buChar char="•"/>
            </a:pPr>
            <a:r>
              <a:rPr lang="en-US" sz="3200" dirty="0" smtClean="0"/>
              <a:t>Please sign conduct calendar each night and return binders daily. </a:t>
            </a:r>
          </a:p>
          <a:p>
            <a:pPr marL="457200" indent="-457200">
              <a:buFont typeface="Arial" pitchFamily="34" charset="0"/>
              <a:buChar char="•"/>
            </a:pPr>
            <a:r>
              <a:rPr lang="en-US" sz="3200" dirty="0" smtClean="0"/>
              <a:t>Homework</a:t>
            </a:r>
          </a:p>
          <a:p>
            <a:pPr marL="457200" indent="-457200">
              <a:buFont typeface="Arial" pitchFamily="34" charset="0"/>
              <a:buChar char="•"/>
            </a:pPr>
            <a:r>
              <a:rPr lang="en-US" sz="3200" dirty="0" smtClean="0"/>
              <a:t>Weekly Newsletter </a:t>
            </a:r>
          </a:p>
          <a:p>
            <a:pPr marL="457200" indent="-457200">
              <a:buFont typeface="Arial" pitchFamily="34" charset="0"/>
              <a:buChar char="•"/>
            </a:pPr>
            <a:r>
              <a:rPr lang="en-US" sz="3200" dirty="0" smtClean="0"/>
              <a:t>Place notes in the first pocket. </a:t>
            </a:r>
            <a:endParaRPr lang="en-US" sz="2800" dirty="0"/>
          </a:p>
        </p:txBody>
      </p:sp>
    </p:spTree>
    <p:extLst>
      <p:ext uri="{BB962C8B-B14F-4D97-AF65-F5344CB8AC3E}">
        <p14:creationId xmlns:p14="http://schemas.microsoft.com/office/powerpoint/2010/main" val="4111847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838201"/>
            <a:ext cx="7772400" cy="27622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600" dirty="0" smtClean="0">
                <a:solidFill>
                  <a:srgbClr val="FF0000"/>
                </a:solidFill>
                <a:latin typeface="Dj Bowtie" pitchFamily="2" charset="0"/>
              </a:rPr>
              <a:t>Math </a:t>
            </a:r>
            <a:endParaRPr lang="en-US" sz="16600" dirty="0">
              <a:solidFill>
                <a:srgbClr val="FF0000"/>
              </a:solidFill>
              <a:latin typeface="Dj Bowtie" pitchFamily="2" charset="0"/>
            </a:endParaRPr>
          </a:p>
        </p:txBody>
      </p:sp>
      <p:sp>
        <p:nvSpPr>
          <p:cNvPr id="4" name="TextBox 3"/>
          <p:cNvSpPr txBox="1"/>
          <p:nvPr/>
        </p:nvSpPr>
        <p:spPr>
          <a:xfrm>
            <a:off x="1447800" y="4884241"/>
            <a:ext cx="6781800" cy="769441"/>
          </a:xfrm>
          <a:prstGeom prst="rect">
            <a:avLst/>
          </a:prstGeom>
          <a:noFill/>
        </p:spPr>
        <p:txBody>
          <a:bodyPr wrap="square" rtlCol="0">
            <a:spAutoFit/>
          </a:bodyPr>
          <a:lstStyle/>
          <a:p>
            <a:pPr algn="ctr"/>
            <a:r>
              <a:rPr lang="en-US" sz="4400" dirty="0">
                <a:solidFill>
                  <a:srgbClr val="00B0F0"/>
                </a:solidFill>
                <a:latin typeface="Georgia" pitchFamily="18" charset="0"/>
              </a:rPr>
              <a:t>w</a:t>
            </a:r>
            <a:r>
              <a:rPr lang="en-US" sz="4400" dirty="0" smtClean="0">
                <a:solidFill>
                  <a:srgbClr val="00B0F0"/>
                </a:solidFill>
                <a:latin typeface="Georgia" pitchFamily="18" charset="0"/>
              </a:rPr>
              <a:t>ith Mrs. Wilkinson </a:t>
            </a:r>
            <a:endParaRPr lang="en-US" sz="4400" dirty="0">
              <a:solidFill>
                <a:srgbClr val="00B0F0"/>
              </a:solidFill>
              <a:latin typeface="Georgia"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04478">
            <a:off x="2185416" y="2819400"/>
            <a:ext cx="1591056" cy="18288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211">
            <a:off x="3943987" y="2819400"/>
            <a:ext cx="1524000" cy="18288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6013">
            <a:off x="5359632" y="2862409"/>
            <a:ext cx="1478280" cy="1828800"/>
          </a:xfrm>
          <a:prstGeom prst="rect">
            <a:avLst/>
          </a:prstGeom>
        </p:spPr>
      </p:pic>
    </p:spTree>
    <p:extLst>
      <p:ext uri="{BB962C8B-B14F-4D97-AF65-F5344CB8AC3E}">
        <p14:creationId xmlns:p14="http://schemas.microsoft.com/office/powerpoint/2010/main" val="121926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22514"/>
            <a:ext cx="7467600" cy="6247864"/>
          </a:xfrm>
          <a:prstGeom prst="rect">
            <a:avLst/>
          </a:prstGeom>
          <a:noFill/>
        </p:spPr>
        <p:txBody>
          <a:bodyPr wrap="square" rtlCol="0">
            <a:spAutoFit/>
          </a:bodyPr>
          <a:lstStyle/>
          <a:p>
            <a:pPr algn="ctr"/>
            <a:r>
              <a:rPr lang="en-US" sz="3200" u="sng" dirty="0" smtClean="0">
                <a:latin typeface="Georgia" pitchFamily="18" charset="0"/>
              </a:rPr>
              <a:t>District Assessments</a:t>
            </a:r>
          </a:p>
          <a:p>
            <a:pPr algn="ctr"/>
            <a:endParaRPr lang="en-US" sz="3200" u="sng" dirty="0">
              <a:latin typeface="Georgia" pitchFamily="18" charset="0"/>
            </a:endParaRPr>
          </a:p>
          <a:p>
            <a:pPr algn="ctr"/>
            <a:r>
              <a:rPr lang="en-US" sz="2000" dirty="0" smtClean="0">
                <a:latin typeface="Georgia" pitchFamily="18" charset="0"/>
              </a:rPr>
              <a:t>In Denton ISD, we give the Kathy Richardson math assessment to all K-2 graders.  These skills will be assessed at the beginning of the year, middle of the year, and at the end of the year.</a:t>
            </a:r>
          </a:p>
          <a:p>
            <a:pPr algn="ctr"/>
            <a:endParaRPr lang="en-US" sz="2000" dirty="0">
              <a:latin typeface="Georgia" pitchFamily="18" charset="0"/>
            </a:endParaRPr>
          </a:p>
          <a:p>
            <a:pPr marL="342900" indent="-342900">
              <a:buFont typeface="Arial" pitchFamily="34" charset="0"/>
              <a:buChar char="•"/>
            </a:pPr>
            <a:r>
              <a:rPr lang="en-US" sz="2000" dirty="0" smtClean="0">
                <a:latin typeface="Georgia" pitchFamily="18" charset="0"/>
              </a:rPr>
              <a:t>Number Arrangement (Dot Cards) – Practice recognizing dot patterns on dominoes at home.</a:t>
            </a:r>
          </a:p>
          <a:p>
            <a:r>
              <a:rPr lang="en-US" sz="2000" dirty="0">
                <a:latin typeface="Georgia" pitchFamily="18" charset="0"/>
              </a:rPr>
              <a:t>	</a:t>
            </a:r>
            <a:r>
              <a:rPr lang="en-US" sz="2000" dirty="0" smtClean="0">
                <a:latin typeface="Georgia" pitchFamily="18" charset="0"/>
              </a:rPr>
              <a:t>				</a:t>
            </a:r>
            <a:endParaRPr lang="en-US" sz="2000" dirty="0">
              <a:latin typeface="Georgia" pitchFamily="18" charset="0"/>
            </a:endParaRPr>
          </a:p>
          <a:p>
            <a:endParaRPr lang="en-US" sz="2000" dirty="0" smtClean="0">
              <a:latin typeface="Georgia" pitchFamily="18" charset="0"/>
            </a:endParaRPr>
          </a:p>
          <a:p>
            <a:endParaRPr lang="en-US" sz="2000" dirty="0" smtClean="0">
              <a:latin typeface="Georgia" pitchFamily="18" charset="0"/>
            </a:endParaRPr>
          </a:p>
          <a:p>
            <a:pPr marL="342900" indent="-342900">
              <a:buFont typeface="Arial" pitchFamily="34" charset="0"/>
              <a:buChar char="•"/>
            </a:pPr>
            <a:r>
              <a:rPr lang="en-US" sz="2000" dirty="0" smtClean="0">
                <a:latin typeface="Georgia" pitchFamily="18" charset="0"/>
              </a:rPr>
              <a:t>Hiding Assessment – (Decomposing Numbers) – Practice hiding everyday items and asking how many are missing.  </a:t>
            </a:r>
            <a:r>
              <a:rPr lang="en-US" sz="2000" dirty="0" err="1" smtClean="0">
                <a:latin typeface="Georgia" pitchFamily="18" charset="0"/>
              </a:rPr>
              <a:t>Ie</a:t>
            </a:r>
            <a:r>
              <a:rPr lang="en-US" sz="2000" dirty="0" smtClean="0">
                <a:latin typeface="Georgia" pitchFamily="18" charset="0"/>
              </a:rPr>
              <a:t>:  We had 7 LEGOS, but now there are only 3 LEGOS.  How many are hiding?</a:t>
            </a:r>
          </a:p>
          <a:p>
            <a:pPr algn="ctr"/>
            <a:endParaRPr lang="en-US" sz="3600" dirty="0">
              <a:latin typeface="Georgia" pitchFamily="18" charset="0"/>
            </a:endParaRPr>
          </a:p>
          <a:p>
            <a:pPr algn="ctr"/>
            <a:endParaRPr lang="en-US" sz="2000" dirty="0" smtClean="0">
              <a:latin typeface="Arial Black" pitchFamily="34" charset="0"/>
            </a:endParaRPr>
          </a:p>
          <a:p>
            <a:pPr algn="ctr"/>
            <a:endParaRPr lang="en-US" sz="2000" dirty="0">
              <a:latin typeface="Arial Black"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5562600"/>
            <a:ext cx="1143000" cy="113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http://ts2.mm.bing.net/th?id=I.4860245839971333&amp;pid=1.7&amp;w=221&amp;h=147&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137449"/>
            <a:ext cx="1676400" cy="1115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304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81001"/>
            <a:ext cx="7848600" cy="7725192"/>
          </a:xfrm>
          <a:prstGeom prst="rect">
            <a:avLst/>
          </a:prstGeom>
          <a:noFill/>
        </p:spPr>
        <p:txBody>
          <a:bodyPr wrap="square" rtlCol="0">
            <a:spAutoFit/>
          </a:bodyPr>
          <a:lstStyle/>
          <a:p>
            <a:pPr algn="ctr"/>
            <a:r>
              <a:rPr lang="en-US" sz="3200" u="sng" dirty="0" smtClean="0">
                <a:latin typeface="Georgia" pitchFamily="18" charset="0"/>
              </a:rPr>
              <a:t>Report Cards</a:t>
            </a:r>
          </a:p>
          <a:p>
            <a:r>
              <a:rPr lang="en-US" sz="1600" dirty="0" smtClean="0">
                <a:latin typeface="Georgia" pitchFamily="18" charset="0"/>
              </a:rPr>
              <a:t>1= At-risk</a:t>
            </a:r>
          </a:p>
          <a:p>
            <a:r>
              <a:rPr lang="en-US" sz="1600" dirty="0" smtClean="0">
                <a:latin typeface="Georgia" pitchFamily="18" charset="0"/>
              </a:rPr>
              <a:t>2= Progressing</a:t>
            </a:r>
          </a:p>
          <a:p>
            <a:r>
              <a:rPr lang="en-US" sz="1600" dirty="0" smtClean="0">
                <a:latin typeface="Georgia" pitchFamily="18" charset="0"/>
              </a:rPr>
              <a:t>3= On-level</a:t>
            </a:r>
          </a:p>
          <a:p>
            <a:endParaRPr lang="en-US" sz="2000" dirty="0" smtClean="0">
              <a:latin typeface="Georgia" pitchFamily="18" charset="0"/>
            </a:endParaRPr>
          </a:p>
          <a:p>
            <a:r>
              <a:rPr lang="en-US" sz="2000" dirty="0" smtClean="0">
                <a:latin typeface="Georgia" pitchFamily="18" charset="0"/>
              </a:rPr>
              <a:t>1</a:t>
            </a:r>
            <a:r>
              <a:rPr lang="en-US" sz="2000" baseline="30000" dirty="0" smtClean="0">
                <a:latin typeface="Georgia" pitchFamily="18" charset="0"/>
              </a:rPr>
              <a:t>st</a:t>
            </a:r>
            <a:r>
              <a:rPr lang="en-US" sz="2000" dirty="0" smtClean="0">
                <a:latin typeface="Georgia" pitchFamily="18" charset="0"/>
              </a:rPr>
              <a:t> Grading period:  Kathy Richardson Assessment</a:t>
            </a:r>
          </a:p>
          <a:p>
            <a:r>
              <a:rPr lang="en-US" sz="2000" dirty="0" smtClean="0">
                <a:latin typeface="Georgia" pitchFamily="18" charset="0"/>
              </a:rPr>
              <a:t>2</a:t>
            </a:r>
            <a:r>
              <a:rPr lang="en-US" sz="2000" baseline="30000" dirty="0" smtClean="0">
                <a:latin typeface="Georgia" pitchFamily="18" charset="0"/>
              </a:rPr>
              <a:t>nd</a:t>
            </a:r>
            <a:r>
              <a:rPr lang="en-US" sz="2000" dirty="0" smtClean="0">
                <a:latin typeface="Georgia" pitchFamily="18" charset="0"/>
              </a:rPr>
              <a:t> Grading period: Measure and describe length</a:t>
            </a:r>
          </a:p>
          <a:p>
            <a:r>
              <a:rPr lang="en-US" sz="2000" dirty="0" smtClean="0">
                <a:latin typeface="Georgia" pitchFamily="18" charset="0"/>
              </a:rPr>
              <a:t>3</a:t>
            </a:r>
            <a:r>
              <a:rPr lang="en-US" sz="2000" baseline="30000" dirty="0" smtClean="0">
                <a:latin typeface="Georgia" pitchFamily="18" charset="0"/>
              </a:rPr>
              <a:t>rd</a:t>
            </a:r>
            <a:r>
              <a:rPr lang="en-US" sz="2000" dirty="0" smtClean="0">
                <a:latin typeface="Georgia" pitchFamily="18" charset="0"/>
              </a:rPr>
              <a:t> Grading period:  Compose/Decompose numbers 1-120</a:t>
            </a:r>
          </a:p>
          <a:p>
            <a:r>
              <a:rPr lang="en-US" sz="2000" dirty="0">
                <a:latin typeface="Georgia" pitchFamily="18" charset="0"/>
              </a:rPr>
              <a:t>	</a:t>
            </a:r>
            <a:r>
              <a:rPr lang="en-US" sz="2000" dirty="0" smtClean="0">
                <a:latin typeface="Georgia" pitchFamily="18" charset="0"/>
              </a:rPr>
              <a:t>	        Compare/Order numbers 1-120</a:t>
            </a:r>
          </a:p>
          <a:p>
            <a:r>
              <a:rPr lang="en-US" sz="2000" dirty="0" smtClean="0">
                <a:latin typeface="Georgia" pitchFamily="18" charset="0"/>
              </a:rPr>
              <a:t>4</a:t>
            </a:r>
            <a:r>
              <a:rPr lang="en-US" sz="2000" baseline="30000" dirty="0" smtClean="0">
                <a:latin typeface="Georgia" pitchFamily="18" charset="0"/>
              </a:rPr>
              <a:t>th</a:t>
            </a:r>
            <a:r>
              <a:rPr lang="en-US" sz="2000" dirty="0" smtClean="0">
                <a:latin typeface="Georgia" pitchFamily="18" charset="0"/>
              </a:rPr>
              <a:t> Grading period:  Geometry: Identifies, describes, and classifies</a:t>
            </a:r>
          </a:p>
          <a:p>
            <a:r>
              <a:rPr lang="en-US" sz="2000" dirty="0">
                <a:latin typeface="Georgia" pitchFamily="18" charset="0"/>
              </a:rPr>
              <a:t> </a:t>
            </a:r>
            <a:r>
              <a:rPr lang="en-US" sz="2000" dirty="0" smtClean="0">
                <a:latin typeface="Georgia" pitchFamily="18" charset="0"/>
              </a:rPr>
              <a:t>                                    2-D and 3-D shapes.</a:t>
            </a:r>
          </a:p>
          <a:p>
            <a:r>
              <a:rPr lang="en-US" sz="2000" dirty="0" smtClean="0">
                <a:latin typeface="Georgia" pitchFamily="18" charset="0"/>
              </a:rPr>
              <a:t>5</a:t>
            </a:r>
            <a:r>
              <a:rPr lang="en-US" sz="2000" baseline="30000" dirty="0" smtClean="0">
                <a:latin typeface="Georgia" pitchFamily="18" charset="0"/>
              </a:rPr>
              <a:t>th</a:t>
            </a:r>
            <a:r>
              <a:rPr lang="en-US" sz="2000" dirty="0" smtClean="0">
                <a:latin typeface="Georgia" pitchFamily="18" charset="0"/>
              </a:rPr>
              <a:t> Grading period:  Applies basic addition/subtraction strategies</a:t>
            </a:r>
          </a:p>
          <a:p>
            <a:r>
              <a:rPr lang="en-US" sz="2000" dirty="0">
                <a:latin typeface="Georgia" pitchFamily="18" charset="0"/>
              </a:rPr>
              <a:t> </a:t>
            </a:r>
            <a:r>
              <a:rPr lang="en-US" sz="2000" dirty="0" smtClean="0">
                <a:latin typeface="Georgia" pitchFamily="18" charset="0"/>
              </a:rPr>
              <a:t>                                   Generates and solves addition/subtraction</a:t>
            </a:r>
          </a:p>
          <a:p>
            <a:r>
              <a:rPr lang="en-US" sz="2000" dirty="0">
                <a:latin typeface="Georgia" pitchFamily="18" charset="0"/>
              </a:rPr>
              <a:t> </a:t>
            </a:r>
            <a:r>
              <a:rPr lang="en-US" sz="2000" dirty="0" smtClean="0">
                <a:latin typeface="Georgia" pitchFamily="18" charset="0"/>
              </a:rPr>
              <a:t>                                   problems and explains strategies used</a:t>
            </a:r>
          </a:p>
          <a:p>
            <a:r>
              <a:rPr lang="en-US" sz="2000" dirty="0" smtClean="0">
                <a:latin typeface="Georgia" pitchFamily="18" charset="0"/>
              </a:rPr>
              <a:t>6</a:t>
            </a:r>
            <a:r>
              <a:rPr lang="en-US" sz="2000" baseline="30000" dirty="0" smtClean="0">
                <a:latin typeface="Georgia" pitchFamily="18" charset="0"/>
              </a:rPr>
              <a:t>th</a:t>
            </a:r>
            <a:r>
              <a:rPr lang="en-US" sz="2000" dirty="0" smtClean="0">
                <a:latin typeface="Georgia" pitchFamily="18" charset="0"/>
              </a:rPr>
              <a:t> Grading period:  Graphs:  Collects data, creates graphs, and </a:t>
            </a:r>
          </a:p>
          <a:p>
            <a:r>
              <a:rPr lang="en-US" sz="2000" dirty="0">
                <a:latin typeface="Georgia" pitchFamily="18" charset="0"/>
              </a:rPr>
              <a:t> </a:t>
            </a:r>
            <a:r>
              <a:rPr lang="en-US" sz="2000" dirty="0" smtClean="0">
                <a:latin typeface="Georgia" pitchFamily="18" charset="0"/>
              </a:rPr>
              <a:t>                                    draws conclusions from graphs</a:t>
            </a:r>
          </a:p>
          <a:p>
            <a:r>
              <a:rPr lang="en-US" sz="2000" dirty="0">
                <a:latin typeface="Georgia" pitchFamily="18" charset="0"/>
              </a:rPr>
              <a:t> </a:t>
            </a:r>
            <a:r>
              <a:rPr lang="en-US" sz="2000" dirty="0" smtClean="0">
                <a:latin typeface="Georgia" pitchFamily="18" charset="0"/>
              </a:rPr>
              <a:t>                                    Identifies and counts a collection of coins and</a:t>
            </a:r>
          </a:p>
          <a:p>
            <a:r>
              <a:rPr lang="en-US" sz="2000" dirty="0">
                <a:latin typeface="Georgia" pitchFamily="18" charset="0"/>
              </a:rPr>
              <a:t> </a:t>
            </a:r>
            <a:r>
              <a:rPr lang="en-US" sz="2000" dirty="0" smtClean="0">
                <a:latin typeface="Georgia" pitchFamily="18" charset="0"/>
              </a:rPr>
              <a:t>                                    describes the relationship among them.</a:t>
            </a:r>
          </a:p>
          <a:p>
            <a:pPr algn="ctr"/>
            <a:r>
              <a:rPr lang="en-US" sz="2000" b="1" dirty="0" smtClean="0">
                <a:latin typeface="Georgia" pitchFamily="18" charset="0"/>
              </a:rPr>
              <a:t>TEKS have changed this year!  Your child is expected to be able to explain their thinking and problem solve. </a:t>
            </a:r>
            <a:endParaRPr lang="en-US" sz="2000" b="1" dirty="0">
              <a:latin typeface="Georgia" pitchFamily="18" charset="0"/>
            </a:endParaRPr>
          </a:p>
          <a:p>
            <a:pPr marL="457200" indent="-457200" algn="ctr">
              <a:buFont typeface="Arial" pitchFamily="34" charset="0"/>
              <a:buChar char="•"/>
            </a:pPr>
            <a:endParaRPr lang="en-US" sz="2800" b="1" dirty="0" smtClean="0">
              <a:latin typeface="Georgia" pitchFamily="18" charset="0"/>
            </a:endParaRPr>
          </a:p>
          <a:p>
            <a:endParaRPr lang="en-US" sz="2000" dirty="0" smtClean="0">
              <a:latin typeface="Georgia" pitchFamily="18" charset="0"/>
            </a:endParaRPr>
          </a:p>
          <a:p>
            <a:endParaRPr lang="en-US" sz="2000" dirty="0" smtClean="0">
              <a:latin typeface="Georgia" pitchFamily="18" charset="0"/>
            </a:endParaRPr>
          </a:p>
          <a:p>
            <a:pPr marL="457200" indent="-457200">
              <a:buFont typeface="Arial" pitchFamily="34" charset="0"/>
              <a:buChar char="•"/>
            </a:pPr>
            <a:endParaRPr lang="en-US" sz="2800" dirty="0">
              <a:latin typeface="Georgia" pitchFamily="18" charset="0"/>
            </a:endParaRPr>
          </a:p>
        </p:txBody>
      </p:sp>
      <p:pic>
        <p:nvPicPr>
          <p:cNvPr id="1026" name="Picture 2" descr="C:\Users\kwilkinson2\AppData\Local\Microsoft\Windows\Temporary Internet Files\Content.IE5\RFZT2H07\MC91021762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456" y="380999"/>
            <a:ext cx="2253343" cy="2071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432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55221"/>
            <a:ext cx="8791103"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990600" y="304800"/>
            <a:ext cx="6934200" cy="411162"/>
          </a:xfrm>
        </p:spPr>
        <p:txBody>
          <a:bodyPr>
            <a:normAutofit fontScale="90000"/>
          </a:bodyPr>
          <a:lstStyle/>
          <a:p>
            <a:r>
              <a:rPr lang="en-US" b="1" dirty="0" smtClean="0"/>
              <a:t>Report Cards</a:t>
            </a:r>
            <a:endParaRPr lang="en-US" b="1" dirty="0"/>
          </a:p>
        </p:txBody>
      </p:sp>
    </p:spTree>
    <p:extLst>
      <p:ext uri="{BB962C8B-B14F-4D97-AF65-F5344CB8AC3E}">
        <p14:creationId xmlns:p14="http://schemas.microsoft.com/office/powerpoint/2010/main" val="2974957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610600" cy="8525411"/>
          </a:xfrm>
          <a:prstGeom prst="rect">
            <a:avLst/>
          </a:prstGeom>
          <a:noFill/>
        </p:spPr>
        <p:txBody>
          <a:bodyPr wrap="square" rtlCol="0">
            <a:spAutoFit/>
          </a:bodyPr>
          <a:lstStyle/>
          <a:p>
            <a:pPr algn="ctr"/>
            <a:r>
              <a:rPr lang="en-US" sz="3200" dirty="0" smtClean="0">
                <a:latin typeface="Georgia" pitchFamily="18" charset="0"/>
              </a:rPr>
              <a:t>How can I help at home?</a:t>
            </a:r>
          </a:p>
          <a:p>
            <a:pPr algn="ctr"/>
            <a:endParaRPr lang="en-US" sz="3200" dirty="0" smtClean="0">
              <a:latin typeface="Georgia" pitchFamily="18" charset="0"/>
            </a:endParaRPr>
          </a:p>
          <a:p>
            <a:pPr algn="ctr"/>
            <a:endParaRPr lang="en-US" sz="3200" dirty="0" smtClean="0">
              <a:latin typeface="Georgia" pitchFamily="18" charset="0"/>
            </a:endParaRPr>
          </a:p>
          <a:p>
            <a:pPr algn="ctr"/>
            <a:endParaRPr lang="en-US" sz="3200" dirty="0" smtClean="0">
              <a:latin typeface="Georgia" pitchFamily="18" charset="0"/>
            </a:endParaRPr>
          </a:p>
          <a:p>
            <a:pPr algn="ctr"/>
            <a:r>
              <a:rPr lang="en-US" b="1" dirty="0" smtClean="0">
                <a:latin typeface="Georgia" pitchFamily="18" charset="0"/>
              </a:rPr>
              <a:t>Everything we teach is NOT on the report card!</a:t>
            </a:r>
          </a:p>
          <a:p>
            <a:pPr algn="ctr"/>
            <a:endParaRPr lang="en-US" b="1" dirty="0">
              <a:latin typeface="Georgia" pitchFamily="18" charset="0"/>
            </a:endParaRPr>
          </a:p>
          <a:p>
            <a:pPr marL="285750" indent="-285750">
              <a:buFont typeface="Arial" pitchFamily="34" charset="0"/>
              <a:buChar char="•"/>
            </a:pPr>
            <a:r>
              <a:rPr lang="en-US" sz="1600" dirty="0" smtClean="0">
                <a:latin typeface="Georgia" pitchFamily="18" charset="0"/>
              </a:rPr>
              <a:t>Encourage your child to read a digital and analog clock to the hour and half hour.</a:t>
            </a:r>
          </a:p>
          <a:p>
            <a:pPr marL="285750" indent="-285750">
              <a:buFont typeface="Arial" pitchFamily="34" charset="0"/>
              <a:buChar char="•"/>
            </a:pPr>
            <a:r>
              <a:rPr lang="en-US" sz="1600" dirty="0" smtClean="0">
                <a:latin typeface="Georgia" pitchFamily="18" charset="0"/>
              </a:rPr>
              <a:t>Have your child identify the coins in your pocket or purse.  Later in the year, you may even ask them to trade you to practice coin relationships.  </a:t>
            </a:r>
            <a:r>
              <a:rPr lang="en-US" sz="1600" dirty="0" err="1" smtClean="0">
                <a:latin typeface="Georgia" pitchFamily="18" charset="0"/>
              </a:rPr>
              <a:t>Ie</a:t>
            </a:r>
            <a:r>
              <a:rPr lang="en-US" sz="1600" dirty="0" smtClean="0">
                <a:latin typeface="Georgia" pitchFamily="18" charset="0"/>
              </a:rPr>
              <a:t>:  2 nickels for a dime </a:t>
            </a:r>
          </a:p>
          <a:p>
            <a:pPr marL="285750" indent="-285750">
              <a:buFont typeface="Arial" pitchFamily="34" charset="0"/>
              <a:buChar char="•"/>
            </a:pPr>
            <a:r>
              <a:rPr lang="en-US" sz="1600" dirty="0" smtClean="0">
                <a:latin typeface="Georgia" pitchFamily="18" charset="0"/>
              </a:rPr>
              <a:t>Go on a 2-D or 3-D shape scavenger hunt!</a:t>
            </a:r>
          </a:p>
          <a:p>
            <a:pPr marL="285750" indent="-285750">
              <a:buFont typeface="Arial" pitchFamily="34" charset="0"/>
              <a:buChar char="•"/>
            </a:pPr>
            <a:r>
              <a:rPr lang="en-US" sz="1600" dirty="0" smtClean="0">
                <a:latin typeface="Georgia" pitchFamily="18" charset="0"/>
              </a:rPr>
              <a:t>Help your child to find fractions in everyday life.  “3 out of 5 of those plates are pink!” or “I ate ¼ of that pizza!”</a:t>
            </a:r>
          </a:p>
          <a:p>
            <a:pPr marL="285750" indent="-285750">
              <a:buFont typeface="Arial" pitchFamily="34" charset="0"/>
              <a:buChar char="•"/>
            </a:pPr>
            <a:r>
              <a:rPr lang="en-US" sz="1600" dirty="0" smtClean="0">
                <a:latin typeface="Georgia" pitchFamily="18" charset="0"/>
              </a:rPr>
              <a:t>In first grade, we only use non-standard forms of measurement.  In other words, we use short things to measure long things.  “How many paper clips long is your patio?”</a:t>
            </a:r>
          </a:p>
          <a:p>
            <a:pPr marL="285750" indent="-285750">
              <a:buFont typeface="Arial" pitchFamily="34" charset="0"/>
              <a:buChar char="•"/>
            </a:pPr>
            <a:r>
              <a:rPr lang="en-US" sz="1600" dirty="0" smtClean="0">
                <a:latin typeface="Georgia" pitchFamily="18" charset="0"/>
              </a:rPr>
              <a:t>Most of all try to use math vocabulary with your child.  We use words like place value, order, add, subtract, estimate, measure, greater than, less than, sum, difference, fraction, etc.</a:t>
            </a:r>
          </a:p>
          <a:p>
            <a:endParaRPr lang="en-US" sz="1600" dirty="0" smtClean="0">
              <a:latin typeface="Georgia" pitchFamily="18" charset="0"/>
            </a:endParaRPr>
          </a:p>
          <a:p>
            <a:endParaRPr lang="en-US" sz="1600" dirty="0">
              <a:latin typeface="Georgia" pitchFamily="18" charset="0"/>
            </a:endParaRPr>
          </a:p>
          <a:p>
            <a:pPr algn="ctr"/>
            <a:r>
              <a:rPr lang="en-US" sz="2000" dirty="0" smtClean="0">
                <a:latin typeface="Snap ITC" pitchFamily="82" charset="0"/>
              </a:rPr>
              <a:t>Your child’s homework helps them build confidence and allows them to show YOU what they have accomplished.  Your praise goes a long way!</a:t>
            </a:r>
          </a:p>
          <a:p>
            <a:pPr marL="285750" indent="-285750">
              <a:buFont typeface="Arial" pitchFamily="34" charset="0"/>
              <a:buChar char="•"/>
            </a:pPr>
            <a:endParaRPr lang="en-US" sz="2000" dirty="0" smtClean="0">
              <a:latin typeface="SchoolBoy" pitchFamily="2" charset="0"/>
            </a:endParaRPr>
          </a:p>
          <a:p>
            <a:pPr algn="ctr"/>
            <a:endParaRPr lang="en-US" sz="3200" dirty="0" smtClean="0">
              <a:latin typeface="Georgia" pitchFamily="18" charset="0"/>
            </a:endParaRPr>
          </a:p>
          <a:p>
            <a:pPr algn="ctr"/>
            <a:endParaRPr lang="en-US" sz="3200" dirty="0" smtClean="0">
              <a:latin typeface="Georgia" pitchFamily="18" charset="0"/>
            </a:endParaRPr>
          </a:p>
          <a:p>
            <a:pPr algn="ctr"/>
            <a:endParaRPr lang="en-US" sz="3200" dirty="0">
              <a:latin typeface="Georgia" pitchFamily="18" charset="0"/>
            </a:endParaRPr>
          </a:p>
        </p:txBody>
      </p:sp>
      <p:pic>
        <p:nvPicPr>
          <p:cNvPr id="3074" name="Picture 2" descr="C:\Users\kwilkinson2\AppData\Local\Microsoft\Windows\Temporary Internet Files\Content.IE5\9B2BX06O\MC9004344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5400" y="685800"/>
            <a:ext cx="1117600"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432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1604</TotalTime>
  <Words>1654</Words>
  <Application>Microsoft Office PowerPoint</Application>
  <PresentationFormat>On-screen Show (4:3)</PresentationFormat>
  <Paragraphs>220</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Welcome to Parent Night </vt:lpstr>
      <vt:lpstr>PowerPoint Presentation</vt:lpstr>
      <vt:lpstr>Student Data Binders</vt:lpstr>
      <vt:lpstr>PowerPoint Presentation</vt:lpstr>
      <vt:lpstr>PowerPoint Presentation</vt:lpstr>
      <vt:lpstr>PowerPoint Presentation</vt:lpstr>
      <vt:lpstr>PowerPoint Presentation</vt:lpstr>
      <vt:lpstr>Report Cards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Denton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Parent Night</dc:title>
  <dc:creator>Kelly</dc:creator>
  <cp:lastModifiedBy>repair</cp:lastModifiedBy>
  <cp:revision>43</cp:revision>
  <dcterms:created xsi:type="dcterms:W3CDTF">2012-09-23T16:28:36Z</dcterms:created>
  <dcterms:modified xsi:type="dcterms:W3CDTF">2013-09-19T15:14:25Z</dcterms:modified>
</cp:coreProperties>
</file>