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57" r:id="rId4"/>
    <p:sldId id="258" r:id="rId5"/>
    <p:sldId id="259" r:id="rId6"/>
    <p:sldId id="260" r:id="rId7"/>
    <p:sldId id="273" r:id="rId8"/>
    <p:sldId id="262" r:id="rId9"/>
    <p:sldId id="264" r:id="rId10"/>
    <p:sldId id="265" r:id="rId11"/>
    <p:sldId id="266" r:id="rId12"/>
    <p:sldId id="267" r:id="rId13"/>
    <p:sldId id="268" r:id="rId14"/>
    <p:sldId id="269" r:id="rId15"/>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F6B6268-35C3-4859-B970-C99C26F3989E}"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19225828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6B6268-35C3-4859-B970-C99C26F3989E}"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2831488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6B6268-35C3-4859-B970-C99C26F3989E}"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3693222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F6B6268-35C3-4859-B970-C99C26F3989E}"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22546670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F6B6268-35C3-4859-B970-C99C26F3989E}" type="datetimeFigureOut">
              <a:rPr lang="en-US" smtClean="0"/>
              <a:t>4/1/2014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989573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6B6268-35C3-4859-B970-C99C26F3989E}" type="datetimeFigureOut">
              <a:rPr lang="en-US" smtClean="0"/>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959642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F6B6268-35C3-4859-B970-C99C26F3989E}" type="datetimeFigureOut">
              <a:rPr lang="en-US" smtClean="0"/>
              <a:t>4/1/2014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3644981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F6B6268-35C3-4859-B970-C99C26F3989E}" type="datetimeFigureOut">
              <a:rPr lang="en-US" smtClean="0"/>
              <a:t>4/1/2014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2834924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6B6268-35C3-4859-B970-C99C26F3989E}" type="datetimeFigureOut">
              <a:rPr lang="en-US" smtClean="0"/>
              <a:t>4/1/2014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39649791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6B6268-35C3-4859-B970-C99C26F3989E}" type="datetimeFigureOut">
              <a:rPr lang="en-US" smtClean="0"/>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263682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F6B6268-35C3-4859-B970-C99C26F3989E}" type="datetimeFigureOut">
              <a:rPr lang="en-US" smtClean="0"/>
              <a:t>4/1/2014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5C297A0-603F-4DAF-B34C-2DAD5C118B12}" type="slidenum">
              <a:rPr lang="en-US" smtClean="0"/>
              <a:t>‹#›</a:t>
            </a:fld>
            <a:endParaRPr lang="en-US"/>
          </a:p>
        </p:txBody>
      </p:sp>
    </p:spTree>
    <p:extLst>
      <p:ext uri="{BB962C8B-B14F-4D97-AF65-F5344CB8AC3E}">
        <p14:creationId xmlns:p14="http://schemas.microsoft.com/office/powerpoint/2010/main" val="24232495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6B6268-35C3-4859-B970-C99C26F3989E}" type="datetimeFigureOut">
              <a:rPr lang="en-US" smtClean="0"/>
              <a:t>4/1/2014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C297A0-603F-4DAF-B34C-2DAD5C118B12}" type="slidenum">
              <a:rPr lang="en-US" smtClean="0"/>
              <a:t>‹#›</a:t>
            </a:fld>
            <a:endParaRPr lang="en-US"/>
          </a:p>
        </p:txBody>
      </p:sp>
    </p:spTree>
    <p:extLst>
      <p:ext uri="{BB962C8B-B14F-4D97-AF65-F5344CB8AC3E}">
        <p14:creationId xmlns:p14="http://schemas.microsoft.com/office/powerpoint/2010/main" val="393287951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05400"/>
          </a:xfrm>
        </p:spPr>
        <p:txBody>
          <a:bodyPr>
            <a:normAutofit fontScale="92500" lnSpcReduction="10000"/>
          </a:bodyPr>
          <a:lstStyle/>
          <a:p>
            <a:pPr marL="0" indent="0" algn="ctr">
              <a:buNone/>
            </a:pPr>
            <a:r>
              <a:rPr lang="en-US" sz="3500" b="1" dirty="0" smtClean="0">
                <a:solidFill>
                  <a:srgbClr val="0070C0"/>
                </a:solidFill>
              </a:rPr>
              <a:t>Information about three circles is listed below.</a:t>
            </a:r>
            <a:br>
              <a:rPr lang="en-US" sz="3500" b="1" dirty="0" smtClean="0">
                <a:solidFill>
                  <a:srgbClr val="0070C0"/>
                </a:solidFill>
              </a:rPr>
            </a:br>
            <a:endParaRPr lang="en-US" sz="3500" b="1" dirty="0" smtClean="0">
              <a:solidFill>
                <a:srgbClr val="0070C0"/>
              </a:solidFill>
            </a:endParaRPr>
          </a:p>
          <a:p>
            <a:pPr algn="ctr"/>
            <a:r>
              <a:rPr lang="en-US" dirty="0" smtClean="0"/>
              <a:t>Circle P has a diameter of 26 cm.</a:t>
            </a:r>
          </a:p>
          <a:p>
            <a:pPr algn="ctr"/>
            <a:r>
              <a:rPr lang="en-US" dirty="0" smtClean="0"/>
              <a:t>Circle Q has a diameter of 52 cm.</a:t>
            </a:r>
          </a:p>
          <a:p>
            <a:pPr algn="ctr"/>
            <a:r>
              <a:rPr lang="en-US" dirty="0" smtClean="0"/>
              <a:t>Circle R has a radius of 52 cm.</a:t>
            </a:r>
          </a:p>
          <a:p>
            <a:pPr marL="0" indent="0" algn="ctr">
              <a:buNone/>
            </a:pPr>
            <a:endParaRPr lang="en-US" dirty="0"/>
          </a:p>
          <a:p>
            <a:pPr marL="0" indent="0" algn="ctr">
              <a:buNone/>
            </a:pPr>
            <a:r>
              <a:rPr lang="en-US" dirty="0" smtClean="0">
                <a:solidFill>
                  <a:srgbClr val="00B050"/>
                </a:solidFill>
              </a:rPr>
              <a:t>Based on this information, which statement is true? </a:t>
            </a:r>
          </a:p>
          <a:p>
            <a:pPr marL="0" indent="0">
              <a:buNone/>
            </a:pPr>
            <a:r>
              <a:rPr lang="en-US" sz="2200" b="1" dirty="0" smtClean="0"/>
              <a:t>F. The diameter of circle P is the same length as the diameter of circle R.</a:t>
            </a:r>
            <a:br>
              <a:rPr lang="en-US" sz="2200" b="1" dirty="0" smtClean="0"/>
            </a:br>
            <a:r>
              <a:rPr lang="en-US" sz="2200" b="1" dirty="0" smtClean="0"/>
              <a:t>G. The radius of circle P is the same length as the radius of circle Q.</a:t>
            </a:r>
          </a:p>
          <a:p>
            <a:pPr marL="0" indent="0">
              <a:buNone/>
            </a:pPr>
            <a:r>
              <a:rPr lang="en-US" sz="2200" b="1" dirty="0" smtClean="0"/>
              <a:t>H. The diameter of circle P is the same length as the radius of circle Q.</a:t>
            </a:r>
          </a:p>
          <a:p>
            <a:pPr marL="0" indent="0">
              <a:buNone/>
            </a:pPr>
            <a:r>
              <a:rPr lang="en-US" sz="2200" b="1" dirty="0" smtClean="0"/>
              <a:t>J. The radius of circle P is the same length as the diameter of circle R. </a:t>
            </a:r>
            <a:endParaRPr lang="en-US" sz="2200" b="1" dirty="0"/>
          </a:p>
        </p:txBody>
      </p:sp>
    </p:spTree>
    <p:extLst>
      <p:ext uri="{BB962C8B-B14F-4D97-AF65-F5344CB8AC3E}">
        <p14:creationId xmlns:p14="http://schemas.microsoft.com/office/powerpoint/2010/main" val="22619791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8041"/>
            <a:ext cx="8229600" cy="5330279"/>
          </a:xfrm>
        </p:spPr>
        <p:txBody>
          <a:bodyPr>
            <a:normAutofit fontScale="92500" lnSpcReduction="10000"/>
          </a:bodyPr>
          <a:lstStyle/>
          <a:p>
            <a:pPr marL="0" indent="0" algn="ctr">
              <a:buNone/>
            </a:pPr>
            <a:r>
              <a:rPr lang="en-US" sz="2400" b="1" dirty="0" smtClean="0">
                <a:solidFill>
                  <a:srgbClr val="0070C0"/>
                </a:solidFill>
              </a:rPr>
              <a:t>Vanessa is making a sauce for a chicken dish. The list below shows the amount of each ingredient she needs in order to make 4 servings of the sauce. </a:t>
            </a:r>
          </a:p>
          <a:p>
            <a:pPr algn="ctr"/>
            <a:r>
              <a:rPr lang="en-US" sz="2400" b="1" dirty="0" smtClean="0"/>
              <a:t>2 tablespoons of black pepper</a:t>
            </a:r>
          </a:p>
          <a:p>
            <a:pPr algn="ctr"/>
            <a:r>
              <a:rPr lang="en-US" sz="2400" b="1" dirty="0" smtClean="0"/>
              <a:t>1 cup of peanut butter</a:t>
            </a:r>
          </a:p>
          <a:p>
            <a:pPr algn="ctr"/>
            <a:r>
              <a:rPr lang="en-US" sz="2400" b="1" dirty="0" smtClean="0"/>
              <a:t>3 tablespoons of vinegar</a:t>
            </a:r>
          </a:p>
          <a:p>
            <a:pPr algn="ctr"/>
            <a:r>
              <a:rPr lang="en-US" sz="2400" b="1" dirty="0" smtClean="0"/>
              <a:t>2 tablespoons of soy sauce</a:t>
            </a:r>
          </a:p>
          <a:p>
            <a:pPr algn="ctr"/>
            <a:r>
              <a:rPr lang="en-US" sz="2400" b="1" dirty="0" smtClean="0"/>
              <a:t>1 cup of water </a:t>
            </a:r>
          </a:p>
          <a:p>
            <a:pPr algn="ctr"/>
            <a:endParaRPr lang="en-US" sz="2400" b="1" dirty="0">
              <a:solidFill>
                <a:srgbClr val="0070C0"/>
              </a:solidFill>
            </a:endParaRPr>
          </a:p>
          <a:p>
            <a:pPr marL="0" indent="0" algn="ctr">
              <a:buNone/>
            </a:pPr>
            <a:r>
              <a:rPr lang="en-US" sz="2400" b="1" dirty="0" smtClean="0">
                <a:solidFill>
                  <a:srgbClr val="00B050"/>
                </a:solidFill>
              </a:rPr>
              <a:t>Based on this information, which statement is true?</a:t>
            </a:r>
          </a:p>
          <a:p>
            <a:pPr marL="457200" indent="-457200">
              <a:buFont typeface="+mj-lt"/>
              <a:buAutoNum type="alphaUcPeriod"/>
            </a:pPr>
            <a:r>
              <a:rPr lang="en-US" sz="2200" b="1" dirty="0" smtClean="0"/>
              <a:t>For 16 servings, she would need to use 12 tablespoons of vinegar. </a:t>
            </a:r>
          </a:p>
          <a:p>
            <a:pPr marL="457200" indent="-457200">
              <a:buFont typeface="+mj-lt"/>
              <a:buAutoNum type="alphaUcPeriod"/>
            </a:pPr>
            <a:r>
              <a:rPr lang="en-US" sz="2200" b="1" dirty="0" smtClean="0"/>
              <a:t>For 20 servings, she would need to use 7 tablespoons of soy sauce.</a:t>
            </a:r>
          </a:p>
          <a:p>
            <a:pPr marL="457200" indent="-457200">
              <a:buFont typeface="+mj-lt"/>
              <a:buAutoNum type="alphaUcPeriod"/>
            </a:pPr>
            <a:r>
              <a:rPr lang="en-US" sz="2200" b="1" dirty="0" smtClean="0"/>
              <a:t>For 2 servings, she would need to use 4 tablespoons of black pepper.</a:t>
            </a:r>
          </a:p>
          <a:p>
            <a:pPr marL="457200" indent="-457200">
              <a:buFont typeface="+mj-lt"/>
              <a:buAutoNum type="alphaUcPeriod"/>
            </a:pPr>
            <a:r>
              <a:rPr lang="en-US" sz="2200" b="1" dirty="0" smtClean="0"/>
              <a:t>For 12 servings, she would need to use 9 cups of peanut butter. </a:t>
            </a:r>
          </a:p>
        </p:txBody>
      </p:sp>
    </p:spTree>
    <p:extLst>
      <p:ext uri="{BB962C8B-B14F-4D97-AF65-F5344CB8AC3E}">
        <p14:creationId xmlns:p14="http://schemas.microsoft.com/office/powerpoint/2010/main" val="28561045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8042"/>
            <a:ext cx="8229600" cy="5128122"/>
          </a:xfrm>
        </p:spPr>
        <p:txBody>
          <a:bodyPr>
            <a:normAutofit/>
          </a:bodyPr>
          <a:lstStyle/>
          <a:p>
            <a:pPr marL="0" indent="0" algn="ctr">
              <a:buNone/>
            </a:pPr>
            <a:r>
              <a:rPr lang="en-US" sz="2800" b="1" dirty="0" smtClean="0">
                <a:solidFill>
                  <a:srgbClr val="0070C0"/>
                </a:solidFill>
              </a:rPr>
              <a:t>Angie had a bag that contained 14 oranges. She put 3 of the oranges in her brother’s lunch box. She put 2 times as many oranges in the refrigerator as she put in her brother’s lunch box. She used the rest of the oranges to make orange juice. Based on the expression below, how many oranges did Angie use to make orange juice? </a:t>
            </a:r>
          </a:p>
          <a:p>
            <a:pPr marL="0" indent="0" algn="ctr">
              <a:buNone/>
            </a:pPr>
            <a:endParaRPr lang="en-US" sz="2800" b="1" dirty="0">
              <a:solidFill>
                <a:srgbClr val="0070C0"/>
              </a:solidFill>
            </a:endParaRPr>
          </a:p>
          <a:p>
            <a:pPr marL="0" indent="0" algn="ctr">
              <a:buNone/>
            </a:pPr>
            <a:r>
              <a:rPr lang="en-US" sz="2800" b="1" dirty="0" smtClean="0">
                <a:solidFill>
                  <a:srgbClr val="00B050"/>
                </a:solidFill>
              </a:rPr>
              <a:t>14 – (3 + 2 x 3)</a:t>
            </a:r>
          </a:p>
          <a:p>
            <a:pPr marL="0" indent="0" algn="ctr">
              <a:buNone/>
            </a:pPr>
            <a:endParaRPr lang="en-US" sz="2000" dirty="0"/>
          </a:p>
          <a:p>
            <a:pPr marL="0" indent="0" algn="ctr">
              <a:buNone/>
            </a:pPr>
            <a:endParaRPr lang="en-US" sz="2000" dirty="0"/>
          </a:p>
        </p:txBody>
      </p:sp>
    </p:spTree>
    <p:extLst>
      <p:ext uri="{BB962C8B-B14F-4D97-AF65-F5344CB8AC3E}">
        <p14:creationId xmlns:p14="http://schemas.microsoft.com/office/powerpoint/2010/main" val="2965619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9772" y="762000"/>
            <a:ext cx="8884228" cy="5943600"/>
          </a:xfrm>
        </p:spPr>
        <p:txBody>
          <a:bodyPr>
            <a:normAutofit/>
          </a:bodyPr>
          <a:lstStyle/>
          <a:p>
            <a:pPr marL="0" indent="0" algn="ctr">
              <a:buNone/>
            </a:pPr>
            <a:r>
              <a:rPr lang="en-US" b="1" dirty="0" smtClean="0">
                <a:solidFill>
                  <a:srgbClr val="0070C0"/>
                </a:solidFill>
              </a:rPr>
              <a:t>The circular opening of a tunnel has a circumference of 36 meters. Which equation can be used o find d, the diameter of the tunnel opening in meters?</a:t>
            </a:r>
          </a:p>
          <a:p>
            <a:pPr marL="0" indent="0" algn="ctr">
              <a:buNone/>
            </a:pPr>
            <a:endParaRPr lang="en-US" sz="2400" b="1" dirty="0">
              <a:solidFill>
                <a:srgbClr val="0070C0"/>
              </a:solidFill>
            </a:endParaRPr>
          </a:p>
          <a:p>
            <a:pPr marL="0" indent="0" algn="ctr">
              <a:buNone/>
            </a:pPr>
            <a:endParaRPr lang="en-US" sz="2400" b="1" dirty="0" smtClean="0">
              <a:solidFill>
                <a:srgbClr val="00B050"/>
              </a:solidFill>
            </a:endParaRPr>
          </a:p>
          <a:p>
            <a:pPr marL="0" indent="0">
              <a:buNone/>
            </a:pPr>
            <a:r>
              <a:rPr lang="en-US" sz="2800" dirty="0" smtClean="0"/>
              <a:t>F.  </a:t>
            </a:r>
            <a:r>
              <a:rPr lang="el-GR" sz="2800" dirty="0" smtClean="0"/>
              <a:t>Π</a:t>
            </a:r>
            <a:r>
              <a:rPr lang="en-US" sz="2800" dirty="0" smtClean="0"/>
              <a:t> x 36 = d </a:t>
            </a:r>
          </a:p>
          <a:p>
            <a:pPr marL="0" indent="0">
              <a:buNone/>
            </a:pPr>
            <a:r>
              <a:rPr lang="en-US" sz="2800" dirty="0" smtClean="0"/>
              <a:t>G. 36 / 2</a:t>
            </a:r>
            <a:r>
              <a:rPr lang="el-GR" sz="2800" dirty="0" smtClean="0"/>
              <a:t>Π</a:t>
            </a:r>
            <a:r>
              <a:rPr lang="en-US" sz="2800" dirty="0" smtClean="0"/>
              <a:t> = d  </a:t>
            </a:r>
            <a:endParaRPr lang="en-US" sz="1800" dirty="0" smtClean="0"/>
          </a:p>
          <a:p>
            <a:pPr marL="0" indent="0">
              <a:buNone/>
            </a:pPr>
            <a:r>
              <a:rPr lang="en-US" sz="2800" dirty="0" smtClean="0"/>
              <a:t>H. 2 x </a:t>
            </a:r>
            <a:r>
              <a:rPr lang="el-GR" sz="2800" dirty="0"/>
              <a:t>Π</a:t>
            </a:r>
            <a:r>
              <a:rPr lang="en-US" sz="2800" dirty="0"/>
              <a:t> </a:t>
            </a:r>
            <a:r>
              <a:rPr lang="en-US" sz="2800" dirty="0" smtClean="0"/>
              <a:t>x 36 = d </a:t>
            </a:r>
          </a:p>
          <a:p>
            <a:pPr marL="0" indent="0">
              <a:buNone/>
            </a:pPr>
            <a:r>
              <a:rPr lang="en-US" sz="2800" dirty="0" smtClean="0"/>
              <a:t>J.  36 / </a:t>
            </a:r>
            <a:r>
              <a:rPr lang="el-GR" sz="2800" dirty="0" smtClean="0"/>
              <a:t>Π</a:t>
            </a:r>
            <a:r>
              <a:rPr lang="en-US" sz="2800" dirty="0" smtClean="0"/>
              <a:t> = d</a:t>
            </a:r>
            <a:endParaRPr lang="en-US" sz="2800" dirty="0"/>
          </a:p>
        </p:txBody>
      </p:sp>
    </p:spTree>
    <p:extLst>
      <p:ext uri="{BB962C8B-B14F-4D97-AF65-F5344CB8AC3E}">
        <p14:creationId xmlns:p14="http://schemas.microsoft.com/office/powerpoint/2010/main" val="962153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0"/>
            <a:ext cx="8229600" cy="2053834"/>
          </a:xfrm>
        </p:spPr>
        <p:txBody>
          <a:bodyPr>
            <a:normAutofit/>
          </a:bodyPr>
          <a:lstStyle/>
          <a:p>
            <a:pPr marL="0" indent="0" algn="ctr">
              <a:buNone/>
            </a:pPr>
            <a:r>
              <a:rPr lang="en-US" sz="2800" b="1" dirty="0" smtClean="0">
                <a:solidFill>
                  <a:srgbClr val="0070C0"/>
                </a:solidFill>
              </a:rPr>
              <a:t>Every day a zookeeper feeds 4 adult gorillas a total of 160 lbs of food. At this rate, how many pounds of food would the zookeeper need every day to feed 6 adult gorillas?</a:t>
            </a:r>
          </a:p>
          <a:p>
            <a:pPr marL="0" indent="0" algn="ctr">
              <a:buNone/>
            </a:pPr>
            <a:endParaRPr lang="en-US" sz="2800" b="1" dirty="0">
              <a:solidFill>
                <a:srgbClr val="0070C0"/>
              </a:solidFill>
            </a:endParaRPr>
          </a:p>
          <a:p>
            <a:pPr marL="0" indent="0" algn="ctr">
              <a:buNone/>
            </a:pPr>
            <a:endParaRPr lang="en-US" sz="2800" b="1" dirty="0">
              <a:solidFill>
                <a:srgbClr val="0070C0"/>
              </a:solidFill>
            </a:endParaRPr>
          </a:p>
        </p:txBody>
      </p:sp>
      <p:pic>
        <p:nvPicPr>
          <p:cNvPr id="3074" name="Picture 2" descr="C:\Users\ajohnson2\AppData\Local\Microsoft\Windows\Temporary Internet Files\Content.IE5\B826F495\MP90018067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0800" y="613320"/>
            <a:ext cx="3657600" cy="24018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84050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ajohnson2\AppData\Local\Microsoft\Windows\Temporary Internet Files\Content.IE5\6142V8WI\MP900442227[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28600"/>
            <a:ext cx="4343400" cy="283816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457200" y="2463044"/>
            <a:ext cx="8229600" cy="4394955"/>
          </a:xfrm>
          <a:solidFill>
            <a:schemeClr val="bg1"/>
          </a:solidFill>
        </p:spPr>
        <p:txBody>
          <a:bodyPr/>
          <a:lstStyle/>
          <a:p>
            <a:pPr marL="0" indent="0" algn="ctr">
              <a:buNone/>
            </a:pPr>
            <a:r>
              <a:rPr lang="en-US" b="1" dirty="0" smtClean="0">
                <a:solidFill>
                  <a:srgbClr val="0070C0"/>
                </a:solidFill>
              </a:rPr>
              <a:t>At 8:00 a.m., 26 children were at a day care. By 3:00 p.m., 12 of these children were no longer at the day care. What integer best represents the change in the number of children at the day care from 8:00 a.m. to 3:00 p.m.?</a:t>
            </a:r>
            <a:endParaRPr lang="en-US" b="1" dirty="0">
              <a:solidFill>
                <a:srgbClr val="0070C0"/>
              </a:solidFill>
            </a:endParaRPr>
          </a:p>
        </p:txBody>
      </p:sp>
    </p:spTree>
    <p:extLst>
      <p:ext uri="{BB962C8B-B14F-4D97-AF65-F5344CB8AC3E}">
        <p14:creationId xmlns:p14="http://schemas.microsoft.com/office/powerpoint/2010/main" val="186744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371600"/>
            <a:ext cx="8229600" cy="3200400"/>
          </a:xfrm>
        </p:spPr>
        <p:txBody>
          <a:bodyPr>
            <a:normAutofit/>
          </a:bodyPr>
          <a:lstStyle/>
          <a:p>
            <a:pPr marL="0" indent="0" algn="ctr">
              <a:buNone/>
            </a:pPr>
            <a:r>
              <a:rPr lang="en-US" b="1" dirty="0" smtClean="0">
                <a:solidFill>
                  <a:srgbClr val="0070C0"/>
                </a:solidFill>
              </a:rPr>
              <a:t>In a first-aid kit the ratio of large bandages to small bandages is 3 to 2. Based on this ratio, how many large bandages are in the kit if there are a total of 80 bandages? </a:t>
            </a:r>
            <a:endParaRPr lang="en-US" b="1" dirty="0">
              <a:solidFill>
                <a:srgbClr val="0070C0"/>
              </a:solidFill>
            </a:endParaRPr>
          </a:p>
        </p:txBody>
      </p:sp>
      <p:pic>
        <p:nvPicPr>
          <p:cNvPr id="5122" name="Picture 2" descr="C:\Users\ajohnson2\AppData\Local\Microsoft\Windows\Temporary Internet Files\Content.IE5\25769GG1\dglxasset[1].aspx"/>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97631" y="3359690"/>
            <a:ext cx="3352800" cy="26149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79835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lstStyle/>
          <a:p>
            <a:r>
              <a:rPr lang="en-US" sz="2800" dirty="0" smtClean="0"/>
              <a:t>At 7: 26 a.m., Dante started delivering packages.</a:t>
            </a:r>
          </a:p>
          <a:p>
            <a:r>
              <a:rPr lang="en-US" sz="2800" dirty="0" smtClean="0"/>
              <a:t>At 10:34 a.m., he delivered the last package.</a:t>
            </a:r>
          </a:p>
          <a:p>
            <a:r>
              <a:rPr lang="en-US" sz="2800" dirty="0" smtClean="0"/>
              <a:t>He delivered 18 packages.</a:t>
            </a:r>
          </a:p>
          <a:p>
            <a:r>
              <a:rPr lang="en-US" sz="2800" dirty="0" smtClean="0"/>
              <a:t>He spent about the same amount of time delivering each package.</a:t>
            </a:r>
          </a:p>
          <a:p>
            <a:pPr marL="0" indent="0" algn="ctr">
              <a:buNone/>
            </a:pPr>
            <a:r>
              <a:rPr lang="en-US" dirty="0" smtClean="0">
                <a:solidFill>
                  <a:srgbClr val="0070C0"/>
                </a:solidFill>
              </a:rPr>
              <a:t>Estimate the number of minutes Dante spent delivering each package. </a:t>
            </a:r>
            <a:r>
              <a:rPr lang="en-US" dirty="0" smtClean="0"/>
              <a:t>		</a:t>
            </a: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400" b="1" dirty="0"/>
          </a:p>
          <a:p>
            <a:pPr marL="0" indent="0">
              <a:buNone/>
            </a:pPr>
            <a:endParaRPr lang="en-US" sz="2400" b="1" dirty="0" smtClean="0"/>
          </a:p>
          <a:p>
            <a:pPr marL="0" indent="0">
              <a:buNone/>
            </a:pPr>
            <a:endParaRPr lang="en-US" sz="2800" b="1" dirty="0" smtClean="0"/>
          </a:p>
          <a:p>
            <a:pPr marL="0" indent="0">
              <a:buNone/>
            </a:pPr>
            <a:endParaRPr lang="en-US" sz="2400" b="1" dirty="0"/>
          </a:p>
        </p:txBody>
      </p:sp>
      <p:pic>
        <p:nvPicPr>
          <p:cNvPr id="6146" name="Picture 2" descr="C:\Users\ajohnson2\AppData\Local\Microsoft\Windows\Temporary Internet Files\Content.IE5\B826F495\MC900440401[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38800" y="3969841"/>
            <a:ext cx="2743200" cy="2743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1438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1702" y="998041"/>
            <a:ext cx="8229600" cy="4525963"/>
          </a:xfrm>
        </p:spPr>
        <p:txBody>
          <a:bodyPr>
            <a:normAutofit/>
          </a:bodyPr>
          <a:lstStyle/>
          <a:p>
            <a:pPr marL="0" indent="0" algn="ctr">
              <a:buNone/>
            </a:pPr>
            <a:r>
              <a:rPr lang="en-US" sz="2400" b="1" dirty="0" smtClean="0">
                <a:solidFill>
                  <a:srgbClr val="0070C0"/>
                </a:solidFill>
              </a:rPr>
              <a:t>Which angle does not appear to have a measure of 160°</a:t>
            </a:r>
          </a:p>
          <a:p>
            <a:pPr marL="0" indent="0" algn="ctr">
              <a:buNone/>
            </a:pPr>
            <a:endParaRPr lang="en-US" sz="2400" b="1" dirty="0">
              <a:solidFill>
                <a:srgbClr val="0070C0"/>
              </a:solidFill>
            </a:endParaRPr>
          </a:p>
          <a:p>
            <a:pPr marL="0" indent="0" algn="ctr">
              <a:buNone/>
            </a:pPr>
            <a:endParaRPr lang="en-US" sz="2400" b="1" dirty="0">
              <a:solidFill>
                <a:srgbClr val="0070C0"/>
              </a:solidFill>
            </a:endParaRP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8688" y="1524000"/>
            <a:ext cx="7529512" cy="3352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87326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960868"/>
            <a:ext cx="8229600" cy="2286000"/>
          </a:xfrm>
          <a:solidFill>
            <a:schemeClr val="bg1"/>
          </a:solidFill>
        </p:spPr>
        <p:txBody>
          <a:bodyPr>
            <a:normAutofit/>
          </a:bodyPr>
          <a:lstStyle/>
          <a:p>
            <a:pPr marL="0" indent="0" algn="ctr">
              <a:buNone/>
            </a:pPr>
            <a:r>
              <a:rPr lang="en-US" sz="3600" b="1" dirty="0" smtClean="0">
                <a:solidFill>
                  <a:srgbClr val="0070C0"/>
                </a:solidFill>
              </a:rPr>
              <a:t>A worker at a clothing company uses 200 buttons to make 50 shirts. At this rate, how many buttons would the worker use to make 350 shirts?</a:t>
            </a:r>
            <a:endParaRPr lang="en-US" sz="3600" b="1" dirty="0">
              <a:solidFill>
                <a:srgbClr val="0070C0"/>
              </a:solidFill>
            </a:endParaRPr>
          </a:p>
        </p:txBody>
      </p:sp>
      <p:pic>
        <p:nvPicPr>
          <p:cNvPr id="8194" name="Picture 2" descr="C:\Users\ajohnson2\AppData\Local\Microsoft\Windows\Temporary Internet Files\Content.IE5\25769GG1\MC9002329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3982" y="613320"/>
            <a:ext cx="2666999" cy="2541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3228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fontScale="77500" lnSpcReduction="20000"/>
          </a:bodyPr>
          <a:lstStyle/>
          <a:p>
            <a:pPr marL="0" indent="0" algn="ctr">
              <a:buNone/>
            </a:pPr>
            <a:r>
              <a:rPr lang="en-US" b="1" dirty="0" smtClean="0">
                <a:solidFill>
                  <a:srgbClr val="0070C0"/>
                </a:solidFill>
              </a:rPr>
              <a:t>All the minutes used by Mrs. Larsen and her 3 children for cell phone calls last month were reported on the same bill.</a:t>
            </a:r>
          </a:p>
          <a:p>
            <a:pPr algn="ctr"/>
            <a:r>
              <a:rPr lang="en-US" b="1" dirty="0" smtClean="0"/>
              <a:t>The bill showed that a total of 1,850 minutes had been used last month.</a:t>
            </a:r>
          </a:p>
          <a:p>
            <a:pPr algn="ctr"/>
            <a:r>
              <a:rPr lang="en-US" b="1" dirty="0" smtClean="0"/>
              <a:t>Mrs. Larsen used 462 minutes.</a:t>
            </a:r>
          </a:p>
          <a:p>
            <a:pPr algn="ctr"/>
            <a:r>
              <a:rPr lang="en-US" b="1" dirty="0" smtClean="0"/>
              <a:t>Her son used twice as many minutes as she used.</a:t>
            </a:r>
          </a:p>
          <a:p>
            <a:pPr algn="ctr"/>
            <a:r>
              <a:rPr lang="en-US" b="1" dirty="0" smtClean="0"/>
              <a:t>Each of her daughters used the same number of minutes.</a:t>
            </a:r>
          </a:p>
          <a:p>
            <a:pPr marL="0" indent="0" algn="ctr">
              <a:buNone/>
            </a:pPr>
            <a:endParaRPr lang="en-US" b="1" dirty="0" smtClean="0">
              <a:solidFill>
                <a:srgbClr val="00B050"/>
              </a:solidFill>
            </a:endParaRPr>
          </a:p>
          <a:p>
            <a:pPr marL="0" indent="0" algn="ctr">
              <a:buNone/>
            </a:pPr>
            <a:r>
              <a:rPr lang="en-US" b="1" dirty="0" smtClean="0">
                <a:solidFill>
                  <a:srgbClr val="00B050"/>
                </a:solidFill>
              </a:rPr>
              <a:t>Her expression below can be used to find the number of minutes</a:t>
            </a:r>
          </a:p>
          <a:p>
            <a:pPr marL="0" indent="0" algn="ctr">
              <a:buNone/>
            </a:pPr>
            <a:r>
              <a:rPr lang="en-US" b="1" dirty="0" smtClean="0"/>
              <a:t>(1,850 – 462 -462 x 2) ÷2 </a:t>
            </a:r>
          </a:p>
          <a:p>
            <a:pPr marL="0" indent="0" algn="ctr">
              <a:buNone/>
            </a:pPr>
            <a:r>
              <a:rPr lang="en-US" b="1" dirty="0" smtClean="0">
                <a:solidFill>
                  <a:srgbClr val="0070C0"/>
                </a:solidFill>
              </a:rPr>
              <a:t>What was the number of minutes each of Mrs. Larsen’s daughters used?</a:t>
            </a:r>
            <a:endParaRPr lang="en-US" b="1" dirty="0">
              <a:solidFill>
                <a:srgbClr val="0070C0"/>
              </a:solidFill>
            </a:endParaRPr>
          </a:p>
        </p:txBody>
      </p:sp>
    </p:spTree>
    <p:extLst>
      <p:ext uri="{BB962C8B-B14F-4D97-AF65-F5344CB8AC3E}">
        <p14:creationId xmlns:p14="http://schemas.microsoft.com/office/powerpoint/2010/main" val="11339642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983163"/>
          </a:xfrm>
        </p:spPr>
        <p:txBody>
          <a:bodyPr>
            <a:normAutofit/>
          </a:bodyPr>
          <a:lstStyle/>
          <a:p>
            <a:pPr marL="0" indent="0" algn="ctr">
              <a:buNone/>
            </a:pPr>
            <a:r>
              <a:rPr lang="en-US" sz="2400" b="1" dirty="0" smtClean="0">
                <a:solidFill>
                  <a:srgbClr val="0070C0"/>
                </a:solidFill>
              </a:rPr>
              <a:t>In the figure below, the vertices of triangle RST are on a circle.</a:t>
            </a:r>
            <a:endParaRPr lang="en-US" sz="2400" b="1" dirty="0">
              <a:solidFill>
                <a:srgbClr val="0070C0"/>
              </a:solidFill>
            </a:endParaRPr>
          </a:p>
        </p:txBody>
      </p:sp>
      <p:sp>
        <p:nvSpPr>
          <p:cNvPr id="2" name="Oval 1"/>
          <p:cNvSpPr/>
          <p:nvPr/>
        </p:nvSpPr>
        <p:spPr>
          <a:xfrm>
            <a:off x="3200400" y="1828800"/>
            <a:ext cx="2362200" cy="2667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lowchart: Extract 5"/>
          <p:cNvSpPr/>
          <p:nvPr/>
        </p:nvSpPr>
        <p:spPr>
          <a:xfrm>
            <a:off x="3200400" y="1828800"/>
            <a:ext cx="2362200" cy="1333500"/>
          </a:xfrm>
          <a:prstGeom prst="flowChartExtra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81000" y="4648200"/>
            <a:ext cx="8229600" cy="1569660"/>
          </a:xfrm>
          <a:prstGeom prst="rect">
            <a:avLst/>
          </a:prstGeom>
          <a:noFill/>
        </p:spPr>
        <p:txBody>
          <a:bodyPr wrap="square" rtlCol="0">
            <a:spAutoFit/>
          </a:bodyPr>
          <a:lstStyle/>
          <a:p>
            <a:pPr marL="285750" indent="-285750" algn="ctr">
              <a:buFont typeface="Arial" panose="020B0604020202020204" pitchFamily="34" charset="0"/>
              <a:buChar char="•"/>
            </a:pPr>
            <a:r>
              <a:rPr lang="en-US" sz="2400" b="1" dirty="0" smtClean="0"/>
              <a:t>Line segment TS contains the center of the circle.</a:t>
            </a:r>
          </a:p>
          <a:p>
            <a:pPr marL="285750" indent="-285750" algn="ctr">
              <a:buFont typeface="Arial" panose="020B0604020202020204" pitchFamily="34" charset="0"/>
              <a:buChar char="•"/>
            </a:pPr>
            <a:r>
              <a:rPr lang="en-US" sz="2400" b="1" dirty="0" smtClean="0"/>
              <a:t>The perimeter of triangle RST is 24 inches. </a:t>
            </a:r>
          </a:p>
          <a:p>
            <a:pPr marL="285750" indent="-285750">
              <a:buFont typeface="Arial" panose="020B0604020202020204" pitchFamily="34" charset="0"/>
              <a:buChar char="•"/>
            </a:pPr>
            <a:endParaRPr lang="en-US" sz="2400" b="1" dirty="0"/>
          </a:p>
          <a:p>
            <a:pPr algn="ctr"/>
            <a:r>
              <a:rPr lang="en-US" sz="2400" b="1" dirty="0" smtClean="0">
                <a:solidFill>
                  <a:srgbClr val="00B050"/>
                </a:solidFill>
              </a:rPr>
              <a:t>What is the circle’s radius?</a:t>
            </a:r>
            <a:endParaRPr lang="en-US" sz="2400" b="1" dirty="0">
              <a:solidFill>
                <a:srgbClr val="00B050"/>
              </a:solidFill>
            </a:endParaRPr>
          </a:p>
        </p:txBody>
      </p:sp>
      <p:sp>
        <p:nvSpPr>
          <p:cNvPr id="8" name="TextBox 7"/>
          <p:cNvSpPr txBox="1"/>
          <p:nvPr/>
        </p:nvSpPr>
        <p:spPr>
          <a:xfrm>
            <a:off x="3771900" y="2323505"/>
            <a:ext cx="609600" cy="369332"/>
          </a:xfrm>
          <a:prstGeom prst="rect">
            <a:avLst/>
          </a:prstGeom>
          <a:noFill/>
        </p:spPr>
        <p:txBody>
          <a:bodyPr wrap="square" rtlCol="0">
            <a:spAutoFit/>
          </a:bodyPr>
          <a:lstStyle/>
          <a:p>
            <a:r>
              <a:rPr lang="en-US" dirty="0"/>
              <a:t>7</a:t>
            </a:r>
            <a:r>
              <a:rPr lang="en-US" dirty="0" smtClean="0"/>
              <a:t>in</a:t>
            </a:r>
            <a:endParaRPr lang="en-US" dirty="0"/>
          </a:p>
        </p:txBody>
      </p:sp>
      <p:sp>
        <p:nvSpPr>
          <p:cNvPr id="9" name="TextBox 8"/>
          <p:cNvSpPr txBox="1"/>
          <p:nvPr/>
        </p:nvSpPr>
        <p:spPr>
          <a:xfrm>
            <a:off x="4495800" y="2323505"/>
            <a:ext cx="609600" cy="369332"/>
          </a:xfrm>
          <a:prstGeom prst="rect">
            <a:avLst/>
          </a:prstGeom>
          <a:noFill/>
        </p:spPr>
        <p:txBody>
          <a:bodyPr wrap="square" rtlCol="0">
            <a:spAutoFit/>
          </a:bodyPr>
          <a:lstStyle/>
          <a:p>
            <a:r>
              <a:rPr lang="en-US" dirty="0" smtClean="0"/>
              <a:t>8in</a:t>
            </a:r>
            <a:endParaRPr lang="en-US" dirty="0"/>
          </a:p>
        </p:txBody>
      </p:sp>
    </p:spTree>
    <p:extLst>
      <p:ext uri="{BB962C8B-B14F-4D97-AF65-F5344CB8AC3E}">
        <p14:creationId xmlns:p14="http://schemas.microsoft.com/office/powerpoint/2010/main" val="495917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descr="C:\Users\ajohnson2\AppData\Local\Microsoft\Windows\Temporary Internet Files\Content.IE5\PX10FE8R\MP900442274[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4159" y="696960"/>
            <a:ext cx="4256222" cy="2837481"/>
          </a:xfrm>
          <a:prstGeom prst="rect">
            <a:avLst/>
          </a:pr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p:txBody>
          <a:bodyPr>
            <a:normAutofit/>
          </a:bodyPr>
          <a:lstStyle/>
          <a:p>
            <a:pPr marL="0" indent="0" algn="ctr">
              <a:buNone/>
            </a:pPr>
            <a:endParaRPr lang="en-US" sz="3600" b="1" dirty="0" smtClean="0">
              <a:solidFill>
                <a:srgbClr val="0070C0"/>
              </a:solidFill>
            </a:endParaRPr>
          </a:p>
          <a:p>
            <a:pPr marL="0" indent="0" algn="ctr">
              <a:buNone/>
            </a:pPr>
            <a:endParaRPr lang="en-US" sz="3600" b="1" dirty="0">
              <a:solidFill>
                <a:srgbClr val="0070C0"/>
              </a:solidFill>
            </a:endParaRPr>
          </a:p>
          <a:p>
            <a:pPr marL="0" indent="0" algn="ctr">
              <a:buNone/>
            </a:pPr>
            <a:endParaRPr lang="en-US" sz="3600" b="1" dirty="0" smtClean="0">
              <a:solidFill>
                <a:srgbClr val="0070C0"/>
              </a:solidFill>
            </a:endParaRPr>
          </a:p>
          <a:p>
            <a:pPr marL="0" indent="0" algn="ctr">
              <a:buNone/>
            </a:pPr>
            <a:r>
              <a:rPr lang="en-US" sz="3600" b="1" dirty="0" smtClean="0">
                <a:solidFill>
                  <a:srgbClr val="0070C0"/>
                </a:solidFill>
              </a:rPr>
              <a:t>An adult human body contains about 10 pints of blood. How many fluid ounces is the equivalent of 10 pints?</a:t>
            </a:r>
            <a:endParaRPr lang="en-US" sz="3600" b="1" dirty="0">
              <a:solidFill>
                <a:srgbClr val="0070C0"/>
              </a:solidFill>
            </a:endParaRPr>
          </a:p>
        </p:txBody>
      </p:sp>
    </p:spTree>
    <p:extLst>
      <p:ext uri="{BB962C8B-B14F-4D97-AF65-F5344CB8AC3E}">
        <p14:creationId xmlns:p14="http://schemas.microsoft.com/office/powerpoint/2010/main" val="23077517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22"/>
          <p:cNvSpPr>
            <a:spLocks noGrp="1"/>
          </p:cNvSpPr>
          <p:nvPr>
            <p:ph idx="1"/>
          </p:nvPr>
        </p:nvSpPr>
        <p:spPr/>
        <p:txBody>
          <a:bodyPr/>
          <a:lstStyle/>
          <a:p>
            <a:pPr marL="0" lvl="5" indent="0" algn="ctr">
              <a:buNone/>
            </a:pPr>
            <a:r>
              <a:rPr lang="en-US" sz="2800" dirty="0">
                <a:solidFill>
                  <a:srgbClr val="0070C0"/>
                </a:solidFill>
              </a:rPr>
              <a:t>A king snake is  </a:t>
            </a:r>
            <a:r>
              <a:rPr lang="en-US" sz="2800" dirty="0" smtClean="0">
                <a:solidFill>
                  <a:srgbClr val="0070C0"/>
                </a:solidFill>
              </a:rPr>
              <a:t>    m </a:t>
            </a:r>
            <a:r>
              <a:rPr lang="en-US" sz="2800" dirty="0">
                <a:solidFill>
                  <a:srgbClr val="0070C0"/>
                </a:solidFill>
              </a:rPr>
              <a:t>long. What is an equivalent length of this king snake in meters</a:t>
            </a:r>
            <a:r>
              <a:rPr lang="en-US" sz="2800" dirty="0" smtClean="0">
                <a:solidFill>
                  <a:srgbClr val="0070C0"/>
                </a:solidFill>
              </a:rPr>
              <a:t>?</a:t>
            </a:r>
          </a:p>
          <a:p>
            <a:pPr marL="0" lvl="5" indent="0" algn="ctr">
              <a:buNone/>
            </a:pPr>
            <a:endParaRPr lang="en-US" sz="2800" dirty="0">
              <a:solidFill>
                <a:srgbClr val="0070C0"/>
              </a:solidFill>
            </a:endParaRPr>
          </a:p>
          <a:p>
            <a:pPr marL="0" lvl="5" indent="0">
              <a:buNone/>
            </a:pPr>
            <a:r>
              <a:rPr lang="en-US" sz="3200" dirty="0" smtClean="0"/>
              <a:t>F.    0.31 m</a:t>
            </a:r>
          </a:p>
          <a:p>
            <a:pPr marL="0" lvl="5" indent="0">
              <a:buNone/>
            </a:pPr>
            <a:r>
              <a:rPr lang="en-US" sz="3200" dirty="0" smtClean="0"/>
              <a:t>G.   3       m</a:t>
            </a:r>
          </a:p>
          <a:p>
            <a:pPr marL="0" lvl="5" indent="0">
              <a:buNone/>
            </a:pPr>
            <a:r>
              <a:rPr lang="en-US" sz="3200" dirty="0" smtClean="0"/>
              <a:t>H.   0.062 m </a:t>
            </a:r>
          </a:p>
          <a:p>
            <a:pPr marL="0" lvl="5" indent="0">
              <a:buNone/>
            </a:pPr>
            <a:r>
              <a:rPr lang="en-US" sz="3200" dirty="0" smtClean="0"/>
              <a:t>J.    Not here</a:t>
            </a:r>
            <a:endParaRPr lang="en-US" sz="3200" dirty="0"/>
          </a:p>
          <a:p>
            <a:pPr marL="0" indent="0">
              <a:buNone/>
            </a:pPr>
            <a:endParaRPr lang="en-US" dirty="0"/>
          </a:p>
        </p:txBody>
      </p:sp>
      <p:sp>
        <p:nvSpPr>
          <p:cNvPr id="24" name="TextBox 23"/>
          <p:cNvSpPr txBox="1"/>
          <p:nvPr/>
        </p:nvSpPr>
        <p:spPr>
          <a:xfrm>
            <a:off x="2802610" y="1286315"/>
            <a:ext cx="609600" cy="400110"/>
          </a:xfrm>
          <a:prstGeom prst="rect">
            <a:avLst/>
          </a:prstGeom>
          <a:noFill/>
        </p:spPr>
        <p:txBody>
          <a:bodyPr wrap="square" rtlCol="0">
            <a:spAutoFit/>
          </a:bodyPr>
          <a:lstStyle/>
          <a:p>
            <a:r>
              <a:rPr lang="en-US" sz="2000" b="1" dirty="0" smtClean="0"/>
              <a:t>31</a:t>
            </a:r>
            <a:endParaRPr lang="en-US" sz="2000" b="1" dirty="0"/>
          </a:p>
        </p:txBody>
      </p:sp>
      <p:sp>
        <p:nvSpPr>
          <p:cNvPr id="26" name="TextBox 25"/>
          <p:cNvSpPr txBox="1"/>
          <p:nvPr/>
        </p:nvSpPr>
        <p:spPr>
          <a:xfrm>
            <a:off x="2802610" y="1686425"/>
            <a:ext cx="609600" cy="400110"/>
          </a:xfrm>
          <a:prstGeom prst="rect">
            <a:avLst/>
          </a:prstGeom>
          <a:noFill/>
        </p:spPr>
        <p:txBody>
          <a:bodyPr wrap="square" rtlCol="0">
            <a:spAutoFit/>
          </a:bodyPr>
          <a:lstStyle/>
          <a:p>
            <a:r>
              <a:rPr lang="en-US" sz="2000" b="1" dirty="0" smtClean="0"/>
              <a:t>50</a:t>
            </a:r>
            <a:endParaRPr lang="en-US" sz="2000" b="1" dirty="0"/>
          </a:p>
        </p:txBody>
      </p:sp>
      <p:cxnSp>
        <p:nvCxnSpPr>
          <p:cNvPr id="27" name="Straight Connector 26"/>
          <p:cNvCxnSpPr/>
          <p:nvPr/>
        </p:nvCxnSpPr>
        <p:spPr>
          <a:xfrm>
            <a:off x="2833606" y="1686425"/>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1513668" y="3429000"/>
            <a:ext cx="609600" cy="400110"/>
          </a:xfrm>
          <a:prstGeom prst="rect">
            <a:avLst/>
          </a:prstGeom>
          <a:noFill/>
        </p:spPr>
        <p:txBody>
          <a:bodyPr wrap="square" rtlCol="0">
            <a:spAutoFit/>
          </a:bodyPr>
          <a:lstStyle/>
          <a:p>
            <a:r>
              <a:rPr lang="en-US" sz="2000" b="1" dirty="0" smtClean="0"/>
              <a:t>1</a:t>
            </a:r>
            <a:endParaRPr lang="en-US" sz="2000" b="1" dirty="0"/>
          </a:p>
        </p:txBody>
      </p:sp>
      <p:sp>
        <p:nvSpPr>
          <p:cNvPr id="30" name="TextBox 29"/>
          <p:cNvSpPr txBox="1"/>
          <p:nvPr/>
        </p:nvSpPr>
        <p:spPr>
          <a:xfrm>
            <a:off x="1442634" y="3855333"/>
            <a:ext cx="467532" cy="400110"/>
          </a:xfrm>
          <a:prstGeom prst="rect">
            <a:avLst/>
          </a:prstGeom>
          <a:noFill/>
        </p:spPr>
        <p:txBody>
          <a:bodyPr wrap="square" rtlCol="0">
            <a:spAutoFit/>
          </a:bodyPr>
          <a:lstStyle/>
          <a:p>
            <a:r>
              <a:rPr lang="en-US" sz="2000" b="1" dirty="0" smtClean="0"/>
              <a:t>50</a:t>
            </a:r>
            <a:endParaRPr lang="en-US" sz="2000" b="1" dirty="0"/>
          </a:p>
        </p:txBody>
      </p:sp>
      <p:cxnSp>
        <p:nvCxnSpPr>
          <p:cNvPr id="31" name="Straight Connector 30"/>
          <p:cNvCxnSpPr/>
          <p:nvPr/>
        </p:nvCxnSpPr>
        <p:spPr>
          <a:xfrm>
            <a:off x="1513668" y="3823637"/>
            <a:ext cx="304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pic>
        <p:nvPicPr>
          <p:cNvPr id="2051" name="Picture 3" descr="C:\Users\ajohnson2\AppData\Local\Microsoft\Windows\Temporary Internet Files\Content.IE5\PX10FE8R\MP900314283[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600" y="2670720"/>
            <a:ext cx="2865120" cy="3657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2144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846</TotalTime>
  <Words>698</Words>
  <Application>Microsoft Office PowerPoint</Application>
  <PresentationFormat>On-screen Show (4:3)</PresentationFormat>
  <Paragraphs>76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repair</dc:creator>
  <cp:lastModifiedBy>repair</cp:lastModifiedBy>
  <cp:revision>26</cp:revision>
  <cp:lastPrinted>2014-03-31T16:26:49Z</cp:lastPrinted>
  <dcterms:created xsi:type="dcterms:W3CDTF">2014-03-28T15:28:19Z</dcterms:created>
  <dcterms:modified xsi:type="dcterms:W3CDTF">2014-04-01T12:47:57Z</dcterms:modified>
</cp:coreProperties>
</file>