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88825" cy="6858000"/>
  <p:notesSz cx="6858000" cy="9144000"/>
  <p:embeddedFontLst>
    <p:embeddedFont>
      <p:font typeface="Libre Baskerville" panose="020B0604020202020204" charset="0"/>
      <p:regular r:id="rId30"/>
      <p:bold r:id="rId31"/>
      <p:italic r:id="rId32"/>
    </p:embeddedFont>
    <p:embeddedFont>
      <p:font typeface="Playfair Display" panose="00000500000000000000" pitchFamily="50"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Cambria" panose="02040503050406030204" pitchFamily="18" charset="0"/>
      <p:regular r:id="rId41"/>
      <p:bold r:id="rId42"/>
      <p:italic r:id="rId43"/>
      <p:boldItalic r:id="rId44"/>
    </p:embeddedFont>
    <p:embeddedFont>
      <p:font typeface="Source Sans Pro" panose="020B0604020202020204" charset="0"/>
      <p:regular r:id="rId45"/>
      <p:bold r:id="rId46"/>
      <p:italic r:id="rId47"/>
      <p:boldItalic r:id="rId48"/>
    </p:embeddedFont>
    <p:embeddedFont>
      <p:font typeface="La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200" b="0" i="0" u="none" strike="noStrike" cap="none">
                <a:solidFill>
                  <a:schemeClr val="dk1"/>
                </a:solidFill>
                <a:latin typeface="Cambria"/>
                <a:ea typeface="Cambria"/>
                <a:cs typeface="Cambria"/>
                <a:sym typeface="Cambria"/>
              </a:defRPr>
            </a:lvl2pPr>
            <a:lvl3pPr marL="914400" marR="0" lvl="2" indent="0" algn="l" rtl="0">
              <a:spcBef>
                <a:spcPts val="0"/>
              </a:spcBef>
              <a:buNone/>
              <a:defRPr sz="1200" b="0" i="0" u="none" strike="noStrike" cap="none">
                <a:solidFill>
                  <a:schemeClr val="dk1"/>
                </a:solidFill>
                <a:latin typeface="Cambria"/>
                <a:ea typeface="Cambria"/>
                <a:cs typeface="Cambria"/>
                <a:sym typeface="Cambria"/>
              </a:defRPr>
            </a:lvl3pPr>
            <a:lvl4pPr marL="1371600" marR="0" lvl="3" indent="0" algn="l" rtl="0">
              <a:spcBef>
                <a:spcPts val="0"/>
              </a:spcBef>
              <a:buNone/>
              <a:defRPr sz="1200" b="0" i="0" u="none" strike="noStrike" cap="none">
                <a:solidFill>
                  <a:schemeClr val="dk1"/>
                </a:solidFill>
                <a:latin typeface="Cambria"/>
                <a:ea typeface="Cambria"/>
                <a:cs typeface="Cambria"/>
                <a:sym typeface="Cambria"/>
              </a:defRPr>
            </a:lvl4pPr>
            <a:lvl5pPr marL="1828800" marR="0" lvl="4" indent="0" algn="l" rtl="0">
              <a:spcBef>
                <a:spcPts val="0"/>
              </a:spcBef>
              <a:buNone/>
              <a:defRPr sz="1200" b="0" i="0" u="none" strike="noStrike" cap="none">
                <a:solidFill>
                  <a:schemeClr val="dk1"/>
                </a:solidFill>
                <a:latin typeface="Cambria"/>
                <a:ea typeface="Cambria"/>
                <a:cs typeface="Cambria"/>
                <a:sym typeface="Cambria"/>
              </a:defRPr>
            </a:lvl5pPr>
            <a:lvl6pPr marL="2286000" marR="0" lvl="5" indent="0" algn="l" rtl="0">
              <a:spcBef>
                <a:spcPts val="0"/>
              </a:spcBef>
              <a:buNone/>
              <a:defRPr sz="1200" b="0" i="0" u="none" strike="noStrike" cap="none">
                <a:solidFill>
                  <a:schemeClr val="dk1"/>
                </a:solidFill>
                <a:latin typeface="Cambria"/>
                <a:ea typeface="Cambria"/>
                <a:cs typeface="Cambria"/>
                <a:sym typeface="Cambria"/>
              </a:defRPr>
            </a:lvl6pPr>
            <a:lvl7pPr marL="2743200" marR="0" lvl="6" indent="0" algn="l" rtl="0">
              <a:spcBef>
                <a:spcPts val="0"/>
              </a:spcBef>
              <a:buNone/>
              <a:defRPr sz="1200" b="0" i="0" u="none" strike="noStrike" cap="none">
                <a:solidFill>
                  <a:schemeClr val="dk1"/>
                </a:solidFill>
                <a:latin typeface="Cambria"/>
                <a:ea typeface="Cambria"/>
                <a:cs typeface="Cambria"/>
                <a:sym typeface="Cambria"/>
              </a:defRPr>
            </a:lvl7pPr>
            <a:lvl8pPr marL="3200400" marR="0" lvl="7" indent="0" algn="l" rtl="0">
              <a:spcBef>
                <a:spcPts val="0"/>
              </a:spcBef>
              <a:buNone/>
              <a:defRPr sz="1200" b="0" i="0" u="none" strike="noStrike" cap="none">
                <a:solidFill>
                  <a:schemeClr val="dk1"/>
                </a:solidFill>
                <a:latin typeface="Cambria"/>
                <a:ea typeface="Cambria"/>
                <a:cs typeface="Cambria"/>
                <a:sym typeface="Cambria"/>
              </a:defRPr>
            </a:lvl8pPr>
            <a:lvl9pPr marL="3657600" marR="0" lvl="8" indent="0" algn="l" rtl="0">
              <a:spcBef>
                <a:spcPts val="0"/>
              </a:spcBef>
              <a:buNone/>
              <a:defRPr sz="1200" b="0" i="0" u="none" strike="noStrike" cap="none">
                <a:solidFill>
                  <a:schemeClr val="dk1"/>
                </a:solidFill>
                <a:latin typeface="Cambria"/>
                <a:ea typeface="Cambria"/>
                <a:cs typeface="Cambria"/>
                <a:sym typeface="Cambria"/>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mbria"/>
                <a:ea typeface="Cambria"/>
                <a:cs typeface="Cambria"/>
                <a:sym typeface="Cambria"/>
              </a:rPr>
              <a:t>‹#›</a:t>
            </a:fld>
            <a:endParaRPr lang="en-US"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5" name="Shape 1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2" name="Shape 1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9" name="Shape 1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0" name="Shape 1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7" name="Shape 1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4" name="Shape 1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1" name="Shape 19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8" name="Shape 19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5" name="Shape 2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2" name="Shape 2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9" name="Shape 21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26" name="Shape 22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3" name="Shape 23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0" name="Shape 2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7" name="Shape 24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4" name="Shape 25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4" name="Shape 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1" name="Shape 9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8" name="Shape 9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6" name="Shape 10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4" name="Shape 11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1" name="Shape 1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2587" y="685800"/>
            <a:ext cx="6092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8" name="Shape 12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782090" y="0"/>
            <a:ext cx="10624800" cy="88800"/>
          </a:xfrm>
          <a:prstGeom prst="rect">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15" name="Shape 15"/>
          <p:cNvSpPr/>
          <p:nvPr/>
        </p:nvSpPr>
        <p:spPr>
          <a:xfrm>
            <a:off x="782090" y="6769200"/>
            <a:ext cx="10624800" cy="88800"/>
          </a:xfrm>
          <a:prstGeom prst="rect">
            <a:avLst/>
          </a:prstGeom>
          <a:solidFill>
            <a:schemeClr val="accent1"/>
          </a:solidFill>
          <a:ln>
            <a:noFill/>
          </a:ln>
        </p:spPr>
        <p:txBody>
          <a:bodyPr lIns="121875" tIns="121875" rIns="121875" bIns="121875" anchor="ctr" anchorCtr="0">
            <a:noAutofit/>
          </a:bodyPr>
          <a:lstStyle/>
          <a:p>
            <a:pPr lvl="0">
              <a:spcBef>
                <a:spcPts val="0"/>
              </a:spcBef>
              <a:buNone/>
            </a:pPr>
            <a:endParaRPr/>
          </a:p>
        </p:txBody>
      </p:sp>
      <p:cxnSp>
        <p:nvCxnSpPr>
          <p:cNvPr id="16" name="Shape 16"/>
          <p:cNvCxnSpPr/>
          <p:nvPr/>
        </p:nvCxnSpPr>
        <p:spPr>
          <a:xfrm>
            <a:off x="977370" y="2980467"/>
            <a:ext cx="513600" cy="0"/>
          </a:xfrm>
          <a:prstGeom prst="straightConnector1">
            <a:avLst/>
          </a:prstGeom>
          <a:noFill/>
          <a:ln w="28575" cap="flat" cmpd="sng">
            <a:solidFill>
              <a:schemeClr val="dk1"/>
            </a:solidFill>
            <a:prstDash val="solid"/>
            <a:round/>
            <a:headEnd type="none" w="med" len="med"/>
            <a:tailEnd type="none" w="med" len="med"/>
          </a:ln>
        </p:spPr>
      </p:cxnSp>
      <p:sp>
        <p:nvSpPr>
          <p:cNvPr id="17" name="Shape 17"/>
          <p:cNvSpPr txBox="1">
            <a:spLocks noGrp="1"/>
          </p:cNvSpPr>
          <p:nvPr>
            <p:ph type="ctrTitle"/>
          </p:nvPr>
        </p:nvSpPr>
        <p:spPr>
          <a:xfrm>
            <a:off x="840581" y="182400"/>
            <a:ext cx="10521300" cy="2471700"/>
          </a:xfrm>
          <a:prstGeom prst="rect">
            <a:avLst/>
          </a:prstGeom>
        </p:spPr>
        <p:txBody>
          <a:bodyPr lIns="121875" tIns="121875" rIns="121875" bIns="121875" anchor="b" anchorCtr="0"/>
          <a:lstStyle>
            <a:lvl1pPr lvl="0">
              <a:spcBef>
                <a:spcPts val="1300"/>
              </a:spcBef>
              <a:buSzPct val="100000"/>
              <a:defRPr sz="6400"/>
            </a:lvl1pPr>
            <a:lvl2pPr lvl="1">
              <a:spcBef>
                <a:spcPts val="1300"/>
              </a:spcBef>
              <a:buSzPct val="100000"/>
              <a:defRPr sz="6400"/>
            </a:lvl2pPr>
            <a:lvl3pPr lvl="2">
              <a:spcBef>
                <a:spcPts val="1300"/>
              </a:spcBef>
              <a:buSzPct val="100000"/>
              <a:defRPr sz="6400"/>
            </a:lvl3pPr>
            <a:lvl4pPr lvl="3">
              <a:spcBef>
                <a:spcPts val="1300"/>
              </a:spcBef>
              <a:buSzPct val="100000"/>
              <a:defRPr sz="6400"/>
            </a:lvl4pPr>
            <a:lvl5pPr lvl="4">
              <a:spcBef>
                <a:spcPts val="1300"/>
              </a:spcBef>
              <a:buSzPct val="100000"/>
              <a:defRPr sz="6400"/>
            </a:lvl5pPr>
            <a:lvl6pPr lvl="5">
              <a:spcBef>
                <a:spcPts val="1300"/>
              </a:spcBef>
              <a:buSzPct val="100000"/>
              <a:defRPr sz="6400"/>
            </a:lvl6pPr>
            <a:lvl7pPr lvl="6">
              <a:spcBef>
                <a:spcPts val="1300"/>
              </a:spcBef>
              <a:buSzPct val="100000"/>
              <a:defRPr sz="6400"/>
            </a:lvl7pPr>
            <a:lvl8pPr lvl="7">
              <a:spcBef>
                <a:spcPts val="1300"/>
              </a:spcBef>
              <a:buSzPct val="100000"/>
              <a:defRPr sz="6400"/>
            </a:lvl8pPr>
            <a:lvl9pPr lvl="8">
              <a:spcBef>
                <a:spcPts val="1300"/>
              </a:spcBef>
              <a:buSzPct val="100000"/>
              <a:defRPr sz="6400"/>
            </a:lvl9pPr>
          </a:lstStyle>
          <a:p>
            <a:endParaRPr/>
          </a:p>
        </p:txBody>
      </p:sp>
      <p:sp>
        <p:nvSpPr>
          <p:cNvPr id="18" name="Shape 18"/>
          <p:cNvSpPr txBox="1">
            <a:spLocks noGrp="1"/>
          </p:cNvSpPr>
          <p:nvPr>
            <p:ph type="subTitle" idx="1"/>
          </p:nvPr>
        </p:nvSpPr>
        <p:spPr>
          <a:xfrm>
            <a:off x="840581" y="4304500"/>
            <a:ext cx="10521300" cy="1698900"/>
          </a:xfrm>
          <a:prstGeom prst="rect">
            <a:avLst/>
          </a:prstGeom>
        </p:spPr>
        <p:txBody>
          <a:bodyPr lIns="121875" tIns="121875" rIns="121875" bIns="121875" anchor="b" anchorCtr="0"/>
          <a:lstStyle>
            <a:lvl1pPr lvl="0">
              <a:lnSpc>
                <a:spcPct val="100000"/>
              </a:lnSpc>
              <a:spcBef>
                <a:spcPts val="1300"/>
              </a:spcBef>
              <a:spcAft>
                <a:spcPts val="0"/>
              </a:spcAft>
              <a:buClr>
                <a:schemeClr val="accent6"/>
              </a:buClr>
              <a:buSzPct val="100000"/>
              <a:buNone/>
              <a:defRPr sz="3200">
                <a:solidFill>
                  <a:schemeClr val="accent6"/>
                </a:solidFill>
              </a:defRPr>
            </a:lvl1pPr>
            <a:lvl2pPr lvl="1">
              <a:lnSpc>
                <a:spcPct val="100000"/>
              </a:lnSpc>
              <a:spcBef>
                <a:spcPts val="1300"/>
              </a:spcBef>
              <a:spcAft>
                <a:spcPts val="0"/>
              </a:spcAft>
              <a:buClr>
                <a:schemeClr val="accent6"/>
              </a:buClr>
              <a:buSzPct val="100000"/>
              <a:buNone/>
              <a:defRPr sz="3200">
                <a:solidFill>
                  <a:schemeClr val="accent6"/>
                </a:solidFill>
              </a:defRPr>
            </a:lvl2pPr>
            <a:lvl3pPr lvl="2">
              <a:lnSpc>
                <a:spcPct val="100000"/>
              </a:lnSpc>
              <a:spcBef>
                <a:spcPts val="1300"/>
              </a:spcBef>
              <a:spcAft>
                <a:spcPts val="0"/>
              </a:spcAft>
              <a:buClr>
                <a:schemeClr val="accent6"/>
              </a:buClr>
              <a:buSzPct val="100000"/>
              <a:buNone/>
              <a:defRPr sz="3200">
                <a:solidFill>
                  <a:schemeClr val="accent6"/>
                </a:solidFill>
              </a:defRPr>
            </a:lvl3pPr>
            <a:lvl4pPr lvl="3">
              <a:lnSpc>
                <a:spcPct val="100000"/>
              </a:lnSpc>
              <a:spcBef>
                <a:spcPts val="1300"/>
              </a:spcBef>
              <a:spcAft>
                <a:spcPts val="0"/>
              </a:spcAft>
              <a:buClr>
                <a:schemeClr val="accent6"/>
              </a:buClr>
              <a:buSzPct val="100000"/>
              <a:buNone/>
              <a:defRPr sz="3200">
                <a:solidFill>
                  <a:schemeClr val="accent6"/>
                </a:solidFill>
              </a:defRPr>
            </a:lvl4pPr>
            <a:lvl5pPr lvl="4">
              <a:lnSpc>
                <a:spcPct val="100000"/>
              </a:lnSpc>
              <a:spcBef>
                <a:spcPts val="1300"/>
              </a:spcBef>
              <a:spcAft>
                <a:spcPts val="0"/>
              </a:spcAft>
              <a:buClr>
                <a:schemeClr val="accent6"/>
              </a:buClr>
              <a:buSzPct val="100000"/>
              <a:buNone/>
              <a:defRPr sz="3200">
                <a:solidFill>
                  <a:schemeClr val="accent6"/>
                </a:solidFill>
              </a:defRPr>
            </a:lvl5pPr>
            <a:lvl6pPr lvl="5">
              <a:lnSpc>
                <a:spcPct val="100000"/>
              </a:lnSpc>
              <a:spcBef>
                <a:spcPts val="1300"/>
              </a:spcBef>
              <a:spcAft>
                <a:spcPts val="0"/>
              </a:spcAft>
              <a:buClr>
                <a:schemeClr val="accent6"/>
              </a:buClr>
              <a:buSzPct val="100000"/>
              <a:buNone/>
              <a:defRPr sz="3200">
                <a:solidFill>
                  <a:schemeClr val="accent6"/>
                </a:solidFill>
              </a:defRPr>
            </a:lvl6pPr>
            <a:lvl7pPr lvl="6">
              <a:lnSpc>
                <a:spcPct val="100000"/>
              </a:lnSpc>
              <a:spcBef>
                <a:spcPts val="1300"/>
              </a:spcBef>
              <a:spcAft>
                <a:spcPts val="0"/>
              </a:spcAft>
              <a:buClr>
                <a:schemeClr val="accent6"/>
              </a:buClr>
              <a:buSzPct val="100000"/>
              <a:buNone/>
              <a:defRPr sz="3200">
                <a:solidFill>
                  <a:schemeClr val="accent6"/>
                </a:solidFill>
              </a:defRPr>
            </a:lvl7pPr>
            <a:lvl8pPr lvl="7">
              <a:lnSpc>
                <a:spcPct val="100000"/>
              </a:lnSpc>
              <a:spcBef>
                <a:spcPts val="1300"/>
              </a:spcBef>
              <a:spcAft>
                <a:spcPts val="0"/>
              </a:spcAft>
              <a:buClr>
                <a:schemeClr val="accent6"/>
              </a:buClr>
              <a:buSzPct val="100000"/>
              <a:buNone/>
              <a:defRPr sz="3200">
                <a:solidFill>
                  <a:schemeClr val="accent6"/>
                </a:solidFill>
              </a:defRPr>
            </a:lvl8pPr>
            <a:lvl9pPr lvl="8">
              <a:lnSpc>
                <a:spcPct val="100000"/>
              </a:lnSpc>
              <a:spcBef>
                <a:spcPts val="1300"/>
              </a:spcBef>
              <a:spcAft>
                <a:spcPts val="0"/>
              </a:spcAft>
              <a:buClr>
                <a:schemeClr val="accent6"/>
              </a:buClr>
              <a:buSzPct val="100000"/>
              <a:buNone/>
              <a:defRPr sz="3200">
                <a:solidFill>
                  <a:schemeClr val="accent6"/>
                </a:solidFill>
              </a:defRPr>
            </a:lvl9pPr>
          </a:lstStyle>
          <a:p>
            <a:endParaRPr/>
          </a:p>
        </p:txBody>
      </p:sp>
      <p:sp>
        <p:nvSpPr>
          <p:cNvPr id="19" name="Shape 19"/>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sp>
        <p:nvSpPr>
          <p:cNvPr id="61" name="Shape 61"/>
          <p:cNvSpPr/>
          <p:nvPr/>
        </p:nvSpPr>
        <p:spPr>
          <a:xfrm>
            <a:off x="782090" y="0"/>
            <a:ext cx="10624800" cy="88800"/>
          </a:xfrm>
          <a:prstGeom prst="rect">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62" name="Shape 62"/>
          <p:cNvSpPr/>
          <p:nvPr/>
        </p:nvSpPr>
        <p:spPr>
          <a:xfrm>
            <a:off x="782090" y="6769200"/>
            <a:ext cx="10624800" cy="88800"/>
          </a:xfrm>
          <a:prstGeom prst="rect">
            <a:avLst/>
          </a:prstGeom>
          <a:solidFill>
            <a:schemeClr val="accent1"/>
          </a:solidFill>
          <a:ln>
            <a:noFill/>
          </a:ln>
        </p:spPr>
        <p:txBody>
          <a:bodyPr lIns="121875" tIns="121875" rIns="121875" bIns="121875" anchor="ctr" anchorCtr="0">
            <a:noAutofit/>
          </a:bodyPr>
          <a:lstStyle/>
          <a:p>
            <a:pPr lvl="0">
              <a:spcBef>
                <a:spcPts val="0"/>
              </a:spcBef>
              <a:buNone/>
            </a:pPr>
            <a:endParaRPr/>
          </a:p>
        </p:txBody>
      </p:sp>
      <p:sp>
        <p:nvSpPr>
          <p:cNvPr id="63" name="Shape 63"/>
          <p:cNvSpPr txBox="1">
            <a:spLocks noGrp="1"/>
          </p:cNvSpPr>
          <p:nvPr>
            <p:ph type="title"/>
          </p:nvPr>
        </p:nvSpPr>
        <p:spPr>
          <a:xfrm>
            <a:off x="782096" y="1805050"/>
            <a:ext cx="10624800" cy="2051100"/>
          </a:xfrm>
          <a:prstGeom prst="rect">
            <a:avLst/>
          </a:prstGeom>
        </p:spPr>
        <p:txBody>
          <a:bodyPr lIns="121875" tIns="121875" rIns="121875" bIns="121875" anchor="ctr" anchorCtr="0"/>
          <a:lstStyle>
            <a:lvl1pPr lvl="0" algn="ctr">
              <a:spcBef>
                <a:spcPts val="0"/>
              </a:spcBef>
              <a:buClr>
                <a:schemeClr val="accent6"/>
              </a:buClr>
              <a:buSzPct val="100000"/>
              <a:defRPr sz="14400">
                <a:solidFill>
                  <a:schemeClr val="accent6"/>
                </a:solidFill>
              </a:defRPr>
            </a:lvl1pPr>
            <a:lvl2pPr lvl="1" algn="ctr">
              <a:spcBef>
                <a:spcPts val="0"/>
              </a:spcBef>
              <a:buClr>
                <a:schemeClr val="accent6"/>
              </a:buClr>
              <a:buSzPct val="100000"/>
              <a:defRPr sz="14400">
                <a:solidFill>
                  <a:schemeClr val="accent6"/>
                </a:solidFill>
              </a:defRPr>
            </a:lvl2pPr>
            <a:lvl3pPr lvl="2" algn="ctr">
              <a:spcBef>
                <a:spcPts val="0"/>
              </a:spcBef>
              <a:buClr>
                <a:schemeClr val="accent6"/>
              </a:buClr>
              <a:buSzPct val="100000"/>
              <a:defRPr sz="14400">
                <a:solidFill>
                  <a:schemeClr val="accent6"/>
                </a:solidFill>
              </a:defRPr>
            </a:lvl3pPr>
            <a:lvl4pPr lvl="3" algn="ctr">
              <a:spcBef>
                <a:spcPts val="0"/>
              </a:spcBef>
              <a:buClr>
                <a:schemeClr val="accent6"/>
              </a:buClr>
              <a:buSzPct val="100000"/>
              <a:defRPr sz="14400">
                <a:solidFill>
                  <a:schemeClr val="accent6"/>
                </a:solidFill>
              </a:defRPr>
            </a:lvl4pPr>
            <a:lvl5pPr lvl="4" algn="ctr">
              <a:spcBef>
                <a:spcPts val="0"/>
              </a:spcBef>
              <a:buClr>
                <a:schemeClr val="accent6"/>
              </a:buClr>
              <a:buSzPct val="100000"/>
              <a:defRPr sz="14400">
                <a:solidFill>
                  <a:schemeClr val="accent6"/>
                </a:solidFill>
              </a:defRPr>
            </a:lvl5pPr>
            <a:lvl6pPr lvl="5" algn="ctr">
              <a:spcBef>
                <a:spcPts val="0"/>
              </a:spcBef>
              <a:buClr>
                <a:schemeClr val="accent6"/>
              </a:buClr>
              <a:buSzPct val="100000"/>
              <a:defRPr sz="14400">
                <a:solidFill>
                  <a:schemeClr val="accent6"/>
                </a:solidFill>
              </a:defRPr>
            </a:lvl6pPr>
            <a:lvl7pPr lvl="6" algn="ctr">
              <a:spcBef>
                <a:spcPts val="0"/>
              </a:spcBef>
              <a:buClr>
                <a:schemeClr val="accent6"/>
              </a:buClr>
              <a:buSzPct val="100000"/>
              <a:defRPr sz="14400">
                <a:solidFill>
                  <a:schemeClr val="accent6"/>
                </a:solidFill>
              </a:defRPr>
            </a:lvl7pPr>
            <a:lvl8pPr lvl="7" algn="ctr">
              <a:spcBef>
                <a:spcPts val="0"/>
              </a:spcBef>
              <a:buClr>
                <a:schemeClr val="accent6"/>
              </a:buClr>
              <a:buSzPct val="100000"/>
              <a:defRPr sz="14400">
                <a:solidFill>
                  <a:schemeClr val="accent6"/>
                </a:solidFill>
              </a:defRPr>
            </a:lvl8pPr>
            <a:lvl9pPr lvl="8" algn="ctr">
              <a:spcBef>
                <a:spcPts val="0"/>
              </a:spcBef>
              <a:buClr>
                <a:schemeClr val="accent6"/>
              </a:buClr>
              <a:buSzPct val="100000"/>
              <a:defRPr sz="14400">
                <a:solidFill>
                  <a:schemeClr val="accent6"/>
                </a:solidFill>
              </a:defRPr>
            </a:lvl9pPr>
          </a:lstStyle>
          <a:p>
            <a:endParaRPr/>
          </a:p>
        </p:txBody>
      </p:sp>
      <p:sp>
        <p:nvSpPr>
          <p:cNvPr id="64" name="Shape 64"/>
          <p:cNvSpPr txBox="1">
            <a:spLocks noGrp="1"/>
          </p:cNvSpPr>
          <p:nvPr>
            <p:ph type="body" idx="1"/>
          </p:nvPr>
        </p:nvSpPr>
        <p:spPr>
          <a:xfrm>
            <a:off x="782096" y="3957850"/>
            <a:ext cx="10624800" cy="1428900"/>
          </a:xfrm>
          <a:prstGeom prst="rect">
            <a:avLst/>
          </a:prstGeom>
        </p:spPr>
        <p:txBody>
          <a:bodyPr lIns="121875" tIns="121875" rIns="121875" bIns="12187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p:nvPr/>
        </p:nvSpPr>
        <p:spPr>
          <a:xfrm>
            <a:off x="782090" y="6769200"/>
            <a:ext cx="10624800" cy="88800"/>
          </a:xfrm>
          <a:prstGeom prst="rect">
            <a:avLst/>
          </a:prstGeom>
          <a:solidFill>
            <a:schemeClr val="accent1"/>
          </a:solidFill>
          <a:ln>
            <a:noFill/>
          </a:ln>
        </p:spPr>
        <p:txBody>
          <a:bodyPr lIns="121875" tIns="121875" rIns="121875" bIns="121875" anchor="ctr" anchorCtr="0">
            <a:noAutofit/>
          </a:bodyPr>
          <a:lstStyle/>
          <a:p>
            <a:pPr lvl="0">
              <a:spcBef>
                <a:spcPts val="0"/>
              </a:spcBef>
              <a:buNone/>
            </a:pPr>
            <a:endParaRPr/>
          </a:p>
        </p:txBody>
      </p:sp>
      <p:sp>
        <p:nvSpPr>
          <p:cNvPr id="22" name="Shape 22"/>
          <p:cNvSpPr/>
          <p:nvPr/>
        </p:nvSpPr>
        <p:spPr>
          <a:xfrm>
            <a:off x="782090" y="0"/>
            <a:ext cx="10624800" cy="88800"/>
          </a:xfrm>
          <a:prstGeom prst="rect">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23" name="Shape 23"/>
          <p:cNvSpPr txBox="1">
            <a:spLocks noGrp="1"/>
          </p:cNvSpPr>
          <p:nvPr>
            <p:ph type="title"/>
          </p:nvPr>
        </p:nvSpPr>
        <p:spPr>
          <a:xfrm>
            <a:off x="679223" y="2561800"/>
            <a:ext cx="10830300" cy="1734300"/>
          </a:xfrm>
          <a:prstGeom prst="rect">
            <a:avLst/>
          </a:prstGeom>
        </p:spPr>
        <p:txBody>
          <a:bodyPr lIns="121875" tIns="121875" rIns="121875" bIns="12187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24" name="Shape 24"/>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66" y="6727600"/>
            <a:ext cx="12188700" cy="130500"/>
          </a:xfrm>
          <a:prstGeom prst="rect">
            <a:avLst/>
          </a:prstGeom>
          <a:solidFill>
            <a:schemeClr val="accent6"/>
          </a:solidFill>
          <a:ln>
            <a:noFill/>
          </a:ln>
        </p:spPr>
        <p:txBody>
          <a:bodyPr lIns="121875" tIns="121875" rIns="121875" bIns="121875" anchor="ctr" anchorCtr="0">
            <a:noAutofit/>
          </a:bodyPr>
          <a:lstStyle/>
          <a:p>
            <a:pPr lvl="0">
              <a:spcBef>
                <a:spcPts val="0"/>
              </a:spcBef>
              <a:buNone/>
            </a:pPr>
            <a:endParaRPr/>
          </a:p>
        </p:txBody>
      </p:sp>
      <p:cxnSp>
        <p:nvCxnSpPr>
          <p:cNvPr id="27" name="Shape 27"/>
          <p:cNvCxnSpPr/>
          <p:nvPr/>
        </p:nvCxnSpPr>
        <p:spPr>
          <a:xfrm>
            <a:off x="559087" y="1538926"/>
            <a:ext cx="513600" cy="0"/>
          </a:xfrm>
          <a:prstGeom prst="straightConnector1">
            <a:avLst/>
          </a:prstGeom>
          <a:noFill/>
          <a:ln w="28575" cap="flat" cmpd="sng">
            <a:solidFill>
              <a:schemeClr val="dk1"/>
            </a:solidFill>
            <a:prstDash val="solid"/>
            <a:round/>
            <a:headEnd type="none" w="med" len="med"/>
            <a:tailEnd type="none" w="med" len="med"/>
          </a:ln>
        </p:spPr>
      </p:cxnSp>
      <p:sp>
        <p:nvSpPr>
          <p:cNvPr id="28" name="Shape 28"/>
          <p:cNvSpPr txBox="1">
            <a:spLocks noGrp="1"/>
          </p:cNvSpPr>
          <p:nvPr>
            <p:ph type="title"/>
          </p:nvPr>
        </p:nvSpPr>
        <p:spPr>
          <a:xfrm>
            <a:off x="415491" y="496966"/>
            <a:ext cx="11357700" cy="860100"/>
          </a:xfrm>
          <a:prstGeom prst="rect">
            <a:avLst/>
          </a:prstGeom>
        </p:spPr>
        <p:txBody>
          <a:bodyPr lIns="121875" tIns="121875" rIns="121875" bIns="121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415491" y="1890400"/>
            <a:ext cx="11357700" cy="4201200"/>
          </a:xfrm>
          <a:prstGeom prst="rect">
            <a:avLst/>
          </a:prstGeom>
        </p:spPr>
        <p:txBody>
          <a:bodyPr lIns="121875" tIns="121875" rIns="121875" bIns="121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cxnSp>
        <p:nvCxnSpPr>
          <p:cNvPr id="32" name="Shape 32"/>
          <p:cNvCxnSpPr/>
          <p:nvPr/>
        </p:nvCxnSpPr>
        <p:spPr>
          <a:xfrm>
            <a:off x="559087" y="1538926"/>
            <a:ext cx="513600" cy="0"/>
          </a:xfrm>
          <a:prstGeom prst="straightConnector1">
            <a:avLst/>
          </a:prstGeom>
          <a:noFill/>
          <a:ln w="28575" cap="flat" cmpd="sng">
            <a:solidFill>
              <a:schemeClr val="dk1"/>
            </a:solidFill>
            <a:prstDash val="solid"/>
            <a:round/>
            <a:headEnd type="none" w="med" len="med"/>
            <a:tailEnd type="none" w="med" len="med"/>
          </a:ln>
        </p:spPr>
      </p:cxnSp>
      <p:sp>
        <p:nvSpPr>
          <p:cNvPr id="33" name="Shape 33"/>
          <p:cNvSpPr txBox="1">
            <a:spLocks noGrp="1"/>
          </p:cNvSpPr>
          <p:nvPr>
            <p:ph type="title"/>
          </p:nvPr>
        </p:nvSpPr>
        <p:spPr>
          <a:xfrm>
            <a:off x="415491" y="496966"/>
            <a:ext cx="11357700" cy="860100"/>
          </a:xfrm>
          <a:prstGeom prst="rect">
            <a:avLst/>
          </a:prstGeom>
        </p:spPr>
        <p:txBody>
          <a:bodyPr lIns="121875" tIns="121875" rIns="121875" bIns="121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415491" y="1890600"/>
            <a:ext cx="5331900" cy="4201200"/>
          </a:xfrm>
          <a:prstGeom prst="rect">
            <a:avLst/>
          </a:prstGeom>
        </p:spPr>
        <p:txBody>
          <a:bodyPr lIns="121875" tIns="121875" rIns="121875" bIns="121875"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body" idx="2"/>
          </p:nvPr>
        </p:nvSpPr>
        <p:spPr>
          <a:xfrm>
            <a:off x="6441522" y="1890600"/>
            <a:ext cx="5331900" cy="4201200"/>
          </a:xfrm>
          <a:prstGeom prst="rect">
            <a:avLst/>
          </a:prstGeom>
        </p:spPr>
        <p:txBody>
          <a:bodyPr lIns="121875" tIns="121875" rIns="121875" bIns="121875"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6" name="Shape 36"/>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15491" y="496966"/>
            <a:ext cx="11357700" cy="860100"/>
          </a:xfrm>
          <a:prstGeom prst="rect">
            <a:avLst/>
          </a:prstGeom>
        </p:spPr>
        <p:txBody>
          <a:bodyPr lIns="121875" tIns="121875" rIns="121875" bIns="121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0"/>
        <p:cNvGrpSpPr/>
        <p:nvPr/>
      </p:nvGrpSpPr>
      <p:grpSpPr>
        <a:xfrm>
          <a:off x="0" y="0"/>
          <a:ext cx="0" cy="0"/>
          <a:chOff x="0" y="0"/>
          <a:chExt cx="0" cy="0"/>
        </a:xfrm>
      </p:grpSpPr>
      <p:cxnSp>
        <p:nvCxnSpPr>
          <p:cNvPr id="41" name="Shape 41"/>
          <p:cNvCxnSpPr/>
          <p:nvPr/>
        </p:nvCxnSpPr>
        <p:spPr>
          <a:xfrm>
            <a:off x="547915" y="1890362"/>
            <a:ext cx="513600" cy="0"/>
          </a:xfrm>
          <a:prstGeom prst="straightConnector1">
            <a:avLst/>
          </a:prstGeom>
          <a:noFill/>
          <a:ln w="28575" cap="flat" cmpd="sng">
            <a:solidFill>
              <a:schemeClr val="dk1"/>
            </a:solidFill>
            <a:prstDash val="solid"/>
            <a:round/>
            <a:headEnd type="none" w="med" len="med"/>
            <a:tailEnd type="none" w="med" len="med"/>
          </a:ln>
        </p:spPr>
      </p:cxnSp>
      <p:sp>
        <p:nvSpPr>
          <p:cNvPr id="42" name="Shape 42"/>
          <p:cNvSpPr txBox="1">
            <a:spLocks noGrp="1"/>
          </p:cNvSpPr>
          <p:nvPr>
            <p:ph type="title"/>
          </p:nvPr>
        </p:nvSpPr>
        <p:spPr>
          <a:xfrm>
            <a:off x="415491" y="740800"/>
            <a:ext cx="3743100" cy="1007700"/>
          </a:xfrm>
          <a:prstGeom prst="rect">
            <a:avLst/>
          </a:prstGeom>
        </p:spPr>
        <p:txBody>
          <a:bodyPr lIns="121875" tIns="121875" rIns="121875" bIns="12187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43" name="Shape 43"/>
          <p:cNvSpPr txBox="1">
            <a:spLocks noGrp="1"/>
          </p:cNvSpPr>
          <p:nvPr>
            <p:ph type="body" idx="1"/>
          </p:nvPr>
        </p:nvSpPr>
        <p:spPr>
          <a:xfrm>
            <a:off x="415491" y="2187133"/>
            <a:ext cx="3743100" cy="3905100"/>
          </a:xfrm>
          <a:prstGeom prst="rect">
            <a:avLst/>
          </a:prstGeom>
        </p:spPr>
        <p:txBody>
          <a:bodyPr lIns="121875" tIns="121875" rIns="121875" bIns="12187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44" name="Shape 44"/>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5"/>
        <p:cNvGrpSpPr/>
        <p:nvPr/>
      </p:nvGrpSpPr>
      <p:grpSpPr>
        <a:xfrm>
          <a:off x="0" y="0"/>
          <a:ext cx="0" cy="0"/>
          <a:chOff x="0" y="0"/>
          <a:chExt cx="0" cy="0"/>
        </a:xfrm>
      </p:grpSpPr>
      <p:sp>
        <p:nvSpPr>
          <p:cNvPr id="46" name="Shape 46"/>
          <p:cNvSpPr/>
          <p:nvPr/>
        </p:nvSpPr>
        <p:spPr>
          <a:xfrm>
            <a:off x="782090" y="0"/>
            <a:ext cx="10624800" cy="88800"/>
          </a:xfrm>
          <a:prstGeom prst="rect">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47" name="Shape 47"/>
          <p:cNvSpPr/>
          <p:nvPr/>
        </p:nvSpPr>
        <p:spPr>
          <a:xfrm>
            <a:off x="782090" y="6769200"/>
            <a:ext cx="10624800" cy="88800"/>
          </a:xfrm>
          <a:prstGeom prst="rect">
            <a:avLst/>
          </a:prstGeom>
          <a:solidFill>
            <a:schemeClr val="accent1"/>
          </a:solidFill>
          <a:ln>
            <a:noFill/>
          </a:ln>
        </p:spPr>
        <p:txBody>
          <a:bodyPr lIns="121875" tIns="121875" rIns="121875" bIns="121875" anchor="ctr" anchorCtr="0">
            <a:noAutofit/>
          </a:bodyPr>
          <a:lstStyle/>
          <a:p>
            <a:pPr lvl="0">
              <a:spcBef>
                <a:spcPts val="0"/>
              </a:spcBef>
              <a:buNone/>
            </a:pPr>
            <a:endParaRPr/>
          </a:p>
        </p:txBody>
      </p:sp>
      <p:sp>
        <p:nvSpPr>
          <p:cNvPr id="48" name="Shape 48"/>
          <p:cNvSpPr txBox="1">
            <a:spLocks noGrp="1"/>
          </p:cNvSpPr>
          <p:nvPr>
            <p:ph type="title"/>
          </p:nvPr>
        </p:nvSpPr>
        <p:spPr>
          <a:xfrm>
            <a:off x="653496" y="701800"/>
            <a:ext cx="7489500" cy="5454300"/>
          </a:xfrm>
          <a:prstGeom prst="rect">
            <a:avLst/>
          </a:prstGeom>
        </p:spPr>
        <p:txBody>
          <a:bodyPr lIns="121875" tIns="121875" rIns="121875" bIns="121875" anchor="ctr" anchorCtr="0"/>
          <a:lstStyle>
            <a:lvl1pPr lvl="0">
              <a:spcBef>
                <a:spcPts val="0"/>
              </a:spcBef>
              <a:buSzPct val="100000"/>
              <a:defRPr sz="5600"/>
            </a:lvl1pPr>
            <a:lvl2pPr lvl="1">
              <a:spcBef>
                <a:spcPts val="0"/>
              </a:spcBef>
              <a:buSzPct val="100000"/>
              <a:defRPr sz="5600"/>
            </a:lvl2pPr>
            <a:lvl3pPr lvl="2">
              <a:spcBef>
                <a:spcPts val="0"/>
              </a:spcBef>
              <a:buSzPct val="100000"/>
              <a:defRPr sz="5600"/>
            </a:lvl3pPr>
            <a:lvl4pPr lvl="3">
              <a:spcBef>
                <a:spcPts val="0"/>
              </a:spcBef>
              <a:buSzPct val="100000"/>
              <a:defRPr sz="5600"/>
            </a:lvl4pPr>
            <a:lvl5pPr lvl="4">
              <a:spcBef>
                <a:spcPts val="0"/>
              </a:spcBef>
              <a:buSzPct val="100000"/>
              <a:defRPr sz="5600"/>
            </a:lvl5pPr>
            <a:lvl6pPr lvl="5">
              <a:spcBef>
                <a:spcPts val="0"/>
              </a:spcBef>
              <a:buSzPct val="100000"/>
              <a:defRPr sz="5600"/>
            </a:lvl6pPr>
            <a:lvl7pPr lvl="6">
              <a:spcBef>
                <a:spcPts val="0"/>
              </a:spcBef>
              <a:buSzPct val="100000"/>
              <a:defRPr sz="5600"/>
            </a:lvl7pPr>
            <a:lvl8pPr lvl="7">
              <a:spcBef>
                <a:spcPts val="0"/>
              </a:spcBef>
              <a:buSzPct val="100000"/>
              <a:defRPr sz="5600"/>
            </a:lvl8pPr>
            <a:lvl9pPr lvl="8">
              <a:spcBef>
                <a:spcPts val="0"/>
              </a:spcBef>
              <a:buSzPct val="100000"/>
              <a:defRPr sz="5600"/>
            </a:lvl9pPr>
          </a:lstStyle>
          <a:p>
            <a:endParaRPr/>
          </a:p>
        </p:txBody>
      </p:sp>
      <p:sp>
        <p:nvSpPr>
          <p:cNvPr id="49" name="Shape 49"/>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0"/>
        <p:cNvGrpSpPr/>
        <p:nvPr/>
      </p:nvGrpSpPr>
      <p:grpSpPr>
        <a:xfrm>
          <a:off x="0" y="0"/>
          <a:ext cx="0" cy="0"/>
          <a:chOff x="0" y="0"/>
          <a:chExt cx="0" cy="0"/>
        </a:xfrm>
      </p:grpSpPr>
      <p:sp>
        <p:nvSpPr>
          <p:cNvPr id="51" name="Shape 51"/>
          <p:cNvSpPr/>
          <p:nvPr/>
        </p:nvSpPr>
        <p:spPr>
          <a:xfrm>
            <a:off x="6094412" y="-133"/>
            <a:ext cx="6094500" cy="6858000"/>
          </a:xfrm>
          <a:prstGeom prst="rect">
            <a:avLst/>
          </a:prstGeom>
          <a:solidFill>
            <a:schemeClr val="dk1"/>
          </a:solidFill>
          <a:ln>
            <a:noFill/>
          </a:ln>
        </p:spPr>
        <p:txBody>
          <a:bodyPr lIns="121875" tIns="121875" rIns="121875" bIns="121875" anchor="ctr" anchorCtr="0">
            <a:noAutofit/>
          </a:bodyPr>
          <a:lstStyle/>
          <a:p>
            <a:pPr lvl="0">
              <a:spcBef>
                <a:spcPts val="0"/>
              </a:spcBef>
              <a:buNone/>
            </a:pPr>
            <a:endParaRPr/>
          </a:p>
        </p:txBody>
      </p:sp>
      <p:cxnSp>
        <p:nvCxnSpPr>
          <p:cNvPr id="52" name="Shape 52"/>
          <p:cNvCxnSpPr/>
          <p:nvPr/>
        </p:nvCxnSpPr>
        <p:spPr>
          <a:xfrm>
            <a:off x="6704486" y="5994000"/>
            <a:ext cx="624300" cy="0"/>
          </a:xfrm>
          <a:prstGeom prst="straightConnector1">
            <a:avLst/>
          </a:prstGeom>
          <a:noFill/>
          <a:ln w="19050" cap="flat" cmpd="sng">
            <a:solidFill>
              <a:schemeClr val="lt1"/>
            </a:solidFill>
            <a:prstDash val="solid"/>
            <a:round/>
            <a:headEnd type="none" w="med" len="med"/>
            <a:tailEnd type="none" w="med" len="med"/>
          </a:ln>
        </p:spPr>
      </p:cxnSp>
      <p:sp>
        <p:nvSpPr>
          <p:cNvPr id="53" name="Shape 53"/>
          <p:cNvSpPr txBox="1">
            <a:spLocks noGrp="1"/>
          </p:cNvSpPr>
          <p:nvPr>
            <p:ph type="title"/>
          </p:nvPr>
        </p:nvSpPr>
        <p:spPr>
          <a:xfrm>
            <a:off x="353907" y="1446166"/>
            <a:ext cx="5392200" cy="2276100"/>
          </a:xfrm>
          <a:prstGeom prst="rect">
            <a:avLst/>
          </a:prstGeom>
        </p:spPr>
        <p:txBody>
          <a:bodyPr lIns="121875" tIns="121875" rIns="121875" bIns="12187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54" name="Shape 54"/>
          <p:cNvSpPr txBox="1">
            <a:spLocks noGrp="1"/>
          </p:cNvSpPr>
          <p:nvPr>
            <p:ph type="subTitle" idx="1"/>
          </p:nvPr>
        </p:nvSpPr>
        <p:spPr>
          <a:xfrm>
            <a:off x="353907" y="3793600"/>
            <a:ext cx="5392200" cy="1895700"/>
          </a:xfrm>
          <a:prstGeom prst="rect">
            <a:avLst/>
          </a:prstGeom>
        </p:spPr>
        <p:txBody>
          <a:bodyPr lIns="121875" tIns="121875" rIns="121875" bIns="121875" anchor="t" anchorCtr="0"/>
          <a:lstStyle>
            <a:lvl1pPr lvl="0" algn="ctr">
              <a:lnSpc>
                <a:spcPct val="100000"/>
              </a:lnSpc>
              <a:spcBef>
                <a:spcPts val="0"/>
              </a:spcBef>
              <a:spcAft>
                <a:spcPts val="0"/>
              </a:spcAft>
              <a:buClr>
                <a:schemeClr val="accent6"/>
              </a:buClr>
              <a:buSzPct val="100000"/>
              <a:buNone/>
              <a:defRPr sz="2800">
                <a:solidFill>
                  <a:schemeClr val="accent6"/>
                </a:solidFill>
              </a:defRPr>
            </a:lvl1pPr>
            <a:lvl2pPr lvl="1" algn="ctr">
              <a:lnSpc>
                <a:spcPct val="100000"/>
              </a:lnSpc>
              <a:spcBef>
                <a:spcPts val="0"/>
              </a:spcBef>
              <a:spcAft>
                <a:spcPts val="0"/>
              </a:spcAft>
              <a:buClr>
                <a:schemeClr val="accent6"/>
              </a:buClr>
              <a:buSzPct val="100000"/>
              <a:buNone/>
              <a:defRPr sz="2800">
                <a:solidFill>
                  <a:schemeClr val="accent6"/>
                </a:solidFill>
              </a:defRPr>
            </a:lvl2pPr>
            <a:lvl3pPr lvl="2" algn="ctr">
              <a:lnSpc>
                <a:spcPct val="100000"/>
              </a:lnSpc>
              <a:spcBef>
                <a:spcPts val="0"/>
              </a:spcBef>
              <a:spcAft>
                <a:spcPts val="0"/>
              </a:spcAft>
              <a:buClr>
                <a:schemeClr val="accent6"/>
              </a:buClr>
              <a:buSzPct val="100000"/>
              <a:buNone/>
              <a:defRPr sz="2800">
                <a:solidFill>
                  <a:schemeClr val="accent6"/>
                </a:solidFill>
              </a:defRPr>
            </a:lvl3pPr>
            <a:lvl4pPr lvl="3" algn="ctr">
              <a:lnSpc>
                <a:spcPct val="100000"/>
              </a:lnSpc>
              <a:spcBef>
                <a:spcPts val="0"/>
              </a:spcBef>
              <a:spcAft>
                <a:spcPts val="0"/>
              </a:spcAft>
              <a:buClr>
                <a:schemeClr val="accent6"/>
              </a:buClr>
              <a:buSzPct val="100000"/>
              <a:buNone/>
              <a:defRPr sz="2800">
                <a:solidFill>
                  <a:schemeClr val="accent6"/>
                </a:solidFill>
              </a:defRPr>
            </a:lvl4pPr>
            <a:lvl5pPr lvl="4" algn="ctr">
              <a:lnSpc>
                <a:spcPct val="100000"/>
              </a:lnSpc>
              <a:spcBef>
                <a:spcPts val="0"/>
              </a:spcBef>
              <a:spcAft>
                <a:spcPts val="0"/>
              </a:spcAft>
              <a:buClr>
                <a:schemeClr val="accent6"/>
              </a:buClr>
              <a:buSzPct val="100000"/>
              <a:buNone/>
              <a:defRPr sz="2800">
                <a:solidFill>
                  <a:schemeClr val="accent6"/>
                </a:solidFill>
              </a:defRPr>
            </a:lvl5pPr>
            <a:lvl6pPr lvl="5" algn="ctr">
              <a:lnSpc>
                <a:spcPct val="100000"/>
              </a:lnSpc>
              <a:spcBef>
                <a:spcPts val="0"/>
              </a:spcBef>
              <a:spcAft>
                <a:spcPts val="0"/>
              </a:spcAft>
              <a:buClr>
                <a:schemeClr val="accent6"/>
              </a:buClr>
              <a:buSzPct val="100000"/>
              <a:buNone/>
              <a:defRPr sz="2800">
                <a:solidFill>
                  <a:schemeClr val="accent6"/>
                </a:solidFill>
              </a:defRPr>
            </a:lvl6pPr>
            <a:lvl7pPr lvl="6" algn="ctr">
              <a:lnSpc>
                <a:spcPct val="100000"/>
              </a:lnSpc>
              <a:spcBef>
                <a:spcPts val="0"/>
              </a:spcBef>
              <a:spcAft>
                <a:spcPts val="0"/>
              </a:spcAft>
              <a:buClr>
                <a:schemeClr val="accent6"/>
              </a:buClr>
              <a:buSzPct val="100000"/>
              <a:buNone/>
              <a:defRPr sz="2800">
                <a:solidFill>
                  <a:schemeClr val="accent6"/>
                </a:solidFill>
              </a:defRPr>
            </a:lvl7pPr>
            <a:lvl8pPr lvl="7" algn="ctr">
              <a:lnSpc>
                <a:spcPct val="100000"/>
              </a:lnSpc>
              <a:spcBef>
                <a:spcPts val="0"/>
              </a:spcBef>
              <a:spcAft>
                <a:spcPts val="0"/>
              </a:spcAft>
              <a:buClr>
                <a:schemeClr val="accent6"/>
              </a:buClr>
              <a:buSzPct val="100000"/>
              <a:buNone/>
              <a:defRPr sz="2800">
                <a:solidFill>
                  <a:schemeClr val="accent6"/>
                </a:solidFill>
              </a:defRPr>
            </a:lvl8pPr>
            <a:lvl9pPr lvl="8" algn="ctr">
              <a:lnSpc>
                <a:spcPct val="100000"/>
              </a:lnSpc>
              <a:spcBef>
                <a:spcPts val="0"/>
              </a:spcBef>
              <a:spcAft>
                <a:spcPts val="0"/>
              </a:spcAft>
              <a:buClr>
                <a:schemeClr val="accent6"/>
              </a:buClr>
              <a:buSzPct val="100000"/>
              <a:buNone/>
              <a:defRPr sz="2800">
                <a:solidFill>
                  <a:schemeClr val="accent6"/>
                </a:solidFill>
              </a:defRPr>
            </a:lvl9pPr>
          </a:lstStyle>
          <a:p>
            <a:endParaRPr/>
          </a:p>
        </p:txBody>
      </p:sp>
      <p:sp>
        <p:nvSpPr>
          <p:cNvPr id="55" name="Shape 55"/>
          <p:cNvSpPr txBox="1">
            <a:spLocks noGrp="1"/>
          </p:cNvSpPr>
          <p:nvPr>
            <p:ph type="body" idx="2"/>
          </p:nvPr>
        </p:nvSpPr>
        <p:spPr>
          <a:xfrm>
            <a:off x="6584284" y="965600"/>
            <a:ext cx="5114700" cy="4926900"/>
          </a:xfrm>
          <a:prstGeom prst="rect">
            <a:avLst/>
          </a:prstGeom>
        </p:spPr>
        <p:txBody>
          <a:bodyPr lIns="121875" tIns="121875" rIns="121875" bIns="12187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6" name="Shape 56"/>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25889" y="5640766"/>
            <a:ext cx="7996200" cy="798300"/>
          </a:xfrm>
          <a:prstGeom prst="rect">
            <a:avLst/>
          </a:prstGeom>
        </p:spPr>
        <p:txBody>
          <a:bodyPr lIns="121875" tIns="121875" rIns="121875" bIns="12187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491" y="496966"/>
            <a:ext cx="11357700" cy="860100"/>
          </a:xfrm>
          <a:prstGeom prst="rect">
            <a:avLst/>
          </a:prstGeom>
          <a:noFill/>
          <a:ln>
            <a:noFill/>
          </a:ln>
        </p:spPr>
        <p:txBody>
          <a:bodyPr lIns="121875" tIns="121875" rIns="121875" bIns="121875" anchor="t" anchorCtr="0"/>
          <a:lstStyle>
            <a:lvl1pPr lvl="0">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11" name="Shape 11"/>
          <p:cNvSpPr txBox="1">
            <a:spLocks noGrp="1"/>
          </p:cNvSpPr>
          <p:nvPr>
            <p:ph type="body" idx="1"/>
          </p:nvPr>
        </p:nvSpPr>
        <p:spPr>
          <a:xfrm>
            <a:off x="415491" y="1890400"/>
            <a:ext cx="11357700" cy="4201200"/>
          </a:xfrm>
          <a:prstGeom prst="rect">
            <a:avLst/>
          </a:prstGeom>
          <a:noFill/>
          <a:ln>
            <a:noFill/>
          </a:ln>
        </p:spPr>
        <p:txBody>
          <a:bodyPr lIns="121875" tIns="121875" rIns="121875" bIns="121875" anchor="t" anchorCtr="0"/>
          <a:lstStyle>
            <a:lvl1pPr lvl="0">
              <a:lnSpc>
                <a:spcPct val="115000"/>
              </a:lnSpc>
              <a:spcBef>
                <a:spcPts val="0"/>
              </a:spcBef>
              <a:spcAft>
                <a:spcPts val="2100"/>
              </a:spcAft>
              <a:buClr>
                <a:schemeClr val="dk1"/>
              </a:buClr>
              <a:buSzPct val="100000"/>
              <a:buFont typeface="Lato"/>
              <a:defRPr sz="2400">
                <a:solidFill>
                  <a:schemeClr val="dk1"/>
                </a:solidFill>
                <a:latin typeface="Lato"/>
                <a:ea typeface="Lato"/>
                <a:cs typeface="Lato"/>
                <a:sym typeface="Lato"/>
              </a:defRPr>
            </a:lvl1pPr>
            <a:lvl2pPr lvl="1">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2pPr>
            <a:lvl3pPr lvl="2">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3pPr>
            <a:lvl4pPr lvl="3">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4pPr>
            <a:lvl5pPr lvl="4">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5pPr>
            <a:lvl6pPr lvl="5">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6pPr>
            <a:lvl7pPr lvl="6">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7pPr>
            <a:lvl8pPr lvl="7">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8pPr>
            <a:lvl9pPr lvl="8">
              <a:lnSpc>
                <a:spcPct val="115000"/>
              </a:lnSpc>
              <a:spcBef>
                <a:spcPts val="0"/>
              </a:spcBef>
              <a:spcAft>
                <a:spcPts val="2100"/>
              </a:spcAft>
              <a:buClr>
                <a:schemeClr val="dk1"/>
              </a:buClr>
              <a:buSzPct val="100000"/>
              <a:buFont typeface="Lato"/>
              <a:defRPr sz="1900">
                <a:solidFill>
                  <a:schemeClr val="dk1"/>
                </a:solidFill>
                <a:latin typeface="Lato"/>
                <a:ea typeface="Lato"/>
                <a:cs typeface="Lato"/>
                <a:sym typeface="Lato"/>
              </a:defRPr>
            </a:lvl9pPr>
          </a:lstStyle>
          <a:p>
            <a:endParaRPr/>
          </a:p>
        </p:txBody>
      </p:sp>
      <p:sp>
        <p:nvSpPr>
          <p:cNvPr id="12" name="Shape 12"/>
          <p:cNvSpPr txBox="1">
            <a:spLocks noGrp="1"/>
          </p:cNvSpPr>
          <p:nvPr>
            <p:ph type="sldNum" idx="12"/>
          </p:nvPr>
        </p:nvSpPr>
        <p:spPr>
          <a:xfrm>
            <a:off x="11293668" y="6217622"/>
            <a:ext cx="731400" cy="524700"/>
          </a:xfrm>
          <a:prstGeom prst="rect">
            <a:avLst/>
          </a:prstGeom>
          <a:noFill/>
          <a:ln>
            <a:noFill/>
          </a:ln>
        </p:spPr>
        <p:txBody>
          <a:bodyPr lIns="121875" tIns="121875" rIns="121875" bIns="121875" anchor="ctr" anchorCtr="0">
            <a:noAutofit/>
          </a:bodyPr>
          <a:lstStyle/>
          <a:p>
            <a:pPr lvl="0" algn="r">
              <a:spcBef>
                <a:spcPts val="0"/>
              </a:spcBef>
              <a:buNone/>
            </a:pPr>
            <a:fld id="{00000000-1234-1234-1234-123412341234}" type="slidenum">
              <a:rPr lang="en-US" sz="1300">
                <a:solidFill>
                  <a:schemeClr val="dk1"/>
                </a:solidFill>
                <a:latin typeface="Lato"/>
                <a:ea typeface="Lato"/>
                <a:cs typeface="Lato"/>
                <a:sym typeface="Lato"/>
              </a:rPr>
              <a:t>‹#›</a:t>
            </a:fld>
            <a:endParaRPr lang="en-US" sz="13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91250" y="1196850"/>
            <a:ext cx="12097499" cy="18276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Cambria"/>
              <a:buNone/>
            </a:pPr>
            <a:r>
              <a:rPr lang="en-US" sz="7200">
                <a:latin typeface="Georgia"/>
                <a:ea typeface="Georgia"/>
                <a:cs typeface="Georgia"/>
                <a:sym typeface="Georgia"/>
              </a:rPr>
              <a:t>“</a:t>
            </a:r>
            <a:r>
              <a:rPr lang="en-US" sz="7200" b="0" u="none" strike="noStrike" cap="none">
                <a:solidFill>
                  <a:schemeClr val="dk1"/>
                </a:solidFill>
                <a:latin typeface="Georgia"/>
                <a:ea typeface="Georgia"/>
                <a:cs typeface="Georgia"/>
                <a:sym typeface="Georgia"/>
              </a:rPr>
              <a:t>The </a:t>
            </a:r>
            <a:r>
              <a:rPr lang="en-US" sz="7200">
                <a:latin typeface="Georgia"/>
                <a:ea typeface="Georgia"/>
                <a:cs typeface="Georgia"/>
                <a:sym typeface="Georgia"/>
              </a:rPr>
              <a:t>Most Dangerous Game”</a:t>
            </a:r>
          </a:p>
        </p:txBody>
      </p:sp>
      <p:sp>
        <p:nvSpPr>
          <p:cNvPr id="73" name="Shape 73"/>
          <p:cNvSpPr txBox="1">
            <a:spLocks noGrp="1"/>
          </p:cNvSpPr>
          <p:nvPr>
            <p:ph type="subTitle" idx="1"/>
          </p:nvPr>
        </p:nvSpPr>
        <p:spPr>
          <a:xfrm>
            <a:off x="840581" y="4304500"/>
            <a:ext cx="10521300" cy="1698900"/>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979797"/>
              </a:buClr>
              <a:buSzPct val="25000"/>
              <a:buFont typeface="Arial"/>
              <a:buNone/>
            </a:pPr>
            <a:r>
              <a:rPr lang="en-US" sz="5400" b="0" i="0" u="none" strike="noStrike" cap="none">
                <a:solidFill>
                  <a:srgbClr val="000000"/>
                </a:solidFill>
                <a:latin typeface="Georgia"/>
                <a:ea typeface="Georgia"/>
                <a:cs typeface="Georgia"/>
                <a:sym typeface="Georgia"/>
              </a:rPr>
              <a:t>CEC Review</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38" name="Shape 138"/>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261620" rtl="0">
              <a:spcBef>
                <a:spcPts val="0"/>
              </a:spcBef>
              <a:buClr>
                <a:srgbClr val="000000"/>
              </a:buClr>
              <a:buSzPct val="100000"/>
              <a:buFont typeface="Noto Sans Symbols"/>
              <a:buChar char="●"/>
            </a:pPr>
            <a:r>
              <a:rPr lang="en-US" sz="3600" b="1">
                <a:latin typeface="Georgia"/>
                <a:ea typeface="Georgia"/>
                <a:cs typeface="Georgia"/>
                <a:sym typeface="Georgia"/>
              </a:rPr>
              <a:t>Notice the Punctuation!</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Think of the alphabet. “…L M N O </a:t>
            </a:r>
            <a:r>
              <a:rPr lang="en-US" sz="3600" b="1">
                <a:latin typeface="Georgia"/>
                <a:ea typeface="Georgia"/>
                <a:cs typeface="Georgia"/>
                <a:sym typeface="Georgia"/>
              </a:rPr>
              <a:t>P</a:t>
            </a:r>
            <a:r>
              <a:rPr lang="en-US" sz="3600">
                <a:latin typeface="Georgia"/>
                <a:ea typeface="Georgia"/>
                <a:cs typeface="Georgia"/>
                <a:sym typeface="Georgia"/>
              </a:rPr>
              <a:t> </a:t>
            </a:r>
            <a:r>
              <a:rPr lang="en-US" sz="3600" b="1">
                <a:latin typeface="Georgia"/>
                <a:ea typeface="Georgia"/>
                <a:cs typeface="Georgia"/>
                <a:sym typeface="Georgia"/>
              </a:rPr>
              <a:t>Q</a:t>
            </a:r>
            <a:r>
              <a:rPr lang="en-US" sz="3600">
                <a:latin typeface="Georgia"/>
                <a:ea typeface="Georgia"/>
                <a:cs typeface="Georgia"/>
                <a:sym typeface="Georgia"/>
              </a:rPr>
              <a:t> R…”</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“P” comes before “Q.” </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Well…in most case (we’ll discuss the exceptions later in the year), </a:t>
            </a:r>
            <a:r>
              <a:rPr lang="en-US" sz="3600" b="1">
                <a:latin typeface="Georgia"/>
                <a:ea typeface="Georgia"/>
                <a:cs typeface="Georgia"/>
                <a:sym typeface="Georgia"/>
              </a:rPr>
              <a:t>p</a:t>
            </a:r>
            <a:r>
              <a:rPr lang="en-US" sz="3600">
                <a:latin typeface="Georgia"/>
                <a:ea typeface="Georgia"/>
                <a:cs typeface="Georgia"/>
                <a:sym typeface="Georgia"/>
              </a:rPr>
              <a:t>unctuation comes before </a:t>
            </a:r>
            <a:r>
              <a:rPr lang="en-US" sz="3600" b="1">
                <a:latin typeface="Georgia"/>
                <a:ea typeface="Georgia"/>
                <a:cs typeface="Georgia"/>
                <a:sym typeface="Georgia"/>
              </a:rPr>
              <a:t>q</a:t>
            </a:r>
            <a:r>
              <a:rPr lang="en-US" sz="3600">
                <a:latin typeface="Georgia"/>
                <a:ea typeface="Georgia"/>
                <a:cs typeface="Georgia"/>
                <a:sym typeface="Georgia"/>
              </a:rPr>
              <a:t>uotation.</a:t>
            </a:r>
          </a:p>
          <a:p>
            <a:pPr marL="0" lvl="0" indent="0" rtl="0">
              <a:spcBef>
                <a:spcPts val="500"/>
              </a:spcBef>
              <a:buNone/>
            </a:pPr>
            <a:r>
              <a:rPr lang="en-US" sz="3600">
                <a:solidFill>
                  <a:schemeClr val="dk1"/>
                </a:solidFill>
                <a:latin typeface="Georgia"/>
                <a:ea typeface="Georgia"/>
                <a:cs typeface="Georgia"/>
                <a:sym typeface="Georgia"/>
              </a:rPr>
              <a:t>In "Where I Lived, and What I Lived For</a:t>
            </a:r>
            <a:r>
              <a:rPr lang="en-US" sz="3600" b="1">
                <a:solidFill>
                  <a:schemeClr val="dk1"/>
                </a:solidFill>
                <a:latin typeface="Georgia"/>
                <a:ea typeface="Georgia"/>
                <a:cs typeface="Georgia"/>
                <a:sym typeface="Georgia"/>
              </a:rPr>
              <a:t>,</a:t>
            </a:r>
            <a:r>
              <a:rPr lang="en-US" sz="3600">
                <a:solidFill>
                  <a:schemeClr val="dk1"/>
                </a:solidFill>
                <a:latin typeface="Georgia"/>
                <a:ea typeface="Georgia"/>
                <a:cs typeface="Georgia"/>
                <a:sym typeface="Georgia"/>
              </a:rPr>
              <a:t>" Thoreau states that his retreat to the woods around Walden Pond was motivated by his desire "to live deliberately" and to face only "the essential facts of life</a:t>
            </a:r>
            <a:r>
              <a:rPr lang="en-US" sz="3600" b="1">
                <a:solidFill>
                  <a:schemeClr val="dk1"/>
                </a:solidFill>
                <a:latin typeface="Georgia"/>
                <a:ea typeface="Georgia"/>
                <a:cs typeface="Georgia"/>
                <a:sym typeface="Georgia"/>
              </a:rPr>
              <a:t>.</a:t>
            </a:r>
            <a:r>
              <a:rPr lang="en-US" sz="3600">
                <a:solidFill>
                  <a:schemeClr val="dk1"/>
                </a:solidFill>
                <a:latin typeface="Georgia"/>
                <a:ea typeface="Georgia"/>
                <a:cs typeface="Georgia"/>
                <a:sym typeface="Georg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1"/>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1"/>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1"/>
                                        <p:tgtEl>
                                          <p:spTgt spid="1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Effect transition="in" filter="fade">
                                      <p:cBhvr>
                                        <p:cTn id="27" dur="1"/>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45" name="Shape 145"/>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US" sz="3600" b="1">
                <a:latin typeface="Georgia"/>
                <a:ea typeface="Georgia"/>
                <a:cs typeface="Georgia"/>
                <a:sym typeface="Georgia"/>
              </a:rPr>
              <a:t>Now, back to the “Three Little Pigs”...</a:t>
            </a:r>
          </a:p>
          <a:p>
            <a:pPr lvl="0" rtl="0">
              <a:lnSpc>
                <a:spcPct val="100000"/>
              </a:lnSpc>
              <a:spcBef>
                <a:spcPts val="0"/>
              </a:spcBef>
              <a:buNone/>
            </a:pPr>
            <a:endParaRPr sz="1200" b="1">
              <a:latin typeface="Georgia"/>
              <a:ea typeface="Georgia"/>
              <a:cs typeface="Georgia"/>
              <a:sym typeface="Georgia"/>
            </a:endParaRPr>
          </a:p>
          <a:p>
            <a:pPr lvl="0" rtl="0">
              <a:lnSpc>
                <a:spcPct val="100000"/>
              </a:lnSpc>
              <a:spcBef>
                <a:spcPts val="0"/>
              </a:spcBef>
              <a:buNone/>
            </a:pPr>
            <a:r>
              <a:rPr lang="en-US" sz="3600" b="1">
                <a:latin typeface="Georgia"/>
                <a:ea typeface="Georgia"/>
                <a:cs typeface="Georgia"/>
                <a:sym typeface="Georgia"/>
              </a:rPr>
              <a:t>Remembering his mother’s warning about a wolf, he “builds his house out of sturdy brick.”</a:t>
            </a:r>
          </a:p>
          <a:p>
            <a:pPr lvl="0" rtl="0">
              <a:lnSpc>
                <a:spcPct val="100000"/>
              </a:lnSpc>
              <a:spcBef>
                <a:spcPts val="520"/>
              </a:spcBef>
              <a:buNone/>
            </a:pPr>
            <a:endParaRPr sz="1200">
              <a:latin typeface="Georgia"/>
              <a:ea typeface="Georgia"/>
              <a:cs typeface="Georgia"/>
              <a:sym typeface="Georgia"/>
            </a:endParaRPr>
          </a:p>
          <a:p>
            <a:pPr marL="274320" lvl="0" indent="-346075" rtl="0">
              <a:lnSpc>
                <a:spcPct val="100000"/>
              </a:lnSpc>
              <a:spcBef>
                <a:spcPts val="520"/>
              </a:spcBef>
              <a:buClr>
                <a:srgbClr val="000000"/>
              </a:buClr>
              <a:buSzPct val="100000"/>
              <a:buFont typeface="Georgia"/>
              <a:buChar char="●"/>
            </a:pPr>
            <a:r>
              <a:rPr lang="en-US" sz="3600">
                <a:latin typeface="Georgia"/>
                <a:ea typeface="Georgia"/>
                <a:cs typeface="Georgia"/>
                <a:sym typeface="Georgia"/>
              </a:rPr>
              <a:t>The sentence begins with an introduction, and there is a quotation from the story that flows with the context of the answer. </a:t>
            </a:r>
          </a:p>
          <a:p>
            <a:pPr marL="274320" lvl="0" indent="-346075" rtl="0">
              <a:lnSpc>
                <a:spcPct val="100000"/>
              </a:lnSpc>
              <a:spcBef>
                <a:spcPts val="520"/>
              </a:spcBef>
              <a:buClr>
                <a:srgbClr val="000000"/>
              </a:buClr>
              <a:buSzPct val="100000"/>
              <a:buFont typeface="Noto Sans Symbols"/>
              <a:buChar char="●"/>
            </a:pPr>
            <a:r>
              <a:rPr lang="en-US" sz="3600">
                <a:latin typeface="Georgia"/>
                <a:ea typeface="Georgia"/>
                <a:cs typeface="Georgia"/>
                <a:sym typeface="Georgia"/>
              </a:rPr>
              <a:t>Remember: Listen to It! When written properly, the reader should not be able to hear where the quotation marks are when the sentence is read aloud. </a:t>
            </a:r>
          </a:p>
          <a:p>
            <a:pPr lvl="0" rtl="0">
              <a:spcBef>
                <a:spcPts val="0"/>
              </a:spcBef>
              <a:buNone/>
            </a:pPr>
            <a:endParaRPr sz="2600">
              <a:solidFill>
                <a:schemeClr val="dk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1"/>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1"/>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1"/>
                                        <p:tgtEl>
                                          <p:spTgt spid="1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5">
                                            <p:txEl>
                                              <p:pRg st="6" end="6"/>
                                            </p:txEl>
                                          </p:spTgt>
                                        </p:tgtEl>
                                        <p:attrNameLst>
                                          <p:attrName>style.visibility</p:attrName>
                                        </p:attrNameLst>
                                      </p:cBhvr>
                                      <p:to>
                                        <p:strVal val="visible"/>
                                      </p:to>
                                    </p:set>
                                    <p:animEffect transition="in" filter="fade">
                                      <p:cBhvr>
                                        <p:cTn id="37" dur="1"/>
                                        <p:tgtEl>
                                          <p:spTgt spid="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182500" y="156425"/>
            <a:ext cx="11810700" cy="8139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52" name="Shape 152"/>
          <p:cNvSpPr txBox="1"/>
          <p:nvPr/>
        </p:nvSpPr>
        <p:spPr>
          <a:xfrm>
            <a:off x="156425" y="904100"/>
            <a:ext cx="11889000" cy="5835900"/>
          </a:xfrm>
          <a:prstGeom prst="rect">
            <a:avLst/>
          </a:prstGeom>
          <a:noFill/>
          <a:ln>
            <a:noFill/>
          </a:ln>
        </p:spPr>
        <p:txBody>
          <a:bodyPr lIns="91425" tIns="91425" rIns="91425" bIns="91425" anchor="t" anchorCtr="0">
            <a:noAutofit/>
          </a:bodyPr>
          <a:lstStyle/>
          <a:p>
            <a:pPr marL="274320" lvl="0" indent="-320675" rtl="0">
              <a:spcBef>
                <a:spcPts val="0"/>
              </a:spcBef>
              <a:buClr>
                <a:srgbClr val="000000"/>
              </a:buClr>
              <a:buSzPct val="100000"/>
              <a:buFont typeface="Georgia"/>
              <a:buChar char="●"/>
            </a:pPr>
            <a:r>
              <a:rPr lang="en-US" sz="3200">
                <a:latin typeface="Georgia"/>
                <a:ea typeface="Georgia"/>
                <a:cs typeface="Georgia"/>
                <a:sym typeface="Georgia"/>
              </a:rPr>
              <a:t>You may need to change words within your quote so that the sentence is grammatically correct and coherent. </a:t>
            </a:r>
          </a:p>
          <a:p>
            <a:pPr marL="274320" lvl="0" indent="-320675" rtl="0">
              <a:spcBef>
                <a:spcPts val="520"/>
              </a:spcBef>
              <a:buClr>
                <a:srgbClr val="000000"/>
              </a:buClr>
              <a:buSzPct val="100000"/>
              <a:buFont typeface="Georgia"/>
              <a:buChar char="●"/>
            </a:pPr>
            <a:r>
              <a:rPr lang="en-US" sz="3200">
                <a:latin typeface="Georgia"/>
                <a:ea typeface="Georgia"/>
                <a:cs typeface="Georgia"/>
                <a:sym typeface="Georgia"/>
              </a:rPr>
              <a:t>When changing words in a sentence, indicate the change by placing brackets [  ] around the change in the word or the changed word. </a:t>
            </a:r>
          </a:p>
          <a:p>
            <a:pPr marL="274320" lvl="0" indent="-320675" rtl="0">
              <a:spcBef>
                <a:spcPts val="520"/>
              </a:spcBef>
              <a:buClr>
                <a:srgbClr val="000000"/>
              </a:buClr>
              <a:buSzPct val="100000"/>
              <a:buFont typeface="Georgia"/>
              <a:buChar char="●"/>
            </a:pPr>
            <a:r>
              <a:rPr lang="en-US" sz="3200">
                <a:latin typeface="Georgia"/>
                <a:ea typeface="Georgia"/>
                <a:cs typeface="Georgia"/>
                <a:sym typeface="Georgia"/>
              </a:rPr>
              <a:t>The original line in the story is “builds his house out of sturdy brick” but if you need to use past tense, adjust the verb to make it flow and be grammatically correct. </a:t>
            </a:r>
          </a:p>
          <a:p>
            <a:pPr lvl="0" rtl="0">
              <a:spcBef>
                <a:spcPts val="520"/>
              </a:spcBef>
              <a:buClr>
                <a:srgbClr val="0BD0D9"/>
              </a:buClr>
              <a:buFont typeface="Noto Sans Symbols"/>
              <a:buNone/>
            </a:pPr>
            <a:endParaRPr sz="1200">
              <a:latin typeface="Georgia"/>
              <a:ea typeface="Georgia"/>
              <a:cs typeface="Georgia"/>
              <a:sym typeface="Georgia"/>
            </a:endParaRPr>
          </a:p>
          <a:p>
            <a:pPr lvl="0" rtl="0">
              <a:spcBef>
                <a:spcPts val="480"/>
              </a:spcBef>
              <a:buClr>
                <a:srgbClr val="0BD0D9"/>
              </a:buClr>
              <a:buSzPct val="25000"/>
              <a:buFont typeface="Noto Sans Symbols"/>
              <a:buNone/>
            </a:pPr>
            <a:r>
              <a:rPr lang="en-US" sz="3000" b="1">
                <a:latin typeface="Georgia"/>
                <a:ea typeface="Georgia"/>
                <a:cs typeface="Georgia"/>
                <a:sym typeface="Georgia"/>
              </a:rPr>
              <a:t>The third little pig decided to “[build] his house out of sturdy brick” when he remembered his mother’s warning about a wolf.</a:t>
            </a:r>
          </a:p>
          <a:p>
            <a:pPr lvl="0" rtl="0">
              <a:spcBef>
                <a:spcPts val="0"/>
              </a:spcBef>
              <a:buNone/>
            </a:pPr>
            <a:endParaRPr sz="3600" b="1">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1"/>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1"/>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1"/>
                                        <p:tgtEl>
                                          <p:spTgt spid="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59" name="Shape 159"/>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307975" rtl="0">
              <a:lnSpc>
                <a:spcPct val="100000"/>
              </a:lnSpc>
              <a:spcBef>
                <a:spcPts val="0"/>
              </a:spcBef>
              <a:buClr>
                <a:srgbClr val="000000"/>
              </a:buClr>
              <a:buSzPct val="100000"/>
              <a:buFont typeface="Georgia"/>
              <a:buChar char="●"/>
            </a:pPr>
            <a:r>
              <a:rPr lang="en-US" sz="3000">
                <a:latin typeface="Georgia"/>
                <a:ea typeface="Georgia"/>
                <a:cs typeface="Georgia"/>
                <a:sym typeface="Georgia"/>
              </a:rPr>
              <a:t>You may need to omit a word or words in the middle of a long quotation to condense it or embed it into your thoughts. </a:t>
            </a:r>
          </a:p>
          <a:p>
            <a:pPr marL="274320" lvl="0" indent="-307975" rtl="0">
              <a:lnSpc>
                <a:spcPct val="100000"/>
              </a:lnSpc>
              <a:spcBef>
                <a:spcPts val="520"/>
              </a:spcBef>
              <a:buClr>
                <a:srgbClr val="000000"/>
              </a:buClr>
              <a:buSzPct val="100000"/>
              <a:buFont typeface="Georgia"/>
              <a:buChar char="●"/>
            </a:pPr>
            <a:r>
              <a:rPr lang="en-US" sz="3000">
                <a:latin typeface="Georgia"/>
                <a:ea typeface="Georgia"/>
                <a:cs typeface="Georgia"/>
                <a:sym typeface="Georgia"/>
              </a:rPr>
              <a:t>To omit words, use ellipses (…)</a:t>
            </a:r>
          </a:p>
          <a:p>
            <a:pPr marL="274320" lvl="0" indent="-307975" rtl="0">
              <a:lnSpc>
                <a:spcPct val="100000"/>
              </a:lnSpc>
              <a:spcBef>
                <a:spcPts val="520"/>
              </a:spcBef>
              <a:buClr>
                <a:srgbClr val="000000"/>
              </a:buClr>
              <a:buSzPct val="100000"/>
              <a:buFont typeface="Georgia"/>
              <a:buChar char="●"/>
            </a:pPr>
            <a:r>
              <a:rPr lang="en-US" sz="3000">
                <a:latin typeface="Georgia"/>
                <a:ea typeface="Georgia"/>
                <a:cs typeface="Georgia"/>
                <a:sym typeface="Georgia"/>
              </a:rPr>
              <a:t>The writer removed parts of the text and changed “he” to “the wolf” and “but he” to “and” in order for the evidence to make sense and flow within the sentence. </a:t>
            </a:r>
          </a:p>
          <a:p>
            <a:pPr lvl="0" rtl="0">
              <a:lnSpc>
                <a:spcPct val="100000"/>
              </a:lnSpc>
              <a:spcBef>
                <a:spcPts val="520"/>
              </a:spcBef>
              <a:buClr>
                <a:srgbClr val="0BD0D9"/>
              </a:buClr>
              <a:buFont typeface="Noto Sans Symbols"/>
              <a:buNone/>
            </a:pPr>
            <a:endParaRPr sz="3000">
              <a:latin typeface="Georgia"/>
              <a:ea typeface="Georgia"/>
              <a:cs typeface="Georgia"/>
              <a:sym typeface="Georgia"/>
            </a:endParaRPr>
          </a:p>
          <a:p>
            <a:pPr lvl="0" rtl="0">
              <a:lnSpc>
                <a:spcPct val="100000"/>
              </a:lnSpc>
              <a:spcBef>
                <a:spcPts val="520"/>
              </a:spcBef>
              <a:buClr>
                <a:srgbClr val="0BD0D9"/>
              </a:buClr>
              <a:buSzPct val="25000"/>
              <a:buFont typeface="Noto Sans Symbols"/>
              <a:buNone/>
            </a:pPr>
            <a:r>
              <a:rPr lang="en-US" sz="3000" b="1">
                <a:latin typeface="Georgia"/>
                <a:ea typeface="Georgia"/>
                <a:cs typeface="Georgia"/>
                <a:sym typeface="Georgia"/>
              </a:rPr>
              <a:t>Learning from his brothers mistakes, he “built his house out of sturdy bricks…and [the wolf] huffed and puffed…[and] couldn't blow this third little pig's house down.” </a:t>
            </a:r>
          </a:p>
          <a:p>
            <a:pPr lvl="0" rtl="0">
              <a:spcBef>
                <a:spcPts val="0"/>
              </a:spcBef>
              <a:buNone/>
            </a:pPr>
            <a:endParaRPr sz="2600">
              <a:solidFill>
                <a:schemeClr val="dk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Commentary</a:t>
            </a:r>
          </a:p>
        </p:txBody>
      </p:sp>
      <p:sp>
        <p:nvSpPr>
          <p:cNvPr id="166" name="Shape 166"/>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223520" rtl="0">
              <a:lnSpc>
                <a:spcPct val="100000"/>
              </a:lnSpc>
              <a:spcBef>
                <a:spcPts val="0"/>
              </a:spcBef>
              <a:buClr>
                <a:srgbClr val="000000"/>
              </a:buClr>
              <a:buSzPct val="100000"/>
              <a:buFont typeface="Georgia"/>
              <a:buChar char="●"/>
            </a:pPr>
            <a:r>
              <a:rPr lang="en-US" sz="3200">
                <a:latin typeface="Georgia"/>
                <a:ea typeface="Georgia"/>
                <a:cs typeface="Georgia"/>
                <a:sym typeface="Georgia"/>
              </a:rPr>
              <a:t>Your commentary is an analysis or concluding observation that is your way of "wrapping up" the information you have presented in your paragraph. </a:t>
            </a:r>
          </a:p>
          <a:p>
            <a:pPr marL="274320" lvl="0" indent="-223520" rtl="0">
              <a:lnSpc>
                <a:spcPct val="100000"/>
              </a:lnSpc>
              <a:spcBef>
                <a:spcPts val="560"/>
              </a:spcBef>
              <a:buClr>
                <a:srgbClr val="000000"/>
              </a:buClr>
              <a:buSzPct val="100000"/>
              <a:buFont typeface="Georgia"/>
              <a:buChar char="●"/>
            </a:pPr>
            <a:r>
              <a:rPr lang="en-US" sz="3200">
                <a:latin typeface="Georgia"/>
                <a:ea typeface="Georgia"/>
                <a:cs typeface="Georgia"/>
                <a:sym typeface="Georgia"/>
              </a:rPr>
              <a:t>It should explain why the evidence supports your claim. </a:t>
            </a:r>
          </a:p>
          <a:p>
            <a:pPr marL="274320" lvl="0" indent="-223520" rtl="0">
              <a:lnSpc>
                <a:spcPct val="100000"/>
              </a:lnSpc>
              <a:spcBef>
                <a:spcPts val="560"/>
              </a:spcBef>
              <a:buClr>
                <a:srgbClr val="000000"/>
              </a:buClr>
              <a:buSzPct val="100000"/>
              <a:buFont typeface="Georgia"/>
              <a:buChar char="●"/>
            </a:pPr>
            <a:r>
              <a:rPr lang="en-US" sz="3200">
                <a:latin typeface="Georgia"/>
                <a:ea typeface="Georgia"/>
                <a:cs typeface="Georgia"/>
                <a:sym typeface="Georgia"/>
              </a:rPr>
              <a:t>It is important to end with your own analysis of the information rather than with evidence.  </a:t>
            </a:r>
          </a:p>
          <a:p>
            <a:pPr marL="1097280" lvl="3" indent="-297180" rtl="0">
              <a:lnSpc>
                <a:spcPct val="100000"/>
              </a:lnSpc>
              <a:spcBef>
                <a:spcPts val="560"/>
              </a:spcBef>
              <a:buClr>
                <a:srgbClr val="000000"/>
              </a:buClr>
              <a:buSzPct val="100000"/>
              <a:buFont typeface="Georgia"/>
              <a:buChar char="●"/>
            </a:pPr>
            <a:r>
              <a:rPr lang="en-US" sz="3200">
                <a:latin typeface="Georgia"/>
                <a:ea typeface="Georgia"/>
                <a:cs typeface="Georgia"/>
                <a:sym typeface="Georgia"/>
              </a:rPr>
              <a:t>If you end with evidence, you are emphasizing ideas from your source rather than your own.</a:t>
            </a:r>
          </a:p>
          <a:p>
            <a:pPr lvl="0" rtl="0">
              <a:lnSpc>
                <a:spcPct val="100000"/>
              </a:lnSpc>
              <a:spcBef>
                <a:spcPts val="1800"/>
              </a:spcBef>
              <a:buNone/>
            </a:pPr>
            <a:r>
              <a:rPr lang="en-US" sz="3200">
                <a:latin typeface="Georgia"/>
                <a:ea typeface="Georgia"/>
                <a:cs typeface="Georgia"/>
                <a:sym typeface="Georgia"/>
              </a:rPr>
              <a:t>NOTE: It is important to end with your own analysis of the information and not to introduce more support or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Commentary</a:t>
            </a:r>
          </a:p>
        </p:txBody>
      </p:sp>
      <p:sp>
        <p:nvSpPr>
          <p:cNvPr id="173" name="Shape 173"/>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23837" lvl="0" indent="-289877" rtl="0">
              <a:lnSpc>
                <a:spcPct val="100000"/>
              </a:lnSpc>
              <a:spcBef>
                <a:spcPts val="0"/>
              </a:spcBef>
              <a:buClr>
                <a:srgbClr val="000000"/>
              </a:buClr>
              <a:buSzPct val="100000"/>
              <a:buFont typeface="Georgia"/>
              <a:buChar char="●"/>
            </a:pPr>
            <a:r>
              <a:rPr lang="en-US" sz="3600">
                <a:latin typeface="Georgia"/>
                <a:ea typeface="Georgia"/>
                <a:cs typeface="Georgia"/>
                <a:sym typeface="Georgia"/>
              </a:rPr>
              <a:t>Explain how your quote provides evidence for your answer.</a:t>
            </a:r>
          </a:p>
          <a:p>
            <a:pPr marL="223837" lvl="0" indent="-289877" rtl="0">
              <a:lnSpc>
                <a:spcPct val="100000"/>
              </a:lnSpc>
              <a:spcBef>
                <a:spcPts val="0"/>
              </a:spcBef>
              <a:buClr>
                <a:srgbClr val="000000"/>
              </a:buClr>
              <a:buSzPct val="100000"/>
              <a:buFont typeface="Georgia"/>
              <a:buChar char="●"/>
            </a:pPr>
            <a:r>
              <a:rPr lang="en-US" sz="3600">
                <a:latin typeface="Georgia"/>
                <a:ea typeface="Georgia"/>
                <a:cs typeface="Georgia"/>
                <a:sym typeface="Georgia"/>
              </a:rPr>
              <a:t>You can begin with phrases such as: </a:t>
            </a:r>
          </a:p>
          <a:p>
            <a:pPr marL="860425" lvl="3" indent="-321944" rtl="0">
              <a:lnSpc>
                <a:spcPct val="100000"/>
              </a:lnSpc>
              <a:spcBef>
                <a:spcPts val="0"/>
              </a:spcBef>
              <a:buClr>
                <a:srgbClr val="000000"/>
              </a:buClr>
              <a:buSzPct val="100000"/>
              <a:buFont typeface="Georgia"/>
              <a:buChar char="●"/>
            </a:pPr>
            <a:r>
              <a:rPr lang="en-US" sz="3600">
                <a:latin typeface="Georgia"/>
                <a:ea typeface="Georgia"/>
                <a:cs typeface="Georgia"/>
                <a:sym typeface="Georgia"/>
              </a:rPr>
              <a:t>“This (action or character trait) emphasizes…”, </a:t>
            </a:r>
          </a:p>
          <a:p>
            <a:pPr marL="860425" lvl="3" indent="-321944" rtl="0">
              <a:lnSpc>
                <a:spcPct val="100000"/>
              </a:lnSpc>
              <a:spcBef>
                <a:spcPts val="0"/>
              </a:spcBef>
              <a:buClr>
                <a:srgbClr val="000000"/>
              </a:buClr>
              <a:buSzPct val="100000"/>
              <a:buFont typeface="Georgia"/>
              <a:buChar char="●"/>
            </a:pPr>
            <a:r>
              <a:rPr lang="en-US" sz="3600">
                <a:latin typeface="Georgia"/>
                <a:ea typeface="Georgia"/>
                <a:cs typeface="Georgia"/>
                <a:sym typeface="Georgia"/>
              </a:rPr>
              <a:t>“This (action or character trait) demonstrates…”, </a:t>
            </a:r>
          </a:p>
          <a:p>
            <a:pPr marL="860425" lvl="3" indent="-321944" rtl="0">
              <a:lnSpc>
                <a:spcPct val="100000"/>
              </a:lnSpc>
              <a:spcBef>
                <a:spcPts val="0"/>
              </a:spcBef>
              <a:buClr>
                <a:srgbClr val="000000"/>
              </a:buClr>
              <a:buSzPct val="100000"/>
              <a:buFont typeface="Georgia"/>
              <a:buChar char="●"/>
            </a:pPr>
            <a:r>
              <a:rPr lang="en-US" sz="3600">
                <a:latin typeface="Georgia"/>
                <a:ea typeface="Georgia"/>
                <a:cs typeface="Georgia"/>
                <a:sym typeface="Georgia"/>
              </a:rPr>
              <a:t>“This (action or character trait) signifies that…” </a:t>
            </a:r>
          </a:p>
          <a:p>
            <a:pPr marL="860425" lvl="3" indent="-321944" rtl="0">
              <a:lnSpc>
                <a:spcPct val="100000"/>
              </a:lnSpc>
              <a:spcBef>
                <a:spcPts val="0"/>
              </a:spcBef>
              <a:buClr>
                <a:srgbClr val="000000"/>
              </a:buClr>
              <a:buSzPct val="100000"/>
              <a:buFont typeface="Georgia"/>
              <a:buChar char="●"/>
            </a:pPr>
            <a:r>
              <a:rPr lang="en-US" sz="3600">
                <a:latin typeface="Georgia"/>
                <a:ea typeface="Georgia"/>
                <a:cs typeface="Georgia"/>
                <a:sym typeface="Georgia"/>
              </a:rPr>
              <a:t>“Because of this (action or character trait)…”</a:t>
            </a:r>
          </a:p>
          <a:p>
            <a:pPr marL="860425" lvl="3" indent="-321944" rtl="0">
              <a:lnSpc>
                <a:spcPct val="100000"/>
              </a:lnSpc>
              <a:spcBef>
                <a:spcPts val="0"/>
              </a:spcBef>
              <a:buClr>
                <a:srgbClr val="000000"/>
              </a:buClr>
              <a:buSzPct val="100000"/>
              <a:buFont typeface="Georgia"/>
              <a:buChar char="●"/>
            </a:pPr>
            <a:r>
              <a:rPr lang="en-US" sz="3600">
                <a:latin typeface="Georgia"/>
                <a:ea typeface="Georgia"/>
                <a:cs typeface="Georgia"/>
                <a:sym typeface="Georgia"/>
              </a:rPr>
              <a:t>“(Reference to evidence) shows that (reference to claim).”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1"/>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Effect transition="in" filter="fade">
                                      <p:cBhvr>
                                        <p:cTn id="27" dur="1"/>
                                        <p:tgtEl>
                                          <p:spTgt spid="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xEl>
                                              <p:pRg st="5" end="5"/>
                                            </p:txEl>
                                          </p:spTgt>
                                        </p:tgtEl>
                                        <p:attrNameLst>
                                          <p:attrName>style.visibility</p:attrName>
                                        </p:attrNameLst>
                                      </p:cBhvr>
                                      <p:to>
                                        <p:strVal val="visible"/>
                                      </p:to>
                                    </p:set>
                                    <p:animEffect transition="in" filter="fade">
                                      <p:cBhvr>
                                        <p:cTn id="32" dur="1"/>
                                        <p:tgtEl>
                                          <p:spTgt spid="1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xEl>
                                              <p:pRg st="6" end="6"/>
                                            </p:txEl>
                                          </p:spTgt>
                                        </p:tgtEl>
                                        <p:attrNameLst>
                                          <p:attrName>style.visibility</p:attrName>
                                        </p:attrNameLst>
                                      </p:cBhvr>
                                      <p:to>
                                        <p:strVal val="visible"/>
                                      </p:to>
                                    </p:set>
                                    <p:animEffect transition="in" filter="fade">
                                      <p:cBhvr>
                                        <p:cTn id="37" dur="1"/>
                                        <p:tgtEl>
                                          <p:spTgt spid="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Commentary</a:t>
            </a:r>
          </a:p>
        </p:txBody>
      </p:sp>
      <p:sp>
        <p:nvSpPr>
          <p:cNvPr id="180" name="Shape 180"/>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000" b="1">
                <a:latin typeface="Georgia"/>
                <a:ea typeface="Georgia"/>
                <a:cs typeface="Georgia"/>
                <a:sym typeface="Georgia"/>
              </a:rPr>
              <a:t>Back to the pigs…</a:t>
            </a:r>
          </a:p>
          <a:p>
            <a:pPr lvl="0" rtl="0">
              <a:spcBef>
                <a:spcPts val="0"/>
              </a:spcBef>
              <a:buNone/>
            </a:pPr>
            <a:endParaRPr sz="3000">
              <a:latin typeface="Georgia"/>
              <a:ea typeface="Georgia"/>
              <a:cs typeface="Georgia"/>
              <a:sym typeface="Georgia"/>
            </a:endParaRPr>
          </a:p>
          <a:p>
            <a:pPr marL="274320" lvl="0" indent="-210820" rtl="0">
              <a:spcBef>
                <a:spcPts val="0"/>
              </a:spcBef>
              <a:buClr>
                <a:srgbClr val="000000"/>
              </a:buClr>
              <a:buSzPct val="100000"/>
              <a:buFont typeface="Georgia"/>
              <a:buChar char="●"/>
            </a:pPr>
            <a:r>
              <a:rPr lang="en-US" sz="3000">
                <a:latin typeface="Georgia"/>
                <a:ea typeface="Georgia"/>
                <a:cs typeface="Georgia"/>
                <a:sym typeface="Georgia"/>
              </a:rPr>
              <a:t>Connect your evidence to the answer…</a:t>
            </a:r>
          </a:p>
          <a:p>
            <a:pPr marL="274320" lvl="0" indent="-210820" rtl="0">
              <a:spcBef>
                <a:spcPts val="0"/>
              </a:spcBef>
              <a:buClr>
                <a:srgbClr val="000000"/>
              </a:buClr>
              <a:buSzPct val="100000"/>
              <a:buFont typeface="Georgia"/>
              <a:buChar char="●"/>
            </a:pPr>
            <a:r>
              <a:rPr lang="en-US" sz="3000">
                <a:latin typeface="Georgia"/>
                <a:ea typeface="Georgia"/>
                <a:cs typeface="Georgia"/>
                <a:sym typeface="Georgia"/>
              </a:rPr>
              <a:t>Start your sentence with a reiteration (or summary) of what is happening in the quotation. Be specific.</a:t>
            </a:r>
          </a:p>
          <a:p>
            <a:pPr marL="274320" lvl="0" indent="-210820" rtl="0">
              <a:spcBef>
                <a:spcPts val="0"/>
              </a:spcBef>
              <a:buClr>
                <a:srgbClr val="000000"/>
              </a:buClr>
              <a:buSzPct val="100000"/>
              <a:buFont typeface="Georgia"/>
              <a:buChar char="●"/>
            </a:pPr>
            <a:r>
              <a:rPr lang="en-US" sz="3000">
                <a:latin typeface="Georgia"/>
                <a:ea typeface="Georgia"/>
                <a:cs typeface="Georgia"/>
                <a:sym typeface="Georgia"/>
              </a:rPr>
              <a:t>Explain how the text evidence supports your answer.</a:t>
            </a:r>
          </a:p>
          <a:p>
            <a:pPr lvl="0" rtl="0">
              <a:spcBef>
                <a:spcPts val="560"/>
              </a:spcBef>
              <a:buClr>
                <a:srgbClr val="000000"/>
              </a:buClr>
              <a:buFont typeface="Arial"/>
              <a:buNone/>
            </a:pPr>
            <a:endParaRPr sz="3000">
              <a:solidFill>
                <a:schemeClr val="dk1"/>
              </a:solidFill>
              <a:latin typeface="Georgia"/>
              <a:ea typeface="Georgia"/>
              <a:cs typeface="Georgia"/>
              <a:sym typeface="Georgia"/>
            </a:endParaRPr>
          </a:p>
          <a:p>
            <a:pPr lvl="0" rtl="0">
              <a:spcBef>
                <a:spcPts val="560"/>
              </a:spcBef>
              <a:buClr>
                <a:srgbClr val="000000"/>
              </a:buClr>
              <a:buSzPct val="36666"/>
              <a:buFont typeface="Arial"/>
              <a:buNone/>
            </a:pPr>
            <a:r>
              <a:rPr lang="en-US" sz="3000" b="1">
                <a:solidFill>
                  <a:schemeClr val="dk1"/>
                </a:solidFill>
                <a:latin typeface="Georgia"/>
                <a:ea typeface="Georgia"/>
                <a:cs typeface="Georgia"/>
                <a:sym typeface="Georgia"/>
              </a:rPr>
              <a:t>By building his house out of brick, the third pig demonstrates that he is smarter than his brothers, who built their homes out of straw and sticks, because the wolf was unable to destroy his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Effect transition="in" filter="fade">
                                      <p:cBhvr>
                                        <p:cTn id="32" dur="1"/>
                                        <p:tgtEl>
                                          <p:spTgt spid="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Effect transition="in" filter="fade">
                                      <p:cBhvr>
                                        <p:cTn id="37" dur="1"/>
                                        <p:tgtEl>
                                          <p:spTgt spid="1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Let’s put it all together!</a:t>
            </a:r>
          </a:p>
        </p:txBody>
      </p:sp>
      <p:sp>
        <p:nvSpPr>
          <p:cNvPr id="187" name="Shape 187"/>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US" sz="3600">
                <a:solidFill>
                  <a:schemeClr val="dk1"/>
                </a:solidFill>
                <a:latin typeface="Georgia"/>
                <a:ea typeface="Georgia"/>
                <a:cs typeface="Georgia"/>
                <a:sym typeface="Georgia"/>
              </a:rPr>
              <a:t>Question: Which is the wisest little pig in “The Three Little Pigs?”</a:t>
            </a:r>
          </a:p>
          <a:p>
            <a:pPr lvl="0" rtl="0">
              <a:lnSpc>
                <a:spcPct val="100000"/>
              </a:lnSpc>
              <a:spcBef>
                <a:spcPts val="480"/>
              </a:spcBef>
              <a:buClr>
                <a:srgbClr val="0BD0D9"/>
              </a:buClr>
              <a:buFont typeface="Noto Sans Symbols"/>
              <a:buNone/>
            </a:pPr>
            <a:endParaRPr sz="1800">
              <a:solidFill>
                <a:schemeClr val="dk1"/>
              </a:solidFill>
              <a:latin typeface="Georgia"/>
              <a:ea typeface="Georgia"/>
              <a:cs typeface="Georgia"/>
              <a:sym typeface="Georgia"/>
            </a:endParaRPr>
          </a:p>
          <a:p>
            <a:pPr lvl="0" rtl="0">
              <a:lnSpc>
                <a:spcPct val="100000"/>
              </a:lnSpc>
              <a:spcBef>
                <a:spcPts val="560"/>
              </a:spcBef>
              <a:buClr>
                <a:srgbClr val="0BD0D9"/>
              </a:buClr>
              <a:buSzPct val="25000"/>
              <a:buFont typeface="Noto Sans Symbols"/>
              <a:buNone/>
            </a:pPr>
            <a:r>
              <a:rPr lang="en-US" sz="3600">
                <a:solidFill>
                  <a:srgbClr val="0B5394"/>
                </a:solidFill>
                <a:latin typeface="Georgia"/>
                <a:ea typeface="Georgia"/>
                <a:cs typeface="Georgia"/>
                <a:sym typeface="Georgia"/>
              </a:rPr>
              <a:t>In the fairy tale “The Three Little Pigs by Mother Goose,” the third pig is the wisest pig. </a:t>
            </a:r>
            <a:r>
              <a:rPr lang="en-US" sz="3600">
                <a:solidFill>
                  <a:srgbClr val="387025"/>
                </a:solidFill>
                <a:latin typeface="Georgia"/>
                <a:ea typeface="Georgia"/>
                <a:cs typeface="Georgia"/>
                <a:sym typeface="Georgia"/>
              </a:rPr>
              <a:t>Remembering his mother’s warning about a wolf, he “builds his house out of sturdy brick.” </a:t>
            </a:r>
            <a:r>
              <a:rPr lang="en-US" sz="3600">
                <a:solidFill>
                  <a:srgbClr val="7030A0"/>
                </a:solidFill>
                <a:latin typeface="Georgia"/>
                <a:ea typeface="Georgia"/>
                <a:cs typeface="Georgia"/>
                <a:sym typeface="Georgia"/>
              </a:rPr>
              <a:t>By building his house out of a stronger material, the third pig demonstrates that he is smarter than his brothers, who built their homes out of straw and sticks, because the wolf was unable to destroy his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1"/>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Scoring a 1</a:t>
            </a:r>
          </a:p>
        </p:txBody>
      </p:sp>
      <p:sp>
        <p:nvSpPr>
          <p:cNvPr id="194" name="Shape 194"/>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lnSpc>
                <a:spcPct val="90000"/>
              </a:lnSpc>
              <a:spcBef>
                <a:spcPts val="0"/>
              </a:spcBef>
              <a:buClr>
                <a:srgbClr val="0BD0D9"/>
              </a:buClr>
              <a:buSzPct val="25000"/>
              <a:buFont typeface="Noto Sans Symbols"/>
              <a:buNone/>
            </a:pPr>
            <a:r>
              <a:rPr lang="en-US" sz="3400" b="1">
                <a:latin typeface="Georgia"/>
                <a:ea typeface="Georgia"/>
                <a:cs typeface="Georgia"/>
                <a:sym typeface="Georgia"/>
              </a:rPr>
              <a:t>The third little pig is wise because he built his house out of brick.</a:t>
            </a:r>
          </a:p>
          <a:p>
            <a:pPr marL="274320" lvl="0" indent="-321310" rtl="0">
              <a:lnSpc>
                <a:spcPct val="90000"/>
              </a:lnSpc>
              <a:spcBef>
                <a:spcPts val="560"/>
              </a:spcBef>
              <a:buClr>
                <a:srgbClr val="000000"/>
              </a:buClr>
              <a:buSzPct val="100000"/>
              <a:buFont typeface="Georgia"/>
              <a:buChar char="●"/>
            </a:pPr>
            <a:r>
              <a:rPr lang="en-US" sz="3400">
                <a:latin typeface="Georgia"/>
                <a:ea typeface="Georgia"/>
                <a:cs typeface="Georgia"/>
                <a:sym typeface="Georgia"/>
              </a:rPr>
              <a:t>The student does not understand the difference between a general text reference and text evidence. </a:t>
            </a:r>
          </a:p>
          <a:p>
            <a:pPr lvl="0" rtl="0">
              <a:lnSpc>
                <a:spcPct val="90000"/>
              </a:lnSpc>
              <a:spcBef>
                <a:spcPts val="560"/>
              </a:spcBef>
              <a:buClr>
                <a:srgbClr val="0BD0D9"/>
              </a:buClr>
              <a:buFont typeface="Noto Sans Symbols"/>
              <a:buNone/>
            </a:pPr>
            <a:endParaRPr sz="1800">
              <a:latin typeface="Georgia"/>
              <a:ea typeface="Georgia"/>
              <a:cs typeface="Georgia"/>
              <a:sym typeface="Georgia"/>
            </a:endParaRPr>
          </a:p>
          <a:p>
            <a:pPr lvl="0" rtl="0">
              <a:lnSpc>
                <a:spcPct val="90000"/>
              </a:lnSpc>
              <a:spcBef>
                <a:spcPts val="560"/>
              </a:spcBef>
              <a:buClr>
                <a:srgbClr val="0BD0D9"/>
              </a:buClr>
              <a:buSzPct val="25000"/>
              <a:buFont typeface="Noto Sans Symbols"/>
              <a:buNone/>
            </a:pPr>
            <a:r>
              <a:rPr lang="en-US" sz="3400" b="1">
                <a:latin typeface="Georgia"/>
                <a:ea typeface="Georgia"/>
                <a:cs typeface="Georgia"/>
                <a:sym typeface="Georgia"/>
              </a:rPr>
              <a:t>The third little pig is wise because he built his house out of brick and the wolf couldn’t blow it down even though “he huffed and he puffed.”</a:t>
            </a:r>
          </a:p>
          <a:p>
            <a:pPr marL="274320" lvl="0" indent="-321310" rtl="0">
              <a:lnSpc>
                <a:spcPct val="90000"/>
              </a:lnSpc>
              <a:spcBef>
                <a:spcPts val="560"/>
              </a:spcBef>
              <a:buClr>
                <a:srgbClr val="000000"/>
              </a:buClr>
              <a:buSzPct val="100000"/>
              <a:buFont typeface="Georgia"/>
              <a:buChar char="●"/>
            </a:pPr>
            <a:r>
              <a:rPr lang="en-US" sz="3400">
                <a:latin typeface="Georgia"/>
                <a:ea typeface="Georgia"/>
                <a:cs typeface="Georgia"/>
                <a:sym typeface="Georgia"/>
              </a:rPr>
              <a:t>The student’s choice of text evidence may have some relationship to the idea but does not clearly support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1"/>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1"/>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1"/>
                                        <p:tgtEl>
                                          <p:spTgt spid="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Scoring a 1</a:t>
            </a:r>
          </a:p>
        </p:txBody>
      </p:sp>
      <p:sp>
        <p:nvSpPr>
          <p:cNvPr id="201" name="Shape 201"/>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lnSpc>
                <a:spcPct val="100000"/>
              </a:lnSpc>
              <a:spcBef>
                <a:spcPts val="0"/>
              </a:spcBef>
              <a:buClr>
                <a:srgbClr val="0BD0D9"/>
              </a:buClr>
              <a:buSzPct val="25000"/>
              <a:buFont typeface="Noto Sans Symbols"/>
              <a:buNone/>
            </a:pPr>
            <a:r>
              <a:rPr lang="en-US" sz="2400" b="1">
                <a:latin typeface="Georgia"/>
                <a:ea typeface="Georgia"/>
                <a:cs typeface="Georgia"/>
                <a:sym typeface="Georgia"/>
              </a:rPr>
              <a:t>The third little pig is very wise because he builds his house out of brick and offers shelter to his two brothers whose houses were blown down by the roof. He also puts a large pot of water on the fire for the wolf to fall into when he climbs up the chimney.</a:t>
            </a:r>
          </a:p>
          <a:p>
            <a:pPr marL="274320" lvl="0" indent="-319737" rtl="0">
              <a:lnSpc>
                <a:spcPct val="100000"/>
              </a:lnSpc>
              <a:spcBef>
                <a:spcPts val="481"/>
              </a:spcBef>
              <a:buClr>
                <a:srgbClr val="000000"/>
              </a:buClr>
              <a:buSzPct val="100000"/>
              <a:buFont typeface="Georgia"/>
              <a:buChar char="●"/>
            </a:pPr>
            <a:r>
              <a:rPr lang="en-US" sz="3000">
                <a:latin typeface="Georgia"/>
                <a:ea typeface="Georgia"/>
                <a:cs typeface="Georgia"/>
                <a:sym typeface="Georgia"/>
              </a:rPr>
              <a:t>The student includes multiple ideas but does not provide textual support for all of them. </a:t>
            </a:r>
          </a:p>
          <a:p>
            <a:pPr lvl="0" rtl="0">
              <a:lnSpc>
                <a:spcPct val="100000"/>
              </a:lnSpc>
              <a:spcBef>
                <a:spcPts val="481"/>
              </a:spcBef>
              <a:buClr>
                <a:srgbClr val="0BD0D9"/>
              </a:buClr>
              <a:buFont typeface="Noto Sans Symbols"/>
              <a:buNone/>
            </a:pPr>
            <a:endParaRPr sz="3000">
              <a:latin typeface="Georgia"/>
              <a:ea typeface="Georgia"/>
              <a:cs typeface="Georgia"/>
              <a:sym typeface="Georgia"/>
            </a:endParaRPr>
          </a:p>
          <a:p>
            <a:pPr lvl="0" rtl="0">
              <a:lnSpc>
                <a:spcPct val="100000"/>
              </a:lnSpc>
              <a:spcBef>
                <a:spcPts val="481"/>
              </a:spcBef>
              <a:buClr>
                <a:srgbClr val="0BD0D9"/>
              </a:buClr>
              <a:buSzPct val="25000"/>
              <a:buFont typeface="Noto Sans Symbols"/>
              <a:buNone/>
            </a:pPr>
            <a:r>
              <a:rPr lang="en-US" sz="3000" b="1">
                <a:latin typeface="Georgia"/>
                <a:ea typeface="Georgia"/>
                <a:cs typeface="Georgia"/>
                <a:sym typeface="Georgia"/>
              </a:rPr>
              <a:t>In the fairy tale “The Three Little Pigs”, the third little pig is very wise because he is called “the wise little pig.”</a:t>
            </a:r>
          </a:p>
          <a:p>
            <a:pPr marL="274320" lvl="0" indent="-319737" rtl="0">
              <a:lnSpc>
                <a:spcPct val="100000"/>
              </a:lnSpc>
              <a:spcBef>
                <a:spcPts val="481"/>
              </a:spcBef>
              <a:buClr>
                <a:srgbClr val="000000"/>
              </a:buClr>
              <a:buSzPct val="100000"/>
              <a:buFont typeface="Georgia"/>
              <a:buChar char="●"/>
            </a:pPr>
            <a:r>
              <a:rPr lang="en-US" sz="3000">
                <a:latin typeface="Georgia"/>
                <a:ea typeface="Georgia"/>
                <a:cs typeface="Georgia"/>
                <a:sym typeface="Georgia"/>
              </a:rPr>
              <a:t>The student includes both an idea and text evidence, but instead of supporting the idea, the text evidence merely repeats, or “ECHOES,” the idea.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
                                        <p:tgtEl>
                                          <p:spTgt spid="2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lnSpc>
                <a:spcPct val="90000"/>
              </a:lnSpc>
              <a:spcBef>
                <a:spcPts val="0"/>
              </a:spcBef>
              <a:buClr>
                <a:schemeClr val="accent1"/>
              </a:buClr>
              <a:buSzPct val="25000"/>
              <a:buFont typeface="Cambria"/>
              <a:buNone/>
            </a:pPr>
            <a:r>
              <a:rPr lang="en-US" sz="4800">
                <a:latin typeface="Georgia"/>
                <a:ea typeface="Georgia"/>
                <a:cs typeface="Georgia"/>
                <a:sym typeface="Georgia"/>
              </a:rPr>
              <a:t>Claim</a:t>
            </a:r>
          </a:p>
        </p:txBody>
      </p:sp>
      <p:sp>
        <p:nvSpPr>
          <p:cNvPr id="80" name="Shape 80"/>
          <p:cNvSpPr txBox="1"/>
          <p:nvPr/>
        </p:nvSpPr>
        <p:spPr>
          <a:xfrm>
            <a:off x="156425" y="1095050"/>
            <a:ext cx="11889000" cy="5644800"/>
          </a:xfrm>
          <a:prstGeom prst="rect">
            <a:avLst/>
          </a:prstGeom>
          <a:noFill/>
          <a:ln>
            <a:noFill/>
          </a:ln>
        </p:spPr>
        <p:txBody>
          <a:bodyPr lIns="91425" tIns="91425" rIns="91425" bIns="91425" anchor="t" anchorCtr="0">
            <a:noAutofit/>
          </a:bodyPr>
          <a:lstStyle/>
          <a:p>
            <a:pPr marL="457200" lvl="0" indent="-457200" rtl="0">
              <a:lnSpc>
                <a:spcPct val="100000"/>
              </a:lnSpc>
              <a:spcBef>
                <a:spcPts val="0"/>
              </a:spcBef>
              <a:buSzPct val="100000"/>
              <a:buFont typeface="Georgia"/>
              <a:buChar char="●"/>
            </a:pPr>
            <a:r>
              <a:rPr lang="en-US" sz="3600">
                <a:latin typeface="Georgia"/>
                <a:ea typeface="Georgia"/>
                <a:cs typeface="Georgia"/>
                <a:sym typeface="Georgia"/>
              </a:rPr>
              <a:t>Your claim will be an arguable opinion (stated as fact) that you will "prove" with your evidence.</a:t>
            </a:r>
          </a:p>
          <a:p>
            <a:pPr marL="457200" lvl="0" indent="-457200" rtl="0">
              <a:lnSpc>
                <a:spcPct val="100000"/>
              </a:lnSpc>
              <a:spcBef>
                <a:spcPts val="0"/>
              </a:spcBef>
              <a:buSzPct val="100000"/>
              <a:buFont typeface="Georgia"/>
              <a:buChar char="●"/>
            </a:pPr>
            <a:r>
              <a:rPr lang="en-US" sz="3600">
                <a:latin typeface="Georgia"/>
                <a:ea typeface="Georgia"/>
                <a:cs typeface="Georgia"/>
                <a:sym typeface="Georgia"/>
              </a:rPr>
              <a:t>This is also sometimes called a topic sentence. </a:t>
            </a:r>
          </a:p>
          <a:p>
            <a:pPr marL="457200" lvl="0" indent="-457200" rtl="0">
              <a:lnSpc>
                <a:spcPct val="100000"/>
              </a:lnSpc>
              <a:spcBef>
                <a:spcPts val="640"/>
              </a:spcBef>
              <a:buSzPct val="100000"/>
              <a:buFont typeface="Georgia"/>
              <a:buChar char="●"/>
            </a:pPr>
            <a:r>
              <a:rPr lang="en-US" sz="3600">
                <a:latin typeface="Georgia"/>
                <a:ea typeface="Georgia"/>
                <a:cs typeface="Georgia"/>
                <a:sym typeface="Georgia"/>
              </a:rPr>
              <a:t>It should tell the reader what your paragraph will be about…what your opinion is. </a:t>
            </a:r>
          </a:p>
          <a:p>
            <a:pPr marL="457200" lvl="0" indent="-457200" rtl="0">
              <a:lnSpc>
                <a:spcPct val="100000"/>
              </a:lnSpc>
              <a:spcBef>
                <a:spcPts val="640"/>
              </a:spcBef>
              <a:buSzPct val="100000"/>
              <a:buFont typeface="Georgia"/>
              <a:buChar char="●"/>
            </a:pPr>
            <a:r>
              <a:rPr lang="en-US" sz="3600">
                <a:latin typeface="Georgia"/>
                <a:ea typeface="Georgia"/>
                <a:cs typeface="Georgia"/>
                <a:sym typeface="Georgia"/>
              </a:rPr>
              <a:t>It should:</a:t>
            </a:r>
          </a:p>
          <a:p>
            <a:pPr marL="914400" lvl="1" indent="-457200" rtl="0">
              <a:lnSpc>
                <a:spcPct val="100000"/>
              </a:lnSpc>
              <a:spcBef>
                <a:spcPts val="640"/>
              </a:spcBef>
              <a:buSzPct val="112500"/>
              <a:buFont typeface="Georgia"/>
              <a:buChar char="○"/>
            </a:pPr>
            <a:r>
              <a:rPr lang="en-US" sz="3200">
                <a:latin typeface="Georgia"/>
                <a:ea typeface="Georgia"/>
                <a:cs typeface="Georgia"/>
                <a:sym typeface="Georgia"/>
              </a:rPr>
              <a:t>include the author and title that you are discussing</a:t>
            </a:r>
          </a:p>
          <a:p>
            <a:pPr marL="914400" lvl="1" indent="-457200" rtl="0">
              <a:lnSpc>
                <a:spcPct val="100000"/>
              </a:lnSpc>
              <a:spcBef>
                <a:spcPts val="640"/>
              </a:spcBef>
              <a:buSzPct val="112500"/>
              <a:buFont typeface="Georgia"/>
              <a:buChar char="○"/>
            </a:pPr>
            <a:r>
              <a:rPr lang="en-US" sz="3200">
                <a:latin typeface="Georgia"/>
                <a:ea typeface="Georgia"/>
                <a:cs typeface="Georgia"/>
                <a:sym typeface="Georgia"/>
              </a:rPr>
              <a:t>restate the question</a:t>
            </a:r>
          </a:p>
          <a:p>
            <a:pPr marL="914400" lvl="1" indent="-457200" rtl="0">
              <a:lnSpc>
                <a:spcPct val="100000"/>
              </a:lnSpc>
              <a:spcBef>
                <a:spcPts val="640"/>
              </a:spcBef>
              <a:buSzPct val="112500"/>
              <a:buFont typeface="Georgia"/>
              <a:buChar char="○"/>
            </a:pPr>
            <a:r>
              <a:rPr lang="en-US" sz="3200">
                <a:latin typeface="Georgia"/>
                <a:ea typeface="Georgia"/>
                <a:cs typeface="Georgia"/>
                <a:sym typeface="Georgia"/>
              </a:rPr>
              <a:t>answer the question</a:t>
            </a:r>
          </a:p>
          <a:p>
            <a:pPr lvl="0">
              <a:spcBef>
                <a:spcPts val="0"/>
              </a:spcBef>
              <a:buNone/>
            </a:pPr>
            <a:endParaRPr sz="3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Effect transition="in" filter="fade">
                                      <p:cBhvr>
                                        <p:cTn id="22" dur="1"/>
                                        <p:tgtEl>
                                          <p:spTgt spid="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xEl>
                                              <p:pRg st="4" end="4"/>
                                            </p:txEl>
                                          </p:spTgt>
                                        </p:tgtEl>
                                        <p:attrNameLst>
                                          <p:attrName>style.visibility</p:attrName>
                                        </p:attrNameLst>
                                      </p:cBhvr>
                                      <p:to>
                                        <p:strVal val="visible"/>
                                      </p:to>
                                    </p:set>
                                    <p:animEffect transition="in" filter="fade">
                                      <p:cBhvr>
                                        <p:cTn id="27" dur="1"/>
                                        <p:tgtEl>
                                          <p:spTgt spid="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
                                            <p:txEl>
                                              <p:pRg st="5" end="5"/>
                                            </p:txEl>
                                          </p:spTgt>
                                        </p:tgtEl>
                                        <p:attrNameLst>
                                          <p:attrName>style.visibility</p:attrName>
                                        </p:attrNameLst>
                                      </p:cBhvr>
                                      <p:to>
                                        <p:strVal val="visible"/>
                                      </p:to>
                                    </p:set>
                                    <p:animEffect transition="in" filter="fade">
                                      <p:cBhvr>
                                        <p:cTn id="32" dur="1"/>
                                        <p:tgtEl>
                                          <p:spTgt spid="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
                                            <p:txEl>
                                              <p:pRg st="6" end="6"/>
                                            </p:txEl>
                                          </p:spTgt>
                                        </p:tgtEl>
                                        <p:attrNameLst>
                                          <p:attrName>style.visibility</p:attrName>
                                        </p:attrNameLst>
                                      </p:cBhvr>
                                      <p:to>
                                        <p:strVal val="visible"/>
                                      </p:to>
                                    </p:set>
                                    <p:animEffect transition="in" filter="fade">
                                      <p:cBhvr>
                                        <p:cTn id="37" dur="1"/>
                                        <p:tgtEl>
                                          <p:spTgt spid="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xEl>
                                              <p:pRg st="7" end="7"/>
                                            </p:txEl>
                                          </p:spTgt>
                                        </p:tgtEl>
                                        <p:attrNameLst>
                                          <p:attrName>style.visibility</p:attrName>
                                        </p:attrNameLst>
                                      </p:cBhvr>
                                      <p:to>
                                        <p:strVal val="visible"/>
                                      </p:to>
                                    </p:set>
                                    <p:animEffect transition="in" filter="fade">
                                      <p:cBhvr>
                                        <p:cTn id="42" dur="1"/>
                                        <p:tgtEl>
                                          <p:spTgt spid="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Scoring a 2</a:t>
            </a:r>
          </a:p>
        </p:txBody>
      </p:sp>
      <p:sp>
        <p:nvSpPr>
          <p:cNvPr id="208" name="Shape 208"/>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Clr>
                <a:srgbClr val="0BD0D9"/>
              </a:buClr>
              <a:buSzPct val="25000"/>
              <a:buFont typeface="Noto Sans Symbols"/>
              <a:buNone/>
            </a:pPr>
            <a:r>
              <a:rPr lang="en-US" sz="3600" b="1">
                <a:latin typeface="Georgia"/>
                <a:ea typeface="Georgia"/>
                <a:cs typeface="Georgia"/>
                <a:sym typeface="Georgia"/>
              </a:rPr>
              <a:t>In the fairy tale “The Three Little Pigs”, “the third little pig met a man with a load of bricks. The little pig said to him, "Please, man, give me those bricks to build me a house." This the man did, and soon the little pig had built a house with them” which shows that he is wise. </a:t>
            </a:r>
          </a:p>
          <a:p>
            <a:pPr marL="274320" lvl="0" indent="-334010" rtl="0">
              <a:spcBef>
                <a:spcPts val="560"/>
              </a:spcBef>
              <a:buClr>
                <a:srgbClr val="000000"/>
              </a:buClr>
              <a:buSzPct val="100000"/>
              <a:buFont typeface="Georgia"/>
              <a:buChar char="●"/>
            </a:pPr>
            <a:r>
              <a:rPr lang="en-US" sz="3600">
                <a:latin typeface="Georgia"/>
                <a:ea typeface="Georgia"/>
                <a:cs typeface="Georgia"/>
                <a:sym typeface="Georgia"/>
              </a:rPr>
              <a:t>The student’s idea is not as strong as his text evidence. His idea may be too surface-level or too briefly explained to show a deep understanding of the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1"/>
                                        <p:tgtEl>
                                          <p:spTgt spid="2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Scoring a 2</a:t>
            </a:r>
          </a:p>
        </p:txBody>
      </p:sp>
      <p:sp>
        <p:nvSpPr>
          <p:cNvPr id="215" name="Shape 215"/>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Clr>
                <a:srgbClr val="0BD0D9"/>
              </a:buClr>
              <a:buSzPct val="25000"/>
              <a:buFont typeface="Noto Sans Symbols"/>
              <a:buNone/>
            </a:pPr>
            <a:r>
              <a:rPr lang="en-US" sz="3200" b="1">
                <a:latin typeface="Georgia"/>
                <a:ea typeface="Georgia"/>
                <a:cs typeface="Georgia"/>
                <a:sym typeface="Georgia"/>
              </a:rPr>
              <a:t>In the fairy tale “The Three Little Pigs”, the third little pig is very wise because he learns from his brothers’ examples and builds his house out of brick so the wolf is unable “to blow his house down.” By seeing what his brothers’ experienced with their homes, the third pig chooses the smartest material to build an indestructible home.</a:t>
            </a:r>
          </a:p>
          <a:p>
            <a:pPr marL="274320" lvl="0" indent="-308610" rtl="0">
              <a:spcBef>
                <a:spcPts val="560"/>
              </a:spcBef>
              <a:buClr>
                <a:srgbClr val="000000"/>
              </a:buClr>
              <a:buSzPct val="100000"/>
              <a:buFont typeface="Georgia"/>
              <a:buChar char="●"/>
            </a:pPr>
            <a:r>
              <a:rPr lang="en-US" sz="3200">
                <a:latin typeface="Georgia"/>
                <a:ea typeface="Georgia"/>
                <a:cs typeface="Georgia"/>
                <a:sym typeface="Georgia"/>
              </a:rPr>
              <a:t>The student’s text evidence does not support the idea strongly enough to show a deep understanding, usually because there is not enough evidence presented.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
                                        <p:tgtEl>
                                          <p:spTgt spid="2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Scoring a 3</a:t>
            </a:r>
          </a:p>
        </p:txBody>
      </p:sp>
      <p:sp>
        <p:nvSpPr>
          <p:cNvPr id="222" name="Shape 222"/>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Clr>
                <a:srgbClr val="0BD0D9"/>
              </a:buClr>
              <a:buSzPct val="25000"/>
              <a:buFont typeface="Noto Sans Symbols"/>
              <a:buNone/>
            </a:pPr>
            <a:r>
              <a:rPr lang="en-US" sz="3200" b="1">
                <a:latin typeface="Georgia"/>
                <a:ea typeface="Georgia"/>
                <a:cs typeface="Georgia"/>
                <a:sym typeface="Georgia"/>
              </a:rPr>
              <a:t>In the fairy tale “The Three Little Pigs,” the third pig is very wise. Remembering his mother’s warning about a wolf, he “builds his house out of sturdy brick.” By building his house out of a stronger material, the third pig demonstrates that he is smarter than his brothers, who built their homes out of straw and sticks, because the wolf was unable to destroy his property. </a:t>
            </a:r>
          </a:p>
          <a:p>
            <a:pPr marL="274320" lvl="0" indent="-320675" rtl="0">
              <a:spcBef>
                <a:spcPts val="520"/>
              </a:spcBef>
              <a:buClr>
                <a:srgbClr val="000000"/>
              </a:buClr>
              <a:buSzPct val="100000"/>
              <a:buFont typeface="Georgia"/>
              <a:buChar char="●"/>
            </a:pPr>
            <a:r>
              <a:rPr lang="en-US" sz="3200">
                <a:latin typeface="Georgia"/>
                <a:ea typeface="Georgia"/>
                <a:cs typeface="Georgia"/>
                <a:sym typeface="Georgia"/>
              </a:rPr>
              <a:t>Both the student’s ideas and choice of textual evidence are strong. It is this combination that demonstrates the student’s depth of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1"/>
                                        <p:tgtEl>
                                          <p:spTgt spid="2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CEC Example</a:t>
            </a:r>
          </a:p>
        </p:txBody>
      </p:sp>
      <p:sp>
        <p:nvSpPr>
          <p:cNvPr id="229" name="Shape 229"/>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600" b="1">
                <a:solidFill>
                  <a:schemeClr val="dk1"/>
                </a:solidFill>
                <a:latin typeface="Georgia"/>
                <a:ea typeface="Georgia"/>
                <a:cs typeface="Georgia"/>
                <a:sym typeface="Georgia"/>
              </a:rPr>
              <a:t>Question:</a:t>
            </a:r>
          </a:p>
          <a:p>
            <a:pPr lvl="0" rtl="0">
              <a:spcBef>
                <a:spcPts val="0"/>
              </a:spcBef>
              <a:buNone/>
            </a:pPr>
            <a:endParaRPr sz="3600" b="1">
              <a:solidFill>
                <a:schemeClr val="dk1"/>
              </a:solidFill>
              <a:latin typeface="Georgia"/>
              <a:ea typeface="Georgia"/>
              <a:cs typeface="Georgia"/>
              <a:sym typeface="Georgia"/>
            </a:endParaRPr>
          </a:p>
          <a:p>
            <a:pPr lvl="0" rtl="0">
              <a:spcBef>
                <a:spcPts val="0"/>
              </a:spcBef>
              <a:buClr>
                <a:schemeClr val="dk1"/>
              </a:buClr>
              <a:buSzPct val="30555"/>
              <a:buFont typeface="Arial"/>
              <a:buNone/>
            </a:pPr>
            <a:r>
              <a:rPr lang="en-US" sz="3600" b="1">
                <a:solidFill>
                  <a:schemeClr val="dk1"/>
                </a:solidFill>
                <a:latin typeface="Georgia"/>
                <a:ea typeface="Georgia"/>
                <a:cs typeface="Georgia"/>
                <a:sym typeface="Georgia"/>
              </a:rPr>
              <a:t>In “The Most Dangerous Game,” what is one significant internal change that Rainsford experiences due to his stay on Ship Trap Island? </a:t>
            </a:r>
          </a:p>
          <a:p>
            <a:pPr marL="0" lvl="0" indent="0" rtl="0">
              <a:spcBef>
                <a:spcPts val="520"/>
              </a:spcBef>
              <a:buNone/>
            </a:pPr>
            <a:endParaRPr sz="2600">
              <a:solidFill>
                <a:srgbClr val="53494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1"/>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1"/>
                                        <p:tgtEl>
                                          <p:spTgt spid="2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xEl>
                                              <p:pRg st="3" end="3"/>
                                            </p:txEl>
                                          </p:spTgt>
                                        </p:tgtEl>
                                        <p:attrNameLst>
                                          <p:attrName>style.visibility</p:attrName>
                                        </p:attrNameLst>
                                      </p:cBhvr>
                                      <p:to>
                                        <p:strVal val="visible"/>
                                      </p:to>
                                    </p:set>
                                    <p:animEffect transition="in" filter="fade">
                                      <p:cBhvr>
                                        <p:cTn id="22" dur="1"/>
                                        <p:tgtEl>
                                          <p:spTgt spid="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CEC Example</a:t>
            </a:r>
          </a:p>
        </p:txBody>
      </p:sp>
      <p:sp>
        <p:nvSpPr>
          <p:cNvPr id="236" name="Shape 236"/>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600">
                <a:solidFill>
                  <a:srgbClr val="DF2E28"/>
                </a:solidFill>
                <a:latin typeface="Georgia"/>
                <a:ea typeface="Georgia"/>
                <a:cs typeface="Georgia"/>
                <a:sym typeface="Georgia"/>
              </a:rPr>
              <a:t>Claim:</a:t>
            </a:r>
          </a:p>
          <a:p>
            <a:pPr lvl="0" rtl="0">
              <a:spcBef>
                <a:spcPts val="0"/>
              </a:spcBef>
              <a:buClr>
                <a:schemeClr val="dk1"/>
              </a:buClr>
              <a:buSzPct val="30555"/>
              <a:buFont typeface="Arial"/>
              <a:buNone/>
            </a:pPr>
            <a:r>
              <a:rPr lang="en-US" sz="3600">
                <a:solidFill>
                  <a:srgbClr val="DF2E28"/>
                </a:solidFill>
                <a:latin typeface="Georgia"/>
                <a:ea typeface="Georgia"/>
                <a:cs typeface="Georgia"/>
                <a:sym typeface="Georgia"/>
              </a:rPr>
              <a:t>In Richard Connell’s short story “The Most Dangerous Game,” Rainsford experiences a significant internal transformation when he learns to empathize with the fear of hunted animals.  </a:t>
            </a:r>
          </a:p>
          <a:p>
            <a:pPr marL="0" lvl="0" indent="0" rtl="0">
              <a:spcBef>
                <a:spcPts val="720"/>
              </a:spcBef>
              <a:buNone/>
            </a:pPr>
            <a:endParaRPr sz="3600">
              <a:solidFill>
                <a:srgbClr val="534949"/>
              </a:solidFill>
              <a:latin typeface="Georgia"/>
              <a:ea typeface="Georgia"/>
              <a:cs typeface="Georgia"/>
              <a:sym typeface="Georgia"/>
            </a:endParaRPr>
          </a:p>
          <a:p>
            <a:pPr marL="0" lvl="0" indent="0" rtl="0">
              <a:spcBef>
                <a:spcPts val="720"/>
              </a:spcBef>
              <a:buNone/>
            </a:pPr>
            <a:r>
              <a:rPr lang="en-US" sz="3600">
                <a:solidFill>
                  <a:schemeClr val="dk1"/>
                </a:solidFill>
                <a:latin typeface="Georgia"/>
                <a:ea typeface="Georgia"/>
                <a:cs typeface="Georgia"/>
                <a:sym typeface="Georgia"/>
              </a:rPr>
              <a:t>Notice that it gives the title and author, restates the question using the same words, and directly gives an answer to the question. </a:t>
            </a:r>
          </a:p>
          <a:p>
            <a:pPr lvl="0" rtl="0">
              <a:spcBef>
                <a:spcPts val="0"/>
              </a:spcBef>
              <a:buNone/>
            </a:pPr>
            <a:endParaRPr sz="3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CEC Example</a:t>
            </a:r>
          </a:p>
        </p:txBody>
      </p:sp>
      <p:sp>
        <p:nvSpPr>
          <p:cNvPr id="243" name="Shape 243"/>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400">
                <a:solidFill>
                  <a:srgbClr val="008000"/>
                </a:solidFill>
                <a:latin typeface="Georgia"/>
                <a:ea typeface="Georgia"/>
                <a:cs typeface="Georgia"/>
                <a:sym typeface="Georgia"/>
              </a:rPr>
              <a:t>Evidence:</a:t>
            </a:r>
          </a:p>
          <a:p>
            <a:pPr lvl="0" rtl="0">
              <a:spcBef>
                <a:spcPts val="0"/>
              </a:spcBef>
              <a:buClr>
                <a:schemeClr val="dk1"/>
              </a:buClr>
              <a:buSzPct val="32352"/>
              <a:buFont typeface="Arial"/>
              <a:buNone/>
            </a:pPr>
            <a:r>
              <a:rPr lang="en-US" sz="3400">
                <a:solidFill>
                  <a:srgbClr val="008000"/>
                </a:solidFill>
                <a:latin typeface="Georgia"/>
                <a:ea typeface="Georgia"/>
                <a:cs typeface="Georgia"/>
                <a:sym typeface="Georgia"/>
              </a:rPr>
              <a:t>Before arriving at Ship Trap Island, Rainsford does not believe hunted animals have any awareness, and states, “Bah!  They’ve no understanding.”  But after being hunted by Zaroff, his perspective shifts to “[knowing] now how an animal at bay feels.”  </a:t>
            </a:r>
          </a:p>
          <a:p>
            <a:pPr marL="0" lvl="0" indent="0" rtl="0">
              <a:spcBef>
                <a:spcPts val="600"/>
              </a:spcBef>
              <a:buNone/>
            </a:pPr>
            <a:endParaRPr sz="1800">
              <a:latin typeface="Georgia"/>
              <a:ea typeface="Georgia"/>
              <a:cs typeface="Georgia"/>
              <a:sym typeface="Georgia"/>
            </a:endParaRPr>
          </a:p>
          <a:p>
            <a:pPr marL="0" lvl="0" indent="0" rtl="0">
              <a:spcBef>
                <a:spcPts val="600"/>
              </a:spcBef>
              <a:buNone/>
            </a:pPr>
            <a:r>
              <a:rPr lang="en-US" sz="3400">
                <a:latin typeface="Georgia"/>
                <a:ea typeface="Georgia"/>
                <a:cs typeface="Georgia"/>
                <a:sym typeface="Georgia"/>
              </a:rPr>
              <a:t>These two sentences provide evidence that directly supports the answer. </a:t>
            </a:r>
          </a:p>
          <a:p>
            <a:pPr marL="0" lvl="0" indent="0" rtl="0">
              <a:spcBef>
                <a:spcPts val="600"/>
              </a:spcBef>
              <a:buNone/>
            </a:pPr>
            <a:r>
              <a:rPr lang="en-US" sz="3400">
                <a:latin typeface="Georgia"/>
                <a:ea typeface="Georgia"/>
                <a:cs typeface="Georgia"/>
                <a:sym typeface="Georgia"/>
              </a:rPr>
              <a:t>Notice how well the quotes are embedded into the sentences.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1"/>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1"/>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1"/>
                                        <p:tgtEl>
                                          <p:spTgt spid="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4" end="4"/>
                                            </p:txEl>
                                          </p:spTgt>
                                        </p:tgtEl>
                                        <p:attrNameLst>
                                          <p:attrName>style.visibility</p:attrName>
                                        </p:attrNameLst>
                                      </p:cBhvr>
                                      <p:to>
                                        <p:strVal val="visible"/>
                                      </p:to>
                                    </p:set>
                                    <p:animEffect transition="in" filter="fade">
                                      <p:cBhvr>
                                        <p:cTn id="27" dur="1"/>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CEC Example</a:t>
            </a:r>
          </a:p>
        </p:txBody>
      </p:sp>
      <p:sp>
        <p:nvSpPr>
          <p:cNvPr id="250" name="Shape 250"/>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600">
                <a:solidFill>
                  <a:srgbClr val="3333CC"/>
                </a:solidFill>
                <a:latin typeface="Georgia"/>
                <a:ea typeface="Georgia"/>
                <a:cs typeface="Georgia"/>
                <a:sym typeface="Georgia"/>
              </a:rPr>
              <a:t>Commentary:</a:t>
            </a:r>
          </a:p>
          <a:p>
            <a:pPr lvl="0" rtl="0">
              <a:spcBef>
                <a:spcPts val="0"/>
              </a:spcBef>
              <a:buClr>
                <a:schemeClr val="dk1"/>
              </a:buClr>
              <a:buSzPct val="30555"/>
              <a:buFont typeface="Arial"/>
              <a:buNone/>
            </a:pPr>
            <a:r>
              <a:rPr lang="en-US" sz="3600">
                <a:solidFill>
                  <a:srgbClr val="3333CC"/>
                </a:solidFill>
                <a:latin typeface="Georgia"/>
                <a:ea typeface="Georgia"/>
                <a:cs typeface="Georgia"/>
                <a:sym typeface="Georgia"/>
              </a:rPr>
              <a:t>After his stay on this eerie island, Rainsford directly realizes that the hunted do indeed experience a keen and comprehending terror.</a:t>
            </a:r>
          </a:p>
          <a:p>
            <a:pPr marL="0" lvl="0" indent="0" rtl="0">
              <a:spcBef>
                <a:spcPts val="600"/>
              </a:spcBef>
              <a:buNone/>
            </a:pPr>
            <a:endParaRPr sz="3600">
              <a:solidFill>
                <a:srgbClr val="534949"/>
              </a:solidFill>
              <a:latin typeface="Georgia"/>
              <a:ea typeface="Georgia"/>
              <a:cs typeface="Georgia"/>
              <a:sym typeface="Georgia"/>
            </a:endParaRPr>
          </a:p>
          <a:p>
            <a:pPr marL="0" lvl="0" indent="0" rtl="0">
              <a:spcBef>
                <a:spcPts val="600"/>
              </a:spcBef>
              <a:buNone/>
            </a:pPr>
            <a:r>
              <a:rPr lang="en-US" sz="3600">
                <a:latin typeface="Georgia"/>
                <a:ea typeface="Georgia"/>
                <a:cs typeface="Georgia"/>
                <a:sym typeface="Georgia"/>
              </a:rPr>
              <a:t>This sentence explains how the quote supports the answer to better prove the answer.</a:t>
            </a:r>
          </a:p>
          <a:p>
            <a:pPr lvl="0" rtl="0">
              <a:spcBef>
                <a:spcPts val="0"/>
              </a:spcBef>
              <a:buNone/>
            </a:pPr>
            <a:endParaRPr sz="3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1"/>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1"/>
                                        <p:tgtEl>
                                          <p:spTgt spid="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Effect transition="in" filter="fade">
                                      <p:cBhvr>
                                        <p:cTn id="22" dur="1"/>
                                        <p:tgtEl>
                                          <p:spTgt spid="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Effect transition="in" filter="fade">
                                      <p:cBhvr>
                                        <p:cTn id="27" dur="1"/>
                                        <p:tgtEl>
                                          <p:spTgt spid="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CEC Example</a:t>
            </a:r>
          </a:p>
        </p:txBody>
      </p:sp>
      <p:sp>
        <p:nvSpPr>
          <p:cNvPr id="257" name="Shape 257"/>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a:spcBef>
                <a:spcPts val="0"/>
              </a:spcBef>
              <a:buNone/>
            </a:pPr>
            <a:r>
              <a:rPr lang="en-US" sz="2800">
                <a:latin typeface="Georgia"/>
                <a:ea typeface="Georgia"/>
                <a:cs typeface="Georgia"/>
                <a:sym typeface="Georgia"/>
              </a:rPr>
              <a:t>Put it all together:</a:t>
            </a:r>
          </a:p>
          <a:p>
            <a:pPr lvl="0" rtl="0">
              <a:spcBef>
                <a:spcPts val="0"/>
              </a:spcBef>
              <a:buNone/>
            </a:pPr>
            <a:r>
              <a:rPr lang="en-US" sz="2800" b="1">
                <a:solidFill>
                  <a:schemeClr val="dk1"/>
                </a:solidFill>
                <a:latin typeface="Georgia"/>
                <a:ea typeface="Georgia"/>
                <a:cs typeface="Georgia"/>
                <a:sym typeface="Georgia"/>
              </a:rPr>
              <a:t>In “The Most Dangerous Game,” what is one significant internal change that Rainsford experiences due to his stay on Ship Trap Island?</a:t>
            </a:r>
          </a:p>
          <a:p>
            <a:pPr lvl="0" rtl="0">
              <a:spcBef>
                <a:spcPts val="0"/>
              </a:spcBef>
              <a:buNone/>
            </a:pPr>
            <a:r>
              <a:rPr lang="en-US" sz="2800">
                <a:solidFill>
                  <a:srgbClr val="DF2E28"/>
                </a:solidFill>
                <a:latin typeface="Georgia"/>
                <a:ea typeface="Georgia"/>
                <a:cs typeface="Georgia"/>
                <a:sym typeface="Georgia"/>
              </a:rPr>
              <a:t>In Richard Connell’s short story “The Most Dangerous Game”, Rainsford experiences a significant internal transformation when he learns to empathize with the fear of hunted animals. </a:t>
            </a:r>
            <a:r>
              <a:rPr lang="en-US" sz="2800">
                <a:solidFill>
                  <a:srgbClr val="008000"/>
                </a:solidFill>
                <a:latin typeface="Georgia"/>
                <a:ea typeface="Georgia"/>
                <a:cs typeface="Georgia"/>
                <a:sym typeface="Georgia"/>
              </a:rPr>
              <a:t>Before arriving at </a:t>
            </a:r>
            <a:br>
              <a:rPr lang="en-US" sz="2800">
                <a:solidFill>
                  <a:srgbClr val="008000"/>
                </a:solidFill>
                <a:latin typeface="Georgia"/>
                <a:ea typeface="Georgia"/>
                <a:cs typeface="Georgia"/>
                <a:sym typeface="Georgia"/>
              </a:rPr>
            </a:br>
            <a:r>
              <a:rPr lang="en-US" sz="2800">
                <a:solidFill>
                  <a:srgbClr val="008000"/>
                </a:solidFill>
                <a:latin typeface="Georgia"/>
                <a:ea typeface="Georgia"/>
                <a:cs typeface="Georgia"/>
                <a:sym typeface="Georgia"/>
              </a:rPr>
              <a:t>Ship Trap Island, Rainsford does not believe hunted animals have any awareness, and states, “Bah!  They’ve no understanding.”  But after being hunted by Zaroff his perspective shifts to “[knowing] now how an animal at bay feels.” </a:t>
            </a:r>
            <a:r>
              <a:rPr lang="en-US" sz="2800">
                <a:solidFill>
                  <a:srgbClr val="3333CC"/>
                </a:solidFill>
                <a:latin typeface="Georgia"/>
                <a:ea typeface="Georgia"/>
                <a:cs typeface="Georgia"/>
                <a:sym typeface="Georgia"/>
              </a:rPr>
              <a:t>After his stay on this eerie island, Rainsford directly realizes that the hunted do indeed experience a keen and comprehending terror.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
                                        <p:tgtEl>
                                          <p:spTgt spid="2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US" sz="4800">
                <a:latin typeface="Georgia"/>
                <a:ea typeface="Georgia"/>
                <a:cs typeface="Georgia"/>
                <a:sym typeface="Georgia"/>
              </a:rPr>
              <a:t>Claim</a:t>
            </a:r>
          </a:p>
        </p:txBody>
      </p:sp>
      <p:sp>
        <p:nvSpPr>
          <p:cNvPr id="87" name="Shape 87"/>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23837" lvl="0" indent="-289877" rtl="0">
              <a:lnSpc>
                <a:spcPct val="90000"/>
              </a:lnSpc>
              <a:spcBef>
                <a:spcPts val="1800"/>
              </a:spcBef>
              <a:buClr>
                <a:srgbClr val="000000"/>
              </a:buClr>
              <a:buSzPct val="100000"/>
              <a:buFont typeface="Georgia"/>
              <a:buChar char="●"/>
            </a:pPr>
            <a:r>
              <a:rPr lang="en-US" sz="3600">
                <a:latin typeface="Georgia"/>
                <a:ea typeface="Georgia"/>
                <a:cs typeface="Georgia"/>
                <a:sym typeface="Georgia"/>
              </a:rPr>
              <a:t>Do not use phrases like:</a:t>
            </a:r>
          </a:p>
          <a:p>
            <a:pPr marL="860425" lvl="3" indent="-321944" rtl="0">
              <a:lnSpc>
                <a:spcPct val="90000"/>
              </a:lnSpc>
              <a:spcBef>
                <a:spcPts val="1800"/>
              </a:spcBef>
              <a:buClr>
                <a:srgbClr val="000000"/>
              </a:buClr>
              <a:buSzPct val="100000"/>
              <a:buFont typeface="Georgia"/>
              <a:buChar char="●"/>
            </a:pPr>
            <a:r>
              <a:rPr lang="en-US" sz="3600">
                <a:latin typeface="Georgia"/>
                <a:ea typeface="Georgia"/>
                <a:cs typeface="Georgia"/>
                <a:sym typeface="Georgia"/>
              </a:rPr>
              <a:t>“In my opinion…”</a:t>
            </a:r>
          </a:p>
          <a:p>
            <a:pPr marL="860425" lvl="3" indent="-321944" rtl="0">
              <a:lnSpc>
                <a:spcPct val="90000"/>
              </a:lnSpc>
              <a:spcBef>
                <a:spcPts val="1000"/>
              </a:spcBef>
              <a:buClr>
                <a:srgbClr val="000000"/>
              </a:buClr>
              <a:buSzPct val="100000"/>
              <a:buFont typeface="Georgia"/>
              <a:buChar char="●"/>
            </a:pPr>
            <a:r>
              <a:rPr lang="en-US" sz="3600">
                <a:latin typeface="Georgia"/>
                <a:ea typeface="Georgia"/>
                <a:cs typeface="Georgia"/>
                <a:sym typeface="Georgia"/>
              </a:rPr>
              <a:t>“I think…”</a:t>
            </a:r>
          </a:p>
          <a:p>
            <a:pPr marL="860425" lvl="3" indent="-321944" rtl="0">
              <a:lnSpc>
                <a:spcPct val="90000"/>
              </a:lnSpc>
              <a:spcBef>
                <a:spcPts val="1000"/>
              </a:spcBef>
              <a:buClr>
                <a:srgbClr val="000000"/>
              </a:buClr>
              <a:buSzPct val="100000"/>
              <a:buFont typeface="Georgia"/>
              <a:buChar char="●"/>
            </a:pPr>
            <a:r>
              <a:rPr lang="en-US" sz="3600">
                <a:latin typeface="Georgia"/>
                <a:ea typeface="Georgia"/>
                <a:cs typeface="Georgia"/>
                <a:sym typeface="Georgia"/>
              </a:rPr>
              <a:t>“I believe…”</a:t>
            </a:r>
          </a:p>
          <a:p>
            <a:pPr marL="223837" lvl="0" indent="-289877" rtl="0">
              <a:lnSpc>
                <a:spcPct val="90000"/>
              </a:lnSpc>
              <a:spcBef>
                <a:spcPts val="1800"/>
              </a:spcBef>
              <a:buClr>
                <a:srgbClr val="000000"/>
              </a:buClr>
              <a:buSzPct val="100000"/>
              <a:buFont typeface="Georgia"/>
              <a:buChar char="●"/>
            </a:pPr>
            <a:r>
              <a:rPr lang="en-US" sz="3600">
                <a:latin typeface="Georgia"/>
                <a:ea typeface="Georgia"/>
                <a:cs typeface="Georgia"/>
                <a:sym typeface="Georgia"/>
              </a:rPr>
              <a:t>Do not “talk” to the reader.</a:t>
            </a:r>
          </a:p>
          <a:p>
            <a:pPr marL="860425" lvl="3" indent="-321944" rtl="0">
              <a:lnSpc>
                <a:spcPct val="90000"/>
              </a:lnSpc>
              <a:spcBef>
                <a:spcPts val="1000"/>
              </a:spcBef>
              <a:buClr>
                <a:srgbClr val="000000"/>
              </a:buClr>
              <a:buSzPct val="100000"/>
              <a:buFont typeface="Georgia"/>
              <a:buChar char="●"/>
            </a:pPr>
            <a:r>
              <a:rPr lang="en-US" sz="3600">
                <a:latin typeface="Georgia"/>
                <a:ea typeface="Georgia"/>
                <a:cs typeface="Georgia"/>
                <a:sym typeface="Georgia"/>
              </a:rPr>
              <a:t>“I am going to answer the question…”</a:t>
            </a:r>
          </a:p>
          <a:p>
            <a:pPr marL="860425" lvl="3" indent="-321944" rtl="0">
              <a:lnSpc>
                <a:spcPct val="90000"/>
              </a:lnSpc>
              <a:spcBef>
                <a:spcPts val="1000"/>
              </a:spcBef>
              <a:spcAft>
                <a:spcPts val="2100"/>
              </a:spcAft>
              <a:buClr>
                <a:srgbClr val="000000"/>
              </a:buClr>
              <a:buSzPct val="100000"/>
              <a:buFont typeface="Georgia"/>
              <a:buChar char="●"/>
            </a:pPr>
            <a:r>
              <a:rPr lang="en-US" sz="3600">
                <a:latin typeface="Georgia"/>
                <a:ea typeface="Georgia"/>
                <a:cs typeface="Georgia"/>
                <a:sym typeface="Georgia"/>
              </a:rPr>
              <a:t>“I think you should agree with me…”</a:t>
            </a:r>
          </a:p>
          <a:p>
            <a:pPr lvl="0" rtl="0">
              <a:spcBef>
                <a:spcPts val="0"/>
              </a:spcBef>
              <a:buNone/>
            </a:pPr>
            <a:endParaRPr sz="3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1"/>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1"/>
                                        <p:tgtEl>
                                          <p:spTgt spid="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Effect transition="in" filter="fade">
                                      <p:cBhvr>
                                        <p:cTn id="27" dur="1"/>
                                        <p:tgtEl>
                                          <p:spTgt spid="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xEl>
                                              <p:pRg st="5" end="5"/>
                                            </p:txEl>
                                          </p:spTgt>
                                        </p:tgtEl>
                                        <p:attrNameLst>
                                          <p:attrName>style.visibility</p:attrName>
                                        </p:attrNameLst>
                                      </p:cBhvr>
                                      <p:to>
                                        <p:strVal val="visible"/>
                                      </p:to>
                                    </p:set>
                                    <p:animEffect transition="in" filter="fade">
                                      <p:cBhvr>
                                        <p:cTn id="32" dur="1"/>
                                        <p:tgtEl>
                                          <p:spTgt spid="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
                                            <p:txEl>
                                              <p:pRg st="6" end="6"/>
                                            </p:txEl>
                                          </p:spTgt>
                                        </p:tgtEl>
                                        <p:attrNameLst>
                                          <p:attrName>style.visibility</p:attrName>
                                        </p:attrNameLst>
                                      </p:cBhvr>
                                      <p:to>
                                        <p:strVal val="visible"/>
                                      </p:to>
                                    </p:set>
                                    <p:animEffect transition="in" filter="fade">
                                      <p:cBhvr>
                                        <p:cTn id="37" dur="1"/>
                                        <p:tgtEl>
                                          <p:spTgt spid="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
                                            <p:txEl>
                                              <p:pRg st="7" end="7"/>
                                            </p:txEl>
                                          </p:spTgt>
                                        </p:tgtEl>
                                        <p:attrNameLst>
                                          <p:attrName>style.visibility</p:attrName>
                                        </p:attrNameLst>
                                      </p:cBhvr>
                                      <p:to>
                                        <p:strVal val="visible"/>
                                      </p:to>
                                    </p:set>
                                    <p:animEffect transition="in" filter="fade">
                                      <p:cBhvr>
                                        <p:cTn id="42" dur="1"/>
                                        <p:tgtEl>
                                          <p:spTgt spid="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lnSpc>
                <a:spcPct val="90000"/>
              </a:lnSpc>
              <a:spcBef>
                <a:spcPts val="0"/>
              </a:spcBef>
              <a:buClr>
                <a:schemeClr val="dk1"/>
              </a:buClr>
              <a:buSzPct val="25000"/>
              <a:buFont typeface="Arial"/>
              <a:buNone/>
            </a:pPr>
            <a:r>
              <a:rPr lang="en-US" sz="4800">
                <a:latin typeface="Georgia"/>
                <a:ea typeface="Georgia"/>
                <a:cs typeface="Georgia"/>
                <a:sym typeface="Georgia"/>
              </a:rPr>
              <a:t>Claim</a:t>
            </a:r>
          </a:p>
        </p:txBody>
      </p:sp>
      <p:sp>
        <p:nvSpPr>
          <p:cNvPr id="94" name="Shape 94"/>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US" sz="3600" b="1" i="1" u="sng">
                <a:latin typeface="Georgia"/>
                <a:ea typeface="Georgia"/>
                <a:cs typeface="Georgia"/>
                <a:sym typeface="Georgia"/>
              </a:rPr>
              <a:t>Let’s practice making some claims!</a:t>
            </a:r>
          </a:p>
          <a:p>
            <a:pPr lvl="0" rtl="0">
              <a:lnSpc>
                <a:spcPct val="90000"/>
              </a:lnSpc>
              <a:spcBef>
                <a:spcPts val="0"/>
              </a:spcBef>
              <a:buNone/>
            </a:pPr>
            <a:endParaRPr sz="1200">
              <a:latin typeface="Georgia"/>
              <a:ea typeface="Georgia"/>
              <a:cs typeface="Georgia"/>
              <a:sym typeface="Georgia"/>
            </a:endParaRPr>
          </a:p>
          <a:p>
            <a:pPr marL="274320" lvl="0" indent="-236220" rtl="0">
              <a:lnSpc>
                <a:spcPct val="90000"/>
              </a:lnSpc>
              <a:spcBef>
                <a:spcPts val="680"/>
              </a:spcBef>
              <a:buClr>
                <a:srgbClr val="000000"/>
              </a:buClr>
              <a:buSzPct val="100000"/>
              <a:buFont typeface="Georgia"/>
              <a:buChar char="●"/>
            </a:pPr>
            <a:r>
              <a:rPr lang="en-US" sz="3600">
                <a:latin typeface="Georgia"/>
                <a:ea typeface="Georgia"/>
                <a:cs typeface="Georgia"/>
                <a:sym typeface="Georgia"/>
              </a:rPr>
              <a:t>When you go to the movies, what is the best snack?</a:t>
            </a:r>
          </a:p>
          <a:p>
            <a:pPr marL="274320" lvl="0" indent="-236220" rtl="0">
              <a:lnSpc>
                <a:spcPct val="90000"/>
              </a:lnSpc>
              <a:spcBef>
                <a:spcPts val="680"/>
              </a:spcBef>
              <a:buClr>
                <a:srgbClr val="000000"/>
              </a:buClr>
              <a:buSzPct val="100000"/>
              <a:buFont typeface="Georgia"/>
              <a:buChar char="●"/>
            </a:pPr>
            <a:r>
              <a:rPr lang="en-US" sz="3600">
                <a:latin typeface="Georgia"/>
                <a:ea typeface="Georgia"/>
                <a:cs typeface="Georgia"/>
                <a:sym typeface="Georgia"/>
              </a:rPr>
              <a:t>What is the best kind of music?</a:t>
            </a:r>
          </a:p>
          <a:p>
            <a:pPr marL="274320" lvl="0" indent="-236220" rtl="0">
              <a:lnSpc>
                <a:spcPct val="90000"/>
              </a:lnSpc>
              <a:spcBef>
                <a:spcPts val="640"/>
              </a:spcBef>
              <a:buClr>
                <a:srgbClr val="000000"/>
              </a:buClr>
              <a:buSzPct val="100000"/>
              <a:buFont typeface="Georgia"/>
              <a:buChar char="●"/>
            </a:pPr>
            <a:r>
              <a:rPr lang="en-US" sz="3600">
                <a:latin typeface="Georgia"/>
                <a:ea typeface="Georgia"/>
                <a:cs typeface="Georgia"/>
                <a:sym typeface="Georgia"/>
              </a:rPr>
              <a:t>Why do you think you are required to take English class each year?</a:t>
            </a:r>
          </a:p>
          <a:p>
            <a:pPr marL="274320" lvl="0" indent="-236220" rtl="0">
              <a:lnSpc>
                <a:spcPct val="90000"/>
              </a:lnSpc>
              <a:spcBef>
                <a:spcPts val="640"/>
              </a:spcBef>
              <a:buClr>
                <a:srgbClr val="000000"/>
              </a:buClr>
              <a:buSzPct val="100000"/>
              <a:buFont typeface="Georgia"/>
              <a:buChar char="●"/>
            </a:pPr>
            <a:r>
              <a:rPr lang="en-US" sz="3600">
                <a:latin typeface="Georgia"/>
                <a:ea typeface="Georgia"/>
                <a:cs typeface="Georgia"/>
                <a:sym typeface="Georgia"/>
              </a:rPr>
              <a:t>Should we be allowed to burn the US flag?</a:t>
            </a:r>
          </a:p>
          <a:p>
            <a:pPr marL="274320" lvl="0" indent="-236220" rtl="0">
              <a:lnSpc>
                <a:spcPct val="90000"/>
              </a:lnSpc>
              <a:spcBef>
                <a:spcPts val="640"/>
              </a:spcBef>
              <a:buClr>
                <a:srgbClr val="000000"/>
              </a:buClr>
              <a:buSzPct val="100000"/>
              <a:buFont typeface="Georgia"/>
              <a:buChar char="●"/>
            </a:pPr>
            <a:r>
              <a:rPr lang="en-US" sz="3600">
                <a:latin typeface="Georgia"/>
                <a:ea typeface="Georgia"/>
                <a:cs typeface="Georgia"/>
                <a:sym typeface="Georgia"/>
              </a:rPr>
              <a:t>Should the death penalty be legal?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1"/>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1"/>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1"/>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1"/>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1"/>
                                        <p:tgtEl>
                                          <p:spTgt spid="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5" end="5"/>
                                            </p:txEl>
                                          </p:spTgt>
                                        </p:tgtEl>
                                        <p:attrNameLst>
                                          <p:attrName>style.visibility</p:attrName>
                                        </p:attrNameLst>
                                      </p:cBhvr>
                                      <p:to>
                                        <p:strVal val="visible"/>
                                      </p:to>
                                    </p:set>
                                    <p:animEffect transition="in" filter="fade">
                                      <p:cBhvr>
                                        <p:cTn id="32" dur="1"/>
                                        <p:tgtEl>
                                          <p:spTgt spid="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
                                            <p:txEl>
                                              <p:pRg st="6" end="6"/>
                                            </p:txEl>
                                          </p:spTgt>
                                        </p:tgtEl>
                                        <p:attrNameLst>
                                          <p:attrName>style.visibility</p:attrName>
                                        </p:attrNameLst>
                                      </p:cBhvr>
                                      <p:to>
                                        <p:strVal val="visible"/>
                                      </p:to>
                                    </p:set>
                                    <p:animEffect transition="in" filter="fade">
                                      <p:cBhvr>
                                        <p:cTn id="37" dur="1"/>
                                        <p:tgtEl>
                                          <p:spTgt spid="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US" sz="4800">
                <a:latin typeface="Georgia"/>
                <a:ea typeface="Georgia"/>
                <a:cs typeface="Georgia"/>
                <a:sym typeface="Georgia"/>
              </a:rPr>
              <a:t>Claim</a:t>
            </a:r>
          </a:p>
        </p:txBody>
      </p:sp>
      <p:sp>
        <p:nvSpPr>
          <p:cNvPr id="101" name="Shape 101"/>
          <p:cNvSpPr txBox="1"/>
          <p:nvPr/>
        </p:nvSpPr>
        <p:spPr>
          <a:xfrm>
            <a:off x="156425" y="1095050"/>
            <a:ext cx="11889000" cy="5644800"/>
          </a:xfrm>
          <a:prstGeom prst="rect">
            <a:avLst/>
          </a:prstGeom>
          <a:noFill/>
          <a:ln>
            <a:noFill/>
          </a:ln>
        </p:spPr>
        <p:txBody>
          <a:bodyPr lIns="91425" tIns="91425" rIns="91425" bIns="91425" anchor="t" anchorCtr="0">
            <a:noAutofit/>
          </a:bodyPr>
          <a:lstStyle/>
          <a:p>
            <a:pPr lvl="0" rtl="0">
              <a:spcBef>
                <a:spcPts val="0"/>
              </a:spcBef>
              <a:buNone/>
            </a:pPr>
            <a:r>
              <a:rPr lang="en-US" sz="3600">
                <a:solidFill>
                  <a:schemeClr val="dk1"/>
                </a:solidFill>
                <a:latin typeface="Georgia"/>
                <a:ea typeface="Georgia"/>
                <a:cs typeface="Georgia"/>
                <a:sym typeface="Georgia"/>
              </a:rPr>
              <a:t>Question: Which is the wisest little pig in “The Three Little Pigs?”</a:t>
            </a:r>
          </a:p>
        </p:txBody>
      </p:sp>
      <p:pic>
        <p:nvPicPr>
          <p:cNvPr id="102" name="Shape 102"/>
          <p:cNvPicPr preferRelativeResize="0"/>
          <p:nvPr/>
        </p:nvPicPr>
        <p:blipFill rotWithShape="1">
          <a:blip r:embed="rId3">
            <a:alphaModFix/>
          </a:blip>
          <a:srcRect/>
          <a:stretch/>
        </p:blipFill>
        <p:spPr>
          <a:xfrm>
            <a:off x="4864975" y="2005375"/>
            <a:ext cx="6124500" cy="414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US" sz="4800">
                <a:latin typeface="Georgia"/>
                <a:ea typeface="Georgia"/>
                <a:cs typeface="Georgia"/>
                <a:sym typeface="Georgia"/>
              </a:rPr>
              <a:t>Claim</a:t>
            </a:r>
          </a:p>
        </p:txBody>
      </p:sp>
      <p:sp>
        <p:nvSpPr>
          <p:cNvPr id="109" name="Shape 109"/>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309880" rtl="0">
              <a:spcBef>
                <a:spcPts val="0"/>
              </a:spcBef>
              <a:buClr>
                <a:srgbClr val="000000"/>
              </a:buClr>
              <a:buSzPct val="100000"/>
              <a:buFont typeface="Georgia"/>
              <a:buChar char="●"/>
            </a:pPr>
            <a:r>
              <a:rPr lang="en-US" sz="3600" b="1">
                <a:latin typeface="Georgia"/>
                <a:ea typeface="Georgia"/>
                <a:cs typeface="Georgia"/>
                <a:sym typeface="Georgia"/>
              </a:rPr>
              <a:t>In the fairy tale “The Three Little Pigs” by Mother Goose, the third little pig is the wisest little pig.</a:t>
            </a:r>
          </a:p>
          <a:p>
            <a:pPr lvl="0" rtl="0">
              <a:spcBef>
                <a:spcPts val="0"/>
              </a:spcBef>
              <a:buNone/>
            </a:pPr>
            <a:endParaRPr sz="3600" b="1">
              <a:latin typeface="Georgia"/>
              <a:ea typeface="Georgia"/>
              <a:cs typeface="Georgia"/>
              <a:sym typeface="Georgia"/>
            </a:endParaRPr>
          </a:p>
          <a:p>
            <a:pPr marL="274320" lvl="0" indent="-309880" rtl="0">
              <a:spcBef>
                <a:spcPts val="0"/>
              </a:spcBef>
              <a:buClr>
                <a:srgbClr val="000000"/>
              </a:buClr>
              <a:buSzPct val="100000"/>
              <a:buFont typeface="Georgia"/>
              <a:buChar char="●"/>
            </a:pPr>
            <a:r>
              <a:rPr lang="en-US" sz="3600">
                <a:latin typeface="Georgia"/>
                <a:ea typeface="Georgia"/>
                <a:cs typeface="Georgia"/>
                <a:sym typeface="Georgia"/>
              </a:rPr>
              <a:t>Notice: title, author,                                                      restated question,                                                                 and a clear answer</a:t>
            </a:r>
          </a:p>
        </p:txBody>
      </p:sp>
      <p:pic>
        <p:nvPicPr>
          <p:cNvPr id="110" name="Shape 110"/>
          <p:cNvPicPr preferRelativeResize="0"/>
          <p:nvPr/>
        </p:nvPicPr>
        <p:blipFill rotWithShape="1">
          <a:blip r:embed="rId3">
            <a:alphaModFix/>
          </a:blip>
          <a:srcRect/>
          <a:stretch/>
        </p:blipFill>
        <p:spPr>
          <a:xfrm>
            <a:off x="4994650" y="2386100"/>
            <a:ext cx="6794700" cy="404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
                                        <p:tgtEl>
                                          <p:spTgt spid="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17" name="Shape 117"/>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23837" lvl="0" indent="-289877" rtl="0">
              <a:lnSpc>
                <a:spcPct val="100000"/>
              </a:lnSpc>
              <a:spcBef>
                <a:spcPts val="0"/>
              </a:spcBef>
              <a:buClr>
                <a:srgbClr val="000000"/>
              </a:buClr>
              <a:buSzPct val="100000"/>
              <a:buFont typeface="Georgia"/>
              <a:buChar char="•"/>
            </a:pPr>
            <a:r>
              <a:rPr lang="en-US" sz="3600">
                <a:solidFill>
                  <a:schemeClr val="dk1"/>
                </a:solidFill>
                <a:latin typeface="Georgia"/>
                <a:ea typeface="Georgia"/>
                <a:cs typeface="Georgia"/>
                <a:sym typeface="Georgia"/>
              </a:rPr>
              <a:t>The evidence will help to "prove" your claim to the reader.</a:t>
            </a:r>
          </a:p>
          <a:p>
            <a:pPr marL="223837" lvl="0" indent="-289877" rtl="0">
              <a:lnSpc>
                <a:spcPct val="100000"/>
              </a:lnSpc>
              <a:spcBef>
                <a:spcPts val="0"/>
              </a:spcBef>
              <a:buClr>
                <a:srgbClr val="000000"/>
              </a:buClr>
              <a:buSzPct val="100000"/>
              <a:buFont typeface="Georgia"/>
              <a:buChar char="•"/>
            </a:pPr>
            <a:r>
              <a:rPr lang="en-US" sz="3600">
                <a:latin typeface="Georgia"/>
                <a:ea typeface="Georgia"/>
                <a:cs typeface="Georgia"/>
                <a:sym typeface="Georgia"/>
              </a:rPr>
              <a:t>Must be introduced with some of your own wording.</a:t>
            </a:r>
          </a:p>
          <a:p>
            <a:pPr marL="223837" lvl="0" indent="-289877" rtl="0">
              <a:lnSpc>
                <a:spcPct val="100000"/>
              </a:lnSpc>
              <a:spcBef>
                <a:spcPts val="0"/>
              </a:spcBef>
              <a:buClr>
                <a:srgbClr val="000000"/>
              </a:buClr>
              <a:buSzPct val="100000"/>
              <a:buFont typeface="Georgia"/>
              <a:buChar char="•"/>
            </a:pPr>
            <a:r>
              <a:rPr lang="en-US" sz="3600">
                <a:latin typeface="Georgia"/>
                <a:ea typeface="Georgia"/>
                <a:cs typeface="Georgia"/>
                <a:sym typeface="Georgia"/>
              </a:rPr>
              <a:t>Avoid using a complete sentence from the novel.</a:t>
            </a:r>
          </a:p>
          <a:p>
            <a:pPr marL="223837" lvl="0" indent="-289877" rtl="0">
              <a:lnSpc>
                <a:spcPct val="100000"/>
              </a:lnSpc>
              <a:spcBef>
                <a:spcPts val="0"/>
              </a:spcBef>
              <a:buClr>
                <a:srgbClr val="000000"/>
              </a:buClr>
              <a:buSzPct val="100000"/>
              <a:buFont typeface="Georgia"/>
              <a:buChar char="•"/>
            </a:pPr>
            <a:r>
              <a:rPr lang="en-US" sz="3600">
                <a:latin typeface="Georgia"/>
                <a:ea typeface="Georgia"/>
                <a:cs typeface="Georgia"/>
                <a:sym typeface="Georgia"/>
              </a:rPr>
              <a:t>Document with the page number in parentheses (if applicable).</a:t>
            </a:r>
          </a:p>
          <a:p>
            <a:pPr marL="223837" lvl="0" indent="-289877" rtl="0">
              <a:lnSpc>
                <a:spcPct val="100000"/>
              </a:lnSpc>
              <a:spcBef>
                <a:spcPts val="640"/>
              </a:spcBef>
              <a:buClr>
                <a:srgbClr val="000000"/>
              </a:buClr>
              <a:buSzPct val="100000"/>
              <a:buFont typeface="Georgia"/>
              <a:buChar char="•"/>
            </a:pPr>
            <a:r>
              <a:rPr lang="en-US" sz="3600">
                <a:latin typeface="Georgia"/>
                <a:ea typeface="Georgia"/>
                <a:cs typeface="Georgia"/>
                <a:sym typeface="Georgia"/>
              </a:rPr>
              <a:t>The evidence may take the form of a direct quotation, paraphrased material, statistical data, or any other information from your source that helps to support your claim.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
                                        <p:tgtEl>
                                          <p:spTgt spid="1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24" name="Shape 124"/>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261620" rtl="0">
              <a:spcBef>
                <a:spcPts val="0"/>
              </a:spcBef>
              <a:buClr>
                <a:srgbClr val="000000"/>
              </a:buClr>
              <a:buSzPct val="100000"/>
              <a:buFont typeface="Georgia"/>
              <a:buChar char="●"/>
            </a:pPr>
            <a:r>
              <a:rPr lang="en-US" sz="3600">
                <a:latin typeface="Georgia"/>
                <a:ea typeface="Georgia"/>
                <a:cs typeface="Georgia"/>
                <a:sym typeface="Georgia"/>
              </a:rPr>
              <a:t>Evidence: Prove your claim!</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Do not use a quote just to finish your sentence.</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Do not use a quote just to “echo” what you have   already said.</a:t>
            </a:r>
          </a:p>
          <a:p>
            <a:pPr marL="548640" lvl="1" indent="-218440" rtl="0">
              <a:spcBef>
                <a:spcPts val="640"/>
              </a:spcBef>
              <a:buClr>
                <a:srgbClr val="000000"/>
              </a:buClr>
              <a:buSzPct val="100000"/>
              <a:buFont typeface="Georgia"/>
              <a:buChar char="○"/>
            </a:pPr>
            <a:r>
              <a:rPr lang="en-US" sz="3600">
                <a:latin typeface="Georgia"/>
                <a:ea typeface="Georgia"/>
                <a:cs typeface="Georgia"/>
                <a:sym typeface="Georgia"/>
              </a:rPr>
              <a:t>Make sure that you embed your quotes.</a:t>
            </a:r>
          </a:p>
          <a:p>
            <a:pPr marL="548640" lvl="1" indent="-218440" rtl="0">
              <a:lnSpc>
                <a:spcPct val="90000"/>
              </a:lnSpc>
              <a:spcBef>
                <a:spcPts val="520"/>
              </a:spcBef>
              <a:buClr>
                <a:srgbClr val="000000"/>
              </a:buClr>
              <a:buSzPct val="100000"/>
              <a:buFont typeface="Georgia"/>
              <a:buChar char="○"/>
            </a:pPr>
            <a:r>
              <a:rPr lang="en-US" sz="3600">
                <a:latin typeface="Georgia"/>
                <a:ea typeface="Georgia"/>
                <a:cs typeface="Georgia"/>
                <a:sym typeface="Georgia"/>
              </a:rPr>
              <a:t>Listen to It! When written properly, the reader should not be able to hear where the quotation marks are when the sentence is read aloud. </a:t>
            </a:r>
          </a:p>
          <a:p>
            <a:pPr lvl="0" rtl="0">
              <a:spcBef>
                <a:spcPts val="0"/>
              </a:spcBef>
              <a:buNone/>
            </a:pPr>
            <a:endParaRPr sz="3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1"/>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1"/>
                                        <p:tgtEl>
                                          <p:spTgt spid="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5" end="5"/>
                                            </p:txEl>
                                          </p:spTgt>
                                        </p:tgtEl>
                                        <p:attrNameLst>
                                          <p:attrName>style.visibility</p:attrName>
                                        </p:attrNameLst>
                                      </p:cBhvr>
                                      <p:to>
                                        <p:strVal val="visible"/>
                                      </p:to>
                                    </p:set>
                                    <p:animEffect transition="in" filter="fade">
                                      <p:cBhvr>
                                        <p:cTn id="32" dur="1"/>
                                        <p:tgtEl>
                                          <p:spTgt spid="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82500" y="156425"/>
            <a:ext cx="11810700" cy="951600"/>
          </a:xfrm>
          <a:prstGeom prst="rect">
            <a:avLst/>
          </a:prstGeom>
          <a:noFill/>
          <a:ln>
            <a:noFill/>
          </a:ln>
        </p:spPr>
        <p:txBody>
          <a:bodyPr lIns="91425" tIns="91425" rIns="91425" bIns="91425" anchor="ctr" anchorCtr="0">
            <a:noAutofit/>
          </a:bodyPr>
          <a:lstStyle/>
          <a:p>
            <a:pPr lvl="0" algn="ctr" rtl="0">
              <a:spcBef>
                <a:spcPts val="0"/>
              </a:spcBef>
              <a:buNone/>
            </a:pPr>
            <a:r>
              <a:rPr lang="en-US" sz="4800">
                <a:latin typeface="Georgia"/>
                <a:ea typeface="Georgia"/>
                <a:cs typeface="Georgia"/>
                <a:sym typeface="Georgia"/>
              </a:rPr>
              <a:t>Evidence</a:t>
            </a:r>
          </a:p>
        </p:txBody>
      </p:sp>
      <p:sp>
        <p:nvSpPr>
          <p:cNvPr id="131" name="Shape 131"/>
          <p:cNvSpPr txBox="1"/>
          <p:nvPr/>
        </p:nvSpPr>
        <p:spPr>
          <a:xfrm>
            <a:off x="156425" y="1095050"/>
            <a:ext cx="11889000" cy="5644800"/>
          </a:xfrm>
          <a:prstGeom prst="rect">
            <a:avLst/>
          </a:prstGeom>
          <a:noFill/>
          <a:ln>
            <a:noFill/>
          </a:ln>
        </p:spPr>
        <p:txBody>
          <a:bodyPr lIns="91425" tIns="91425" rIns="91425" bIns="91425" anchor="t" anchorCtr="0">
            <a:noAutofit/>
          </a:bodyPr>
          <a:lstStyle/>
          <a:p>
            <a:pPr marL="274320" lvl="0" indent="-306070" rtl="0">
              <a:spcBef>
                <a:spcPts val="0"/>
              </a:spcBef>
              <a:buClr>
                <a:srgbClr val="000000"/>
              </a:buClr>
              <a:buSzPct val="100000"/>
              <a:buFont typeface="Georgia"/>
              <a:buChar char="●"/>
            </a:pPr>
            <a:r>
              <a:rPr lang="en-US" sz="3600" b="1">
                <a:latin typeface="Georgia"/>
                <a:ea typeface="Georgia"/>
                <a:cs typeface="Georgia"/>
                <a:sym typeface="Georgia"/>
              </a:rPr>
              <a:t>Use short quotations as part of your own sentence.</a:t>
            </a:r>
          </a:p>
          <a:p>
            <a:pPr marL="548640" lvl="1" indent="-262890" rtl="0">
              <a:spcBef>
                <a:spcPts val="500"/>
              </a:spcBef>
              <a:buClr>
                <a:srgbClr val="000000"/>
              </a:buClr>
              <a:buSzPct val="100000"/>
              <a:buFont typeface="Georgia"/>
              <a:buChar char="○"/>
            </a:pPr>
            <a:r>
              <a:rPr lang="en-US" sz="3600">
                <a:latin typeface="Georgia"/>
                <a:ea typeface="Georgia"/>
                <a:cs typeface="Georgia"/>
                <a:sym typeface="Georgia"/>
              </a:rPr>
              <a:t>In "Where I Lived, and What I Lived For," Thoreau states that his retreat to the woods around Walden Pond was motivated by his desire "to live deliberately" and to face only "the essential facts of life."</a:t>
            </a:r>
          </a:p>
          <a:p>
            <a:pPr marL="548640" lvl="1" indent="-262890" rtl="0">
              <a:spcBef>
                <a:spcPts val="500"/>
              </a:spcBef>
              <a:buClr>
                <a:srgbClr val="000000"/>
              </a:buClr>
              <a:buSzPct val="100000"/>
              <a:buFont typeface="Georgia"/>
              <a:buChar char="○"/>
            </a:pPr>
            <a:r>
              <a:rPr lang="en-US" sz="3600">
                <a:latin typeface="Georgia"/>
                <a:ea typeface="Georgia"/>
                <a:cs typeface="Georgia"/>
                <a:sym typeface="Georgia"/>
              </a:rPr>
              <a:t>Thoreau argues that people blindly accept "shams and delusions" as the "soundest truths," while regarding reality as "fabulous."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1"/>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1"/>
                                        <p:tgtEl>
                                          <p:spTgt spid="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Custom</PresentationFormat>
  <Paragraphs>170</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Noto Sans Symbols</vt:lpstr>
      <vt:lpstr>Libre Baskerville</vt:lpstr>
      <vt:lpstr>Playfair Display</vt:lpstr>
      <vt:lpstr>Georgia</vt:lpstr>
      <vt:lpstr>Cambria</vt:lpstr>
      <vt:lpstr>Arial</vt:lpstr>
      <vt:lpstr>Source Sans Pro</vt:lpstr>
      <vt:lpstr>Lato</vt:lpstr>
      <vt:lpstr>blue-gold</vt:lpstr>
      <vt:lpstr>“The Most Dangerous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Dangerous Game”</dc:title>
  <dc:creator>Durham, Hannah R</dc:creator>
  <cp:lastModifiedBy>Durham, Hannah R</cp:lastModifiedBy>
  <cp:revision>1</cp:revision>
  <dcterms:modified xsi:type="dcterms:W3CDTF">2016-09-28T18:12:18Z</dcterms:modified>
</cp:coreProperties>
</file>