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6916ACE-CCAF-4FC9-9EC5-90A769957853}" type="datetimeFigureOut">
              <a:rPr lang="en-US" smtClean="0"/>
              <a:t>2/4/2014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8B8BBF5-BA79-4381-9592-585B2BB2B7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16ACE-CCAF-4FC9-9EC5-90A769957853}"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8BBF5-BA79-4381-9592-585B2BB2B7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16ACE-CCAF-4FC9-9EC5-90A769957853}"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8BBF5-BA79-4381-9592-585B2BB2B7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16ACE-CCAF-4FC9-9EC5-90A769957853}"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8BBF5-BA79-4381-9592-585B2BB2B7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16ACE-CCAF-4FC9-9EC5-90A769957853}"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8BBF5-BA79-4381-9592-585B2BB2B7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6916ACE-CCAF-4FC9-9EC5-90A769957853}"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8BBF5-BA79-4381-9592-585B2BB2B702}"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6916ACE-CCAF-4FC9-9EC5-90A769957853}" type="datetimeFigureOut">
              <a:rPr lang="en-US" smtClean="0"/>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8BBF5-BA79-4381-9592-585B2BB2B702}"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916ACE-CCAF-4FC9-9EC5-90A769957853}" type="datetimeFigureOut">
              <a:rPr lang="en-US" smtClean="0"/>
              <a:t>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8BBF5-BA79-4381-9592-585B2BB2B7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16ACE-CCAF-4FC9-9EC5-90A769957853}" type="datetimeFigureOut">
              <a:rPr lang="en-US" smtClean="0"/>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8BBF5-BA79-4381-9592-585B2BB2B7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6916ACE-CCAF-4FC9-9EC5-90A769957853}" type="datetimeFigureOut">
              <a:rPr lang="en-US" smtClean="0"/>
              <a:t>2/4/2014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78B8BBF5-BA79-4381-9592-585B2BB2B7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6916ACE-CCAF-4FC9-9EC5-90A769957853}" type="datetimeFigureOut">
              <a:rPr lang="en-US" smtClean="0"/>
              <a:t>2/4/2014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78B8BBF5-BA79-4381-9592-585B2BB2B7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6916ACE-CCAF-4FC9-9EC5-90A769957853}" type="datetimeFigureOut">
              <a:rPr lang="en-US" smtClean="0"/>
              <a:t>2/4/2014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8B8BBF5-BA79-4381-9592-585B2BB2B7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6600" dirty="0" smtClean="0">
                <a:solidFill>
                  <a:srgbClr val="FF0000"/>
                </a:solidFill>
              </a:rPr>
              <a:t>Air Masses and Fronts</a:t>
            </a:r>
            <a:endParaRPr lang="en-US" sz="6600" dirty="0">
              <a:solidFill>
                <a:srgbClr val="FF0000"/>
              </a:solidFill>
            </a:endParaRPr>
          </a:p>
        </p:txBody>
      </p:sp>
      <p:sp>
        <p:nvSpPr>
          <p:cNvPr id="3" name="Subtitle 2"/>
          <p:cNvSpPr>
            <a:spLocks noGrp="1"/>
          </p:cNvSpPr>
          <p:nvPr>
            <p:ph type="subTitle" idx="1"/>
          </p:nvPr>
        </p:nvSpPr>
        <p:spPr>
          <a:xfrm>
            <a:off x="722376" y="3685031"/>
            <a:ext cx="7772400" cy="407997"/>
          </a:xfrm>
        </p:spPr>
        <p:txBody>
          <a:bodyPr>
            <a:normAutofit fontScale="92500" lnSpcReduction="10000"/>
          </a:bodyPr>
          <a:lstStyle/>
          <a:p>
            <a:r>
              <a:rPr lang="en-US" dirty="0" smtClean="0"/>
              <a:t>What’s the difference?</a:t>
            </a:r>
            <a:endParaRPr lang="en-US" dirty="0"/>
          </a:p>
        </p:txBody>
      </p:sp>
      <p:pic>
        <p:nvPicPr>
          <p:cNvPr id="1026" name="Picture 2" descr="C:\Users\kelley\AppData\Local\Microsoft\Windows\Temporary Internet Files\Content.IE5\XJXF7ADP\MC9002829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267200"/>
            <a:ext cx="3795674" cy="22654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lley\AppData\Local\Microsoft\Windows\Temporary Internet Files\Content.IE5\VCEDJW2A\MC9004454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34606"/>
            <a:ext cx="2743200" cy="25433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elley\AppData\Local\Microsoft\Windows\Temporary Internet Files\Content.IE5\W7FQZ1JI\MC90044620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7237" y="-21771"/>
            <a:ext cx="3048000" cy="16126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elley\AppData\Local\Microsoft\Windows\Temporary Internet Files\Content.IE5\VCEDJW2A\MC90041085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9571" y="651203"/>
            <a:ext cx="2479141" cy="344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1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It’s bad hair day weather when </a:t>
            </a:r>
            <a:r>
              <a:rPr lang="en-US" b="1" i="1" dirty="0" smtClean="0">
                <a:solidFill>
                  <a:srgbClr val="FF0000"/>
                </a:solidFill>
              </a:rPr>
              <a:t>warm fronts </a:t>
            </a:r>
            <a:r>
              <a:rPr lang="en-US" dirty="0" smtClean="0">
                <a:solidFill>
                  <a:srgbClr val="FF0000"/>
                </a:solidFill>
              </a:rPr>
              <a:t>appear.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latin typeface="Berlin Sans FB Demi" pitchFamily="34" charset="0"/>
              </a:rPr>
              <a:t>Warm fronts occur when slower moving warm air replaces retreating cooler air.  The warm air rides over top of the cooler air, producing light to moderate rain.  Warmer temps and higher humidity occur after the passage of a warm front</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305300"/>
            <a:ext cx="3467100" cy="2495550"/>
          </a:xfrm>
          <a:prstGeom prst="rect">
            <a:avLst/>
          </a:prstGeom>
        </p:spPr>
      </p:pic>
      <p:pic>
        <p:nvPicPr>
          <p:cNvPr id="4098" name="Picture 2" descr="C:\Users\kelley\AppData\Local\Microsoft\Windows\Temporary Internet Files\Content.IE5\VCEDJW2A\MC90043825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18478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19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A </a:t>
            </a:r>
            <a:r>
              <a:rPr lang="en-US" i="1" dirty="0" smtClean="0">
                <a:solidFill>
                  <a:schemeClr val="accent2"/>
                </a:solidFill>
              </a:rPr>
              <a:t>stationary front </a:t>
            </a:r>
            <a:r>
              <a:rPr lang="en-US" dirty="0" smtClean="0">
                <a:solidFill>
                  <a:schemeClr val="accent2"/>
                </a:solidFill>
              </a:rPr>
              <a:t>occurs when the air masses are NOT moving.</a:t>
            </a:r>
            <a:endParaRPr lang="en-US" dirty="0">
              <a:solidFill>
                <a:schemeClr val="accent2"/>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590800"/>
            <a:ext cx="6324600" cy="3352800"/>
          </a:xfrm>
        </p:spPr>
      </p:pic>
    </p:spTree>
    <p:extLst>
      <p:ext uri="{BB962C8B-B14F-4D97-AF65-F5344CB8AC3E}">
        <p14:creationId xmlns:p14="http://schemas.microsoft.com/office/powerpoint/2010/main" val="1939418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752600"/>
            <a:ext cx="8183880" cy="4282440"/>
          </a:xfrm>
        </p:spPr>
        <p:txBody>
          <a:bodyPr/>
          <a:lstStyle/>
          <a:p>
            <a:r>
              <a:rPr lang="en-US" dirty="0" smtClean="0">
                <a:solidFill>
                  <a:schemeClr val="accent2"/>
                </a:solidFill>
              </a:rPr>
              <a:t/>
            </a:r>
            <a:br>
              <a:rPr lang="en-US" dirty="0" smtClean="0">
                <a:solidFill>
                  <a:schemeClr val="accent2"/>
                </a:solidFill>
              </a:rPr>
            </a:br>
            <a:r>
              <a:rPr lang="en-US" dirty="0">
                <a:solidFill>
                  <a:schemeClr val="accent2"/>
                </a:solidFill>
              </a:rPr>
              <a:t/>
            </a:r>
            <a:br>
              <a:rPr lang="en-US" dirty="0">
                <a:solidFill>
                  <a:schemeClr val="accent2"/>
                </a:solidFill>
              </a:rPr>
            </a:br>
            <a:r>
              <a:rPr lang="en-US" dirty="0" smtClean="0">
                <a:solidFill>
                  <a:schemeClr val="accent2"/>
                </a:solidFill>
              </a:rPr>
              <a:t>An </a:t>
            </a:r>
            <a:r>
              <a:rPr lang="en-US" i="1" dirty="0" smtClean="0">
                <a:solidFill>
                  <a:schemeClr val="accent2"/>
                </a:solidFill>
              </a:rPr>
              <a:t>occluded front </a:t>
            </a:r>
            <a:r>
              <a:rPr lang="en-US" dirty="0" smtClean="0">
                <a:solidFill>
                  <a:schemeClr val="accent2"/>
                </a:solidFill>
              </a:rPr>
              <a:t>happens when a cold front </a:t>
            </a:r>
            <a:r>
              <a:rPr lang="en-US" dirty="0" err="1" smtClean="0">
                <a:solidFill>
                  <a:schemeClr val="accent2"/>
                </a:solidFill>
              </a:rPr>
              <a:t>overakes</a:t>
            </a:r>
            <a:r>
              <a:rPr lang="en-US" dirty="0" smtClean="0">
                <a:solidFill>
                  <a:schemeClr val="accent2"/>
                </a:solidFill>
              </a:rPr>
              <a:t> a warm front.  </a:t>
            </a:r>
            <a:endParaRPr lang="en-US" dirty="0">
              <a:solidFill>
                <a:schemeClr val="accent2"/>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0"/>
            <a:ext cx="7010400" cy="2898775"/>
          </a:xfrm>
        </p:spPr>
      </p:pic>
    </p:spTree>
    <p:extLst>
      <p:ext uri="{BB962C8B-B14F-4D97-AF65-F5344CB8AC3E}">
        <p14:creationId xmlns:p14="http://schemas.microsoft.com/office/powerpoint/2010/main" val="422064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0584" cy="609600"/>
          </a:xfrm>
        </p:spPr>
        <p:txBody>
          <a:bodyPr>
            <a:noAutofit/>
          </a:bodyPr>
          <a:lstStyle/>
          <a:p>
            <a:r>
              <a:rPr lang="en-US" sz="3200" dirty="0" smtClean="0">
                <a:solidFill>
                  <a:schemeClr val="accent2"/>
                </a:solidFill>
              </a:rPr>
              <a:t>Conclusion: Fronts arrive and weather changes.</a:t>
            </a:r>
            <a:endParaRPr lang="en-US" sz="3200" dirty="0">
              <a:solidFill>
                <a:schemeClr val="accent2"/>
              </a:solidFill>
            </a:endParaRPr>
          </a:p>
        </p:txBody>
      </p:sp>
      <p:sp>
        <p:nvSpPr>
          <p:cNvPr id="4" name="Content Placeholder 3"/>
          <p:cNvSpPr>
            <a:spLocks noGrp="1"/>
          </p:cNvSpPr>
          <p:nvPr>
            <p:ph idx="1"/>
          </p:nvPr>
        </p:nvSpPr>
        <p:spPr/>
        <p:txBody>
          <a:bodyPr/>
          <a:lstStyle/>
          <a:p>
            <a:pPr marL="0" indent="0">
              <a:buNone/>
            </a:pPr>
            <a:r>
              <a:rPr lang="en-US" dirty="0" smtClean="0"/>
              <a:t> </a:t>
            </a:r>
          </a:p>
          <a:p>
            <a:pPr marL="0" indent="0">
              <a:buNone/>
            </a:pPr>
            <a:endParaRPr lang="en-US" dirty="0"/>
          </a:p>
          <a:p>
            <a:endParaRPr lang="en-US" dirty="0"/>
          </a:p>
          <a:p>
            <a:endParaRPr lang="en-US" dirty="0"/>
          </a:p>
        </p:txBody>
      </p:sp>
      <p:sp>
        <p:nvSpPr>
          <p:cNvPr id="3" name="Text Placeholder 2"/>
          <p:cNvSpPr>
            <a:spLocks noGrp="1"/>
          </p:cNvSpPr>
          <p:nvPr>
            <p:ph type="body" sz="half" idx="2"/>
          </p:nvPr>
        </p:nvSpPr>
        <p:spPr/>
        <p:txBody>
          <a:bodyPr/>
          <a:lstStyle/>
          <a:p>
            <a:endParaRPr lang="en-US" dirty="0"/>
          </a:p>
        </p:txBody>
      </p:sp>
      <p:pic>
        <p:nvPicPr>
          <p:cNvPr id="5122" name="Picture 2" descr="C:\Users\kelley\AppData\Local\Microsoft\Windows\Temporary Internet Files\Content.IE5\XJXF7ADP\MP9004424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3103563" cy="42454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currin\AppData\Local\Microsoft\Windows\Temporary Internet Files\Content.IE5\EH0VTLUC\MC9004454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95400"/>
            <a:ext cx="31242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6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your paper </a:t>
            </a:r>
            <a:r>
              <a:rPr lang="en-US" smtClean="0"/>
              <a:t>from 1-10.</a:t>
            </a:r>
            <a:endParaRPr lang="en-US" dirty="0"/>
          </a:p>
        </p:txBody>
      </p:sp>
      <p:sp>
        <p:nvSpPr>
          <p:cNvPr id="4" name="Content Placeholder 3"/>
          <p:cNvSpPr>
            <a:spLocks noGrp="1"/>
          </p:cNvSpPr>
          <p:nvPr>
            <p:ph idx="1"/>
          </p:nvPr>
        </p:nvSpPr>
        <p:spPr/>
        <p:txBody>
          <a:bodyPr/>
          <a:lstStyle/>
          <a:p>
            <a:r>
              <a:rPr lang="en-US" dirty="0" smtClean="0"/>
              <a:t>1. A front is the same thing as an air mass.</a:t>
            </a:r>
          </a:p>
          <a:p>
            <a:r>
              <a:rPr lang="en-US" dirty="0" smtClean="0"/>
              <a:t>2. An air mass is a large volume of air with the same air pressure and climate.</a:t>
            </a:r>
          </a:p>
          <a:p>
            <a:r>
              <a:rPr lang="en-US" dirty="0" smtClean="0"/>
              <a:t>3. The Earth’s atmospheric changes occur in part because the Earth strives to maintain equilibrium.</a:t>
            </a:r>
            <a:endParaRPr lang="en-US" dirty="0"/>
          </a:p>
        </p:txBody>
      </p:sp>
      <p:sp>
        <p:nvSpPr>
          <p:cNvPr id="3" name="Text Placeholder 2"/>
          <p:cNvSpPr>
            <a:spLocks noGrp="1"/>
          </p:cNvSpPr>
          <p:nvPr>
            <p:ph type="body" sz="half" idx="2"/>
          </p:nvPr>
        </p:nvSpPr>
        <p:spPr>
          <a:xfrm rot="-60000">
            <a:off x="1132752" y="3623882"/>
            <a:ext cx="3048891" cy="338663"/>
          </a:xfrm>
        </p:spPr>
        <p:txBody>
          <a:bodyPr/>
          <a:lstStyle/>
          <a:p>
            <a:r>
              <a:rPr lang="en-US" dirty="0" smtClean="0"/>
              <a:t>TRUE OR FALSE?</a:t>
            </a:r>
            <a:endParaRPr lang="en-US" dirty="0"/>
          </a:p>
        </p:txBody>
      </p:sp>
    </p:spTree>
    <p:extLst>
      <p:ext uri="{BB962C8B-B14F-4D97-AF65-F5344CB8AC3E}">
        <p14:creationId xmlns:p14="http://schemas.microsoft.com/office/powerpoint/2010/main" val="145764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rot="60000">
            <a:off x="4852902" y="1066523"/>
            <a:ext cx="3020792" cy="4953575"/>
          </a:xfrm>
        </p:spPr>
        <p:txBody>
          <a:bodyPr/>
          <a:lstStyle/>
          <a:p>
            <a:r>
              <a:rPr lang="en-US" dirty="0" smtClean="0"/>
              <a:t>4. A front is a type of boundary where two air masses meet.</a:t>
            </a:r>
          </a:p>
          <a:p>
            <a:r>
              <a:rPr lang="en-US" dirty="0" smtClean="0"/>
              <a:t>5. Systems of high pressure typically bring cloudy, rainy weather.</a:t>
            </a:r>
          </a:p>
          <a:p>
            <a:r>
              <a:rPr lang="en-US" dirty="0" smtClean="0"/>
              <a:t>6. Temperature and humidity decrease after the passage of a cold front.</a:t>
            </a:r>
            <a:endParaRPr lang="en-US" dirty="0"/>
          </a:p>
        </p:txBody>
      </p:sp>
      <p:sp>
        <p:nvSpPr>
          <p:cNvPr id="4" name="Text Placeholder 3"/>
          <p:cNvSpPr>
            <a:spLocks noGrp="1"/>
          </p:cNvSpPr>
          <p:nvPr>
            <p:ph type="body" sz="half" idx="2"/>
          </p:nvPr>
        </p:nvSpPr>
        <p:spPr/>
        <p:txBody>
          <a:bodyPr/>
          <a:lstStyle/>
          <a:p>
            <a:r>
              <a:rPr lang="en-US" dirty="0" smtClean="0"/>
              <a:t>Snowflakes</a:t>
            </a:r>
            <a:endParaRPr lang="en-US" dirty="0"/>
          </a:p>
        </p:txBody>
      </p:sp>
      <p:pic>
        <p:nvPicPr>
          <p:cNvPr id="2050" name="Picture 2" descr="C:\Users\kcurrin\AppData\Local\Microsoft\Windows\Temporary Internet Files\Content.IE5\NJGBCSTD\MC9003035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886200"/>
            <a:ext cx="2895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6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4556" y="1143909"/>
            <a:ext cx="3064827" cy="457129"/>
          </a:xfrm>
        </p:spPr>
        <p:txBody>
          <a:bodyPr>
            <a:normAutofit fontScale="90000"/>
          </a:bodyPr>
          <a:lstStyle/>
          <a:p>
            <a:r>
              <a:rPr lang="en-US" dirty="0" smtClean="0"/>
              <a:t>Quiz, continued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914400"/>
            <a:ext cx="3021013" cy="4419600"/>
          </a:xfrm>
        </p:spPr>
      </p:pic>
      <p:sp>
        <p:nvSpPr>
          <p:cNvPr id="4" name="Text Placeholder 3"/>
          <p:cNvSpPr>
            <a:spLocks noGrp="1"/>
          </p:cNvSpPr>
          <p:nvPr>
            <p:ph type="body" sz="half" idx="2"/>
          </p:nvPr>
        </p:nvSpPr>
        <p:spPr>
          <a:xfrm rot="-60000">
            <a:off x="680109" y="1599391"/>
            <a:ext cx="3953151" cy="4496445"/>
          </a:xfrm>
        </p:spPr>
        <p:txBody>
          <a:bodyPr/>
          <a:lstStyle/>
          <a:p>
            <a:pPr algn="l"/>
            <a:r>
              <a:rPr lang="en-US" dirty="0" smtClean="0"/>
              <a:t>7</a:t>
            </a:r>
            <a:r>
              <a:rPr lang="en-US" b="1" dirty="0" smtClean="0"/>
              <a:t>. </a:t>
            </a:r>
            <a:r>
              <a:rPr lang="en-US" sz="1800" b="1" dirty="0" smtClean="0"/>
              <a:t>Draw the picture to the left and label the cold and warm front using correct weather symbols. </a:t>
            </a:r>
          </a:p>
          <a:p>
            <a:endParaRPr lang="en-US" sz="1800" b="1" dirty="0"/>
          </a:p>
          <a:p>
            <a:pPr algn="l"/>
            <a:r>
              <a:rPr lang="en-US" sz="1800" b="1" dirty="0" smtClean="0"/>
              <a:t>8. Why is the warm air rising?</a:t>
            </a:r>
          </a:p>
          <a:p>
            <a:pPr algn="l"/>
            <a:endParaRPr lang="en-US" sz="1800" b="1" dirty="0"/>
          </a:p>
          <a:p>
            <a:pPr algn="l"/>
            <a:endParaRPr lang="en-US" sz="1800" b="1" dirty="0" smtClean="0"/>
          </a:p>
          <a:p>
            <a:pPr algn="l"/>
            <a:r>
              <a:rPr lang="en-US" sz="1800" b="1" dirty="0" smtClean="0"/>
              <a:t>9. What type of pressure system is </a:t>
            </a:r>
            <a:r>
              <a:rPr lang="en-US" sz="1800" b="1" dirty="0" err="1" smtClean="0"/>
              <a:t>occuring</a:t>
            </a:r>
            <a:r>
              <a:rPr lang="en-US" sz="1800" b="1" dirty="0" smtClean="0"/>
              <a:t> as the warm air rises?  HIGH OR LOW?</a:t>
            </a:r>
          </a:p>
          <a:p>
            <a:pPr algn="l"/>
            <a:endParaRPr lang="en-US" sz="1800" b="1" dirty="0"/>
          </a:p>
          <a:p>
            <a:pPr algn="l"/>
            <a:r>
              <a:rPr lang="en-US" sz="1800" b="1" dirty="0" smtClean="0"/>
              <a:t>10.  Write one thing you learned from today’s lesson.</a:t>
            </a:r>
            <a:endParaRPr lang="en-US" sz="1800" b="1" dirty="0"/>
          </a:p>
        </p:txBody>
      </p:sp>
    </p:spTree>
    <p:extLst>
      <p:ext uri="{BB962C8B-B14F-4D97-AF65-F5344CB8AC3E}">
        <p14:creationId xmlns:p14="http://schemas.microsoft.com/office/powerpoint/2010/main" val="4147565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1789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rgbClr val="FF0000"/>
                </a:solidFill>
              </a:rPr>
              <a:t>Air Mass</a:t>
            </a:r>
            <a:endParaRPr lang="en-US" sz="60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An </a:t>
            </a:r>
            <a:r>
              <a:rPr lang="en-US" dirty="0" smtClean="0">
                <a:solidFill>
                  <a:srgbClr val="FF0000"/>
                </a:solidFill>
              </a:rPr>
              <a:t>air mass </a:t>
            </a:r>
            <a:r>
              <a:rPr lang="en-US" dirty="0" smtClean="0"/>
              <a:t>is a large volume of air with the same temperature and moisture content.</a:t>
            </a:r>
          </a:p>
          <a:p>
            <a:endParaRPr lang="en-US" dirty="0"/>
          </a:p>
          <a:p>
            <a:r>
              <a:rPr lang="en-US" dirty="0" smtClean="0"/>
              <a:t>As an </a:t>
            </a:r>
            <a:r>
              <a:rPr lang="en-US" dirty="0" smtClean="0">
                <a:solidFill>
                  <a:srgbClr val="FF0000"/>
                </a:solidFill>
              </a:rPr>
              <a:t>air mass </a:t>
            </a:r>
            <a:r>
              <a:rPr lang="en-US" dirty="0" smtClean="0"/>
              <a:t>forms, it takes on the characteristics of the area over which it develops.</a:t>
            </a:r>
          </a:p>
          <a:p>
            <a:endParaRPr lang="en-US" dirty="0"/>
          </a:p>
          <a:p>
            <a:r>
              <a:rPr lang="en-US" sz="3600" dirty="0" smtClean="0">
                <a:solidFill>
                  <a:srgbClr val="FF0000"/>
                </a:solidFill>
              </a:rPr>
              <a:t>It becomes what it hangs around</a:t>
            </a:r>
            <a:r>
              <a:rPr lang="en-US" dirty="0" smtClean="0"/>
              <a:t>!</a:t>
            </a:r>
            <a:endParaRPr lang="en-US" dirty="0"/>
          </a:p>
        </p:txBody>
      </p:sp>
    </p:spTree>
    <p:extLst>
      <p:ext uri="{BB962C8B-B14F-4D97-AF65-F5344CB8AC3E}">
        <p14:creationId xmlns:p14="http://schemas.microsoft.com/office/powerpoint/2010/main" val="1407633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078018"/>
          </a:xfrm>
        </p:spPr>
        <p:txBody>
          <a:bodyPr/>
          <a:lstStyle/>
          <a:p>
            <a:r>
              <a:rPr lang="en-US" dirty="0" smtClean="0">
                <a:solidFill>
                  <a:srgbClr val="FF0000"/>
                </a:solidFill>
              </a:rPr>
              <a:t>Types of air masses:</a:t>
            </a:r>
            <a:br>
              <a:rPr lang="en-US" dirty="0" smtClean="0">
                <a:solidFill>
                  <a:srgbClr val="FF0000"/>
                </a:solidFill>
              </a:rPr>
            </a:br>
            <a:r>
              <a:rPr lang="en-US" dirty="0" smtClean="0">
                <a:solidFill>
                  <a:srgbClr val="FF0000"/>
                </a:solidFill>
              </a:rPr>
              <a:t>Continental or Maritime</a:t>
            </a:r>
            <a:endParaRPr lang="en-US" dirty="0">
              <a:solidFill>
                <a:srgbClr val="FF000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968624"/>
            <a:ext cx="5791199" cy="2822575"/>
          </a:xfrm>
        </p:spPr>
      </p:pic>
    </p:spTree>
    <p:extLst>
      <p:ext uri="{BB962C8B-B14F-4D97-AF65-F5344CB8AC3E}">
        <p14:creationId xmlns:p14="http://schemas.microsoft.com/office/powerpoint/2010/main" val="1168446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276600"/>
            <a:ext cx="8183880" cy="2758440"/>
          </a:xfrm>
        </p:spPr>
        <p:txBody>
          <a:bodyPr>
            <a:normAutofit fontScale="90000"/>
          </a:bodyPr>
          <a:lstStyle/>
          <a:p>
            <a:r>
              <a:rPr lang="en-US" dirty="0" smtClean="0">
                <a:solidFill>
                  <a:schemeClr val="accent2"/>
                </a:solidFill>
              </a:rPr>
              <a:t/>
            </a:r>
            <a:br>
              <a:rPr lang="en-US" dirty="0" smtClean="0">
                <a:solidFill>
                  <a:schemeClr val="accent2"/>
                </a:solidFill>
              </a:rPr>
            </a:br>
            <a:r>
              <a:rPr lang="en-US" dirty="0">
                <a:solidFill>
                  <a:schemeClr val="accent2"/>
                </a:solidFill>
              </a:rPr>
              <a:t/>
            </a:r>
            <a:br>
              <a:rPr lang="en-US" dirty="0">
                <a:solidFill>
                  <a:schemeClr val="accent2"/>
                </a:solidFill>
              </a:rPr>
            </a:br>
            <a:r>
              <a:rPr lang="en-US" dirty="0" smtClean="0">
                <a:solidFill>
                  <a:srgbClr val="FF0000"/>
                </a:solidFill>
              </a:rPr>
              <a:t>Two opposing air masses are the teams!</a:t>
            </a:r>
            <a:endParaRPr lang="en-US" dirty="0">
              <a:solidFill>
                <a:srgbClr val="FF0000"/>
              </a:solidFill>
            </a:endParaRPr>
          </a:p>
        </p:txBody>
      </p:sp>
      <p:sp>
        <p:nvSpPr>
          <p:cNvPr id="3" name="Content Placeholder 2"/>
          <p:cNvSpPr>
            <a:spLocks noGrp="1"/>
          </p:cNvSpPr>
          <p:nvPr>
            <p:ph idx="1"/>
          </p:nvPr>
        </p:nvSpPr>
        <p:spPr>
          <a:xfrm>
            <a:off x="502920" y="530352"/>
            <a:ext cx="8183880" cy="2441448"/>
          </a:xfrm>
        </p:spPr>
        <p:txBody>
          <a:bodyPr/>
          <a:lstStyle/>
          <a:p>
            <a:pPr marL="0" indent="0">
              <a:buNone/>
            </a:pPr>
            <a:r>
              <a:rPr lang="en-US" dirty="0" smtClean="0"/>
              <a:t>	</a:t>
            </a:r>
            <a:r>
              <a:rPr lang="en-US" dirty="0" smtClean="0">
                <a:solidFill>
                  <a:srgbClr val="FF0000"/>
                </a:solidFill>
              </a:rPr>
              <a:t>What’s a </a:t>
            </a:r>
            <a:r>
              <a:rPr lang="en-US" sz="5400" u="sng" dirty="0" smtClean="0">
                <a:solidFill>
                  <a:srgbClr val="FF0000"/>
                </a:solidFill>
              </a:rPr>
              <a:t>FRONT</a:t>
            </a:r>
            <a:r>
              <a:rPr lang="en-US" sz="5400" dirty="0" smtClean="0"/>
              <a:t>?</a:t>
            </a:r>
          </a:p>
          <a:p>
            <a:pPr marL="0" indent="0">
              <a:buNone/>
            </a:pPr>
            <a:endParaRPr lang="en-US" dirty="0"/>
          </a:p>
          <a:p>
            <a:pPr marL="365760" lvl="1" indent="0">
              <a:buNone/>
            </a:pPr>
            <a:r>
              <a:rPr lang="en-US" dirty="0" smtClean="0"/>
              <a:t>It’s like a wrestling match where two opposing athletes meet…</a:t>
            </a:r>
            <a:endParaRPr lang="en-US" dirty="0"/>
          </a:p>
        </p:txBody>
      </p:sp>
      <p:pic>
        <p:nvPicPr>
          <p:cNvPr id="2050" name="Picture 2" descr="C:\Users\kelley\AppData\Local\Microsoft\Windows\Temporary Internet Files\Content.IE5\VCEDJW2A\MC9000589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09800"/>
            <a:ext cx="6248400" cy="232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02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Who will end up on TOP???</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Fronts develop when air masses of different temperatures and humidity </a:t>
            </a:r>
            <a:r>
              <a:rPr lang="en-US" dirty="0" smtClean="0">
                <a:solidFill>
                  <a:srgbClr val="FF0000"/>
                </a:solidFill>
              </a:rPr>
              <a:t>collide</a:t>
            </a:r>
            <a:r>
              <a:rPr lang="en-US" dirty="0" smtClean="0"/>
              <a:t>, causing a </a:t>
            </a:r>
            <a:r>
              <a:rPr lang="en-US" i="1" dirty="0" smtClean="0"/>
              <a:t>change in the weather</a:t>
            </a:r>
            <a:r>
              <a:rPr lang="en-US" dirty="0" smtClean="0"/>
              <a:t>.  </a:t>
            </a:r>
          </a:p>
          <a:p>
            <a:endParaRPr lang="en-US" dirty="0"/>
          </a:p>
          <a:p>
            <a:r>
              <a:rPr lang="en-US" dirty="0" smtClean="0"/>
              <a:t>There are four types, but most are classified as either </a:t>
            </a:r>
            <a:r>
              <a:rPr lang="en-US" dirty="0" smtClean="0">
                <a:solidFill>
                  <a:srgbClr val="FF0000"/>
                </a:solidFill>
              </a:rPr>
              <a:t>cold or warm</a:t>
            </a:r>
            <a:r>
              <a:rPr lang="en-US" dirty="0" smtClean="0"/>
              <a:t>.</a:t>
            </a:r>
          </a:p>
          <a:p>
            <a:endParaRPr lang="en-US" dirty="0"/>
          </a:p>
          <a:p>
            <a:r>
              <a:rPr lang="en-US" sz="3200" i="1" dirty="0" smtClean="0"/>
              <a:t>Knowing what you do about density</a:t>
            </a:r>
            <a:r>
              <a:rPr lang="en-US" dirty="0" smtClean="0"/>
              <a:t>, how do you think cold and warm fronts will interact?</a:t>
            </a:r>
            <a:endParaRPr lang="en-US" dirty="0"/>
          </a:p>
        </p:txBody>
      </p:sp>
    </p:spTree>
    <p:extLst>
      <p:ext uri="{BB962C8B-B14F-4D97-AF65-F5344CB8AC3E}">
        <p14:creationId xmlns:p14="http://schemas.microsoft.com/office/powerpoint/2010/main" val="3420837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Cold air sinks, warm air rises!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838201"/>
            <a:ext cx="6705600" cy="3886199"/>
          </a:xfrm>
        </p:spPr>
      </p:pic>
      <p:sp>
        <p:nvSpPr>
          <p:cNvPr id="3" name="TextBox 2"/>
          <p:cNvSpPr txBox="1"/>
          <p:nvPr/>
        </p:nvSpPr>
        <p:spPr>
          <a:xfrm>
            <a:off x="1094014" y="5073134"/>
            <a:ext cx="6629400" cy="1200329"/>
          </a:xfrm>
          <a:prstGeom prst="rect">
            <a:avLst/>
          </a:prstGeom>
          <a:noFill/>
        </p:spPr>
        <p:txBody>
          <a:bodyPr wrap="square" rtlCol="0">
            <a:spAutoFit/>
          </a:bodyPr>
          <a:lstStyle/>
          <a:p>
            <a:r>
              <a:rPr lang="en-US" sz="3600" dirty="0" smtClean="0"/>
              <a:t>Warm air RISES, cooler air SINKS!</a:t>
            </a:r>
            <a:endParaRPr lang="en-US" sz="3600" dirty="0"/>
          </a:p>
        </p:txBody>
      </p:sp>
    </p:spTree>
    <p:extLst>
      <p:ext uri="{BB962C8B-B14F-4D97-AF65-F5344CB8AC3E}">
        <p14:creationId xmlns:p14="http://schemas.microsoft.com/office/powerpoint/2010/main" val="163948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5410200"/>
            <a:ext cx="7383475" cy="1203960"/>
          </a:xfrm>
        </p:spPr>
        <p:txBody>
          <a:bodyPr>
            <a:normAutofit/>
          </a:bodyPr>
          <a:lstStyle/>
          <a:p>
            <a:r>
              <a:rPr lang="en-US" dirty="0" smtClean="0">
                <a:solidFill>
                  <a:srgbClr val="C00000"/>
                </a:solidFill>
              </a:rPr>
              <a:t>.  </a:t>
            </a:r>
            <a:endParaRPr lang="en-US" dirty="0">
              <a:solidFill>
                <a:srgbClr val="C00000"/>
              </a:solidFill>
            </a:endParaRPr>
          </a:p>
        </p:txBody>
      </p:sp>
      <p:sp>
        <p:nvSpPr>
          <p:cNvPr id="3" name="Content Placeholder 2"/>
          <p:cNvSpPr>
            <a:spLocks noGrp="1"/>
          </p:cNvSpPr>
          <p:nvPr>
            <p:ph idx="1"/>
          </p:nvPr>
        </p:nvSpPr>
        <p:spPr>
          <a:xfrm>
            <a:off x="1463040" y="1447801"/>
            <a:ext cx="6196405" cy="3390900"/>
          </a:xfrm>
        </p:spPr>
        <p:txBody>
          <a:bodyPr>
            <a:normAutofit fontScale="62500" lnSpcReduction="20000"/>
          </a:bodyPr>
          <a:lstStyle/>
          <a:p>
            <a:r>
              <a:rPr lang="en-US" sz="3600" b="1" dirty="0" smtClean="0"/>
              <a:t>What does the weather do when a COLD FRONT hits?</a:t>
            </a:r>
          </a:p>
          <a:p>
            <a:endParaRPr lang="en-US" sz="3000" dirty="0" smtClean="0"/>
          </a:p>
          <a:p>
            <a:r>
              <a:rPr lang="en-US" sz="4000" b="1" dirty="0" smtClean="0"/>
              <a:t>A cold front brings rain, thunderstorms and clouds.  If there is a large temperature difference between fronts, tornadoes can occur. </a:t>
            </a:r>
            <a:endParaRPr lang="en-US" sz="4000" b="1" dirty="0"/>
          </a:p>
          <a:p>
            <a:endParaRPr lang="en-US" dirty="0" smtClean="0"/>
          </a:p>
          <a:p>
            <a:pPr marL="0" indent="0">
              <a:buNone/>
            </a:pPr>
            <a:r>
              <a:rPr lang="en-US" sz="4000" b="1" dirty="0" smtClean="0">
                <a:solidFill>
                  <a:srgbClr val="FF0000"/>
                </a:solidFill>
              </a:rPr>
              <a:t>What is the weather symbol for a cold front</a:t>
            </a:r>
            <a:r>
              <a:rPr lang="en-US" sz="4300" b="1" dirty="0">
                <a:solidFill>
                  <a:srgbClr val="FF0000"/>
                </a:solidFill>
              </a:rPr>
              <a:t>?</a:t>
            </a:r>
          </a:p>
        </p:txBody>
      </p:sp>
      <p:pic>
        <p:nvPicPr>
          <p:cNvPr id="3074" name="Picture 2" descr="C:\Program Files (x86)\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52400"/>
            <a:ext cx="3229093"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277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normAutofit fontScale="90000"/>
          </a:bodyPr>
          <a:lstStyle/>
          <a:p>
            <a:r>
              <a:rPr lang="en-US" dirty="0" smtClean="0"/>
              <a:t>Cold and Warm Front Symbols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057400"/>
            <a:ext cx="6857999" cy="3121025"/>
          </a:xfrm>
        </p:spPr>
      </p:pic>
    </p:spTree>
    <p:extLst>
      <p:ext uri="{BB962C8B-B14F-4D97-AF65-F5344CB8AC3E}">
        <p14:creationId xmlns:p14="http://schemas.microsoft.com/office/powerpoint/2010/main" val="287569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544618"/>
          </a:xfrm>
        </p:spPr>
        <p:txBody>
          <a:bodyPr>
            <a:normAutofit fontScale="90000"/>
          </a:bodyPr>
          <a:lstStyle/>
          <a:p>
            <a:r>
              <a:rPr lang="en-US" dirty="0" smtClean="0">
                <a:solidFill>
                  <a:srgbClr val="FF0000"/>
                </a:solidFill>
              </a:rPr>
              <a:t>When warm and cold meet, it’s Go time!  Something is bound to happen. </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19400"/>
            <a:ext cx="6477000" cy="2438400"/>
          </a:xfrm>
          <a:prstGeom prst="rect">
            <a:avLst/>
          </a:prstGeom>
        </p:spPr>
      </p:pic>
    </p:spTree>
    <p:extLst>
      <p:ext uri="{BB962C8B-B14F-4D97-AF65-F5344CB8AC3E}">
        <p14:creationId xmlns:p14="http://schemas.microsoft.com/office/powerpoint/2010/main" val="3096758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1227</TotalTime>
  <Words>442</Words>
  <Application>Microsoft Office PowerPoint</Application>
  <PresentationFormat>On-screen Show (4:3)</PresentationFormat>
  <Paragraphs>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Pushpin</vt:lpstr>
      <vt:lpstr>Air Masses and Fronts</vt:lpstr>
      <vt:lpstr>Air Mass</vt:lpstr>
      <vt:lpstr>Types of air masses: Continental or Maritime</vt:lpstr>
      <vt:lpstr>  Two opposing air masses are the teams!</vt:lpstr>
      <vt:lpstr>Who will end up on TOP???</vt:lpstr>
      <vt:lpstr>Cold air sinks, warm air rises!</vt:lpstr>
      <vt:lpstr>.  </vt:lpstr>
      <vt:lpstr>Cold and Warm Front Symbols</vt:lpstr>
      <vt:lpstr>When warm and cold meet, it’s Go time!  Something is bound to happen. </vt:lpstr>
      <vt:lpstr>It’s bad hair day weather when warm fronts appear. </vt:lpstr>
      <vt:lpstr>A stationary front occurs when the air masses are NOT moving.</vt:lpstr>
      <vt:lpstr>  An occluded front happens when a cold front overakes a warm front.  </vt:lpstr>
      <vt:lpstr>Conclusion: Fronts arrive and weather changes.</vt:lpstr>
      <vt:lpstr>Number your paper from 1-10.</vt:lpstr>
      <vt:lpstr>True or False</vt:lpstr>
      <vt:lpstr>Quiz, continued</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Masses and Fronts!</dc:title>
  <dc:creator>kelley</dc:creator>
  <cp:lastModifiedBy>Currin, Kelley M</cp:lastModifiedBy>
  <cp:revision>16</cp:revision>
  <dcterms:created xsi:type="dcterms:W3CDTF">2014-02-01T21:38:30Z</dcterms:created>
  <dcterms:modified xsi:type="dcterms:W3CDTF">2014-02-04T13:19:07Z</dcterms:modified>
</cp:coreProperties>
</file>