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73" r:id="rId5"/>
    <p:sldId id="275" r:id="rId6"/>
    <p:sldId id="274" r:id="rId7"/>
    <p:sldId id="256" r:id="rId8"/>
    <p:sldId id="257" r:id="rId9"/>
    <p:sldId id="258" r:id="rId10"/>
    <p:sldId id="277" r:id="rId11"/>
    <p:sldId id="259" r:id="rId12"/>
    <p:sldId id="260" r:id="rId13"/>
    <p:sldId id="278" r:id="rId14"/>
    <p:sldId id="261" r:id="rId15"/>
    <p:sldId id="262" r:id="rId16"/>
    <p:sldId id="276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5901-6FB8-46DE-A0E6-C45007995033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67F-066D-4A3D-B918-AA43F4238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5901-6FB8-46DE-A0E6-C45007995033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67F-066D-4A3D-B918-AA43F4238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5901-6FB8-46DE-A0E6-C45007995033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67F-066D-4A3D-B918-AA43F4238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5901-6FB8-46DE-A0E6-C45007995033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67F-066D-4A3D-B918-AA43F4238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5901-6FB8-46DE-A0E6-C45007995033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67F-066D-4A3D-B918-AA43F4238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5901-6FB8-46DE-A0E6-C45007995033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67F-066D-4A3D-B918-AA43F4238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5901-6FB8-46DE-A0E6-C45007995033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67F-066D-4A3D-B918-AA43F4238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5901-6FB8-46DE-A0E6-C45007995033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67F-066D-4A3D-B918-AA43F4238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5901-6FB8-46DE-A0E6-C45007995033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67F-066D-4A3D-B918-AA43F4238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5901-6FB8-46DE-A0E6-C45007995033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067F-066D-4A3D-B918-AA43F4238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5901-6FB8-46DE-A0E6-C45007995033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02067F-066D-4A3D-B918-AA43F4238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8D5901-6FB8-46DE-A0E6-C45007995033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02067F-066D-4A3D-B918-AA43F4238C7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AgLCz8JefA" TargetMode="External"/><Relationship Id="rId2" Type="http://schemas.openxmlformats.org/officeDocument/2006/relationships/hyperlink" Target="http://www.youtube.com/watch?v=Dp08kq9bvW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youtu.be/sVTeOMXYt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pfTGEjRcae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youtube.com/watch?v=_9uMeivuAQ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Scan the classroom and write down any items you see that may be dangerous to children.</a:t>
            </a:r>
          </a:p>
          <a:p>
            <a:r>
              <a:rPr lang="en-US" smtClean="0"/>
              <a:t>In what ways could you childproof a room or home?</a:t>
            </a:r>
          </a:p>
          <a:p>
            <a:r>
              <a:rPr lang="en-US" smtClean="0"/>
              <a:t>What play ground equipment could be dangerous? In what way?</a:t>
            </a:r>
            <a:endParaRPr lang="en-US" dirty="0"/>
          </a:p>
        </p:txBody>
      </p:sp>
      <p:pic>
        <p:nvPicPr>
          <p:cNvPr id="31746" name="Picture 2" descr="http://www.thebabygiftshoppe.com/images/toilet_lgeEconomy%20Child%20Proof%20Toilet%20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191000"/>
            <a:ext cx="1457854" cy="1925973"/>
          </a:xfrm>
          <a:prstGeom prst="rect">
            <a:avLst/>
          </a:prstGeom>
          <a:noFill/>
        </p:spPr>
      </p:pic>
      <p:pic>
        <p:nvPicPr>
          <p:cNvPr id="31748" name="Picture 4" descr="http://blogs.smarter.com/blogs/guests/baby_proof.jpg"/>
          <p:cNvPicPr>
            <a:picLocks noChangeAspect="1" noChangeArrowheads="1"/>
          </p:cNvPicPr>
          <p:nvPr/>
        </p:nvPicPr>
        <p:blipFill>
          <a:blip r:embed="rId3" cstate="print"/>
          <a:srcRect l="13333" r="13111" b="1754"/>
          <a:stretch>
            <a:fillRect/>
          </a:stretch>
        </p:blipFill>
        <p:spPr bwMode="auto">
          <a:xfrm>
            <a:off x="6999255" y="4953000"/>
            <a:ext cx="214474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Assignment – Ratio Requirements based on Program Type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Groups:</a:t>
            </a:r>
          </a:p>
          <a:p>
            <a:pPr lvl="1"/>
            <a:r>
              <a:rPr lang="en-US" dirty="0" smtClean="0"/>
              <a:t>Summer, Kaylie O, Alyssa</a:t>
            </a:r>
          </a:p>
          <a:p>
            <a:pPr lvl="1"/>
            <a:r>
              <a:rPr lang="en-US" dirty="0" err="1" smtClean="0"/>
              <a:t>Maddy</a:t>
            </a:r>
            <a:r>
              <a:rPr lang="en-US" dirty="0" smtClean="0"/>
              <a:t>, Megan, Austin</a:t>
            </a:r>
            <a:endParaRPr lang="en-US" dirty="0"/>
          </a:p>
          <a:p>
            <a:pPr lvl="1"/>
            <a:r>
              <a:rPr lang="en-US" dirty="0" smtClean="0"/>
              <a:t>Kaylie M, Alex, Yasmin</a:t>
            </a:r>
          </a:p>
          <a:p>
            <a:pPr lvl="1"/>
            <a:r>
              <a:rPr lang="en-US" dirty="0" smtClean="0"/>
              <a:t>Meredith, Drew, Morgan</a:t>
            </a:r>
          </a:p>
          <a:p>
            <a:r>
              <a:rPr lang="en-US" dirty="0" smtClean="0"/>
              <a:t>Review the state minimum standards for adult to child ratio</a:t>
            </a:r>
          </a:p>
          <a:p>
            <a:r>
              <a:rPr lang="en-US" dirty="0" smtClean="0"/>
              <a:t>Summarize the requirements; capture on paper</a:t>
            </a:r>
          </a:p>
          <a:p>
            <a:r>
              <a:rPr lang="en-US" dirty="0" smtClean="0"/>
              <a:t>Present requirements to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5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6893"/>
            <a:ext cx="7924800" cy="1162050"/>
          </a:xfrm>
        </p:spPr>
        <p:txBody>
          <a:bodyPr/>
          <a:lstStyle/>
          <a:p>
            <a:pPr lvl="0"/>
            <a:r>
              <a:rPr lang="en-US" dirty="0" smtClean="0"/>
              <a:t>3. Develop Safety Limits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 smtClean="0"/>
              <a:t>Limits= are guides to actions and behaviors that reflect the goals of a program, aka rules.</a:t>
            </a:r>
          </a:p>
          <a:p>
            <a:pPr lvl="1"/>
            <a:r>
              <a:rPr lang="en-US" dirty="0" smtClean="0"/>
              <a:t>Make them clear, simple and easy:</a:t>
            </a:r>
          </a:p>
          <a:p>
            <a:pPr lvl="2"/>
            <a:r>
              <a:rPr lang="en-US" dirty="0" smtClean="0"/>
              <a:t>Walk indoors.</a:t>
            </a:r>
          </a:p>
          <a:p>
            <a:pPr lvl="2"/>
            <a:r>
              <a:rPr lang="en-US" dirty="0" smtClean="0"/>
              <a:t>Use blocks for building.</a:t>
            </a:r>
          </a:p>
          <a:p>
            <a:pPr lvl="2"/>
            <a:r>
              <a:rPr lang="en-US" dirty="0" smtClean="0"/>
              <a:t>Clean up after yourself.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8" name="Picture 10" descr="http://www.pre-kpages.com/images/rules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3286125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mtClean="0"/>
              <a:t>4. Provide a Safe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Toys and materials-examine toys for safety or repairs.</a:t>
            </a:r>
          </a:p>
          <a:p>
            <a:pPr lvl="0"/>
            <a:r>
              <a:rPr lang="en-US" dirty="0" smtClean="0"/>
              <a:t>Playground equipment-evaluate equipment for safety. </a:t>
            </a:r>
            <a:r>
              <a:rPr lang="en-US" dirty="0" smtClean="0">
                <a:hlinkClick r:id="rId2"/>
              </a:rPr>
              <a:t>Playground tips </a:t>
            </a:r>
            <a:endParaRPr lang="en-US" dirty="0" smtClean="0"/>
          </a:p>
          <a:p>
            <a:pPr lvl="0"/>
            <a:r>
              <a:rPr lang="en-US" dirty="0" smtClean="0"/>
              <a:t>Transportation-car accidents pose the greatest threat to children’s lives. </a:t>
            </a:r>
          </a:p>
          <a:p>
            <a:pPr lvl="1"/>
            <a:r>
              <a:rPr lang="en-US" dirty="0" smtClean="0"/>
              <a:t>Infants up to 22 </a:t>
            </a:r>
            <a:r>
              <a:rPr lang="en-US" dirty="0" err="1" smtClean="0"/>
              <a:t>lbs</a:t>
            </a:r>
            <a:r>
              <a:rPr lang="en-US" dirty="0" smtClean="0"/>
              <a:t> should be placed in a rear facing car seat.</a:t>
            </a:r>
          </a:p>
          <a:p>
            <a:pPr lvl="1"/>
            <a:r>
              <a:rPr lang="en-US" dirty="0" smtClean="0"/>
              <a:t>Children under 54 inches who have outgrown car seats need a booster seat, lap belt and shoulder harness.</a:t>
            </a:r>
          </a:p>
          <a:p>
            <a:pPr lvl="1"/>
            <a:r>
              <a:rPr lang="en-US" dirty="0" smtClean="0"/>
              <a:t>A first aid kid should always be in your vehicle.</a:t>
            </a:r>
          </a:p>
          <a:p>
            <a:pPr lvl="1"/>
            <a:r>
              <a:rPr lang="en-US" dirty="0" smtClean="0">
                <a:hlinkClick r:id="rId3"/>
              </a:rPr>
              <a:t>Car Safety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Coble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Tragedy turns to Miracle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26" name="AutoShape 2" descr="data:image/jpeg;base64,/9j/4AAQSkZJRgABAQAAAQABAAD/2wCEAAkGBhQSERQUExQWFBQWGBQWFhcYGBgaFBcYFxcVFRcVFBgXHCYeGBkkHBYUHy8gIycpLCwsFR4xNTAqNSYrLCkBCQoKDgwOGg8PGiwkHyQqLCwsLCksLCwpLCwsLCwsLCwsLCwsLCwsLCwsLCwpLCksLCwsLCksLCksKSksLCwsLP/AABEIAKQA8AMBIgACEQEDEQH/xAAbAAABBQEBAAAAAAAAAAAAAAAFAAIDBAYBB//EAD0QAAEDAQUFBgQGAgAGAwAAAAEAAhEDBBIhMUEFUWFxgQYiMpGhsRPB0fAUQlJicuEHkhYjM4KishVz8f/EABoBAAMBAQEBAAAAAAAAAAAAAAECAwAEBQb/xAAqEQACAgICAQMDAwUAAAAAAAAAAQIRAzESIUEEE1EygdEicaEUM0Jhkf/aAAwDAQACEQMRAD8A2VKsTmI6ynPtAbE4TwPyTKOq5W8Tf+72SlK7okbamnJw8/qpQVWc0HMTzXLzKbSTDWjE/e9YziXFVrbTptwvSdwxWfte1/iGJLWfpBxI3vOnJS0Yu6Nb5DzOfRSeT4HWP5L9TtExv5T6KJna+jMG83yPzlCdovpNGME8p91nbTtljfyjyaPTNSeWS8lVii/B6ZZdo06o7jw738s1ZXklPbdKfCWnQjunzhaPYnbKCGvcXt/cIeBzycFSOX5Elha0blJMp1AQCMQdU9XICXVxdWAJJJJYwkkkljCSSSWAcSSSWMJJJJYwpTHUwcwD0TkljEJsjP0+WCX4UaOcOqmSWDbIPgu0eeoBSu1N7T0IUyS1GtlOgcUrRmzmfYptnPsu2k+D+XyKBR/UOlZHbW1DWqXGHuN1+f0RjbttLWXGnvOz4BZmo5tMR+aAd5xwGG8nADmcgVDJLwWivI6gIcGtxcdDkOLvojlCy6uMu3nIDgNFQ2XZLjbxxe8+/wBmTwKJsb1G7ef1OUhmUNobPv5d1p1/O7iBoOKBWnZDWDNrecl56CStJaLfEwY3uPsELrMvzdzO7M89UrGTZkLY8A4E9Wx/7H5KtRt8HP0HyKJbU2E/Huk9PsIIbC6YhFV5KdvR6D2Y7SvdDLxujdmtrSqOIBD5B3tB9oXkWxy+m9rmyCDM7969M2ZbcYyDgHDdjmB1lVxz8EcsK7DFGo4nG70kehT6ta6JIO7DE4ptLPouWvIfyaug5Wuxfjm6yObSPkpGV2nJzTyITJTSwSMBmNFg8SykmuAgqnRDroN92IBxgj1CwqVl5cVa/U3tPMEexUVr2vTosvVXNZ19sJK1maZeSWSr/wCSbMD3RUfyAHuZ9EMrf5WbeIZSED9TjJ8svVDkg8Gb9Nc5Ymy/5Mpnxsc3DQA4+eSf/wAe0C7EuIwjDAnUn6LckbgzaArqz1j7ZUHui8BlGDox0mIlH2vByKKaYrTWxySSSIDiSSSJgdZTlyTrbUDWgnIEH3UNldhylC9sbSvQG+HT9x38gpylxRdRuRQt1oJLn6jIHIuODRy+ioMs8uaPE5xLnGOUnnkBuEBW3tD2tgglpLiN2knj4vJTbKpgDiS4g/tDiGn5+S5NnRovMpwYnSJ3CBPpHqmVqs90YCMTuHH7xVGvbpOBzy3AbypLRF74ZwYyHPOrnuxDegjqVr6Aots6KQfg1uAyLszyCvssbo7pDeQTWFkd12O4qzZ7XjBzQRfikBto7Ie8y58oY/Y7W8fRay1hBrQwqc4l4VRUsjmNIBAj24hWqe0BfbGTTHQ/2EKtZgpWdpawvOALro6An5hHHJ3RHNFXZ6NZHT5BOteTf5D5oLYdoVbohgbIAl57x4hjcR1Utot5AmpUAAxyAXdzVHn8HYVSGY5rOO7RU5/6s8mpn/FQaRiHJfdQ/ts1dU908j7KvR8LeQ9gqdl22yrTdGcHDohPaftCaTPh0/GWi879IIwA/cfQJ3NVYkYu6O9ou2LaEspw6oJknwM5/qPDJeabY20+q8uc4lx1OY4NGQCZa6hLo0biZ1P3ohRJLslJPl2y7Sjos/F5jlr/AGlUfOeenDgm07IT9VabYig5pBUGyBrzwP3vXBnrB91Z/BnLHBRVaBBWUkwuDRNZ7ZUp4NOB4Z8DxWx7L9s3Ahj8ss8B0OSw7nBzcMHYSN/FWdmVIe0nUxPPAg+6LfViUn0z3KzVy5oMesrtW0tbF4xPA/JZ/sftIvYabvEwwD+oaHmjlU98cGu9SArRlas5nGpUPbamHJzT1ClVd7AcwDzAKjNlaMmxykeyY3EzR2izAVKgxODGnP5nqge2NqSS4YT3WDQDf1I9OKGbJ2aWA1XTqATn+53QYKSoPC86G9HAZdMl50pt9HoKCiy/YrORSnV3tvPHBXKVrkEDMwxvIYYdAhLLS6LkmfCOAOMlX7NTuim2YNQ3Z1DRAc4c8p5pbHmkTWezS4OOIzA0wyPKfqprbZHVJggnHAyJcdZGJg6cFbs9PEn7AGAHlCsusd4THVFNrRSONNdmW7PbDqU3VPjkjuC53i4l96QRo0RgQd601Jp7s5wDxx37imMsZmJPUrjgWnOUznfgyx09lvaFYNGKG/iL3hHmqe0rQXOAOUiUJ/CVm1SX1SKd1xDmnCcbt1sYHLA544rL9TNO4IIW/GQRdPvyRWx2MPc103abCbgOul6N868As6LWatJpqY3SQYycQYEcCiNm2mZAOJwzyaPvRKnTJZFejQ2u1NptJmBvOvliVh9q7RvEmTHqemiPbYr3wAPn6D6rMVrMZ3/JacgYoeSOlWVllaVTNGF3EJVIu4hiwMJe0tJEySdwGat12jEk4mSTmd7neUD0QzY9pNyqT+0DrJPsFLYqTnOmc8OniP3xVLo53G2xrtggnH8xGAz16T7KO2bAxDabfLlEk9SUZs9jcBnJ36STj98EUslIgcd6VyGUWA7H2ULWy6Bv/v6J/wD8O0Gc1pqdlJzVa02eEskykTN1tmiSULtmzu9gJwB+vsVp67FE2xh0DKZHXGEI7DPpGEp2aTAz+qkp0JYd4y5jH6owdkup1BG8T981ILHJe0ZGHDriPmumzk6CvZvaZaWO3xPsQVvJl5P7W+pJXmGzaJbgREZffkt/sC0l9OTn3R5BUxPwSyLyE0jpzCS5OIVyTMFb79VoDWgF2DWjJoGAH1Kp7fsYp0WtBDnCQS3LljmfmjdMAFugAAbxJ1++CF7XrQXgtaCQ0YDwzhhOv1Xmvrtnat0gZSrFxDjnDRnnh6IlZgfi33ZgBtNusD87twzIGuCo0nAYgRGAJ04gZTuVixYPk5bzmTqSkTbLpI0dmEAK863Q2FRouwUFrD23XDKcREkDhJzVUUL4pkgzhOSbAZ4miDumeqrWVxeZbVacASCLpbMk3v2gDPem260VaclzJYZF4YiBrvA5hNxpC33Tff8AwY6x36kRAIOeYyIKitFiLctcxorWyLSHC8OSftGsACVNpVZRXdMzxozMYBrvUj5D3VyzWGMs9+oG/mmWB4NEu1Jvf7PI9mq9ZreBAhB/7Of5oezZmHPT5lQ19lcEboVQ7RTOpSmcUTTdmPrbJVV2yitnaaLQIA6oVX1A1wScaZXk2gDY7H8O9e8Lw0joVeslHEc07are6yDhiPvyCn2dTwTSXZoatl2m+cIy15wr9kp4qpTbir1lwKdIDCIaIVW1UJUdq2jGQkqBm0KhzAjmndMmrRXrWYBDq1W6itoxxEIRXpO1xUmqKp2AbXb30n7wTrprHJJ+1qYDcYlrhxBGXqUQtViDxBErN7R2ZdI1brvH9p4P5JTggjY9t/EADgLxw4Tl/fVbzss7/luHFee7O7OObDnzjF0DOZwvblveyw8c4Y5dFXHJchMmNxjZoFwZjkfkku08zyHzXScbMzSaDTp1MfC0tgTDrt2SDpmg20bJdd3+84mXd7CRvwnpKp2ftDLDQm65pN03pGktgjDpKksTi+mXHNtRjXcA8yT549V51Wju7TKtms5fdnUAgDIHgjo2bebiIcMCE3YtnAlhIDmkZ5OYDJ65eaI1dpNOWjnY6wTInlCKikx1NlOw2gsN1/QovRbelDbS1rxxUVktTqXixbvGJHMJ10PZf2jshrgG+EiSCAJx03xwQW3bOq4j4hIOfemfNGv/AJJrxeDweoQK1doabn/DYfiOyIYC7pIwB6rPvRZTcY06+4QsNjbTYPPmd8INt/aJukNOJw58Aqu1u0z2G4aZpgDG8RIHACZJy6oLZLYXy4i8+SC3eIkCRiP6Q4PbIyzJdIvWK0uaIxuw3lIJ+ZRKxFxMlT2SytNANyyJPyUztj1WsaaTmB8m9ORkehBUlDkxm6VBuxMwBI80QNZCLHSLTTBeXuui+d53j18kQtNIzdGarx8Eavtla020EwCOpVN9J0ac80M292kNme1rWNdLb5vYYXi0Ab3YSRor7bTfaYBpvHib+XHd/SLhQ0XfSBdux7sxMCeqt2N5qYg3RlluwVStSdBLhjimUBU+HFOLxynIH8xMe3FIYOikQO64uI6q1su2XzGuRHFZt3Zi/dNWo4uHiLXEF3Q4MGkAK/Yz8OsA2YgDEyTnElPKlpgjb2gzaRD41xQbaFe0QTSwIcAG3Zc8akE4N4YHei9SpJnVMqWfGRgShGaTsZ42+gVs6x2wkGqWDUiO9y7uCKVaWGKu2WznMmVWtj0JO+wqNdAu0YZINaBJdxkeaLWh+i5ZKbQSXD9IykiXDIeaSx3EvtoFtAMujEXg4bxiAfKFJsO2RXe3R0GegPzXbdbe7F27AJM54iNPbegdkYYJdmS5x4bh0ACnl9QsHY8cDyxo9ATqWvT2WPsW0XUyCDI1BOBRqx9o6ZwcCwk64t8wunD63FkXbo8/L6TJDSs8WNKPEDMzgcZRCxbaexxxi9GBxEjKRqDJB/kju1diuybRDIzkR6uQShsUudvO/wDKOJOp5IN/JeMb0aUbVZUa14vU6jcC2QWkcDnlv35qXZtpxJnl1VZmzmMaA3COp54qSjZXOM3usCfNR5d2XWNJBJz28jwVetLsASTuA9zorNm2Z+ouPX6IiKTWjQKl2LxSMTQ2c2pVJcwOukgA5E73HUe6J17HlJcAMgx1wDkGRAROpTptBIjxEzuka+SgutdjN7zjpol5A4psx+2bE8ukOc5v7zLoyGMCUzZNjLTMQ7xTjhuIWkt9EQeKoU7XcvFobAyLgDdPBGM21Qs4Jdo0OymS0DNHqdhYBedhphmVm9gW28wHX7lHK1omNwWSLvRw4vAYD9TwT7JVLnOBMOGM8FV/GU5JLiDvaCTPsofx7AZip/45780W0vIPFBCvYA/FzGPjEEiSOR0VepSu5NA5a81JszbjQYfhnmME7aDwQHDI5HQ8jqipNrYlJMBbTtOHFR2GaZDXTJJz36j73Jvwr9UCC4DEgZncB1U+07HXaA4tceEeGTJG/fijTaJNpML0KQdCgfY4rjlPyUmzawgFSWmqC6QkSss3Wia0WctdmMt6caxLQ4jIwfqo6AGbj1OinqWqmBF4HDTHDXJOoCuTJhaRdQy0vUdK1NJim4Ob6j+lK9iSQ8WgbWb3kxu0RTa9928BhAMHDMicFy31bsqOnQ7jQ7UifNQnPimy0YcqLT5qd5x4wNOZ1KjpszVl4x+8kmMx54/RfOzzSm+UmetHGoxpELxwTC47lPMuPBR1QE0MjRKeNHq1SwNdmAeiGWrslQfnTA4jD2RptQJ4K+6aT2fHKTWjFWn/AB8zNjnN54j1VGp2PrM8N13oV6JC4WBSeGD8Fo+oyLyecUdj1i4h/wDymj8x7xP8QPmmWjsqahwrPu6yGx6YhejuswOirVNlMOg+aX2Ij/1MzGWbsEyMXOH7jE9B9UUodlaIEAOcBqSZPICMEbfs12j3cjiPVJjHtzAdywR9qK0ge9J7ZmrX2TouwuQN8m9zzWaq2FjZa2z0nU9A4vNQyIkuB3cMF6G6dWkevssRaQ8OIdSeAMAcvfMKc4/CLYpcvqf8gujZ2h7W0WOpwIeHG8BucDmdREbkZoNpg4NNV2/Tz+ihs1lkF2VM4uJwJIwLeSjbth9XCgGsiIvAk9Wgi75yoV8nU1XSL1osjnZhrW7hn1JVWps/7CsCy3W3qtQmMySGt6DIBW6DWnwEHkZ5JXG2LypFfZPZr4r+94Bi7l+kcT7LW2jZbHNulouwAGxgAMAAprBZvhsA1zdzOf06KyV144KCOPJkc2ZNnZulQe6pDiCMifCBJJG/krdeiYF2GtOMHEkbzOUozXZ6/cIU6ncMGLpIuzk06yPKFSiLbZmtpbNayX0vDm9n6f3t3t37lA+yXmGHEHSFsK9Gc39IELJbZsbrMDUZ36Qi80YvZJiR+pvqOKhkh/kjpxZb/Q/sC7G6ni2rhUBIF5r3AjQ91wlyJUrYxxgMdWjSBSoDAtkNGJORnNV7I9lYXmwdDvB+SJ2WyQcIEpFJ+Drah5Tv9+vyI0S4Fz4vmMgABAgADQfVUrXXujFX9pWhtJhJIgZlZxtN1odefhT0bqf5bhw//Esu2LHoioUTWde/IMuPHkiFqZdA3yPdWxDRAVe0OkLmzVCDb+C+OTlNJDKicagkncEwiW8VG9skHQjHmF8wke5Y6gyZJ1TnNl0DIBcoP7vmnjKd6z2CrDlm7fM/OyozjdvDzZKNWDtdQq4Mqtcd14Xv9Tj6Kpaex9J2Pw7p30yR6DD0QDbH+PW1Yh/hMw9gPS8IIX3d5Fvs+NrFLTaPQKW0gdVZZagV59sbYjrOCx7jiZaQ9xEQBAvZckZp3x4ah/7hPtCopXsm4U+ma1tUJ4csuy3VW5gO5H5GFZZtyPEC3mMPPJGxKZoErqGUdrNORVtlsBWATmkFE+xtOYT21gpA9Y1gm1dnKTxiwDWRgZQc9jXNe4tcADkTi7y3rXylCRwT2WjnnFUmeZbT/wAdVHVzVvB8wIc54iBm3EgHoq57OVaBv021Wvbi2Ic2eLYh3VeqliYaISvEhl6iXkyWzLTaAGG0VKRBGIpsc0h0ZOlxB6Qj1OpIkK1UsLToFH+DIyMeybjQnNMhLVUtlmDhEK66m8aA+igqPIzafcLGtMEspgENfrIaRM4Y49NUL25Zy1jiDIIid3NF7cWkXi4NjGSYjqUDtu3mPY5hmoYIvNEDmScCFPK1xab2iuJPmmlpmd+GQS5huvG/wuG52/nmFE7tJaQbrbMXEa/Ebd5g5pVazpwIHIfVVXU3zN4zvnH0Xh+k93F1PXwe56hwn9OylaNs1atS9VAhp8AyB3u/UfRE6O2gRgYVKps+8QSTO/X+wuN2Yu/3UcntsKttt7ipXOnBDaVlcwG6YJ4BdFSqMiD0Xn+qWTKuMdHV6fhB29hRjoMfcrlQY8/Q/wBoYbbU1aDG6Qnnax1p+v8AS8x+lyJ6O/3ofJap1MCDgZP9qT4k4fcIZV2gTiGkHmEqO0i0RcJx3jyTP02TdA92N7PYQU+/vx54qNIL7Y+MGWqxsqCCIOhGhQarRfTPeGGjh4T9EeldBQasKdARjspEzkBmeStNsRI7wuA6SZ8sgr9Ok0GQ0A7wBKmFQocQ8jPbQ2UI7jQDoWktPM7ystatr2yg6AyoW76jQR/sz5r0ksac2+WCjNjaciQs4hU62jF7N7a1XOumiXGJ7jgcs8HR7o7T7WtbHxA+n/NpaP8AbL1VypsRpN66wuGRAAd9Vz8O5gjEDcUEmjNxfgs2XbrHiWuBG8EEeiv07cDqsxadj0nYmk0O/U3uu82wq1PZj2g3KtVjhkHXXtP+2PqjbBSNs2uFIHrC2e221udNtTkXMPPvAt/8ldZ2ocz/AKtKrS4lhLTycyQVk0ZxaNcHLqAWPtNSqeF7XciJ8s0Sp7QadURS6WobtzajLPTvOF5xwYwZuPyA1Kti0iJz5Z4blgxTq2y1FwzMd78lJmjefDMlJOTS62WxQUm3LSKlrqOrPv13fxYMGN/iPmcVS2gQ4hjcAMXfIfNbu1UKNhsz6gaHvwAc8Alzzg0cGjOBoFiLW83HPc4ue6STqXFceSFb2d2KfLS68FZtlBGC4bGprLViAfuFbZBXPxLuRSp2HgpDZOCvio0BVnh9R12m0vcSAAE3ticyobLwTDY1ctIfSN2qxzDxGB5HIpNqgpXCumOp3oHusajNiRUtC5cS8BuYJNiXPwXBF7iRpLcDczdBdXUl7R4RxdCSSxhwXQkksYcF1JJYx0JweUkljCFIOzA++SgtVka3KUklgFS4FHXJuxJ3jeCNySSAyKT7JTqgfEpU3RkS0SOIOYQ3aOzfhCo6lVq07sQ0OvMxE5VA70XEko10UezXa2vVLg4t7rroIBBOGuMStnZLW7gJxwEY70klosbIkn0C+3VoP4an/wDaz/1espVbebeJPddSAGneFSSf9QuJLmzfX9vydnp/7a/cjtfjZyd8lN8YtGG8JJLmWy7D/ZHYzLVLqpcQPygw088J9Vu7JYqdIRTY1g4D3OZSSXo40qR5eWTcmjtoszXtuvaHNOYcJCwXbPs/SswD6V5s/lmWjlIn1SSRmk12HFJqSoz1C0Eq2x64kvNPVHykCkksA//Z"/>
          <p:cNvSpPr>
            <a:spLocks noChangeAspect="1" noChangeArrowheads="1"/>
          </p:cNvSpPr>
          <p:nvPr/>
        </p:nvSpPr>
        <p:spPr bwMode="auto">
          <a:xfrm>
            <a:off x="63500" y="-687388"/>
            <a:ext cx="2047875" cy="1400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static.oprah.com/images/tows/201010/20101022-coble-children-300x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124200"/>
            <a:ext cx="4641695" cy="3171825"/>
          </a:xfrm>
          <a:prstGeom prst="rect">
            <a:avLst/>
          </a:prstGeom>
          <a:noFill/>
        </p:spPr>
      </p:pic>
      <p:pic>
        <p:nvPicPr>
          <p:cNvPr id="1030" name="Picture 6" descr="http://static.oprah.com/images/tows/201010/20101022-tows-coble-family-1-300x2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5648" y="2514600"/>
            <a:ext cx="3211551" cy="2194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procaresoftware.com/getfile/482604da-376b-4b09-9759-9b4efd9e305e/8-inch-touch-mixed.aspx"/>
          <p:cNvPicPr>
            <a:picLocks noChangeAspect="1" noChangeArrowheads="1"/>
          </p:cNvPicPr>
          <p:nvPr/>
        </p:nvPicPr>
        <p:blipFill>
          <a:blip r:embed="rId2" cstate="print"/>
          <a:srcRect l="40000"/>
          <a:stretch>
            <a:fillRect/>
          </a:stretch>
        </p:blipFill>
        <p:spPr bwMode="auto">
          <a:xfrm>
            <a:off x="6979478" y="5029200"/>
            <a:ext cx="2164522" cy="2133600"/>
          </a:xfrm>
          <a:prstGeom prst="rect">
            <a:avLst/>
          </a:prstGeom>
          <a:noFill/>
        </p:spPr>
      </p:pic>
      <p:pic>
        <p:nvPicPr>
          <p:cNvPr id="12290" name="Picture 2" descr="http://s.ecrater.com/stores/51999/4ac7def94c4e7_5199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1" y="685800"/>
            <a:ext cx="1828799" cy="18288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Building security-safety measures taken to control unauthorized access to the building.</a:t>
            </a:r>
          </a:p>
          <a:p>
            <a:pPr lvl="1"/>
            <a:r>
              <a:rPr lang="en-US" dirty="0" smtClean="0"/>
              <a:t>Some centers use keypads or card keys.</a:t>
            </a:r>
          </a:p>
          <a:p>
            <a:pPr lvl="1"/>
            <a:r>
              <a:rPr lang="en-US" dirty="0" smtClean="0"/>
              <a:t>Cameras can monitor entrances and exits.</a:t>
            </a:r>
          </a:p>
          <a:p>
            <a:pPr lvl="1"/>
            <a:r>
              <a:rPr lang="en-US" dirty="0" smtClean="0"/>
              <a:t>Classroom doors should have see through panes to view students.</a:t>
            </a:r>
          </a:p>
          <a:p>
            <a:pPr lvl="1"/>
            <a:r>
              <a:rPr lang="en-US" dirty="0" smtClean="0"/>
              <a:t>Sliding patio doors or doors with glass panels can be dangerous. Apply decals at eye level to warn children of the glass they may not see.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5. Practice fire safety-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for fire hazards, test smoke alarms at least once a month.</a:t>
            </a:r>
          </a:p>
          <a:p>
            <a:pPr lvl="0"/>
            <a:r>
              <a:rPr lang="en-US" dirty="0" smtClean="0"/>
              <a:t>Fire extinguishers-should be found in kitchen, classrooms, laundry, etc.</a:t>
            </a:r>
          </a:p>
          <a:p>
            <a:pPr lvl="0"/>
            <a:r>
              <a:rPr lang="en-US" dirty="0" smtClean="0"/>
              <a:t>Fire drills-once a month, post evacuation procedures in every room. </a:t>
            </a:r>
          </a:p>
          <a:p>
            <a:pPr lvl="0"/>
            <a:r>
              <a:rPr lang="en-US" dirty="0" smtClean="0">
                <a:hlinkClick r:id="rId2"/>
              </a:rPr>
              <a:t>Fire safety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3076" name="Picture 4" descr="C:\Users\JoAnna\AppData\Local\Microsoft\Windows\Temporary Internet Files\Content.IE5\ZWRELUDX\MP90020200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267200"/>
            <a:ext cx="1588008" cy="2393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6. Sun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0"/>
            <a:r>
              <a:rPr lang="en-US" dirty="0" smtClean="0"/>
              <a:t>Rays are strongest between 10am-4pm, apply sunscreen, wear hats/sunglasses. Use shadow rule=if a child cannot see their shadow, then they should seek shade or go indoors. </a:t>
            </a:r>
          </a:p>
          <a:p>
            <a:pPr lvl="0"/>
            <a:r>
              <a:rPr lang="en-US" dirty="0" smtClean="0">
                <a:hlinkClick r:id="rId2"/>
              </a:rPr>
              <a:t>Sun safety tips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84" y="4191000"/>
            <a:ext cx="3554115" cy="2660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648200"/>
            <a:ext cx="3352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7.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Weather or disaster emergencies-blizzards, hurricanes, floods, electrical storms, tornadoes, earthquakes.</a:t>
            </a:r>
          </a:p>
          <a:p>
            <a:pPr lvl="1"/>
            <a:r>
              <a:rPr lang="en-US" smtClean="0"/>
              <a:t>Have a plan for emergencies!</a:t>
            </a:r>
          </a:p>
          <a:p>
            <a:pPr lvl="1"/>
            <a:r>
              <a:rPr lang="en-US" smtClean="0"/>
              <a:t>Always keep a radio, flashlights, blankets, water, food and first aid kit handy.</a:t>
            </a:r>
          </a:p>
          <a:p>
            <a:endParaRPr lang="en-US" dirty="0"/>
          </a:p>
        </p:txBody>
      </p:sp>
      <p:pic>
        <p:nvPicPr>
          <p:cNvPr id="11267" name="Picture 3" descr="http://www.dispatch.com/wwwexportcontent/sites/dispatch/local_news/stories/2010/03/24/tornado_drill.jpg"/>
          <p:cNvPicPr>
            <a:picLocks noChangeAspect="1" noChangeArrowheads="1"/>
          </p:cNvPicPr>
          <p:nvPr/>
        </p:nvPicPr>
        <p:blipFill>
          <a:blip r:embed="rId2" cstate="print"/>
          <a:srcRect l="23051" t="16162" r="9377"/>
          <a:stretch>
            <a:fillRect/>
          </a:stretch>
        </p:blipFill>
        <p:spPr bwMode="auto">
          <a:xfrm>
            <a:off x="5976257" y="4452937"/>
            <a:ext cx="3124200" cy="237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8. Poisonings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Poisonings-studies show that children under five years of age account for almost 2/3 of poisoning that occur each year.</a:t>
            </a:r>
          </a:p>
          <a:p>
            <a:pPr lvl="0"/>
            <a:r>
              <a:rPr lang="en-US" smtClean="0"/>
              <a:t>Call poison control!</a:t>
            </a:r>
          </a:p>
          <a:p>
            <a:pPr lvl="0"/>
            <a:r>
              <a:rPr lang="en-US" smtClean="0"/>
              <a:t>An emetic is a substance that induces vomiting when swallowed.</a:t>
            </a:r>
          </a:p>
          <a:p>
            <a:pPr lvl="0"/>
            <a:r>
              <a:rPr lang="en-US" smtClean="0"/>
              <a:t>Many poisonings in children come from plants.</a:t>
            </a:r>
          </a:p>
          <a:p>
            <a:endParaRPr lang="en-US" dirty="0"/>
          </a:p>
        </p:txBody>
      </p:sp>
      <p:pic>
        <p:nvPicPr>
          <p:cNvPr id="5122" name="Picture 2" descr="C:\Users\JoAnna\AppData\Local\Microsoft\Windows\Temporary Internet Files\Content.IE5\A0EKSRVB\MP900321132[1].jpg"/>
          <p:cNvPicPr>
            <a:picLocks noChangeAspect="1" noChangeArrowheads="1"/>
          </p:cNvPicPr>
          <p:nvPr/>
        </p:nvPicPr>
        <p:blipFill rotWithShape="1">
          <a:blip r:embed="rId2" cstate="print"/>
          <a:srcRect l="21694" t="29370"/>
          <a:stretch/>
        </p:blipFill>
        <p:spPr bwMode="auto">
          <a:xfrm rot="967518">
            <a:off x="7777642" y="5156504"/>
            <a:ext cx="1234362" cy="1560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9. Neglect and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During the past 25 years, the number of reported abused or neglected children has almost tripled.</a:t>
            </a:r>
          </a:p>
          <a:p>
            <a:pPr lvl="0"/>
            <a:r>
              <a:rPr lang="en-US" smtClean="0"/>
              <a:t>90% of abusers are family members.</a:t>
            </a:r>
          </a:p>
          <a:p>
            <a:pPr lvl="0"/>
            <a:r>
              <a:rPr lang="en-US" smtClean="0"/>
              <a:t>3 leading risk factors: financial problems, substance abuse, and the stress of handling parental responsibilities.</a:t>
            </a:r>
          </a:p>
          <a:p>
            <a:endParaRPr lang="en-US" dirty="0"/>
          </a:p>
        </p:txBody>
      </p:sp>
      <p:pic>
        <p:nvPicPr>
          <p:cNvPr id="10242" name="Picture 2" descr="http://www.mentalhelp.net/images/root/gri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724400"/>
            <a:ext cx="1966468" cy="18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parent, what security features would you look for in a preschool?</a:t>
            </a:r>
          </a:p>
          <a:p>
            <a:r>
              <a:rPr lang="en-US" dirty="0" smtClean="0"/>
              <a:t>What measures do child care centers use to ensure children are checked out safely? </a:t>
            </a:r>
          </a:p>
          <a:p>
            <a:r>
              <a:rPr lang="en-US" dirty="0" smtClean="0"/>
              <a:t>Do you see similar security measures used in our school? Explain.</a:t>
            </a:r>
          </a:p>
          <a:p>
            <a:endParaRPr lang="en-US" dirty="0" smtClean="0"/>
          </a:p>
        </p:txBody>
      </p:sp>
      <p:pic>
        <p:nvPicPr>
          <p:cNvPr id="32773" name="Picture 5" descr="C:\Users\JoAnna\AppData\Local\Microsoft\Windows\Temporary Internet Files\Content.IE5\GNE3M8L6\MP900431044[1].jpg"/>
          <p:cNvPicPr>
            <a:picLocks noChangeAspect="1" noChangeArrowheads="1"/>
          </p:cNvPicPr>
          <p:nvPr/>
        </p:nvPicPr>
        <p:blipFill>
          <a:blip r:embed="rId2" cstate="print"/>
          <a:srcRect l="61556" t="41111" r="10889" b="16667"/>
          <a:stretch>
            <a:fillRect/>
          </a:stretch>
        </p:blipFill>
        <p:spPr bwMode="auto">
          <a:xfrm>
            <a:off x="4191000" y="4280190"/>
            <a:ext cx="1544052" cy="18927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Non accidental physical injur</a:t>
            </a:r>
            <a:r>
              <a:rPr lang="en-US" dirty="0" smtClean="0"/>
              <a:t>y=physical injury inflicted on purpose.</a:t>
            </a:r>
          </a:p>
          <a:p>
            <a:pPr lvl="0"/>
            <a:r>
              <a:rPr lang="en-US" b="1" dirty="0" smtClean="0"/>
              <a:t>Neglect</a:t>
            </a:r>
            <a:r>
              <a:rPr lang="en-US" dirty="0" smtClean="0"/>
              <a:t>=when children are not given the basic needs of life.</a:t>
            </a:r>
          </a:p>
          <a:p>
            <a:pPr lvl="0"/>
            <a:r>
              <a:rPr lang="en-US" b="1" dirty="0" smtClean="0"/>
              <a:t>Emotional abus</a:t>
            </a:r>
            <a:r>
              <a:rPr lang="en-US" dirty="0" smtClean="0"/>
              <a:t>e=abuse through words or actions.</a:t>
            </a:r>
          </a:p>
          <a:p>
            <a:pPr lvl="0"/>
            <a:r>
              <a:rPr lang="en-US" b="1" dirty="0" smtClean="0"/>
              <a:t>Sexual abuse</a:t>
            </a:r>
            <a:r>
              <a:rPr lang="en-US" dirty="0" smtClean="0"/>
              <a:t>=forcing a child to observe or engage in sexual activities with an adult.</a:t>
            </a:r>
          </a:p>
          <a:p>
            <a:pPr lvl="2"/>
            <a:r>
              <a:rPr lang="en-US" b="1" dirty="0" smtClean="0"/>
              <a:t>Incest</a:t>
            </a:r>
            <a:r>
              <a:rPr lang="en-US" dirty="0" smtClean="0"/>
              <a:t>=sexual abuse by a relative.</a:t>
            </a:r>
          </a:p>
          <a:p>
            <a:pPr lvl="2"/>
            <a:r>
              <a:rPr lang="en-US" b="1" dirty="0" smtClean="0"/>
              <a:t>Molestation</a:t>
            </a:r>
            <a:r>
              <a:rPr lang="en-US" dirty="0" smtClean="0"/>
              <a:t>=sexual contact made by someone outside the family with a child.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Reporting Child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b="1" dirty="0" smtClean="0"/>
              <a:t>Statute</a:t>
            </a:r>
            <a:r>
              <a:rPr lang="en-US" dirty="0" smtClean="0"/>
              <a:t>=a formal document drawn up by elected officials explaining your legal responsibilities. </a:t>
            </a:r>
          </a:p>
          <a:p>
            <a:pPr lvl="0"/>
            <a:r>
              <a:rPr lang="en-US" dirty="0" smtClean="0"/>
              <a:t>Immediately file a report if you have evidence of abuse.</a:t>
            </a:r>
          </a:p>
          <a:p>
            <a:pPr lvl="0"/>
            <a:r>
              <a:rPr lang="en-US" dirty="0" smtClean="0"/>
              <a:t>Background checks-licensing requirement, will determine if they have had any felony or child abuse convictions.</a:t>
            </a:r>
          </a:p>
          <a:p>
            <a:pPr lvl="0"/>
            <a:r>
              <a:rPr lang="en-US" dirty="0" smtClean="0"/>
              <a:t>Protection education-children need to learn how to deal with dangers outside the classroom.</a:t>
            </a:r>
          </a:p>
          <a:p>
            <a:pPr lvl="1"/>
            <a:r>
              <a:rPr lang="en-US" dirty="0" smtClean="0"/>
              <a:t>Warn children about strangers! </a:t>
            </a:r>
          </a:p>
          <a:p>
            <a:pPr lvl="1"/>
            <a:r>
              <a:rPr lang="en-US" dirty="0" smtClean="0"/>
              <a:t>Educate children about sexual abuse.</a:t>
            </a:r>
          </a:p>
          <a:p>
            <a:pPr lvl="1"/>
            <a:r>
              <a:rPr lang="en-US" dirty="0" smtClean="0"/>
              <a:t>Helping families-encourage parenting classes, support groups, financial planning, family counseling, help lines, health care programs, nutrition.</a:t>
            </a:r>
          </a:p>
          <a:p>
            <a:endParaRPr lang="en-US" dirty="0"/>
          </a:p>
        </p:txBody>
      </p:sp>
      <p:pic>
        <p:nvPicPr>
          <p:cNvPr id="8194" name="Picture 2" descr="http://www.mychildhealth.net/wp-content/uploads/2009/04/child-ab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4971" y="5638800"/>
            <a:ext cx="2590800" cy="1788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10.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Center directors are liable for their employees’ actions.</a:t>
            </a:r>
          </a:p>
          <a:p>
            <a:pPr lvl="0"/>
            <a:r>
              <a:rPr lang="en-US" b="1" dirty="0" smtClean="0"/>
              <a:t>Liable</a:t>
            </a:r>
            <a:r>
              <a:rPr lang="en-US" dirty="0" smtClean="0"/>
              <a:t>=having a responsibility that is upheld by the law.</a:t>
            </a:r>
          </a:p>
          <a:p>
            <a:pPr lvl="0"/>
            <a:r>
              <a:rPr lang="en-US" b="1" dirty="0" smtClean="0"/>
              <a:t>Privacy laws</a:t>
            </a:r>
            <a:r>
              <a:rPr lang="en-US" dirty="0" smtClean="0"/>
              <a:t>=designed to protect children, states that a child’s records cannot be given to anyone other than parents without the parents’ permission. </a:t>
            </a:r>
          </a:p>
          <a:p>
            <a:endParaRPr lang="en-US" dirty="0"/>
          </a:p>
        </p:txBody>
      </p:sp>
      <p:pic>
        <p:nvPicPr>
          <p:cNvPr id="7173" name="Picture 5" descr="C:\Users\JoAnna\AppData\Local\Microsoft\Windows\Temporary Internet Files\Content.IE5\A0EKSRVB\MP9003853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3286" y="0"/>
            <a:ext cx="1360714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child care center can be liable for no doing the following:</a:t>
            </a:r>
          </a:p>
          <a:p>
            <a:pPr lvl="0"/>
            <a:r>
              <a:rPr lang="en-US" dirty="0" smtClean="0"/>
              <a:t>Obtaining a signed health form for each child.</a:t>
            </a:r>
          </a:p>
          <a:p>
            <a:pPr lvl="0"/>
            <a:r>
              <a:rPr lang="en-US" dirty="0" smtClean="0"/>
              <a:t>Not providing staff background checks.</a:t>
            </a:r>
          </a:p>
          <a:p>
            <a:pPr lvl="0"/>
            <a:r>
              <a:rPr lang="en-US" dirty="0" smtClean="0"/>
              <a:t>Providing safe indoor/outdoor equipment.</a:t>
            </a:r>
          </a:p>
          <a:p>
            <a:pPr lvl="0"/>
            <a:r>
              <a:rPr lang="en-US" dirty="0" smtClean="0"/>
              <a:t>Correct child/staff ratio.</a:t>
            </a:r>
          </a:p>
          <a:p>
            <a:pPr lvl="0"/>
            <a:r>
              <a:rPr lang="en-US" dirty="0" smtClean="0"/>
              <a:t>Providing proper supervision.</a:t>
            </a:r>
          </a:p>
          <a:p>
            <a:pPr lvl="0"/>
            <a:r>
              <a:rPr lang="en-US" dirty="0" smtClean="0"/>
              <a:t>Food safety/storage.</a:t>
            </a:r>
          </a:p>
          <a:p>
            <a:pPr lvl="0"/>
            <a:r>
              <a:rPr lang="en-US" dirty="0" smtClean="0"/>
              <a:t>Providing staff with info about children’s special needs.</a:t>
            </a:r>
          </a:p>
          <a:p>
            <a:pPr lvl="0"/>
            <a:r>
              <a:rPr lang="en-US" dirty="0" smtClean="0"/>
              <a:t>Refraining from corporal punishment</a:t>
            </a:r>
          </a:p>
          <a:p>
            <a:pPr lvl="0"/>
            <a:r>
              <a:rPr lang="en-US" dirty="0" smtClean="0"/>
              <a:t>Covering electrical outlets.</a:t>
            </a:r>
          </a:p>
          <a:p>
            <a:pPr lvl="0"/>
            <a:r>
              <a:rPr lang="en-US" dirty="0" smtClean="0"/>
              <a:t>Removing children who are a hazard to themselves/others.</a:t>
            </a:r>
          </a:p>
          <a:p>
            <a:endParaRPr lang="en-US" dirty="0"/>
          </a:p>
        </p:txBody>
      </p:sp>
      <p:pic>
        <p:nvPicPr>
          <p:cNvPr id="6148" name="Picture 4" descr="C:\Users\JoAnna\AppData\Local\Microsoft\Windows\Temporary Internet Files\Content.IE5\GNE3M8L6\MP900439484[1].jpg"/>
          <p:cNvPicPr>
            <a:picLocks noChangeAspect="1" noChangeArrowheads="1"/>
          </p:cNvPicPr>
          <p:nvPr/>
        </p:nvPicPr>
        <p:blipFill>
          <a:blip r:embed="rId2" cstate="print"/>
          <a:srcRect l="18037" r="13424"/>
          <a:stretch>
            <a:fillRect/>
          </a:stretch>
        </p:blipFill>
        <p:spPr bwMode="auto">
          <a:xfrm>
            <a:off x="7108371" y="4953000"/>
            <a:ext cx="1823052" cy="178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excuses might a parent give if a child shows signs of non accidental physical injury?</a:t>
            </a:r>
          </a:p>
          <a:p>
            <a:r>
              <a:rPr lang="en-US" smtClean="0"/>
              <a:t>What is the teachers responsibility regardless of the explanation?</a:t>
            </a:r>
          </a:p>
          <a:p>
            <a:r>
              <a:rPr lang="en-US" smtClean="0"/>
              <a:t>What are the 4 types of abuse?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Chapter 11: Promoting Children’s Safety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Child Guidance*Kilgore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Child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Dangers can be found everywhere in a child care center.</a:t>
            </a:r>
          </a:p>
          <a:p>
            <a:pPr lvl="0"/>
            <a:r>
              <a:rPr lang="en-US" dirty="0" smtClean="0"/>
              <a:t>Electrical outlets, cleaning supplies, outdoor climbing equipment, etc.</a:t>
            </a:r>
          </a:p>
          <a:p>
            <a:pPr lvl="0"/>
            <a:r>
              <a:rPr lang="en-US" dirty="0" smtClean="0"/>
              <a:t>Accidents are more likely to occur when the children’s routine is disrupted or when staff is absent, busy or tired.</a:t>
            </a:r>
          </a:p>
          <a:p>
            <a:endParaRPr lang="en-US" dirty="0"/>
          </a:p>
        </p:txBody>
      </p:sp>
      <p:pic>
        <p:nvPicPr>
          <p:cNvPr id="16385" name="Picture 1" descr="C:\Users\JoAnna\AppData\Local\Microsoft\Windows\Temporary Internet Files\Content.IE5\ZWRELUDX\MP9003058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2146" y="4648200"/>
            <a:ext cx="1591853" cy="223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mtClean="0"/>
              <a:t>Supervise children at ALL times.</a:t>
            </a:r>
          </a:p>
          <a:p>
            <a:pPr lvl="0"/>
            <a:r>
              <a:rPr lang="en-US" smtClean="0"/>
              <a:t>Maintain the minimum adult-child ratio.</a:t>
            </a:r>
          </a:p>
          <a:p>
            <a:pPr lvl="0"/>
            <a:r>
              <a:rPr lang="en-US" smtClean="0"/>
              <a:t>Develop safety limits.</a:t>
            </a:r>
          </a:p>
          <a:p>
            <a:pPr lvl="0"/>
            <a:r>
              <a:rPr lang="en-US" smtClean="0"/>
              <a:t>Provide a safe environment.</a:t>
            </a:r>
          </a:p>
          <a:p>
            <a:pPr lvl="0"/>
            <a:r>
              <a:rPr lang="en-US" smtClean="0"/>
              <a:t>Practice fire safety.</a:t>
            </a:r>
          </a:p>
          <a:p>
            <a:pPr lvl="0"/>
            <a:r>
              <a:rPr lang="en-US" smtClean="0"/>
              <a:t>Develop plans for weather emergencies.</a:t>
            </a:r>
          </a:p>
          <a:p>
            <a:pPr lvl="0"/>
            <a:r>
              <a:rPr lang="en-US" smtClean="0"/>
              <a:t>Know procedures for poisoning.</a:t>
            </a:r>
          </a:p>
          <a:p>
            <a:pPr lvl="0"/>
            <a:r>
              <a:rPr lang="en-US" smtClean="0"/>
              <a:t>Recognize signs of abuse and report suspected cases.</a:t>
            </a:r>
          </a:p>
          <a:p>
            <a:pPr lvl="0"/>
            <a:r>
              <a:rPr lang="en-US" smtClean="0"/>
              <a:t>Teach children how to protect themselves from sexual assault.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Scenario: You work at an Early Childhood (0-Kindergarten) program as a teacher. You are preparing your classroom for the first day. Child safety is critical for children of all ages. You have to help protect the safety of children. </a:t>
            </a:r>
          </a:p>
          <a:p>
            <a:r>
              <a:rPr lang="en-US" dirty="0" smtClean="0"/>
              <a:t>Create a poster that illustrates:</a:t>
            </a:r>
          </a:p>
          <a:p>
            <a:pPr lvl="1"/>
            <a:r>
              <a:rPr lang="en-US" dirty="0" smtClean="0"/>
              <a:t>One safety issue </a:t>
            </a:r>
          </a:p>
          <a:p>
            <a:pPr lvl="1"/>
            <a:r>
              <a:rPr lang="en-US" dirty="0" smtClean="0"/>
              <a:t>What to do to prevent </a:t>
            </a:r>
          </a:p>
          <a:p>
            <a:pPr lvl="1"/>
            <a:r>
              <a:rPr lang="en-US" dirty="0" smtClean="0"/>
              <a:t>Create a management plan for when </a:t>
            </a:r>
            <a:r>
              <a:rPr lang="en-US" smtClean="0"/>
              <a:t>it happens.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1. Supervision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Teachers should supervise constantly!</a:t>
            </a:r>
          </a:p>
          <a:p>
            <a:r>
              <a:rPr lang="en-US" dirty="0" smtClean="0"/>
              <a:t>Young children are unpredictable, quick and fearless. May not recognize actions that can cause injury.</a:t>
            </a:r>
          </a:p>
        </p:txBody>
      </p:sp>
      <p:pic>
        <p:nvPicPr>
          <p:cNvPr id="1027" name="Picture 3" descr="C:\Users\JoAnna\AppData\Local\Microsoft\Windows\Temporary Internet Files\Content.IE5\ZWRELUDX\MP9004395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10000"/>
            <a:ext cx="4089392" cy="2730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4400" dirty="0" smtClean="0"/>
              <a:t>2. Maintain Minimum Adult-Child Ratios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4389120"/>
          </a:xfrm>
        </p:spPr>
        <p:txBody>
          <a:bodyPr/>
          <a:lstStyle/>
          <a:p>
            <a:pPr lvl="1"/>
            <a:r>
              <a:rPr lang="en-US" dirty="0" smtClean="0"/>
              <a:t>Never have fewer adults than required by state law!</a:t>
            </a:r>
          </a:p>
          <a:p>
            <a:pPr lvl="1"/>
            <a:r>
              <a:rPr lang="en-US" dirty="0" smtClean="0"/>
              <a:t>If a child is injured while a staff ratio is not met, the center/staff may be liable.</a:t>
            </a:r>
          </a:p>
          <a:p>
            <a:endParaRPr lang="en-US" dirty="0"/>
          </a:p>
        </p:txBody>
      </p:sp>
      <p:pic>
        <p:nvPicPr>
          <p:cNvPr id="14339" name="Picture 3" descr="C:\Users\JoAnna\AppData\Local\Microsoft\Windows\Temporary Internet Files\Content.IE5\ZWRELUDX\MP9003861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86200"/>
            <a:ext cx="4114800" cy="2750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1659F756-742B-440E-844C-EFEFCFEBF60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3BCD2D-0A90-4C60-80F1-4CDC681E6A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C89B47-2ED5-4E60-8638-97A5B20E45E3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351</TotalTime>
  <Words>1117</Words>
  <Application>Microsoft Office PowerPoint</Application>
  <PresentationFormat>On-screen Show (4:3)</PresentationFormat>
  <Paragraphs>124</Paragraphs>
  <Slides>23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Warm-Up</vt:lpstr>
      <vt:lpstr>Warm-Up</vt:lpstr>
      <vt:lpstr>Warm-Up</vt:lpstr>
      <vt:lpstr>Chapter 11: Promoting Children’s Safety </vt:lpstr>
      <vt:lpstr>Child Safety</vt:lpstr>
      <vt:lpstr>Safety Objectives</vt:lpstr>
      <vt:lpstr>Assignment</vt:lpstr>
      <vt:lpstr>1. Supervision</vt:lpstr>
      <vt:lpstr>2. Maintain Minimum Adult-Child Ratios</vt:lpstr>
      <vt:lpstr>Assignment – Ratio Requirements based on Program Type</vt:lpstr>
      <vt:lpstr>3. Develop Safety Limits</vt:lpstr>
      <vt:lpstr>4. Provide a Safe Environment</vt:lpstr>
      <vt:lpstr>The Coble Family</vt:lpstr>
      <vt:lpstr>Safety Measures</vt:lpstr>
      <vt:lpstr>5. Practice fire safety-</vt:lpstr>
      <vt:lpstr>6. Sun Safety</vt:lpstr>
      <vt:lpstr>7. Emergencies</vt:lpstr>
      <vt:lpstr>8. Poisonings</vt:lpstr>
      <vt:lpstr>9. Neglect and Abuse</vt:lpstr>
      <vt:lpstr>Types of Abuse</vt:lpstr>
      <vt:lpstr>Reporting Child Abuse</vt:lpstr>
      <vt:lpstr>10. Liability</vt:lpstr>
      <vt:lpstr>Types of Liability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Promoting Children’s Safety</dc:title>
  <dc:creator>JoAnna</dc:creator>
  <cp:lastModifiedBy>repair</cp:lastModifiedBy>
  <cp:revision>32</cp:revision>
  <dcterms:created xsi:type="dcterms:W3CDTF">2010-06-28T23:20:10Z</dcterms:created>
  <dcterms:modified xsi:type="dcterms:W3CDTF">2015-01-23T17:17:44Z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TC300025509990</vt:lpwstr>
  </property>
</Properties>
</file>