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notesMasterIdLst>
    <p:notesMasterId r:id="rId38"/>
  </p:notesMasterIdLst>
  <p:sldIdLst>
    <p:sldId id="291" r:id="rId2"/>
    <p:sldId id="294" r:id="rId3"/>
    <p:sldId id="285" r:id="rId4"/>
    <p:sldId id="293" r:id="rId5"/>
    <p:sldId id="289" r:id="rId6"/>
    <p:sldId id="288" r:id="rId7"/>
    <p:sldId id="286" r:id="rId8"/>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70" r:id="rId22"/>
    <p:sldId id="271" r:id="rId23"/>
    <p:sldId id="272" r:id="rId24"/>
    <p:sldId id="295"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Lst>
  <p:sldSz cx="9144000" cy="6858000" type="screen4x3"/>
  <p:notesSz cx="6950075" cy="923607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CC00CC"/>
    <a:srgbClr val="EAEAEA"/>
    <a:srgbClr val="0000D4"/>
    <a:srgbClr val="3A5047"/>
    <a:srgbClr val="C0C0C0"/>
    <a:srgbClr val="2D385D"/>
    <a:srgbClr val="827F08"/>
    <a:srgbClr val="A894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p:scale>
          <a:sx n="77" d="100"/>
          <a:sy n="77" d="100"/>
        </p:scale>
        <p:origin x="-1362" y="-312"/>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0" y="0"/>
            <a:ext cx="3011699"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l">
              <a:defRPr sz="1200">
                <a:cs typeface="+mn-cs"/>
              </a:defRPr>
            </a:lvl1pPr>
          </a:lstStyle>
          <a:p>
            <a:pPr>
              <a:defRPr/>
            </a:pPr>
            <a:endParaRPr lang="en-US"/>
          </a:p>
        </p:txBody>
      </p:sp>
      <p:sp>
        <p:nvSpPr>
          <p:cNvPr id="136195" name="Rectangle 3"/>
          <p:cNvSpPr>
            <a:spLocks noGrp="1" noChangeArrowheads="1"/>
          </p:cNvSpPr>
          <p:nvPr>
            <p:ph type="dt" idx="1"/>
          </p:nvPr>
        </p:nvSpPr>
        <p:spPr bwMode="auto">
          <a:xfrm>
            <a:off x="3936768" y="0"/>
            <a:ext cx="3011699"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a:defRPr sz="1200">
                <a:cs typeface="+mn-cs"/>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65225" y="692150"/>
            <a:ext cx="4619625" cy="3463925"/>
          </a:xfrm>
          <a:prstGeom prst="rect">
            <a:avLst/>
          </a:prstGeom>
          <a:noFill/>
          <a:ln w="9525">
            <a:solidFill>
              <a:srgbClr val="000000"/>
            </a:solidFill>
            <a:miter lim="800000"/>
            <a:headEnd/>
            <a:tailEnd/>
          </a:ln>
        </p:spPr>
      </p:sp>
      <p:sp>
        <p:nvSpPr>
          <p:cNvPr id="136197" name="Rectangle 5"/>
          <p:cNvSpPr>
            <a:spLocks noGrp="1" noChangeArrowheads="1"/>
          </p:cNvSpPr>
          <p:nvPr>
            <p:ph type="body" sz="quarter" idx="3"/>
          </p:nvPr>
        </p:nvSpPr>
        <p:spPr bwMode="auto">
          <a:xfrm>
            <a:off x="695008" y="4387136"/>
            <a:ext cx="5560060" cy="415623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6198" name="Rectangle 6"/>
          <p:cNvSpPr>
            <a:spLocks noGrp="1" noChangeArrowheads="1"/>
          </p:cNvSpPr>
          <p:nvPr>
            <p:ph type="ftr" sz="quarter" idx="4"/>
          </p:nvPr>
        </p:nvSpPr>
        <p:spPr bwMode="auto">
          <a:xfrm>
            <a:off x="0" y="8772668"/>
            <a:ext cx="3011699"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l">
              <a:defRPr sz="1200">
                <a:cs typeface="+mn-cs"/>
              </a:defRPr>
            </a:lvl1pPr>
          </a:lstStyle>
          <a:p>
            <a:pPr>
              <a:defRPr/>
            </a:pPr>
            <a:endParaRPr lang="en-US"/>
          </a:p>
        </p:txBody>
      </p:sp>
      <p:sp>
        <p:nvSpPr>
          <p:cNvPr id="136199" name="Rectangle 7"/>
          <p:cNvSpPr>
            <a:spLocks noGrp="1" noChangeArrowheads="1"/>
          </p:cNvSpPr>
          <p:nvPr>
            <p:ph type="sldNum" sz="quarter" idx="5"/>
          </p:nvPr>
        </p:nvSpPr>
        <p:spPr bwMode="auto">
          <a:xfrm>
            <a:off x="3936768" y="8772668"/>
            <a:ext cx="3011699"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a:defRPr sz="1200">
                <a:cs typeface="+mn-cs"/>
              </a:defRPr>
            </a:lvl1pPr>
          </a:lstStyle>
          <a:p>
            <a:pPr>
              <a:defRPr/>
            </a:pPr>
            <a:fld id="{2B317965-466D-44E3-8DE1-4241B5919C1C}" type="slidenum">
              <a:rPr lang="en-US"/>
              <a:pPr>
                <a:defRPr/>
              </a:pPr>
              <a:t>‹#›</a:t>
            </a:fld>
            <a:endParaRPr lang="en-US"/>
          </a:p>
        </p:txBody>
      </p:sp>
    </p:spTree>
    <p:extLst>
      <p:ext uri="{BB962C8B-B14F-4D97-AF65-F5344CB8AC3E}">
        <p14:creationId xmlns:p14="http://schemas.microsoft.com/office/powerpoint/2010/main" val="2995063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17965-466D-44E3-8DE1-4241B5919C1C}" type="slidenum">
              <a:rPr lang="en-US" smtClean="0"/>
              <a:pPr>
                <a:defRPr/>
              </a:pPr>
              <a:t>1</a:t>
            </a:fld>
            <a:endParaRPr lang="en-US"/>
          </a:p>
        </p:txBody>
      </p:sp>
    </p:spTree>
    <p:extLst>
      <p:ext uri="{BB962C8B-B14F-4D97-AF65-F5344CB8AC3E}">
        <p14:creationId xmlns:p14="http://schemas.microsoft.com/office/powerpoint/2010/main" val="486503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17965-466D-44E3-8DE1-4241B5919C1C}" type="slidenum">
              <a:rPr lang="en-US" smtClean="0"/>
              <a:pPr>
                <a:defRPr/>
              </a:pPr>
              <a:t>10</a:t>
            </a:fld>
            <a:endParaRPr lang="en-US"/>
          </a:p>
        </p:txBody>
      </p:sp>
    </p:spTree>
    <p:extLst>
      <p:ext uri="{BB962C8B-B14F-4D97-AF65-F5344CB8AC3E}">
        <p14:creationId xmlns:p14="http://schemas.microsoft.com/office/powerpoint/2010/main" val="2245181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17965-466D-44E3-8DE1-4241B5919C1C}" type="slidenum">
              <a:rPr lang="en-US" smtClean="0"/>
              <a:pPr>
                <a:defRPr/>
              </a:pPr>
              <a:t>11</a:t>
            </a:fld>
            <a:endParaRPr lang="en-US"/>
          </a:p>
        </p:txBody>
      </p:sp>
    </p:spTree>
    <p:extLst>
      <p:ext uri="{BB962C8B-B14F-4D97-AF65-F5344CB8AC3E}">
        <p14:creationId xmlns:p14="http://schemas.microsoft.com/office/powerpoint/2010/main" val="3750337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17965-466D-44E3-8DE1-4241B5919C1C}" type="slidenum">
              <a:rPr lang="en-US" smtClean="0"/>
              <a:pPr>
                <a:defRPr/>
              </a:pPr>
              <a:t>12</a:t>
            </a:fld>
            <a:endParaRPr lang="en-US"/>
          </a:p>
        </p:txBody>
      </p:sp>
    </p:spTree>
    <p:extLst>
      <p:ext uri="{BB962C8B-B14F-4D97-AF65-F5344CB8AC3E}">
        <p14:creationId xmlns:p14="http://schemas.microsoft.com/office/powerpoint/2010/main" val="3958492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17965-466D-44E3-8DE1-4241B5919C1C}" type="slidenum">
              <a:rPr lang="en-US" smtClean="0"/>
              <a:pPr>
                <a:defRPr/>
              </a:pPr>
              <a:t>13</a:t>
            </a:fld>
            <a:endParaRPr lang="en-US"/>
          </a:p>
        </p:txBody>
      </p:sp>
    </p:spTree>
    <p:extLst>
      <p:ext uri="{BB962C8B-B14F-4D97-AF65-F5344CB8AC3E}">
        <p14:creationId xmlns:p14="http://schemas.microsoft.com/office/powerpoint/2010/main" val="3276550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17965-466D-44E3-8DE1-4241B5919C1C}" type="slidenum">
              <a:rPr lang="en-US" smtClean="0"/>
              <a:pPr>
                <a:defRPr/>
              </a:pPr>
              <a:t>14</a:t>
            </a:fld>
            <a:endParaRPr lang="en-US"/>
          </a:p>
        </p:txBody>
      </p:sp>
    </p:spTree>
    <p:extLst>
      <p:ext uri="{BB962C8B-B14F-4D97-AF65-F5344CB8AC3E}">
        <p14:creationId xmlns:p14="http://schemas.microsoft.com/office/powerpoint/2010/main" val="1086162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17965-466D-44E3-8DE1-4241B5919C1C}" type="slidenum">
              <a:rPr lang="en-US" smtClean="0"/>
              <a:pPr>
                <a:defRPr/>
              </a:pPr>
              <a:t>15</a:t>
            </a:fld>
            <a:endParaRPr lang="en-US"/>
          </a:p>
        </p:txBody>
      </p:sp>
    </p:spTree>
    <p:extLst>
      <p:ext uri="{BB962C8B-B14F-4D97-AF65-F5344CB8AC3E}">
        <p14:creationId xmlns:p14="http://schemas.microsoft.com/office/powerpoint/2010/main" val="3039701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17965-466D-44E3-8DE1-4241B5919C1C}" type="slidenum">
              <a:rPr lang="en-US" smtClean="0"/>
              <a:pPr>
                <a:defRPr/>
              </a:pPr>
              <a:t>16</a:t>
            </a:fld>
            <a:endParaRPr lang="en-US"/>
          </a:p>
        </p:txBody>
      </p:sp>
    </p:spTree>
    <p:extLst>
      <p:ext uri="{BB962C8B-B14F-4D97-AF65-F5344CB8AC3E}">
        <p14:creationId xmlns:p14="http://schemas.microsoft.com/office/powerpoint/2010/main" val="3578090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17965-466D-44E3-8DE1-4241B5919C1C}" type="slidenum">
              <a:rPr lang="en-US" smtClean="0"/>
              <a:pPr>
                <a:defRPr/>
              </a:pPr>
              <a:t>17</a:t>
            </a:fld>
            <a:endParaRPr lang="en-US"/>
          </a:p>
        </p:txBody>
      </p:sp>
    </p:spTree>
    <p:extLst>
      <p:ext uri="{BB962C8B-B14F-4D97-AF65-F5344CB8AC3E}">
        <p14:creationId xmlns:p14="http://schemas.microsoft.com/office/powerpoint/2010/main" val="1604053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17965-466D-44E3-8DE1-4241B5919C1C}" type="slidenum">
              <a:rPr lang="en-US" smtClean="0"/>
              <a:pPr>
                <a:defRPr/>
              </a:pPr>
              <a:t>18</a:t>
            </a:fld>
            <a:endParaRPr lang="en-US"/>
          </a:p>
        </p:txBody>
      </p:sp>
    </p:spTree>
    <p:extLst>
      <p:ext uri="{BB962C8B-B14F-4D97-AF65-F5344CB8AC3E}">
        <p14:creationId xmlns:p14="http://schemas.microsoft.com/office/powerpoint/2010/main" val="2824029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17965-466D-44E3-8DE1-4241B5919C1C}" type="slidenum">
              <a:rPr lang="en-US" smtClean="0"/>
              <a:pPr>
                <a:defRPr/>
              </a:pPr>
              <a:t>19</a:t>
            </a:fld>
            <a:endParaRPr lang="en-US"/>
          </a:p>
        </p:txBody>
      </p:sp>
    </p:spTree>
    <p:extLst>
      <p:ext uri="{BB962C8B-B14F-4D97-AF65-F5344CB8AC3E}">
        <p14:creationId xmlns:p14="http://schemas.microsoft.com/office/powerpoint/2010/main" val="4036315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17965-466D-44E3-8DE1-4241B5919C1C}" type="slidenum">
              <a:rPr lang="en-US" smtClean="0"/>
              <a:pPr>
                <a:defRPr/>
              </a:pPr>
              <a:t>2</a:t>
            </a:fld>
            <a:endParaRPr lang="en-US"/>
          </a:p>
        </p:txBody>
      </p:sp>
    </p:spTree>
    <p:extLst>
      <p:ext uri="{BB962C8B-B14F-4D97-AF65-F5344CB8AC3E}">
        <p14:creationId xmlns:p14="http://schemas.microsoft.com/office/powerpoint/2010/main" val="2405143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17965-466D-44E3-8DE1-4241B5919C1C}" type="slidenum">
              <a:rPr lang="en-US" smtClean="0"/>
              <a:pPr>
                <a:defRPr/>
              </a:pPr>
              <a:t>20</a:t>
            </a:fld>
            <a:endParaRPr lang="en-US"/>
          </a:p>
        </p:txBody>
      </p:sp>
    </p:spTree>
    <p:extLst>
      <p:ext uri="{BB962C8B-B14F-4D97-AF65-F5344CB8AC3E}">
        <p14:creationId xmlns:p14="http://schemas.microsoft.com/office/powerpoint/2010/main" val="1288022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17965-466D-44E3-8DE1-4241B5919C1C}" type="slidenum">
              <a:rPr lang="en-US" smtClean="0"/>
              <a:pPr>
                <a:defRPr/>
              </a:pPr>
              <a:t>21</a:t>
            </a:fld>
            <a:endParaRPr lang="en-US"/>
          </a:p>
        </p:txBody>
      </p:sp>
    </p:spTree>
    <p:extLst>
      <p:ext uri="{BB962C8B-B14F-4D97-AF65-F5344CB8AC3E}">
        <p14:creationId xmlns:p14="http://schemas.microsoft.com/office/powerpoint/2010/main" val="4032267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17965-466D-44E3-8DE1-4241B5919C1C}" type="slidenum">
              <a:rPr lang="en-US" smtClean="0"/>
              <a:pPr>
                <a:defRPr/>
              </a:pPr>
              <a:t>22</a:t>
            </a:fld>
            <a:endParaRPr lang="en-US"/>
          </a:p>
        </p:txBody>
      </p:sp>
    </p:spTree>
    <p:extLst>
      <p:ext uri="{BB962C8B-B14F-4D97-AF65-F5344CB8AC3E}">
        <p14:creationId xmlns:p14="http://schemas.microsoft.com/office/powerpoint/2010/main" val="188856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17965-466D-44E3-8DE1-4241B5919C1C}" type="slidenum">
              <a:rPr lang="en-US" smtClean="0"/>
              <a:pPr>
                <a:defRPr/>
              </a:pPr>
              <a:t>23</a:t>
            </a:fld>
            <a:endParaRPr lang="en-US"/>
          </a:p>
        </p:txBody>
      </p:sp>
    </p:spTree>
    <p:extLst>
      <p:ext uri="{BB962C8B-B14F-4D97-AF65-F5344CB8AC3E}">
        <p14:creationId xmlns:p14="http://schemas.microsoft.com/office/powerpoint/2010/main" val="8149763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17965-466D-44E3-8DE1-4241B5919C1C}" type="slidenum">
              <a:rPr lang="en-US" smtClean="0"/>
              <a:pPr>
                <a:defRPr/>
              </a:pPr>
              <a:t>24</a:t>
            </a:fld>
            <a:endParaRPr lang="en-US"/>
          </a:p>
        </p:txBody>
      </p:sp>
    </p:spTree>
    <p:extLst>
      <p:ext uri="{BB962C8B-B14F-4D97-AF65-F5344CB8AC3E}">
        <p14:creationId xmlns:p14="http://schemas.microsoft.com/office/powerpoint/2010/main" val="16522272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17965-466D-44E3-8DE1-4241B5919C1C}" type="slidenum">
              <a:rPr lang="en-US" smtClean="0"/>
              <a:pPr>
                <a:defRPr/>
              </a:pPr>
              <a:t>25</a:t>
            </a:fld>
            <a:endParaRPr lang="en-US"/>
          </a:p>
        </p:txBody>
      </p:sp>
    </p:spTree>
    <p:extLst>
      <p:ext uri="{BB962C8B-B14F-4D97-AF65-F5344CB8AC3E}">
        <p14:creationId xmlns:p14="http://schemas.microsoft.com/office/powerpoint/2010/main" val="41953773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17965-466D-44E3-8DE1-4241B5919C1C}" type="slidenum">
              <a:rPr lang="en-US" smtClean="0"/>
              <a:pPr>
                <a:defRPr/>
              </a:pPr>
              <a:t>26</a:t>
            </a:fld>
            <a:endParaRPr lang="en-US"/>
          </a:p>
        </p:txBody>
      </p:sp>
    </p:spTree>
    <p:extLst>
      <p:ext uri="{BB962C8B-B14F-4D97-AF65-F5344CB8AC3E}">
        <p14:creationId xmlns:p14="http://schemas.microsoft.com/office/powerpoint/2010/main" val="23604250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17965-466D-44E3-8DE1-4241B5919C1C}" type="slidenum">
              <a:rPr lang="en-US" smtClean="0"/>
              <a:pPr>
                <a:defRPr/>
              </a:pPr>
              <a:t>27</a:t>
            </a:fld>
            <a:endParaRPr lang="en-US"/>
          </a:p>
        </p:txBody>
      </p:sp>
    </p:spTree>
    <p:extLst>
      <p:ext uri="{BB962C8B-B14F-4D97-AF65-F5344CB8AC3E}">
        <p14:creationId xmlns:p14="http://schemas.microsoft.com/office/powerpoint/2010/main" val="20328867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17965-466D-44E3-8DE1-4241B5919C1C}" type="slidenum">
              <a:rPr lang="en-US" smtClean="0"/>
              <a:pPr>
                <a:defRPr/>
              </a:pPr>
              <a:t>28</a:t>
            </a:fld>
            <a:endParaRPr lang="en-US"/>
          </a:p>
        </p:txBody>
      </p:sp>
    </p:spTree>
    <p:extLst>
      <p:ext uri="{BB962C8B-B14F-4D97-AF65-F5344CB8AC3E}">
        <p14:creationId xmlns:p14="http://schemas.microsoft.com/office/powerpoint/2010/main" val="379753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17965-466D-44E3-8DE1-4241B5919C1C}" type="slidenum">
              <a:rPr lang="en-US" smtClean="0"/>
              <a:pPr>
                <a:defRPr/>
              </a:pPr>
              <a:t>29</a:t>
            </a:fld>
            <a:endParaRPr lang="en-US"/>
          </a:p>
        </p:txBody>
      </p:sp>
    </p:spTree>
    <p:extLst>
      <p:ext uri="{BB962C8B-B14F-4D97-AF65-F5344CB8AC3E}">
        <p14:creationId xmlns:p14="http://schemas.microsoft.com/office/powerpoint/2010/main" val="1650396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17965-466D-44E3-8DE1-4241B5919C1C}" type="slidenum">
              <a:rPr lang="en-US" smtClean="0"/>
              <a:pPr>
                <a:defRPr/>
              </a:pPr>
              <a:t>3</a:t>
            </a:fld>
            <a:endParaRPr lang="en-US"/>
          </a:p>
        </p:txBody>
      </p:sp>
    </p:spTree>
    <p:extLst>
      <p:ext uri="{BB962C8B-B14F-4D97-AF65-F5344CB8AC3E}">
        <p14:creationId xmlns:p14="http://schemas.microsoft.com/office/powerpoint/2010/main" val="3076501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17965-466D-44E3-8DE1-4241B5919C1C}" type="slidenum">
              <a:rPr lang="en-US" smtClean="0"/>
              <a:pPr>
                <a:defRPr/>
              </a:pPr>
              <a:t>30</a:t>
            </a:fld>
            <a:endParaRPr lang="en-US"/>
          </a:p>
        </p:txBody>
      </p:sp>
    </p:spTree>
    <p:extLst>
      <p:ext uri="{BB962C8B-B14F-4D97-AF65-F5344CB8AC3E}">
        <p14:creationId xmlns:p14="http://schemas.microsoft.com/office/powerpoint/2010/main" val="27004950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17965-466D-44E3-8DE1-4241B5919C1C}" type="slidenum">
              <a:rPr lang="en-US" smtClean="0"/>
              <a:pPr>
                <a:defRPr/>
              </a:pPr>
              <a:t>31</a:t>
            </a:fld>
            <a:endParaRPr lang="en-US"/>
          </a:p>
        </p:txBody>
      </p:sp>
    </p:spTree>
    <p:extLst>
      <p:ext uri="{BB962C8B-B14F-4D97-AF65-F5344CB8AC3E}">
        <p14:creationId xmlns:p14="http://schemas.microsoft.com/office/powerpoint/2010/main" val="42752177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17965-466D-44E3-8DE1-4241B5919C1C}" type="slidenum">
              <a:rPr lang="en-US" smtClean="0"/>
              <a:pPr>
                <a:defRPr/>
              </a:pPr>
              <a:t>32</a:t>
            </a:fld>
            <a:endParaRPr lang="en-US"/>
          </a:p>
        </p:txBody>
      </p:sp>
    </p:spTree>
    <p:extLst>
      <p:ext uri="{BB962C8B-B14F-4D97-AF65-F5344CB8AC3E}">
        <p14:creationId xmlns:p14="http://schemas.microsoft.com/office/powerpoint/2010/main" val="6056470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17965-466D-44E3-8DE1-4241B5919C1C}" type="slidenum">
              <a:rPr lang="en-US" smtClean="0"/>
              <a:pPr>
                <a:defRPr/>
              </a:pPr>
              <a:t>33</a:t>
            </a:fld>
            <a:endParaRPr lang="en-US"/>
          </a:p>
        </p:txBody>
      </p:sp>
    </p:spTree>
    <p:extLst>
      <p:ext uri="{BB962C8B-B14F-4D97-AF65-F5344CB8AC3E}">
        <p14:creationId xmlns:p14="http://schemas.microsoft.com/office/powerpoint/2010/main" val="30290221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17965-466D-44E3-8DE1-4241B5919C1C}" type="slidenum">
              <a:rPr lang="en-US" smtClean="0"/>
              <a:pPr>
                <a:defRPr/>
              </a:pPr>
              <a:t>34</a:t>
            </a:fld>
            <a:endParaRPr lang="en-US"/>
          </a:p>
        </p:txBody>
      </p:sp>
    </p:spTree>
    <p:extLst>
      <p:ext uri="{BB962C8B-B14F-4D97-AF65-F5344CB8AC3E}">
        <p14:creationId xmlns:p14="http://schemas.microsoft.com/office/powerpoint/2010/main" val="11547447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17965-466D-44E3-8DE1-4241B5919C1C}" type="slidenum">
              <a:rPr lang="en-US" smtClean="0"/>
              <a:pPr>
                <a:defRPr/>
              </a:pPr>
              <a:t>35</a:t>
            </a:fld>
            <a:endParaRPr lang="en-US"/>
          </a:p>
        </p:txBody>
      </p:sp>
    </p:spTree>
    <p:extLst>
      <p:ext uri="{BB962C8B-B14F-4D97-AF65-F5344CB8AC3E}">
        <p14:creationId xmlns:p14="http://schemas.microsoft.com/office/powerpoint/2010/main" val="31802912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17965-466D-44E3-8DE1-4241B5919C1C}" type="slidenum">
              <a:rPr lang="en-US" smtClean="0"/>
              <a:pPr>
                <a:defRPr/>
              </a:pPr>
              <a:t>36</a:t>
            </a:fld>
            <a:endParaRPr lang="en-US"/>
          </a:p>
        </p:txBody>
      </p:sp>
    </p:spTree>
    <p:extLst>
      <p:ext uri="{BB962C8B-B14F-4D97-AF65-F5344CB8AC3E}">
        <p14:creationId xmlns:p14="http://schemas.microsoft.com/office/powerpoint/2010/main" val="689602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17965-466D-44E3-8DE1-4241B5919C1C}" type="slidenum">
              <a:rPr lang="en-US" smtClean="0"/>
              <a:pPr>
                <a:defRPr/>
              </a:pPr>
              <a:t>4</a:t>
            </a:fld>
            <a:endParaRPr lang="en-US"/>
          </a:p>
        </p:txBody>
      </p:sp>
    </p:spTree>
    <p:extLst>
      <p:ext uri="{BB962C8B-B14F-4D97-AF65-F5344CB8AC3E}">
        <p14:creationId xmlns:p14="http://schemas.microsoft.com/office/powerpoint/2010/main" val="3591686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17965-466D-44E3-8DE1-4241B5919C1C}" type="slidenum">
              <a:rPr lang="en-US" smtClean="0"/>
              <a:pPr>
                <a:defRPr/>
              </a:pPr>
              <a:t>5</a:t>
            </a:fld>
            <a:endParaRPr lang="en-US"/>
          </a:p>
        </p:txBody>
      </p:sp>
    </p:spTree>
    <p:extLst>
      <p:ext uri="{BB962C8B-B14F-4D97-AF65-F5344CB8AC3E}">
        <p14:creationId xmlns:p14="http://schemas.microsoft.com/office/powerpoint/2010/main" val="1825615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17965-466D-44E3-8DE1-4241B5919C1C}" type="slidenum">
              <a:rPr lang="en-US" smtClean="0"/>
              <a:pPr>
                <a:defRPr/>
              </a:pPr>
              <a:t>6</a:t>
            </a:fld>
            <a:endParaRPr lang="en-US"/>
          </a:p>
        </p:txBody>
      </p:sp>
    </p:spTree>
    <p:extLst>
      <p:ext uri="{BB962C8B-B14F-4D97-AF65-F5344CB8AC3E}">
        <p14:creationId xmlns:p14="http://schemas.microsoft.com/office/powerpoint/2010/main" val="2501361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17965-466D-44E3-8DE1-4241B5919C1C}" type="slidenum">
              <a:rPr lang="en-US" smtClean="0"/>
              <a:pPr>
                <a:defRPr/>
              </a:pPr>
              <a:t>7</a:t>
            </a:fld>
            <a:endParaRPr lang="en-US"/>
          </a:p>
        </p:txBody>
      </p:sp>
    </p:spTree>
    <p:extLst>
      <p:ext uri="{BB962C8B-B14F-4D97-AF65-F5344CB8AC3E}">
        <p14:creationId xmlns:p14="http://schemas.microsoft.com/office/powerpoint/2010/main" val="2117047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C1C0100-1E0A-4625-83C8-FC47EE36F434}" type="slidenum">
              <a:rPr lang="en-US" smtClean="0"/>
              <a:pPr/>
              <a:t>8</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17965-466D-44E3-8DE1-4241B5919C1C}" type="slidenum">
              <a:rPr lang="en-US" smtClean="0"/>
              <a:pPr>
                <a:defRPr/>
              </a:pPr>
              <a:t>9</a:t>
            </a:fld>
            <a:endParaRPr lang="en-US"/>
          </a:p>
        </p:txBody>
      </p:sp>
    </p:spTree>
    <p:extLst>
      <p:ext uri="{BB962C8B-B14F-4D97-AF65-F5344CB8AC3E}">
        <p14:creationId xmlns:p14="http://schemas.microsoft.com/office/powerpoint/2010/main" val="3777016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F6621D4-B5CD-4A84-BAC5-5E395D87D243}"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91F4281-19DA-473A-B11E-7EE2AA27085F}"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7A6D45D-5FDB-4D46-882A-83EB874472C0}" type="slidenum">
              <a:rPr lang="en-US" smtClean="0"/>
              <a:pPr>
                <a:defRPr/>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53C43E-8232-4CFA-BD6C-9FC6950FD7A8}" type="slidenum">
              <a:rPr lang="en-US" smtClean="0"/>
              <a:pPr>
                <a:defRPr/>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909E15-FE1E-4080-A42A-E5C97B1E48EB}"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E7889E8-0225-4840-8C74-EA1173293B88}" type="slidenum">
              <a:rPr lang="en-US" smtClean="0"/>
              <a:pPr>
                <a:defRPr/>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DA9F3D4-7448-41FE-8695-A8523CA00420}"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D025F92-6127-4C60-80D8-9F0AC0734DA1}"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2C7C157-0280-4D09-B568-41BEAB22601B}"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72588EF-7161-44B6-B9C2-EC83AE0CF34F}" type="slidenum">
              <a:rPr lang="en-US" smtClean="0"/>
              <a:pPr>
                <a:defRPr/>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AF9774A-2E2A-475B-B1CF-07A01AD579FC}" type="slidenum">
              <a:rPr lang="en-US" smtClean="0"/>
              <a:pPr>
                <a:defRPr/>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D4DCD7DC-8A88-4E37-B992-25B88C56431A}" type="slidenum">
              <a:rPr lang="en-US" smtClean="0"/>
              <a:pPr>
                <a:defRPr/>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Bx4pN-aiofw"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qTcklclPAsI"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F5Y4n39gJe0"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dfps.state.tx.u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hyperlink" Target="http://youtu.be/6n5MQDgFFrk"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abcnews.go.com/US/philly-blogging-teacher-back-classroom-lacking-students/story?id=14372138"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abcnews.go.com/video/playerIndex?id=9393677" TargetMode="External"/><Relationship Id="rId4" Type="http://schemas.openxmlformats.org/officeDocument/2006/relationships/hyperlink" Target="http://abcnews.go.com/US/video/teacher-suspended-locking-student-cage-12661552"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953000"/>
            <a:ext cx="8915400" cy="1524000"/>
          </a:xfrm>
        </p:spPr>
        <p:txBody>
          <a:bodyPr>
            <a:normAutofit/>
          </a:bodyPr>
          <a:lstStyle/>
          <a:p>
            <a:pPr>
              <a:buFont typeface="Arial" pitchFamily="34" charset="0"/>
              <a:buChar char="•"/>
            </a:pPr>
            <a:r>
              <a:rPr lang="en-US" dirty="0" smtClean="0">
                <a:solidFill>
                  <a:srgbClr val="000066"/>
                </a:solidFill>
              </a:rPr>
              <a:t>What does this quote mean?</a:t>
            </a:r>
          </a:p>
          <a:p>
            <a:pPr>
              <a:buFont typeface="Arial" pitchFamily="34" charset="0"/>
              <a:buChar char="•"/>
            </a:pPr>
            <a:r>
              <a:rPr lang="en-US" dirty="0" smtClean="0">
                <a:solidFill>
                  <a:srgbClr val="000066"/>
                </a:solidFill>
              </a:rPr>
              <a:t>What would be the result if a child was never “sprinkled with love or patiently nurtured”?</a:t>
            </a:r>
          </a:p>
          <a:p>
            <a:pPr>
              <a:buFont typeface="Arial" pitchFamily="34" charset="0"/>
              <a:buChar char="•"/>
            </a:pPr>
            <a:endParaRPr lang="en-US" dirty="0">
              <a:solidFill>
                <a:srgbClr val="000066"/>
              </a:solidFill>
            </a:endParaRPr>
          </a:p>
        </p:txBody>
      </p:sp>
      <p:sp>
        <p:nvSpPr>
          <p:cNvPr id="2" name="Title 1"/>
          <p:cNvSpPr>
            <a:spLocks noGrp="1"/>
          </p:cNvSpPr>
          <p:nvPr>
            <p:ph type="title"/>
          </p:nvPr>
        </p:nvSpPr>
        <p:spPr>
          <a:xfrm>
            <a:off x="533400" y="304800"/>
            <a:ext cx="8229600" cy="1219200"/>
          </a:xfrm>
        </p:spPr>
        <p:txBody>
          <a:bodyPr/>
          <a:lstStyle/>
          <a:p>
            <a:pPr algn="ctr"/>
            <a:r>
              <a:rPr lang="en-US" sz="7200" smtClean="0">
                <a:effectLst>
                  <a:outerShdw blurRad="38100" dist="38100" dir="2700000" algn="tl">
                    <a:srgbClr val="000000">
                      <a:alpha val="43137"/>
                    </a:srgbClr>
                  </a:outerShdw>
                </a:effectLst>
              </a:rPr>
              <a:t>Warm-up</a:t>
            </a:r>
            <a:endParaRPr lang="en-US" sz="7200" dirty="0">
              <a:effectLst>
                <a:outerShdw blurRad="38100" dist="38100" dir="2700000" algn="tl">
                  <a:srgbClr val="000000">
                    <a:alpha val="43137"/>
                  </a:srgbClr>
                </a:outerShdw>
              </a:effectLst>
            </a:endParaRPr>
          </a:p>
        </p:txBody>
      </p:sp>
      <p:sp>
        <p:nvSpPr>
          <p:cNvPr id="6" name="TextBox 5"/>
          <p:cNvSpPr txBox="1"/>
          <p:nvPr/>
        </p:nvSpPr>
        <p:spPr>
          <a:xfrm>
            <a:off x="4114800" y="2514600"/>
            <a:ext cx="5029200" cy="2739211"/>
          </a:xfrm>
          <a:prstGeom prst="rect">
            <a:avLst/>
          </a:prstGeom>
          <a:noFill/>
        </p:spPr>
        <p:txBody>
          <a:bodyPr wrap="square" rtlCol="0">
            <a:spAutoFit/>
          </a:bodyPr>
          <a:lstStyle/>
          <a:p>
            <a:r>
              <a:rPr lang="en-US" sz="2800" i="1" dirty="0" smtClean="0">
                <a:solidFill>
                  <a:srgbClr val="000066"/>
                </a:solidFill>
                <a:latin typeface="+mj-lt"/>
              </a:rPr>
              <a:t>“</a:t>
            </a:r>
            <a:r>
              <a:rPr lang="en-US" sz="2800" dirty="0" smtClean="0">
                <a:solidFill>
                  <a:srgbClr val="000066"/>
                </a:solidFill>
                <a:latin typeface="+mj-lt"/>
              </a:rPr>
              <a:t>Caring for children is like planting seeds of knowledge. You sprinkle them with love, and patiently nurture their growth to help them discover tomorrow's dreams.</a:t>
            </a:r>
            <a:r>
              <a:rPr lang="en-US" sz="3200" dirty="0" smtClean="0">
                <a:solidFill>
                  <a:srgbClr val="000066"/>
                </a:solidFill>
                <a:latin typeface="+mj-lt"/>
              </a:rPr>
              <a:t>” </a:t>
            </a:r>
            <a:endParaRPr lang="en-US" sz="3200" i="1" dirty="0" smtClean="0">
              <a:solidFill>
                <a:srgbClr val="000066"/>
              </a:solidFill>
              <a:latin typeface="+mj-lt"/>
            </a:endParaRPr>
          </a:p>
        </p:txBody>
      </p:sp>
      <p:pic>
        <p:nvPicPr>
          <p:cNvPr id="1029" name="Picture 5" descr="http://www.beliefnet.com/~/media/6B1D5E452FCB49C8A63F2C41028FE6A6.ashx?w=333&amp;h=250"/>
          <p:cNvPicPr>
            <a:picLocks noChangeAspect="1" noChangeArrowheads="1"/>
          </p:cNvPicPr>
          <p:nvPr/>
        </p:nvPicPr>
        <p:blipFill>
          <a:blip r:embed="rId3" cstate="print"/>
          <a:srcRect/>
          <a:stretch>
            <a:fillRect/>
          </a:stretch>
        </p:blipFill>
        <p:spPr bwMode="auto">
          <a:xfrm>
            <a:off x="304800" y="2362200"/>
            <a:ext cx="3505200" cy="263153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Social &amp; Economic Changes</a:t>
            </a:r>
            <a:endParaRPr lang="en-US" dirty="0" smtClean="0"/>
          </a:p>
        </p:txBody>
      </p:sp>
      <p:sp>
        <p:nvSpPr>
          <p:cNvPr id="5123" name="Content Placeholder 2"/>
          <p:cNvSpPr>
            <a:spLocks noGrp="1"/>
          </p:cNvSpPr>
          <p:nvPr>
            <p:ph sz="quarter" idx="13"/>
          </p:nvPr>
        </p:nvSpPr>
        <p:spPr/>
        <p:txBody>
          <a:bodyPr/>
          <a:lstStyle/>
          <a:p>
            <a:r>
              <a:rPr lang="en-US" smtClean="0"/>
              <a:t>The social and economic changes in society will continue to create a need for child care services.</a:t>
            </a:r>
          </a:p>
          <a:p>
            <a:endParaRPr lang="en-US" dirty="0" smtClean="0"/>
          </a:p>
        </p:txBody>
      </p:sp>
      <p:pic>
        <p:nvPicPr>
          <p:cNvPr id="8" name="Picture 2" descr="C:\Users\JoAnna\AppData\Local\Microsoft\Windows\Temporary Internet Files\Content.IE5\MPHQOAGA\MP900439297[1].jpg"/>
          <p:cNvPicPr>
            <a:picLocks noGrp="1" noChangeAspect="1" noChangeArrowheads="1"/>
          </p:cNvPicPr>
          <p:nvPr>
            <p:ph sz="quarter" idx="14"/>
          </p:nvPr>
        </p:nvPicPr>
        <p:blipFill>
          <a:blip r:embed="rId3" cstate="print"/>
          <a:srcRect/>
          <a:stretch>
            <a:fillRect/>
          </a:stretch>
        </p:blipFill>
        <p:spPr bwMode="auto">
          <a:xfrm>
            <a:off x="5271312" y="2679700"/>
            <a:ext cx="2570126" cy="3446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p:txBody>
          <a:bodyPr>
            <a:normAutofit fontScale="92500" lnSpcReduction="10000"/>
          </a:bodyPr>
          <a:lstStyle/>
          <a:p>
            <a:r>
              <a:rPr lang="en-US" dirty="0" smtClean="0"/>
              <a:t>Dramatic changes in the past 25 years have affected early childhood.</a:t>
            </a:r>
          </a:p>
          <a:p>
            <a:pPr lvl="1"/>
            <a:r>
              <a:rPr lang="en-US" dirty="0" smtClean="0"/>
              <a:t>Women are becoming more educated.</a:t>
            </a:r>
          </a:p>
          <a:p>
            <a:pPr lvl="1"/>
            <a:r>
              <a:rPr lang="en-US" dirty="0" smtClean="0"/>
              <a:t>Married couple are having fewer children.</a:t>
            </a:r>
          </a:p>
          <a:p>
            <a:pPr lvl="1"/>
            <a:r>
              <a:rPr lang="en-US" dirty="0" smtClean="0"/>
              <a:t>People are getting married later in life.</a:t>
            </a:r>
          </a:p>
          <a:p>
            <a:pPr lvl="1"/>
            <a:r>
              <a:rPr lang="en-US" dirty="0" smtClean="0"/>
              <a:t>Smaller families=more $.</a:t>
            </a:r>
          </a:p>
          <a:p>
            <a:pPr lvl="1"/>
            <a:r>
              <a:rPr lang="en-US" dirty="0" smtClean="0"/>
              <a:t>62% of mothers with preschool children work outside the home.</a:t>
            </a:r>
          </a:p>
          <a:p>
            <a:pPr lvl="1"/>
            <a:r>
              <a:rPr lang="en-US" dirty="0" smtClean="0"/>
              <a:t>Parents value early childhood programs, ¾ of young children participate in preschool.</a:t>
            </a:r>
          </a:p>
        </p:txBody>
      </p:sp>
      <p:sp>
        <p:nvSpPr>
          <p:cNvPr id="6146" name="Title 1"/>
          <p:cNvSpPr>
            <a:spLocks noGrp="1"/>
          </p:cNvSpPr>
          <p:nvPr>
            <p:ph type="title"/>
          </p:nvPr>
        </p:nvSpPr>
        <p:spPr/>
        <p:txBody>
          <a:bodyPr/>
          <a:lstStyle/>
          <a:p>
            <a:r>
              <a:rPr lang="en-US" dirty="0" smtClean="0"/>
              <a:t>Changes in Families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dirty="0"/>
              <a:t>Corporate or employer sponsored child care is one of the fastest growing types of child care.</a:t>
            </a:r>
          </a:p>
          <a:p>
            <a:r>
              <a:rPr lang="en-US" dirty="0"/>
              <a:t>By providing childcare, companies have reported: positive effects on recruitment, morale, and productivity. Turnover and absenteeism are reduced.</a:t>
            </a:r>
          </a:p>
          <a:p>
            <a:r>
              <a:rPr lang="en-US" dirty="0"/>
              <a:t>Some corporations may even hire early childhood specialists to provide sick child care.</a:t>
            </a:r>
          </a:p>
          <a:p>
            <a:r>
              <a:rPr lang="en-US" dirty="0"/>
              <a:t>The average child is ill 10 days each year.</a:t>
            </a:r>
          </a:p>
          <a:p>
            <a:endParaRPr lang="en-US" dirty="0"/>
          </a:p>
          <a:p>
            <a:endParaRPr lang="en-US" dirty="0"/>
          </a:p>
        </p:txBody>
      </p:sp>
      <p:sp>
        <p:nvSpPr>
          <p:cNvPr id="2" name="Title 1"/>
          <p:cNvSpPr>
            <a:spLocks noGrp="1"/>
          </p:cNvSpPr>
          <p:nvPr>
            <p:ph type="title"/>
          </p:nvPr>
        </p:nvSpPr>
        <p:spPr/>
        <p:txBody>
          <a:bodyPr/>
          <a:lstStyle/>
          <a:p>
            <a:r>
              <a:rPr lang="en-US" smtClean="0"/>
              <a:t>Changes in Employers’ Attitudes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defRPr/>
            </a:pPr>
            <a:r>
              <a:rPr lang="en-US" dirty="0" smtClean="0"/>
              <a:t>In the 1970’s, only 6% of children were cared for in child care centers. Today, 2 out of 3 children (67%) participate in an early childhood program.</a:t>
            </a:r>
          </a:p>
          <a:p>
            <a:pPr>
              <a:defRPr/>
            </a:pPr>
            <a:r>
              <a:rPr lang="en-US" dirty="0" smtClean="0"/>
              <a:t>These children spend an average of 30 hours per week in such care.</a:t>
            </a:r>
          </a:p>
          <a:p>
            <a:pPr>
              <a:defRPr/>
            </a:pPr>
            <a:r>
              <a:rPr lang="en-US" dirty="0" smtClean="0"/>
              <a:t>Parents are more aware of developmental needs, seeking quality care that promotes children’s growth and development.</a:t>
            </a:r>
          </a:p>
          <a:p>
            <a:pPr>
              <a:defRPr/>
            </a:pPr>
            <a:r>
              <a:rPr lang="en-US" dirty="0" smtClean="0"/>
              <a:t>95% of the nation’s five year-olds attend kindergarten for at least half the day. </a:t>
            </a:r>
          </a:p>
          <a:p>
            <a:pPr>
              <a:defRPr/>
            </a:pPr>
            <a:r>
              <a:rPr lang="en-US" dirty="0" smtClean="0"/>
              <a:t>Studies show children who attend full day vs. half day kindergarten do better academically and socially during the primary years.</a:t>
            </a:r>
          </a:p>
          <a:p>
            <a:pPr>
              <a:defRPr/>
            </a:pPr>
            <a:endParaRPr lang="en-US" dirty="0"/>
          </a:p>
        </p:txBody>
      </p:sp>
      <p:sp>
        <p:nvSpPr>
          <p:cNvPr id="8194" name="Title 1"/>
          <p:cNvSpPr>
            <a:spLocks noGrp="1"/>
          </p:cNvSpPr>
          <p:nvPr>
            <p:ph type="title"/>
          </p:nvPr>
        </p:nvSpPr>
        <p:spPr/>
        <p:txBody>
          <a:bodyPr/>
          <a:lstStyle/>
          <a:p>
            <a:r>
              <a:rPr lang="en-US" dirty="0" smtClean="0"/>
              <a:t>Changes in Education Attitudes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defRPr/>
            </a:pPr>
            <a:r>
              <a:rPr lang="en-US" dirty="0" smtClean="0"/>
              <a:t>Studies have confirmed the benefits of high quality early education are long term.</a:t>
            </a:r>
          </a:p>
          <a:p>
            <a:pPr>
              <a:defRPr/>
            </a:pPr>
            <a:r>
              <a:rPr lang="en-US" dirty="0" smtClean="0"/>
              <a:t>Children who get a good start make better grades and are less likely to have behavioral problems.</a:t>
            </a:r>
          </a:p>
          <a:p>
            <a:pPr>
              <a:defRPr/>
            </a:pPr>
            <a:r>
              <a:rPr lang="en-US" dirty="0" smtClean="0"/>
              <a:t>Prekindergarten refers to school based programs for 3, 4, &amp; 5 year olds, child care, Head Start, and home based child care.</a:t>
            </a:r>
            <a:endParaRPr lang="en-US" dirty="0"/>
          </a:p>
        </p:txBody>
      </p:sp>
      <p:sp>
        <p:nvSpPr>
          <p:cNvPr id="9218" name="Title 1"/>
          <p:cNvSpPr>
            <a:spLocks noGrp="1"/>
          </p:cNvSpPr>
          <p:nvPr>
            <p:ph type="title"/>
          </p:nvPr>
        </p:nvSpPr>
        <p:spPr/>
        <p:txBody>
          <a:bodyPr/>
          <a:lstStyle/>
          <a:p>
            <a:r>
              <a:rPr lang="en-US" dirty="0" smtClean="0"/>
              <a:t>Educational Studies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lstStyle/>
          <a:p>
            <a:r>
              <a:rPr lang="en-US" dirty="0" smtClean="0"/>
              <a:t>Every dollar invested in early education saves taxpayers future costs.</a:t>
            </a:r>
          </a:p>
          <a:p>
            <a:r>
              <a:rPr lang="en-US" dirty="0" smtClean="0">
                <a:hlinkClick r:id="rId3"/>
              </a:rPr>
              <a:t>Stupid in America</a:t>
            </a:r>
            <a:endParaRPr lang="en-US" dirty="0" smtClean="0"/>
          </a:p>
          <a:p>
            <a:endParaRPr lang="en-US" dirty="0" smtClean="0"/>
          </a:p>
          <a:p>
            <a:endParaRPr lang="en-US" dirty="0" smtClean="0"/>
          </a:p>
          <a:p>
            <a:endParaRPr lang="en-US" dirty="0" smtClean="0"/>
          </a:p>
        </p:txBody>
      </p:sp>
      <p:sp>
        <p:nvSpPr>
          <p:cNvPr id="10242" name="Title 1"/>
          <p:cNvSpPr>
            <a:spLocks noGrp="1"/>
          </p:cNvSpPr>
          <p:nvPr>
            <p:ph type="title"/>
          </p:nvPr>
        </p:nvSpPr>
        <p:spPr/>
        <p:txBody>
          <a:bodyPr/>
          <a:lstStyle/>
          <a:p>
            <a:r>
              <a:rPr lang="en-US" dirty="0" smtClean="0"/>
              <a:t>Benefits to the Economy</a:t>
            </a:r>
          </a:p>
        </p:txBody>
      </p:sp>
      <p:pic>
        <p:nvPicPr>
          <p:cNvPr id="10244" name="Picture 3" descr="C:\Users\JoAnna\AppData\Local\Microsoft\Windows\Temporary Internet Files\Content.IE5\0IF99Q5S\MP900433118[1].jpg"/>
          <p:cNvPicPr>
            <a:picLocks noChangeAspect="1" noChangeArrowheads="1"/>
          </p:cNvPicPr>
          <p:nvPr/>
        </p:nvPicPr>
        <p:blipFill>
          <a:blip r:embed="rId4" cstate="print"/>
          <a:srcRect/>
          <a:stretch>
            <a:fillRect/>
          </a:stretch>
        </p:blipFill>
        <p:spPr bwMode="auto">
          <a:xfrm>
            <a:off x="5638800" y="3352800"/>
            <a:ext cx="31242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Never have there been more career opportunities in early childhood! </a:t>
            </a:r>
          </a:p>
          <a:p>
            <a:r>
              <a:rPr lang="en-US" dirty="0" smtClean="0"/>
              <a:t>There are a variety of settings: private schools, public schools, businesses, parks, community programs, churches, etc.</a:t>
            </a:r>
          </a:p>
          <a:p>
            <a:r>
              <a:rPr lang="en-US" dirty="0" smtClean="0">
                <a:hlinkClick r:id="rId3"/>
              </a:rPr>
              <a:t>Child Life Specialist</a:t>
            </a:r>
            <a:endParaRPr lang="en-US" dirty="0" smtClean="0"/>
          </a:p>
          <a:p>
            <a:endParaRPr lang="en-US" dirty="0"/>
          </a:p>
        </p:txBody>
      </p:sp>
      <p:sp>
        <p:nvSpPr>
          <p:cNvPr id="11266" name="Title 1"/>
          <p:cNvSpPr>
            <a:spLocks noGrp="1"/>
          </p:cNvSpPr>
          <p:nvPr>
            <p:ph type="title"/>
          </p:nvPr>
        </p:nvSpPr>
        <p:spPr/>
        <p:txBody>
          <a:bodyPr>
            <a:normAutofit fontScale="90000"/>
          </a:bodyPr>
          <a:lstStyle/>
          <a:p>
            <a:r>
              <a:rPr lang="en-US" smtClean="0"/>
              <a:t>Career Opportunities in </a:t>
            </a:r>
            <a:br>
              <a:rPr lang="en-US" smtClean="0"/>
            </a:br>
            <a:r>
              <a:rPr lang="en-US" smtClean="0"/>
              <a:t>Early Childhood</a:t>
            </a: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Nannies &amp; Au Pairs</a:t>
            </a:r>
          </a:p>
        </p:txBody>
      </p:sp>
      <p:sp>
        <p:nvSpPr>
          <p:cNvPr id="3" name="Content Placeholder 2"/>
          <p:cNvSpPr>
            <a:spLocks noGrp="1"/>
          </p:cNvSpPr>
          <p:nvPr>
            <p:ph sz="quarter" idx="13"/>
          </p:nvPr>
        </p:nvSpPr>
        <p:spPr>
          <a:xfrm>
            <a:off x="381000" y="1981200"/>
            <a:ext cx="4117847" cy="4145280"/>
          </a:xfrm>
        </p:spPr>
        <p:txBody>
          <a:bodyPr>
            <a:normAutofit/>
          </a:bodyPr>
          <a:lstStyle/>
          <a:p>
            <a:pPr>
              <a:defRPr/>
            </a:pPr>
            <a:r>
              <a:rPr lang="en-US" dirty="0" smtClean="0"/>
              <a:t>Nanny=provides care in a child’s home. May live with family or on their own.</a:t>
            </a:r>
          </a:p>
          <a:p>
            <a:pPr>
              <a:defRPr/>
            </a:pPr>
            <a:r>
              <a:rPr lang="en-US" dirty="0" smtClean="0"/>
              <a:t>Au pair=person from a foreign country who lives with a family and performs tasks similar to those of a nanny.  Provided weekly pay, room and board, transportation.</a:t>
            </a:r>
          </a:p>
          <a:p>
            <a:pPr>
              <a:defRPr/>
            </a:pPr>
            <a:endParaRPr lang="en-US" dirty="0" smtClean="0"/>
          </a:p>
          <a:p>
            <a:pPr>
              <a:defRPr/>
            </a:pPr>
            <a:endParaRPr lang="en-US" dirty="0"/>
          </a:p>
        </p:txBody>
      </p:sp>
      <p:pic>
        <p:nvPicPr>
          <p:cNvPr id="6" name="Picture 2" descr="http://3.bp.blogspot.com/_mdjOoiVIrf4/SrxDDdIbWWI/AAAAAAAAAZU/PgSUqPyAByc/s400/MaryPoppins.jpg"/>
          <p:cNvPicPr>
            <a:picLocks noGrp="1" noChangeAspect="1" noChangeArrowheads="1"/>
          </p:cNvPicPr>
          <p:nvPr>
            <p:ph sz="quarter" idx="14"/>
          </p:nvPr>
        </p:nvPicPr>
        <p:blipFill>
          <a:blip r:embed="rId3" cstate="print"/>
          <a:srcRect/>
          <a:stretch>
            <a:fillRect/>
          </a:stretch>
        </p:blipFill>
        <p:spPr bwMode="auto">
          <a:xfrm>
            <a:off x="5182098" y="2679700"/>
            <a:ext cx="2748554" cy="3446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Kindergarten Teachers</a:t>
            </a:r>
          </a:p>
        </p:txBody>
      </p:sp>
      <p:sp>
        <p:nvSpPr>
          <p:cNvPr id="13315" name="Content Placeholder 2"/>
          <p:cNvSpPr>
            <a:spLocks noGrp="1"/>
          </p:cNvSpPr>
          <p:nvPr>
            <p:ph sz="quarter" idx="13"/>
          </p:nvPr>
        </p:nvSpPr>
        <p:spPr>
          <a:xfrm>
            <a:off x="676655" y="2057400"/>
            <a:ext cx="3822192" cy="4069080"/>
          </a:xfrm>
        </p:spPr>
        <p:txBody>
          <a:bodyPr>
            <a:normAutofit/>
          </a:bodyPr>
          <a:lstStyle/>
          <a:p>
            <a:r>
              <a:rPr lang="en-US" sz="3200" dirty="0" smtClean="0"/>
              <a:t>Kindergarten teachers are needed in public and private schools!</a:t>
            </a:r>
          </a:p>
          <a:p>
            <a:r>
              <a:rPr lang="en-US" sz="3200" dirty="0" smtClean="0">
                <a:hlinkClick r:id="rId3"/>
              </a:rPr>
              <a:t>Teach for America</a:t>
            </a:r>
            <a:endParaRPr lang="en-US" sz="3200" dirty="0" smtClean="0"/>
          </a:p>
          <a:p>
            <a:endParaRPr lang="en-US" sz="3200" dirty="0" smtClean="0"/>
          </a:p>
          <a:p>
            <a:endParaRPr lang="en-US" sz="3200" dirty="0" smtClean="0">
              <a:solidFill>
                <a:srgbClr val="0000D4"/>
              </a:solidFill>
            </a:endParaRPr>
          </a:p>
        </p:txBody>
      </p:sp>
      <p:pic>
        <p:nvPicPr>
          <p:cNvPr id="6" name="Picture 2" descr="http://t3.gstatic.com/images?q=tbn:ANd9GcRCffXzhHqRbixGNZf7pSDMwiZvCMUt2IEOgQ2RQ8u98xiKsYw&amp;t=1&amp;usg=__-Px1LsXmODH30QJPYFCN9YlqSvE="/>
          <p:cNvPicPr>
            <a:picLocks noGrp="1" noChangeAspect="1" noChangeArrowheads="1"/>
          </p:cNvPicPr>
          <p:nvPr>
            <p:ph sz="quarter" idx="14"/>
          </p:nvPr>
        </p:nvPicPr>
        <p:blipFill>
          <a:blip r:embed="rId4" cstate="print"/>
          <a:srcRect/>
          <a:stretch>
            <a:fillRect/>
          </a:stretch>
        </p:blipFill>
        <p:spPr bwMode="auto">
          <a:xfrm>
            <a:off x="5680075" y="3093244"/>
            <a:ext cx="1752600" cy="2619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p:txBody>
          <a:bodyPr/>
          <a:lstStyle/>
          <a:p>
            <a:r>
              <a:rPr lang="en-US" dirty="0" smtClean="0"/>
              <a:t>In addition to the lead teacher, state licensing requirements may require an additional staff member.</a:t>
            </a:r>
          </a:p>
          <a:p>
            <a:r>
              <a:rPr lang="en-US" dirty="0" smtClean="0"/>
              <a:t>These positions are typically entry level and may require a CDA credential or associate degree.</a:t>
            </a:r>
          </a:p>
          <a:p>
            <a:r>
              <a:rPr lang="en-US" dirty="0" smtClean="0"/>
              <a:t>May help you advance to a lead teacher position!</a:t>
            </a:r>
          </a:p>
        </p:txBody>
      </p:sp>
      <p:sp>
        <p:nvSpPr>
          <p:cNvPr id="14338" name="Title 1"/>
          <p:cNvSpPr>
            <a:spLocks noGrp="1"/>
          </p:cNvSpPr>
          <p:nvPr>
            <p:ph type="title"/>
          </p:nvPr>
        </p:nvSpPr>
        <p:spPr/>
        <p:txBody>
          <a:bodyPr>
            <a:normAutofit fontScale="90000"/>
          </a:bodyPr>
          <a:lstStyle/>
          <a:p>
            <a:r>
              <a:rPr lang="en-US" dirty="0" smtClean="0"/>
              <a:t>Early Childhood Assistant &amp; Associate Teachers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Read “A letter to a new teacher” on p.43. </a:t>
            </a:r>
          </a:p>
          <a:p>
            <a:pPr lvl="0"/>
            <a:endParaRPr lang="en-US" smtClean="0"/>
          </a:p>
          <a:p>
            <a:pPr lvl="0"/>
            <a:r>
              <a:rPr lang="en-US" smtClean="0"/>
              <a:t>What challenges will this teacher face? </a:t>
            </a:r>
          </a:p>
          <a:p>
            <a:pPr lvl="0"/>
            <a:endParaRPr lang="en-US" smtClean="0"/>
          </a:p>
          <a:p>
            <a:pPr lvl="0"/>
            <a:r>
              <a:rPr lang="en-US" smtClean="0"/>
              <a:t>What are 3 pieces of advice offered?</a:t>
            </a:r>
          </a:p>
          <a:p>
            <a:endParaRPr lang="en-US" dirty="0"/>
          </a:p>
        </p:txBody>
      </p:sp>
      <p:sp>
        <p:nvSpPr>
          <p:cNvPr id="2" name="Title 1"/>
          <p:cNvSpPr>
            <a:spLocks noGrp="1"/>
          </p:cNvSpPr>
          <p:nvPr>
            <p:ph type="title"/>
          </p:nvPr>
        </p:nvSpPr>
        <p:spPr/>
        <p:txBody>
          <a:bodyPr/>
          <a:lstStyle/>
          <a:p>
            <a:r>
              <a:rPr lang="en-US" smtClean="0"/>
              <a:t>Warm-up</a:t>
            </a:r>
            <a:endParaRPr lang="en-US" dirty="0"/>
          </a:p>
        </p:txBody>
      </p:sp>
      <p:pic>
        <p:nvPicPr>
          <p:cNvPr id="1029" name="Picture 5" descr="C:\Documents and Settings\jkegans\Local Settings\Temporary Internet Files\Content.IE5\1511EQAR\MM900163022[1].gif"/>
          <p:cNvPicPr>
            <a:picLocks noChangeAspect="1" noChangeArrowheads="1" noCrop="1"/>
          </p:cNvPicPr>
          <p:nvPr/>
        </p:nvPicPr>
        <p:blipFill>
          <a:blip r:embed="rId3" cstate="print"/>
          <a:srcRect/>
          <a:stretch>
            <a:fillRect/>
          </a:stretch>
        </p:blipFill>
        <p:spPr bwMode="auto">
          <a:xfrm>
            <a:off x="3810000" y="4724400"/>
            <a:ext cx="1540592" cy="17526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mtClean="0"/>
              <a:t>The US Bureau of Labor and Statistics predicts an increased number of job openings as early childhood educators.</a:t>
            </a:r>
          </a:p>
          <a:p>
            <a:r>
              <a:rPr lang="en-US" smtClean="0"/>
              <a:t>The teacher is responsible for planning curriculum and teaching the children.</a:t>
            </a:r>
          </a:p>
          <a:p>
            <a:r>
              <a:rPr lang="en-US" smtClean="0"/>
              <a:t>A director’s responsibilities can be marketing the program, recruiting children, hiring/supervising staff, and managing the budget.</a:t>
            </a:r>
            <a:endParaRPr lang="en-US" dirty="0"/>
          </a:p>
        </p:txBody>
      </p:sp>
      <p:sp>
        <p:nvSpPr>
          <p:cNvPr id="2" name="Title 1"/>
          <p:cNvSpPr>
            <a:spLocks noGrp="1"/>
          </p:cNvSpPr>
          <p:nvPr>
            <p:ph type="title"/>
          </p:nvPr>
        </p:nvSpPr>
        <p:spPr/>
        <p:txBody>
          <a:bodyPr/>
          <a:lstStyle/>
          <a:p>
            <a:r>
              <a:rPr lang="en-US" smtClean="0"/>
              <a:t>Child Care Teachers &amp; Directors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smtClean="0"/>
              <a:t>A licensing specialist is employed by the state. </a:t>
            </a:r>
          </a:p>
          <a:p>
            <a:r>
              <a:rPr lang="en-US" smtClean="0"/>
              <a:t>The role of this person is to protect and promote the health, safety, and welfare of children attending centers.</a:t>
            </a:r>
          </a:p>
          <a:p>
            <a:r>
              <a:rPr lang="en-US" smtClean="0"/>
              <a:t>Licensing specialist generally make regularly scheduled on site visits to assigned centers.</a:t>
            </a:r>
          </a:p>
          <a:p>
            <a:r>
              <a:rPr lang="en-US" smtClean="0"/>
              <a:t>During each visit, the specialist observes whether the center is following state guidelines. The number of children, staff ratios, size of facility, food service and curriculum may all be monitored.</a:t>
            </a:r>
            <a:endParaRPr lang="en-US" dirty="0"/>
          </a:p>
        </p:txBody>
      </p:sp>
      <p:sp>
        <p:nvSpPr>
          <p:cNvPr id="16386" name="Title 1"/>
          <p:cNvSpPr>
            <a:spLocks noGrp="1"/>
          </p:cNvSpPr>
          <p:nvPr>
            <p:ph type="title"/>
          </p:nvPr>
        </p:nvSpPr>
        <p:spPr/>
        <p:txBody>
          <a:bodyPr/>
          <a:lstStyle/>
          <a:p>
            <a:r>
              <a:rPr lang="en-US" smtClean="0"/>
              <a:t>Licensing Specialists</a:t>
            </a:r>
            <a:endParaRPr lang="en-US" dirty="0" smtClean="0"/>
          </a:p>
        </p:txBody>
      </p:sp>
      <p:pic>
        <p:nvPicPr>
          <p:cNvPr id="16388" name="Picture 4" descr="DFPS - Department of Protective and Family Services">
            <a:hlinkClick r:id="rId3"/>
          </p:cNvPr>
          <p:cNvPicPr>
            <a:picLocks noChangeAspect="1" noChangeArrowheads="1"/>
          </p:cNvPicPr>
          <p:nvPr/>
        </p:nvPicPr>
        <p:blipFill>
          <a:blip r:embed="rId4" cstate="print"/>
          <a:srcRect/>
          <a:stretch>
            <a:fillRect/>
          </a:stretch>
        </p:blipFill>
        <p:spPr bwMode="auto">
          <a:xfrm>
            <a:off x="685800" y="1752600"/>
            <a:ext cx="7292975" cy="81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Parent educators work with families teaching parenting skills. </a:t>
            </a:r>
          </a:p>
          <a:p>
            <a:r>
              <a:rPr lang="en-US" dirty="0" smtClean="0"/>
              <a:t>Design educational materials such as books, toys, online programs.</a:t>
            </a:r>
          </a:p>
          <a:p>
            <a:r>
              <a:rPr lang="en-US" dirty="0" smtClean="0"/>
              <a:t>Community recreation leaders, dance teachers, and coaches all need knowledge of child development.</a:t>
            </a:r>
          </a:p>
          <a:p>
            <a:r>
              <a:rPr lang="en-US" dirty="0" smtClean="0"/>
              <a:t>Entrepreneur=a person who creates and runs his or her own business.</a:t>
            </a:r>
          </a:p>
          <a:p>
            <a:r>
              <a:rPr lang="en-US" dirty="0" smtClean="0">
                <a:hlinkClick r:id="rId3"/>
              </a:rPr>
              <a:t>Daddy Daycare</a:t>
            </a:r>
            <a:endParaRPr lang="en-US" dirty="0" smtClean="0"/>
          </a:p>
          <a:p>
            <a:endParaRPr lang="en-US" dirty="0"/>
          </a:p>
        </p:txBody>
      </p:sp>
      <p:sp>
        <p:nvSpPr>
          <p:cNvPr id="17410" name="Title 1"/>
          <p:cNvSpPr>
            <a:spLocks noGrp="1"/>
          </p:cNvSpPr>
          <p:nvPr>
            <p:ph type="title"/>
          </p:nvPr>
        </p:nvSpPr>
        <p:spPr/>
        <p:txBody>
          <a:bodyPr/>
          <a:lstStyle/>
          <a:p>
            <a:r>
              <a:rPr lang="en-US" smtClean="0"/>
              <a:t>Other Career Opportunities</a:t>
            </a: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p:txBody>
          <a:bodyPr/>
          <a:lstStyle/>
          <a:p>
            <a:r>
              <a:rPr lang="en-US" smtClean="0"/>
              <a:t>Most child care jobs require training and education beyond high school.</a:t>
            </a:r>
          </a:p>
          <a:p>
            <a:r>
              <a:rPr lang="en-US" smtClean="0"/>
              <a:t>The first sep for many is to obtain the Child Development Associate (CDA) credential or Associate of Arts in Teaching (AAT).</a:t>
            </a:r>
          </a:p>
          <a:p>
            <a:endParaRPr lang="en-US" dirty="0" smtClean="0"/>
          </a:p>
        </p:txBody>
      </p:sp>
      <p:sp>
        <p:nvSpPr>
          <p:cNvPr id="18434" name="Title 1"/>
          <p:cNvSpPr>
            <a:spLocks noGrp="1"/>
          </p:cNvSpPr>
          <p:nvPr>
            <p:ph type="title"/>
          </p:nvPr>
        </p:nvSpPr>
        <p:spPr/>
        <p:txBody>
          <a:bodyPr/>
          <a:lstStyle/>
          <a:p>
            <a:r>
              <a:rPr lang="en-US" smtClean="0"/>
              <a:t>Education &amp; Training</a:t>
            </a:r>
            <a:endParaRPr lang="en-US" dirty="0" smtClean="0"/>
          </a:p>
        </p:txBody>
      </p:sp>
      <p:pic>
        <p:nvPicPr>
          <p:cNvPr id="18436" name="Picture 1" descr="C:\Users\JoAnna\AppData\Local\Microsoft\Windows\Temporary Internet Files\Content.IE5\A0EKSRVB\MP900387276[1].jpg"/>
          <p:cNvPicPr>
            <a:picLocks noChangeAspect="1" noChangeArrowheads="1"/>
          </p:cNvPicPr>
          <p:nvPr/>
        </p:nvPicPr>
        <p:blipFill>
          <a:blip r:embed="rId3" cstate="print"/>
          <a:srcRect/>
          <a:stretch>
            <a:fillRect/>
          </a:stretch>
        </p:blipFill>
        <p:spPr bwMode="auto">
          <a:xfrm>
            <a:off x="5715000" y="4411266"/>
            <a:ext cx="3429000" cy="24467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hlinkClick r:id="rId3"/>
              </a:rPr>
              <a:t>Teacher blogs about students</a:t>
            </a:r>
            <a:endParaRPr lang="en-US" dirty="0" smtClean="0"/>
          </a:p>
          <a:p>
            <a:pPr>
              <a:buNone/>
            </a:pPr>
            <a:endParaRPr lang="en-US" dirty="0" smtClean="0"/>
          </a:p>
          <a:p>
            <a:r>
              <a:rPr lang="en-US" dirty="0" smtClean="0">
                <a:hlinkClick r:id="rId4"/>
              </a:rPr>
              <a:t>Teacher locks student in cage</a:t>
            </a:r>
            <a:endParaRPr lang="en-US" dirty="0" smtClean="0"/>
          </a:p>
          <a:p>
            <a:endParaRPr lang="en-US" dirty="0" smtClean="0"/>
          </a:p>
          <a:p>
            <a:r>
              <a:rPr lang="en-US" dirty="0" smtClean="0">
                <a:hlinkClick r:id="rId5"/>
              </a:rPr>
              <a:t>Teacher takes class to Hooters</a:t>
            </a:r>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What Not to Do!</a:t>
            </a:r>
            <a:endParaRPr lang="en-US" dirty="0"/>
          </a:p>
        </p:txBody>
      </p:sp>
    </p:spTree>
    <p:extLst>
      <p:ext uri="{BB962C8B-B14F-4D97-AF65-F5344CB8AC3E}">
        <p14:creationId xmlns:p14="http://schemas.microsoft.com/office/powerpoint/2010/main" val="22382300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t>The Teacher’s Responsibility</a:t>
            </a:r>
          </a:p>
        </p:txBody>
      </p:sp>
      <p:pic>
        <p:nvPicPr>
          <p:cNvPr id="5" name="Picture 1" descr="C:\Users\JoAnna\AppData\Local\Microsoft\Windows\Temporary Internet Files\Content.IE5\HKFXQ5A4\MP900426540[1].jpg"/>
          <p:cNvPicPr>
            <a:picLocks noGrp="1" noChangeAspect="1" noChangeArrowheads="1"/>
          </p:cNvPicPr>
          <p:nvPr>
            <p:ph idx="1"/>
          </p:nvPr>
        </p:nvPicPr>
        <p:blipFill>
          <a:blip r:embed="rId3" cstate="print"/>
          <a:srcRect/>
          <a:stretch>
            <a:fillRect/>
          </a:stretch>
        </p:blipFill>
        <p:spPr bwMode="auto">
          <a:xfrm>
            <a:off x="3052661" y="2877243"/>
            <a:ext cx="3046615" cy="30466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To Know How Children </a:t>
            </a:r>
            <a:br>
              <a:rPr lang="en-US" dirty="0" smtClean="0"/>
            </a:br>
            <a:r>
              <a:rPr lang="en-US" dirty="0" smtClean="0"/>
              <a:t>Grow &amp; Develop</a:t>
            </a:r>
            <a:endParaRPr lang="en-US" dirty="0"/>
          </a:p>
        </p:txBody>
      </p:sp>
      <p:pic>
        <p:nvPicPr>
          <p:cNvPr id="5" name="Picture 1" descr="C:\Users\JoAnna\AppData\Local\Microsoft\Windows\Temporary Internet Files\Content.IE5\Q35S7JVX\MP900439484[1].jpg"/>
          <p:cNvPicPr>
            <a:picLocks noGrp="1" noChangeAspect="1" noChangeArrowheads="1"/>
          </p:cNvPicPr>
          <p:nvPr>
            <p:ph idx="1"/>
          </p:nvPr>
        </p:nvPicPr>
        <p:blipFill>
          <a:blip r:embed="rId3" cstate="print"/>
          <a:srcRect/>
          <a:stretch>
            <a:fillRect/>
          </a:stretch>
        </p:blipFill>
        <p:spPr bwMode="auto">
          <a:xfrm>
            <a:off x="2898876" y="3278332"/>
            <a:ext cx="3354185" cy="2244436"/>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r>
              <a:rPr lang="en-US" smtClean="0"/>
              <a:t>To Plan a Developmentally Appropriate Curriculum</a:t>
            </a:r>
          </a:p>
        </p:txBody>
      </p:sp>
      <p:pic>
        <p:nvPicPr>
          <p:cNvPr id="5" name="Picture 5" descr="C:\Users\JoAnna\AppData\Local\Microsoft\Windows\Temporary Internet Files\Content.IE5\9MJ2F00O\MP900439571[1].jpg"/>
          <p:cNvPicPr>
            <a:picLocks noGrp="1" noChangeAspect="1" noChangeArrowheads="1"/>
          </p:cNvPicPr>
          <p:nvPr>
            <p:ph idx="1"/>
          </p:nvPr>
        </p:nvPicPr>
        <p:blipFill>
          <a:blip r:embed="rId3" cstate="print"/>
          <a:srcRect/>
          <a:stretch>
            <a:fillRect/>
          </a:stretch>
        </p:blipFill>
        <p:spPr bwMode="auto">
          <a:xfrm>
            <a:off x="2603774" y="3188970"/>
            <a:ext cx="3944389" cy="242316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To Prepare the Environment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To Communicate Effectively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tretch>
            <a:fillRect/>
          </a:stretch>
        </p:blipFill>
        <p:spPr bwMode="auto">
          <a:xfrm rot="5400000">
            <a:off x="2265525" y="2674938"/>
            <a:ext cx="4620887" cy="3451225"/>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en-US" dirty="0" smtClean="0"/>
              <a:t>Working with Children</a:t>
            </a:r>
            <a:br>
              <a:rPr lang="en-US" dirty="0" smtClean="0"/>
            </a:br>
            <a:r>
              <a:rPr lang="en-US" dirty="0" smtClean="0"/>
              <a:t>Career Project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To Demonstrate Teamwork</a:t>
            </a:r>
          </a:p>
        </p:txBody>
      </p:sp>
      <p:pic>
        <p:nvPicPr>
          <p:cNvPr id="5" name="Picture 3" descr="C:\Users\JoAnna\AppData\Local\Microsoft\Windows\Temporary Internet Files\Content.IE5\HKFXQ5A4\MP900422151[1].jpg"/>
          <p:cNvPicPr>
            <a:picLocks noGrp="1" noChangeAspect="1" noChangeArrowheads="1"/>
          </p:cNvPicPr>
          <p:nvPr>
            <p:ph idx="1"/>
          </p:nvPr>
        </p:nvPicPr>
        <p:blipFill>
          <a:blip r:embed="rId3" cstate="print"/>
          <a:srcRect/>
          <a:stretch>
            <a:fillRect/>
          </a:stretch>
        </p:blipFill>
        <p:spPr bwMode="auto">
          <a:xfrm>
            <a:off x="2462458" y="3006090"/>
            <a:ext cx="4227022" cy="278892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To Manage Time Wisely</a:t>
            </a:r>
          </a:p>
        </p:txBody>
      </p:sp>
      <p:pic>
        <p:nvPicPr>
          <p:cNvPr id="5" name="Picture 2" descr="C:\Users\JoAnna\AppData\Local\Microsoft\Windows\Temporary Internet Files\Content.IE5\ZWRELUDX\MP900305766[1].jpg"/>
          <p:cNvPicPr>
            <a:picLocks noGrp="1" noChangeAspect="1" noChangeArrowheads="1"/>
          </p:cNvPicPr>
          <p:nvPr>
            <p:ph idx="1"/>
          </p:nvPr>
        </p:nvPicPr>
        <p:blipFill>
          <a:blip r:embed="rId3" cstate="print"/>
          <a:srcRect/>
          <a:stretch>
            <a:fillRect/>
          </a:stretch>
        </p:blipFill>
        <p:spPr bwMode="auto">
          <a:xfrm>
            <a:off x="2942389" y="2674938"/>
            <a:ext cx="3267159" cy="345122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r>
              <a:rPr lang="en-US" smtClean="0"/>
              <a:t>To Participate in Professional Organizations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To Follow Ethical Standards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To Continue to Learn</a:t>
            </a:r>
          </a:p>
        </p:txBody>
      </p:sp>
      <p:pic>
        <p:nvPicPr>
          <p:cNvPr id="5" name="Picture 8" descr="C:\Users\JoAnna\AppData\Local\Microsoft\Windows\Temporary Internet Files\Content.IE5\ZWRELUDX\MP900442339[1].jpg"/>
          <p:cNvPicPr>
            <a:picLocks noGrp="1" noChangeAspect="1" noChangeArrowheads="1"/>
          </p:cNvPicPr>
          <p:nvPr>
            <p:ph idx="1"/>
          </p:nvPr>
        </p:nvPicPr>
        <p:blipFill>
          <a:blip r:embed="rId3" cstate="print"/>
          <a:srcRect l="14639" t="35556" r="16176"/>
          <a:stretch>
            <a:fillRect/>
          </a:stretch>
        </p:blipFill>
        <p:spPr bwMode="auto">
          <a:xfrm>
            <a:off x="3237123" y="2674938"/>
            <a:ext cx="2677691" cy="345122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fontScale="90000"/>
          </a:bodyPr>
          <a:lstStyle/>
          <a:p>
            <a:r>
              <a:rPr lang="en-US" smtClean="0"/>
              <a:t>Characteristics of Successful Teachers</a:t>
            </a:r>
          </a:p>
        </p:txBody>
      </p:sp>
      <p:pic>
        <p:nvPicPr>
          <p:cNvPr id="5" name="Picture 1" descr="C:\Users\JoAnna\AppData\Local\Microsoft\Windows\Temporary Internet Files\Content.IE5\HKFXQ5A4\MP900386106[1].jpg"/>
          <p:cNvPicPr>
            <a:picLocks noGrp="1" noChangeAspect="1" noChangeArrowheads="1"/>
          </p:cNvPicPr>
          <p:nvPr>
            <p:ph idx="1"/>
          </p:nvPr>
        </p:nvPicPr>
        <p:blipFill>
          <a:blip r:embed="rId3" cstate="print"/>
          <a:srcRect/>
          <a:stretch>
            <a:fillRect/>
          </a:stretch>
        </p:blipFill>
        <p:spPr bwMode="auto">
          <a:xfrm>
            <a:off x="3425561" y="2674938"/>
            <a:ext cx="2300816" cy="345122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p:txBody>
          <a:bodyPr/>
          <a:lstStyle/>
          <a:p>
            <a:endParaRPr lang="en-US" smtClean="0"/>
          </a:p>
        </p:txBody>
      </p:sp>
      <p:sp>
        <p:nvSpPr>
          <p:cNvPr id="30722" name="Title 1"/>
          <p:cNvSpPr>
            <a:spLocks noGrp="1"/>
          </p:cNvSpPr>
          <p:nvPr>
            <p:ph type="title"/>
          </p:nvPr>
        </p:nvSpPr>
        <p:spPr/>
        <p:txBody>
          <a:bodyPr/>
          <a:lstStyle/>
          <a:p>
            <a:endParaRPr 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Warm-up</a:t>
            </a:r>
            <a:endParaRPr lang="en-US" dirty="0"/>
          </a:p>
        </p:txBody>
      </p:sp>
      <p:sp>
        <p:nvSpPr>
          <p:cNvPr id="6" name="Content Placeholder 5"/>
          <p:cNvSpPr>
            <a:spLocks noGrp="1"/>
          </p:cNvSpPr>
          <p:nvPr>
            <p:ph sz="quarter" idx="14"/>
          </p:nvPr>
        </p:nvSpPr>
        <p:spPr/>
        <p:txBody>
          <a:bodyPr>
            <a:normAutofit fontScale="92500" lnSpcReduction="10000"/>
          </a:bodyPr>
          <a:lstStyle/>
          <a:p>
            <a:r>
              <a:rPr lang="en-US" smtClean="0"/>
              <a:t>Imagine you have decided to turn your family room into a playroom for a family child care business. Explain what furniture and equipment is needed.</a:t>
            </a:r>
          </a:p>
          <a:p>
            <a:endParaRPr lang="en-US" smtClean="0"/>
          </a:p>
          <a:p>
            <a:r>
              <a:rPr lang="en-US" smtClean="0"/>
              <a:t>What safety factors need to be considered for a family child care business?</a:t>
            </a:r>
          </a:p>
          <a:p>
            <a:endParaRPr lang="en-US" dirty="0"/>
          </a:p>
        </p:txBody>
      </p:sp>
      <p:pic>
        <p:nvPicPr>
          <p:cNvPr id="11" name="Picture 2" descr="C:\Documents and Settings\jkegans\Local Settings\Temp\Temporary Internet Files\Content.IE5\T9QZGK00\MP900438799[1].jpg"/>
          <p:cNvPicPr>
            <a:picLocks noGrp="1" noChangeAspect="1" noChangeArrowheads="1"/>
          </p:cNvPicPr>
          <p:nvPr>
            <p:ph sz="quarter" idx="13"/>
          </p:nvPr>
        </p:nvPicPr>
        <p:blipFill>
          <a:blip r:embed="rId3" cstate="print"/>
          <a:srcRect/>
          <a:stretch>
            <a:fillRect/>
          </a:stretch>
        </p:blipFill>
        <p:spPr bwMode="auto">
          <a:xfrm>
            <a:off x="1438804" y="2679700"/>
            <a:ext cx="2297642" cy="344646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Chapter 1 Test today!</a:t>
            </a:r>
          </a:p>
          <a:p>
            <a:endParaRPr lang="en-US" dirty="0" smtClean="0"/>
          </a:p>
          <a:p>
            <a:r>
              <a:rPr lang="en-US" dirty="0" smtClean="0"/>
              <a:t>You may use your notes!</a:t>
            </a:r>
          </a:p>
          <a:p>
            <a:endParaRPr lang="en-US" dirty="0" smtClean="0"/>
          </a:p>
          <a:p>
            <a:r>
              <a:rPr lang="en-US" dirty="0" smtClean="0"/>
              <a:t>Pick up “The Wild Child” questions.</a:t>
            </a:r>
          </a:p>
          <a:p>
            <a:pPr>
              <a:buNone/>
            </a:pPr>
            <a:endParaRPr lang="en-US" dirty="0" smtClean="0"/>
          </a:p>
          <a:p>
            <a:r>
              <a:rPr lang="en-US" dirty="0" smtClean="0"/>
              <a:t>We will finish watching the video today!</a:t>
            </a:r>
            <a:endParaRPr lang="en-US" dirty="0"/>
          </a:p>
        </p:txBody>
      </p:sp>
      <p:sp>
        <p:nvSpPr>
          <p:cNvPr id="2" name="Title 1"/>
          <p:cNvSpPr>
            <a:spLocks noGrp="1"/>
          </p:cNvSpPr>
          <p:nvPr>
            <p:ph type="title"/>
          </p:nvPr>
        </p:nvSpPr>
        <p:spPr/>
        <p:txBody>
          <a:bodyPr/>
          <a:lstStyle/>
          <a:p>
            <a:r>
              <a:rPr lang="en-US" dirty="0" smtClean="0"/>
              <a:t>Child Guidance</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Can you describe the difference between physical, emotional, social and cognitive development?</a:t>
            </a:r>
          </a:p>
          <a:p>
            <a:r>
              <a:rPr lang="en-US" dirty="0" smtClean="0"/>
              <a:t>Name one developmental milestone from each category.</a:t>
            </a:r>
            <a:endParaRPr lang="en-US" dirty="0"/>
          </a:p>
        </p:txBody>
      </p:sp>
      <p:sp>
        <p:nvSpPr>
          <p:cNvPr id="2" name="Title 1"/>
          <p:cNvSpPr>
            <a:spLocks noGrp="1"/>
          </p:cNvSpPr>
          <p:nvPr>
            <p:ph type="title"/>
          </p:nvPr>
        </p:nvSpPr>
        <p:spPr/>
        <p:txBody>
          <a:bodyPr/>
          <a:lstStyle/>
          <a:p>
            <a:r>
              <a:rPr lang="en-US" dirty="0" smtClean="0"/>
              <a:t>Warm-up</a:t>
            </a:r>
            <a:endParaRPr lang="en-US" dirty="0"/>
          </a:p>
        </p:txBody>
      </p:sp>
      <p:pic>
        <p:nvPicPr>
          <p:cNvPr id="1026" name="Picture 2" descr="C:\Documents and Settings\jkegans\Local Settings\Temporary Internet Files\Content.IE5\WHTZPBAY\MP900431016[1].jpg"/>
          <p:cNvPicPr>
            <a:picLocks noChangeAspect="1" noChangeArrowheads="1"/>
          </p:cNvPicPr>
          <p:nvPr/>
        </p:nvPicPr>
        <p:blipFill>
          <a:blip r:embed="rId3" cstate="print"/>
          <a:srcRect/>
          <a:stretch>
            <a:fillRect/>
          </a:stretch>
        </p:blipFill>
        <p:spPr bwMode="auto">
          <a:xfrm>
            <a:off x="4724400" y="3886200"/>
            <a:ext cx="4114800" cy="2742129"/>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667000"/>
            <a:ext cx="8382000" cy="4191000"/>
          </a:xfrm>
        </p:spPr>
        <p:txBody>
          <a:bodyPr>
            <a:normAutofit/>
          </a:bodyPr>
          <a:lstStyle/>
          <a:p>
            <a:r>
              <a:rPr lang="en-US" dirty="0" smtClean="0"/>
              <a:t>“If children are to keep alive their inborn sense of wonder, they need the companionship of at least one adult who can share it rediscovering with them the joy, excitement, and mystery of the world we live in.” ---Rachel Carson</a:t>
            </a:r>
          </a:p>
          <a:p>
            <a:endParaRPr lang="en-US" dirty="0" smtClean="0"/>
          </a:p>
          <a:p>
            <a:r>
              <a:rPr lang="en-US" dirty="0" smtClean="0"/>
              <a:t>What does this quote mean in regards to a teacher’s attitude?</a:t>
            </a:r>
          </a:p>
          <a:p>
            <a:r>
              <a:rPr lang="en-US" dirty="0" smtClean="0"/>
              <a:t>What qualities should a person working in early childhood possess?</a:t>
            </a:r>
            <a:endParaRPr lang="en-US" dirty="0"/>
          </a:p>
        </p:txBody>
      </p:sp>
      <p:sp>
        <p:nvSpPr>
          <p:cNvPr id="2" name="Title 1"/>
          <p:cNvSpPr>
            <a:spLocks noGrp="1"/>
          </p:cNvSpPr>
          <p:nvPr>
            <p:ph type="title"/>
          </p:nvPr>
        </p:nvSpPr>
        <p:spPr/>
        <p:txBody>
          <a:bodyPr/>
          <a:lstStyle/>
          <a:p>
            <a:r>
              <a:rPr lang="en-US" dirty="0" smtClean="0"/>
              <a:t>Warm-up</a:t>
            </a:r>
            <a:endParaRPr lang="en-US" dirty="0"/>
          </a:p>
        </p:txBody>
      </p:sp>
      <p:pic>
        <p:nvPicPr>
          <p:cNvPr id="45058" name="Picture 2" descr="http://www3.uwstout.edu/programs/mse/images/Preschool-teacher_1.png"/>
          <p:cNvPicPr>
            <a:picLocks noChangeAspect="1" noChangeArrowheads="1"/>
          </p:cNvPicPr>
          <p:nvPr/>
        </p:nvPicPr>
        <p:blipFill>
          <a:blip r:embed="rId3" cstate="print"/>
          <a:srcRect/>
          <a:stretch>
            <a:fillRect/>
          </a:stretch>
        </p:blipFill>
        <p:spPr bwMode="auto">
          <a:xfrm>
            <a:off x="4800600" y="228600"/>
            <a:ext cx="3978445" cy="2370138"/>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en-US" dirty="0" smtClean="0"/>
              <a:t/>
            </a:r>
            <a:br>
              <a:rPr lang="en-US" dirty="0" smtClean="0"/>
            </a:br>
            <a:r>
              <a:rPr lang="en-US" dirty="0" smtClean="0"/>
              <a:t>Working with Young Children </a:t>
            </a:r>
          </a:p>
        </p:txBody>
      </p:sp>
      <p:sp>
        <p:nvSpPr>
          <p:cNvPr id="3075" name="Rectangle 3"/>
          <p:cNvSpPr>
            <a:spLocks noGrp="1" noChangeArrowheads="1"/>
          </p:cNvSpPr>
          <p:nvPr>
            <p:ph type="subTitle" idx="1"/>
          </p:nvPr>
        </p:nvSpPr>
        <p:spPr/>
        <p:txBody>
          <a:bodyPr/>
          <a:lstStyle/>
          <a:p>
            <a:r>
              <a:rPr lang="en-US" dirty="0" smtClean="0"/>
              <a:t>Child Guidance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What is early childhood?</a:t>
            </a:r>
            <a:endParaRPr lang="en-US" dirty="0" smtClean="0"/>
          </a:p>
        </p:txBody>
      </p:sp>
      <p:sp>
        <p:nvSpPr>
          <p:cNvPr id="4099" name="Content Placeholder 2"/>
          <p:cNvSpPr>
            <a:spLocks noGrp="1"/>
          </p:cNvSpPr>
          <p:nvPr>
            <p:ph sz="quarter" idx="13"/>
          </p:nvPr>
        </p:nvSpPr>
        <p:spPr/>
        <p:txBody>
          <a:bodyPr>
            <a:normAutofit fontScale="92500" lnSpcReduction="10000"/>
          </a:bodyPr>
          <a:lstStyle/>
          <a:p>
            <a:r>
              <a:rPr lang="en-US" dirty="0" smtClean="0"/>
              <a:t>Early childhood covers the period from birth to nine years of age.</a:t>
            </a:r>
          </a:p>
          <a:p>
            <a:r>
              <a:rPr lang="en-US" dirty="0" smtClean="0"/>
              <a:t>During this time growth is rapid.</a:t>
            </a:r>
          </a:p>
          <a:p>
            <a:r>
              <a:rPr lang="en-US" dirty="0" smtClean="0"/>
              <a:t>Children develop a sense of self as well as language, cognitive, social, emotional, problem solving, and motor skills.</a:t>
            </a:r>
          </a:p>
        </p:txBody>
      </p:sp>
      <p:pic>
        <p:nvPicPr>
          <p:cNvPr id="8" name="Picture 4" descr="C:\Users\JoAnna\AppData\Local\Microsoft\Windows\Temporary Internet Files\Content.IE5\9MJ2F00O\MP900448403[1].jpg"/>
          <p:cNvPicPr>
            <a:picLocks noGrp="1" noChangeAspect="1" noChangeArrowheads="1"/>
          </p:cNvPicPr>
          <p:nvPr>
            <p:ph sz="quarter" idx="14"/>
          </p:nvPr>
        </p:nvPicPr>
        <p:blipFill>
          <a:blip r:embed="rId3" cstate="print"/>
          <a:srcRect/>
          <a:stretch>
            <a:fillRect/>
          </a:stretch>
        </p:blipFill>
        <p:spPr bwMode="auto">
          <a:xfrm>
            <a:off x="4841875" y="3259931"/>
            <a:ext cx="3429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681</TotalTime>
  <Words>1134</Words>
  <Application>Microsoft Office PowerPoint</Application>
  <PresentationFormat>On-screen Show (4:3)</PresentationFormat>
  <Paragraphs>151</Paragraphs>
  <Slides>36</Slides>
  <Notes>36</Notes>
  <HiddenSlides>6</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Waveform</vt:lpstr>
      <vt:lpstr>Warm-up</vt:lpstr>
      <vt:lpstr>Warm-up</vt:lpstr>
      <vt:lpstr>Working with Children Career Project </vt:lpstr>
      <vt:lpstr>Warm-up</vt:lpstr>
      <vt:lpstr>Child Guidance</vt:lpstr>
      <vt:lpstr>Warm-up</vt:lpstr>
      <vt:lpstr>Warm-up</vt:lpstr>
      <vt:lpstr> Working with Young Children </vt:lpstr>
      <vt:lpstr>What is early childhood?</vt:lpstr>
      <vt:lpstr>Social &amp; Economic Changes</vt:lpstr>
      <vt:lpstr>Changes in Families</vt:lpstr>
      <vt:lpstr>Changes in Employers’ Attitudes </vt:lpstr>
      <vt:lpstr>Changes in Education Attitudes</vt:lpstr>
      <vt:lpstr>Educational Studies</vt:lpstr>
      <vt:lpstr>Benefits to the Economy</vt:lpstr>
      <vt:lpstr>Career Opportunities in  Early Childhood</vt:lpstr>
      <vt:lpstr>Nannies &amp; Au Pairs</vt:lpstr>
      <vt:lpstr>Kindergarten Teachers</vt:lpstr>
      <vt:lpstr>Early Childhood Assistant &amp; Associate Teachers</vt:lpstr>
      <vt:lpstr>Child Care Teachers &amp; Directors</vt:lpstr>
      <vt:lpstr>Licensing Specialists</vt:lpstr>
      <vt:lpstr>Other Career Opportunities</vt:lpstr>
      <vt:lpstr>Education &amp; Training</vt:lpstr>
      <vt:lpstr>What Not to Do!</vt:lpstr>
      <vt:lpstr>The Teacher’s Responsibility</vt:lpstr>
      <vt:lpstr>To Know How Children  Grow &amp; Develop</vt:lpstr>
      <vt:lpstr>To Plan a Developmentally Appropriate Curriculum</vt:lpstr>
      <vt:lpstr>To Prepare the Environment</vt:lpstr>
      <vt:lpstr>To Communicate Effectively</vt:lpstr>
      <vt:lpstr>To Demonstrate Teamwork</vt:lpstr>
      <vt:lpstr>To Manage Time Wisely</vt:lpstr>
      <vt:lpstr>To Participate in Professional Organizations</vt:lpstr>
      <vt:lpstr>To Follow Ethical Standards</vt:lpstr>
      <vt:lpstr>To Continue to Learn</vt:lpstr>
      <vt:lpstr>Characteristics of Successful Teachers</vt:lpstr>
      <vt:lpstr>PowerPoint Presentation</vt:lpstr>
    </vt:vector>
  </TitlesOfParts>
  <Company>Denton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Working with Young Children</dc:title>
  <dc:creator>Administrator</dc:creator>
  <cp:lastModifiedBy>repair</cp:lastModifiedBy>
  <cp:revision>60</cp:revision>
  <cp:lastPrinted>2014-11-07T14:44:27Z</cp:lastPrinted>
  <dcterms:created xsi:type="dcterms:W3CDTF">2010-08-26T13:26:32Z</dcterms:created>
  <dcterms:modified xsi:type="dcterms:W3CDTF">2014-11-07T17:21:55Z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TC011408001033</vt:lpwstr>
  </property>
</Properties>
</file>