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79" r:id="rId2"/>
    <p:sldId id="278" r:id="rId3"/>
    <p:sldId id="257" r:id="rId4"/>
    <p:sldId id="258" r:id="rId5"/>
    <p:sldId id="259" r:id="rId6"/>
    <p:sldId id="261" r:id="rId7"/>
    <p:sldId id="260" r:id="rId8"/>
    <p:sldId id="262" r:id="rId9"/>
    <p:sldId id="263" r:id="rId10"/>
    <p:sldId id="264" r:id="rId11"/>
    <p:sldId id="265" r:id="rId12"/>
    <p:sldId id="266" r:id="rId13"/>
    <p:sldId id="269" r:id="rId14"/>
    <p:sldId id="270" r:id="rId15"/>
    <p:sldId id="271" r:id="rId16"/>
    <p:sldId id="272" r:id="rId17"/>
    <p:sldId id="273" r:id="rId18"/>
    <p:sldId id="274" r:id="rId19"/>
    <p:sldId id="275" r:id="rId20"/>
    <p:sldId id="276" r:id="rId21"/>
    <p:sldId id="277" r:id="rId22"/>
    <p:sldId id="280" r:id="rId23"/>
    <p:sldId id="285" r:id="rId24"/>
    <p:sldId id="286" r:id="rId25"/>
    <p:sldId id="282" r:id="rId26"/>
    <p:sldId id="287" r:id="rId27"/>
    <p:sldId id="288" r:id="rId28"/>
    <p:sldId id="289" r:id="rId29"/>
    <p:sldId id="290" r:id="rId30"/>
    <p:sldId id="291" r:id="rId31"/>
    <p:sldId id="29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9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EC703B65-F829-4CF2-A7DD-5F9EADC1C5A7}" type="datetimeFigureOut">
              <a:rPr lang="en-US" smtClean="0"/>
              <a:t>10/20/2015</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9837CE4B-8FBD-4837-89CB-B9BABE45E007}" type="slidenum">
              <a:rPr lang="en-US" smtClean="0"/>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703B65-F829-4CF2-A7DD-5F9EADC1C5A7}" type="datetimeFigureOut">
              <a:rPr lang="en-US" smtClean="0"/>
              <a:t>10/20/2015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37CE4B-8FBD-4837-89CB-B9BABE45E00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703B65-F829-4CF2-A7DD-5F9EADC1C5A7}" type="datetimeFigureOut">
              <a:rPr lang="en-US" smtClean="0"/>
              <a:t>10/20/2015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37CE4B-8FBD-4837-89CB-B9BABE45E007}"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703B65-F829-4CF2-A7DD-5F9EADC1C5A7}" type="datetimeFigureOut">
              <a:rPr lang="en-US" smtClean="0"/>
              <a:t>10/20/2015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37CE4B-8FBD-4837-89CB-B9BABE45E007}"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703B65-F829-4CF2-A7DD-5F9EADC1C5A7}" type="datetimeFigureOut">
              <a:rPr lang="en-US" smtClean="0"/>
              <a:t>10/20/2015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37CE4B-8FBD-4837-89CB-B9BABE45E007}"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C703B65-F829-4CF2-A7DD-5F9EADC1C5A7}" type="datetimeFigureOut">
              <a:rPr lang="en-US" smtClean="0"/>
              <a:t>10/20/2015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37CE4B-8FBD-4837-89CB-B9BABE45E007}" type="slidenum">
              <a:rPr lang="en-US" smtClean="0"/>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C703B65-F829-4CF2-A7DD-5F9EADC1C5A7}" type="datetimeFigureOut">
              <a:rPr lang="en-US" smtClean="0"/>
              <a:t>10/20/2015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837CE4B-8FBD-4837-89CB-B9BABE45E007}"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703B65-F829-4CF2-A7DD-5F9EADC1C5A7}" type="datetimeFigureOut">
              <a:rPr lang="en-US" smtClean="0"/>
              <a:t>10/20/2015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837CE4B-8FBD-4837-89CB-B9BABE45E007}"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703B65-F829-4CF2-A7DD-5F9EADC1C5A7}" type="datetimeFigureOut">
              <a:rPr lang="en-US" smtClean="0"/>
              <a:t>10/20/2015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837CE4B-8FBD-4837-89CB-B9BABE45E00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EC703B65-F829-4CF2-A7DD-5F9EADC1C5A7}" type="datetimeFigureOut">
              <a:rPr lang="en-US" smtClean="0"/>
              <a:t>10/20/2015</a:t>
            </a:fld>
            <a:endParaRPr lang="en-US" dirty="0"/>
          </a:p>
        </p:txBody>
      </p:sp>
      <p:sp>
        <p:nvSpPr>
          <p:cNvPr id="7" name="Slide Number Placeholder 6"/>
          <p:cNvSpPr>
            <a:spLocks noGrp="1"/>
          </p:cNvSpPr>
          <p:nvPr>
            <p:ph type="sldNum" sz="quarter" idx="12"/>
          </p:nvPr>
        </p:nvSpPr>
        <p:spPr/>
        <p:txBody>
          <a:bodyPr/>
          <a:lstStyle/>
          <a:p>
            <a:fld id="{9837CE4B-8FBD-4837-89CB-B9BABE45E007}" type="slidenum">
              <a:rPr lang="en-US" smtClean="0"/>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703B65-F829-4CF2-A7DD-5F9EADC1C5A7}" type="datetimeFigureOut">
              <a:rPr lang="en-US" smtClean="0"/>
              <a:t>10/20/2015</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9837CE4B-8FBD-4837-89CB-B9BABE45E007}"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EC703B65-F829-4CF2-A7DD-5F9EADC1C5A7}" type="datetimeFigureOut">
              <a:rPr lang="en-US" smtClean="0"/>
              <a:t>10/20/2015</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9837CE4B-8FBD-4837-89CB-B9BABE45E007}"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hyperlink" Target="mailto:bsheehan@dentonisd.org"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7024744" cy="838200"/>
          </a:xfrm>
        </p:spPr>
        <p:txBody>
          <a:bodyPr>
            <a:normAutofit/>
          </a:bodyPr>
          <a:lstStyle/>
          <a:p>
            <a:r>
              <a:rPr lang="en-US" sz="4400" b="1" i="1" u="sng" dirty="0" smtClean="0"/>
              <a:t>Schedule for QUARTER #2</a:t>
            </a:r>
            <a:endParaRPr lang="en-US" sz="4400" b="1" i="1" u="sng" dirty="0"/>
          </a:p>
        </p:txBody>
      </p:sp>
      <p:sp>
        <p:nvSpPr>
          <p:cNvPr id="3" name="Content Placeholder 2"/>
          <p:cNvSpPr>
            <a:spLocks noGrp="1"/>
          </p:cNvSpPr>
          <p:nvPr>
            <p:ph idx="1"/>
          </p:nvPr>
        </p:nvSpPr>
        <p:spPr>
          <a:xfrm>
            <a:off x="457200" y="990600"/>
            <a:ext cx="8229600" cy="5562600"/>
          </a:xfrm>
        </p:spPr>
        <p:txBody>
          <a:bodyPr>
            <a:normAutofit fontScale="85000" lnSpcReduction="10000"/>
          </a:bodyPr>
          <a:lstStyle/>
          <a:p>
            <a:r>
              <a:rPr lang="en-US" sz="2800" b="1" i="1" dirty="0" smtClean="0"/>
              <a:t>Weeks 1&amp;2 (10-19-15 to 10-30-15). Intro to Architecture, defining, and the history. Reading Chap 1&amp;2 Architecture Book </a:t>
            </a:r>
            <a:r>
              <a:rPr lang="en-US" sz="2800" b="1" i="1" dirty="0" smtClean="0">
                <a:solidFill>
                  <a:srgbClr val="00B0F0"/>
                </a:solidFill>
              </a:rPr>
              <a:t>(2 work sheets for minor)</a:t>
            </a:r>
          </a:p>
          <a:p>
            <a:r>
              <a:rPr lang="en-US" sz="2800" b="1" i="1" dirty="0" smtClean="0"/>
              <a:t>Architecture Test </a:t>
            </a:r>
            <a:r>
              <a:rPr lang="en-US" sz="2800" b="1" i="1" dirty="0" smtClean="0">
                <a:solidFill>
                  <a:srgbClr val="FF0000"/>
                </a:solidFill>
              </a:rPr>
              <a:t>(Major) 10-26/27-15</a:t>
            </a:r>
          </a:p>
          <a:p>
            <a:r>
              <a:rPr lang="en-US" sz="2800" b="1" i="1" dirty="0" smtClean="0"/>
              <a:t>Weeks 3, 4, &amp; 5 (11-2-15 to 11-20-15). Professional PowerPoint Presentation Portfolio to be worked upon in class. Chapters 3, 4 , and 5 from the Architecture Book. (minor grades 1 per week)</a:t>
            </a:r>
          </a:p>
          <a:p>
            <a:r>
              <a:rPr lang="en-US" sz="2800" b="1" i="1" dirty="0" smtClean="0">
                <a:solidFill>
                  <a:srgbClr val="FF0000"/>
                </a:solidFill>
              </a:rPr>
              <a:t>Assign your final to you on 11-16-15, you will have till 12-11-15 to turn it in</a:t>
            </a:r>
          </a:p>
          <a:p>
            <a:r>
              <a:rPr lang="en-US" sz="2800" b="1" i="1" dirty="0"/>
              <a:t>Architecture Test </a:t>
            </a:r>
            <a:r>
              <a:rPr lang="en-US" sz="2800" b="1" i="1" dirty="0" smtClean="0"/>
              <a:t>#2</a:t>
            </a:r>
            <a:r>
              <a:rPr lang="en-US" sz="2800" b="1" i="1" dirty="0" smtClean="0">
                <a:solidFill>
                  <a:srgbClr val="FF0000"/>
                </a:solidFill>
              </a:rPr>
              <a:t>(Major)11-16/17-15</a:t>
            </a:r>
          </a:p>
          <a:p>
            <a:r>
              <a:rPr lang="en-US" sz="2800" b="1" i="1" dirty="0" smtClean="0"/>
              <a:t>Weeks 7&amp;8 (11-30-15 to 12-11-15)PowerPoint Presentations to the class. </a:t>
            </a:r>
            <a:r>
              <a:rPr lang="en-US" sz="2800" b="1" i="1" dirty="0" smtClean="0">
                <a:solidFill>
                  <a:srgbClr val="FF0000"/>
                </a:solidFill>
              </a:rPr>
              <a:t>(Major)</a:t>
            </a:r>
          </a:p>
          <a:p>
            <a:r>
              <a:rPr lang="en-US" sz="2800" b="1" i="1" dirty="0" smtClean="0"/>
              <a:t>Week 9 (12-14-15 to12-18-15) </a:t>
            </a:r>
            <a:r>
              <a:rPr lang="en-US" sz="2800" b="1" i="1" dirty="0" smtClean="0">
                <a:solidFill>
                  <a:srgbClr val="00B050"/>
                </a:solidFill>
              </a:rPr>
              <a:t>Finals</a:t>
            </a:r>
            <a:endParaRPr lang="en-US" sz="2800" b="1" i="1" dirty="0">
              <a:solidFill>
                <a:srgbClr val="00B050"/>
              </a:solidFill>
            </a:endParaRPr>
          </a:p>
          <a:p>
            <a:endParaRPr lang="en-US" dirty="0" smtClean="0"/>
          </a:p>
          <a:p>
            <a:endParaRPr lang="en-US" dirty="0"/>
          </a:p>
        </p:txBody>
      </p:sp>
    </p:spTree>
    <p:extLst>
      <p:ext uri="{BB962C8B-B14F-4D97-AF65-F5344CB8AC3E}">
        <p14:creationId xmlns:p14="http://schemas.microsoft.com/office/powerpoint/2010/main" val="1728569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4572000"/>
            <a:ext cx="3300984" cy="1463040"/>
          </a:xfrm>
        </p:spPr>
        <p:txBody>
          <a:bodyPr>
            <a:normAutofit/>
          </a:bodyPr>
          <a:lstStyle/>
          <a:p>
            <a:r>
              <a:rPr lang="en-US" sz="4000" b="1" i="1" dirty="0" smtClean="0"/>
              <a:t>(</a:t>
            </a:r>
            <a:r>
              <a:rPr lang="en-US" sz="4000" b="1" i="1" dirty="0" smtClean="0">
                <a:solidFill>
                  <a:srgbClr val="FF0000"/>
                </a:solidFill>
              </a:rPr>
              <a:t>4</a:t>
            </a:r>
            <a:r>
              <a:rPr lang="en-US" sz="4000" b="1" i="1" dirty="0" smtClean="0"/>
              <a:t>)Islamic </a:t>
            </a:r>
            <a:r>
              <a:rPr lang="en-US" sz="4000" b="1" i="1" dirty="0"/>
              <a:t>architecture</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4635" r="24635"/>
          <a:stretch>
            <a:fillRect/>
          </a:stretch>
        </p:blipFill>
        <p:spPr/>
      </p:pic>
      <p:sp>
        <p:nvSpPr>
          <p:cNvPr id="4" name="Text Placeholder 3"/>
          <p:cNvSpPr>
            <a:spLocks noGrp="1"/>
          </p:cNvSpPr>
          <p:nvPr>
            <p:ph type="body" sz="half" idx="2"/>
          </p:nvPr>
        </p:nvSpPr>
        <p:spPr>
          <a:xfrm>
            <a:off x="4724400" y="304800"/>
            <a:ext cx="3300573" cy="4419600"/>
          </a:xfrm>
        </p:spPr>
        <p:txBody>
          <a:bodyPr>
            <a:normAutofit/>
          </a:bodyPr>
          <a:lstStyle/>
          <a:p>
            <a:r>
              <a:rPr lang="en-US" dirty="0"/>
              <a:t>Islamic architecture began in the 7th century CE, incorporating architectural forms from the ancient Middle East and Byzantium, but also developing features to suit the religious and social needs of the society. Examples can be found throughout the Middle East, North Africa, Spain and the Indian Sub-continent. The widespread application of the pointed arch was to influence European architecture of the Medieval period</a:t>
            </a:r>
          </a:p>
        </p:txBody>
      </p:sp>
    </p:spTree>
    <p:extLst>
      <p:ext uri="{BB962C8B-B14F-4D97-AF65-F5344CB8AC3E}">
        <p14:creationId xmlns:p14="http://schemas.microsoft.com/office/powerpoint/2010/main" val="27910908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4400" y="228600"/>
            <a:ext cx="3313355" cy="1371600"/>
          </a:xfrm>
        </p:spPr>
        <p:txBody>
          <a:bodyPr>
            <a:normAutofit fontScale="90000"/>
          </a:bodyPr>
          <a:lstStyle/>
          <a:p>
            <a:r>
              <a:rPr lang="en-US" sz="2400" b="1" i="1" dirty="0" smtClean="0"/>
              <a:t>(</a:t>
            </a:r>
            <a:r>
              <a:rPr lang="en-US" sz="2400" b="1" i="1" dirty="0" smtClean="0">
                <a:solidFill>
                  <a:srgbClr val="FF0000"/>
                </a:solidFill>
              </a:rPr>
              <a:t>5</a:t>
            </a:r>
            <a:r>
              <a:rPr lang="en-US" sz="2400" b="1" i="1" dirty="0" smtClean="0"/>
              <a:t>) THE MIDDLE AGES ( otherwise known as The </a:t>
            </a:r>
            <a:r>
              <a:rPr lang="en-US" sz="2400" b="1" i="1" dirty="0"/>
              <a:t>medieval </a:t>
            </a:r>
            <a:r>
              <a:rPr lang="en-US" sz="2400" b="1" i="1" dirty="0" smtClean="0"/>
              <a:t>builder )</a:t>
            </a:r>
            <a:endParaRPr lang="en-US" sz="2400" b="1" i="1" dirty="0"/>
          </a:p>
        </p:txBody>
      </p:sp>
      <p:sp>
        <p:nvSpPr>
          <p:cNvPr id="3" name="Subtitle 2"/>
          <p:cNvSpPr>
            <a:spLocks noGrp="1"/>
          </p:cNvSpPr>
          <p:nvPr>
            <p:ph type="subTitle" idx="1"/>
          </p:nvPr>
        </p:nvSpPr>
        <p:spPr>
          <a:xfrm>
            <a:off x="4733365" y="1676400"/>
            <a:ext cx="4029635" cy="4343400"/>
          </a:xfrm>
        </p:spPr>
        <p:txBody>
          <a:bodyPr>
            <a:normAutofit fontScale="85000" lnSpcReduction="10000"/>
          </a:bodyPr>
          <a:lstStyle/>
          <a:p>
            <a:r>
              <a:rPr lang="en-US" b="1" i="1" dirty="0"/>
              <a:t>In Europe during the Medieval period, guilds were formed by craftsmen to organize their trades and written contracts have survived, particularly in relation to ecclesiastical buildings. The role of architect was usually one with that of master mason, or Magister lathomorum as they are sometimes described in contemporary documents.</a:t>
            </a:r>
          </a:p>
          <a:p>
            <a:r>
              <a:rPr lang="en-US" b="1" i="1" dirty="0"/>
              <a:t> </a:t>
            </a:r>
          </a:p>
          <a:p>
            <a:r>
              <a:rPr lang="en-US" b="1" i="1" dirty="0"/>
              <a:t>The major architectural undertakings were the buildings of abbeys and cathedrals. From about 900 CE onwards, the movements of both clerics and tradesmen carried architectural knowledge across Europe, resulting in the pan-European styles Romanesque and Gothic</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752600"/>
            <a:ext cx="4267200" cy="4648200"/>
          </a:xfrm>
          <a:prstGeom prst="rect">
            <a:avLst/>
          </a:prstGeom>
        </p:spPr>
      </p:pic>
    </p:spTree>
    <p:extLst>
      <p:ext uri="{BB962C8B-B14F-4D97-AF65-F5344CB8AC3E}">
        <p14:creationId xmlns:p14="http://schemas.microsoft.com/office/powerpoint/2010/main" val="2357667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0" y="228600"/>
            <a:ext cx="3300984" cy="1463040"/>
          </a:xfrm>
        </p:spPr>
        <p:txBody>
          <a:bodyPr>
            <a:noAutofit/>
          </a:bodyPr>
          <a:lstStyle/>
          <a:p>
            <a:r>
              <a:rPr lang="en-US" sz="3200" b="1" i="1" dirty="0" smtClean="0"/>
              <a:t>(</a:t>
            </a:r>
            <a:r>
              <a:rPr lang="en-US" sz="3200" b="1" i="1" dirty="0" smtClean="0">
                <a:solidFill>
                  <a:srgbClr val="FF0000"/>
                </a:solidFill>
              </a:rPr>
              <a:t>6</a:t>
            </a:r>
            <a:r>
              <a:rPr lang="en-US" sz="3200" b="1" i="1" dirty="0" smtClean="0"/>
              <a:t>)Renaissance </a:t>
            </a:r>
            <a:r>
              <a:rPr lang="en-US" sz="3200" b="1" i="1" dirty="0"/>
              <a:t>and the architect</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4407" r="24407"/>
          <a:stretch>
            <a:fillRect/>
          </a:stretch>
        </p:blipFill>
        <p:spPr/>
      </p:pic>
      <p:sp>
        <p:nvSpPr>
          <p:cNvPr id="4" name="Text Placeholder 3"/>
          <p:cNvSpPr>
            <a:spLocks noGrp="1"/>
          </p:cNvSpPr>
          <p:nvPr>
            <p:ph type="body" sz="half" idx="2"/>
          </p:nvPr>
        </p:nvSpPr>
        <p:spPr>
          <a:xfrm>
            <a:off x="4800600" y="1676400"/>
            <a:ext cx="4038600" cy="4800600"/>
          </a:xfrm>
        </p:spPr>
        <p:txBody>
          <a:bodyPr>
            <a:normAutofit fontScale="92500" lnSpcReduction="20000"/>
          </a:bodyPr>
          <a:lstStyle/>
          <a:p>
            <a:r>
              <a:rPr lang="en-US" b="1" i="1" dirty="0"/>
              <a:t>In Renaissance Europe, from about 1400 onwards, there was a revival of Classical learning accompanied by the development of Renaissance Humanism which placed greater emphasis on the role of the individual in society than had been the case during the Medieval period. Buildings were ascribed to specific architects – Brunelleschi, Alberti, Michelangelo, Palladio – and the cult of the individual had begun. There was still no dividing line between artist, architect and engineer, or any of the related vocations, and the appellation was often one of regional preference.</a:t>
            </a:r>
          </a:p>
          <a:p>
            <a:r>
              <a:rPr lang="en-US" b="1" i="1" dirty="0"/>
              <a:t> </a:t>
            </a:r>
          </a:p>
          <a:p>
            <a:r>
              <a:rPr lang="en-US" b="1" i="1" dirty="0"/>
              <a:t>A revival of the Classical style in architecture was accompanied by a burgeoning of science and engineering which affected the proportions and structure of buildings. At this stage, it was still possible for an artist to design a bridge as the level of structural calculations involved was within the scope of the generalist</a:t>
            </a:r>
          </a:p>
          <a:p>
            <a:endParaRPr lang="en-US" dirty="0"/>
          </a:p>
        </p:txBody>
      </p:sp>
    </p:spTree>
    <p:extLst>
      <p:ext uri="{BB962C8B-B14F-4D97-AF65-F5344CB8AC3E}">
        <p14:creationId xmlns:p14="http://schemas.microsoft.com/office/powerpoint/2010/main" val="30588544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0" y="4572000"/>
            <a:ext cx="3300984" cy="1463040"/>
          </a:xfrm>
        </p:spPr>
        <p:txBody>
          <a:bodyPr>
            <a:normAutofit/>
          </a:bodyPr>
          <a:lstStyle/>
          <a:p>
            <a:r>
              <a:rPr lang="en-US" b="1" i="1" dirty="0" smtClean="0"/>
              <a:t>(</a:t>
            </a:r>
            <a:r>
              <a:rPr lang="en-US" b="1" i="1" dirty="0" smtClean="0">
                <a:solidFill>
                  <a:srgbClr val="FF0000"/>
                </a:solidFill>
              </a:rPr>
              <a:t>7</a:t>
            </a:r>
            <a:r>
              <a:rPr lang="en-US" b="1" i="1" dirty="0" smtClean="0"/>
              <a:t>)Early </a:t>
            </a:r>
            <a:r>
              <a:rPr lang="en-US" b="1" i="1" dirty="0"/>
              <a:t>modern and the industrial age</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6967" r="26967"/>
          <a:stretch>
            <a:fillRect/>
          </a:stretch>
        </p:blipFill>
        <p:spPr/>
      </p:pic>
      <p:sp>
        <p:nvSpPr>
          <p:cNvPr id="4" name="Text Placeholder 3"/>
          <p:cNvSpPr>
            <a:spLocks noGrp="1"/>
          </p:cNvSpPr>
          <p:nvPr>
            <p:ph type="body" sz="half" idx="2"/>
          </p:nvPr>
        </p:nvSpPr>
        <p:spPr>
          <a:xfrm>
            <a:off x="4724400" y="381000"/>
            <a:ext cx="4038600" cy="4110361"/>
          </a:xfrm>
        </p:spPr>
        <p:txBody>
          <a:bodyPr>
            <a:normAutofit fontScale="55000" lnSpcReduction="20000"/>
          </a:bodyPr>
          <a:lstStyle/>
          <a:p>
            <a:r>
              <a:rPr lang="en-US" sz="1900" b="1" i="1" dirty="0"/>
              <a:t>With the emerging knowledge in scientific fields and the rise of new materials and technology, architecture and engineering began to separate, and the architect began to concentrate on aesthetics and the humanist aspects, often at the expense of technical aspects of building design. There was also the rise of the "gentleman architect" who usually dealt with wealthy clients and concentrated predominantly on visual qualities derived usually from historical prototypes, typified by the many country houses of Great Britain that were created in the Neo Gothic or Scottish Baronial styles. Formal architectural training in the 19th century, for example at Ecole des Beaux Arts in France, gave much emphasis to the production of beautiful drawings and little to context and feasibility. Effective architects generally received their training in the offices of other architects, graduating to the role from </a:t>
            </a:r>
            <a:r>
              <a:rPr lang="en-US" sz="1900" b="1" i="1" dirty="0" smtClean="0"/>
              <a:t>draughtsman </a:t>
            </a:r>
            <a:r>
              <a:rPr lang="en-US" sz="1900" b="1" i="1" dirty="0"/>
              <a:t>or clerks.</a:t>
            </a:r>
          </a:p>
          <a:p>
            <a:r>
              <a:rPr lang="en-US" sz="1900" b="1" i="1" dirty="0"/>
              <a:t> </a:t>
            </a:r>
          </a:p>
          <a:p>
            <a:r>
              <a:rPr lang="en-US" sz="1900" b="1" i="1" dirty="0"/>
              <a:t>Meanwhile, the Industrial Revolution laid open the door for mass production and consumption. Aesthetics became a criterion for the middle class as ornamented products, once within the province of expensive craftsmanship, became cheaper under machine production.</a:t>
            </a:r>
          </a:p>
          <a:p>
            <a:r>
              <a:rPr lang="en-US" sz="1900" b="1" i="1" dirty="0"/>
              <a:t> </a:t>
            </a:r>
          </a:p>
          <a:p>
            <a:r>
              <a:rPr lang="en-US" sz="1900" b="1" i="1" dirty="0"/>
              <a:t>Vernacular architecture became increasingly ornamental. House builders could use current architectural design in their work by combining features found in pattern books and architectural journals.</a:t>
            </a:r>
          </a:p>
          <a:p>
            <a:endParaRPr lang="en-US" dirty="0"/>
          </a:p>
        </p:txBody>
      </p:sp>
    </p:spTree>
    <p:extLst>
      <p:ext uri="{BB962C8B-B14F-4D97-AF65-F5344CB8AC3E}">
        <p14:creationId xmlns:p14="http://schemas.microsoft.com/office/powerpoint/2010/main" val="17663730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228600"/>
            <a:ext cx="3300984" cy="1463040"/>
          </a:xfrm>
        </p:spPr>
        <p:txBody>
          <a:bodyPr>
            <a:normAutofit/>
          </a:bodyPr>
          <a:lstStyle/>
          <a:p>
            <a:r>
              <a:rPr lang="en-US" sz="3600" b="1" i="1" dirty="0" smtClean="0"/>
              <a:t>(</a:t>
            </a:r>
            <a:r>
              <a:rPr lang="en-US" sz="3600" b="1" i="1" dirty="0" smtClean="0">
                <a:solidFill>
                  <a:srgbClr val="FF0000"/>
                </a:solidFill>
              </a:rPr>
              <a:t>8</a:t>
            </a:r>
            <a:r>
              <a:rPr lang="en-US" sz="3600" b="1" i="1" dirty="0" smtClean="0"/>
              <a:t>)Modernism </a:t>
            </a:r>
            <a:r>
              <a:rPr lang="en-US" sz="3600" b="1" i="1" dirty="0"/>
              <a:t>and reaction</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6967" r="26967"/>
          <a:stretch>
            <a:fillRect/>
          </a:stretch>
        </p:blipFill>
        <p:spPr/>
      </p:pic>
      <p:sp>
        <p:nvSpPr>
          <p:cNvPr id="4" name="Text Placeholder 3"/>
          <p:cNvSpPr>
            <a:spLocks noGrp="1"/>
          </p:cNvSpPr>
          <p:nvPr>
            <p:ph type="body" sz="half" idx="2"/>
          </p:nvPr>
        </p:nvSpPr>
        <p:spPr>
          <a:xfrm>
            <a:off x="4734630" y="1676400"/>
            <a:ext cx="4028370" cy="4876800"/>
          </a:xfrm>
        </p:spPr>
        <p:txBody>
          <a:bodyPr>
            <a:normAutofit fontScale="77500" lnSpcReduction="20000"/>
          </a:bodyPr>
          <a:lstStyle/>
          <a:p>
            <a:r>
              <a:rPr lang="en-US" b="1" i="1" dirty="0"/>
              <a:t>Around the beginning of the 20th century, a general dissatisfaction with the emphasis on revivalist architecture and elaborate decoration gave rise to many new lines of thought that served as precursors to Modern Architecture. Notable among these is the Deutscher Werkbund, formed in 1907 to produce better quality machine made objects. The rise of the profession of industrial design is usually placed here. Following this lead, the Bauhaus school, founded in Weimar, Germany in 1919, redefined the architectural bounds prior set throughout history, viewing the creation of a building as the ultimate synthesis—the apex—of art, craft, and technology.</a:t>
            </a:r>
          </a:p>
          <a:p>
            <a:r>
              <a:rPr lang="en-US" b="1" i="1" dirty="0"/>
              <a:t> </a:t>
            </a:r>
          </a:p>
          <a:p>
            <a:r>
              <a:rPr lang="en-US" b="1" i="1" dirty="0"/>
              <a:t>When Modern architecture was first practiced, it was an avant-garde movement with moral, philosophical, and aesthetic underpinnings. Immediately after World War I, pioneering modernist architects sought to develop a completely new style appropriate for a new post-war social and economic order, focused on meeting the needs of the middle and working classes. They rejected the architectural practice of the academic refinement of historical styles which served the rapidly declining aristocratic order. The approach of the Modernist architects was to reduce buildings to pure forms, removing historical references and ornament in favor of functionalist details. Buildings displayed their functional and structural elements, exposing steel beams and concrete surfaces instead of hiding them behind decorative forms</a:t>
            </a:r>
          </a:p>
          <a:p>
            <a:endParaRPr lang="en-US" dirty="0"/>
          </a:p>
        </p:txBody>
      </p:sp>
    </p:spTree>
    <p:extLst>
      <p:ext uri="{BB962C8B-B14F-4D97-AF65-F5344CB8AC3E}">
        <p14:creationId xmlns:p14="http://schemas.microsoft.com/office/powerpoint/2010/main" val="13118907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0" y="5334000"/>
            <a:ext cx="3300984" cy="1463040"/>
          </a:xfrm>
        </p:spPr>
        <p:txBody>
          <a:bodyPr>
            <a:normAutofit/>
          </a:bodyPr>
          <a:lstStyle/>
          <a:p>
            <a:r>
              <a:rPr lang="en-US" sz="3200" b="1" i="1" dirty="0" smtClean="0">
                <a:solidFill>
                  <a:schemeClr val="accent3">
                    <a:lumMod val="50000"/>
                  </a:schemeClr>
                </a:solidFill>
              </a:rPr>
              <a:t>(</a:t>
            </a:r>
            <a:r>
              <a:rPr lang="en-US" sz="3200" b="1" i="1" dirty="0" smtClean="0">
                <a:solidFill>
                  <a:srgbClr val="FF0000"/>
                </a:solidFill>
              </a:rPr>
              <a:t>9</a:t>
            </a:r>
            <a:r>
              <a:rPr lang="en-US" sz="3200" b="1" i="1" dirty="0" smtClean="0">
                <a:solidFill>
                  <a:schemeClr val="accent3">
                    <a:lumMod val="50000"/>
                  </a:schemeClr>
                </a:solidFill>
              </a:rPr>
              <a:t>)</a:t>
            </a:r>
            <a:r>
              <a:rPr lang="en-US" sz="3200" b="1" i="1" dirty="0" smtClean="0">
                <a:solidFill>
                  <a:schemeClr val="accent1">
                    <a:lumMod val="50000"/>
                  </a:schemeClr>
                </a:solidFill>
              </a:rPr>
              <a:t>Architecture </a:t>
            </a:r>
            <a:r>
              <a:rPr lang="en-US" sz="3200" b="1" i="1" dirty="0">
                <a:solidFill>
                  <a:schemeClr val="accent1">
                    <a:lumMod val="50000"/>
                  </a:schemeClr>
                </a:solidFill>
              </a:rPr>
              <a:t>today</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36676" r="36676"/>
          <a:stretch>
            <a:fillRect/>
          </a:stretch>
        </p:blipFill>
        <p:spPr/>
      </p:pic>
      <p:sp>
        <p:nvSpPr>
          <p:cNvPr id="4" name="Text Placeholder 3"/>
          <p:cNvSpPr>
            <a:spLocks noGrp="1"/>
          </p:cNvSpPr>
          <p:nvPr>
            <p:ph type="body" sz="half" idx="2"/>
          </p:nvPr>
        </p:nvSpPr>
        <p:spPr>
          <a:xfrm>
            <a:off x="4495800" y="228600"/>
            <a:ext cx="4495800" cy="5181600"/>
          </a:xfrm>
        </p:spPr>
        <p:txBody>
          <a:bodyPr>
            <a:normAutofit fontScale="40000" lnSpcReduction="20000"/>
          </a:bodyPr>
          <a:lstStyle/>
          <a:p>
            <a:r>
              <a:rPr lang="en-US" sz="2100" b="1" i="1" dirty="0"/>
              <a:t>Since the 1980s, as the complexity of buildings began to increase (in terms of structural systems, services, energy and technologies), the field of architecture became multi-disciplinary with specializations for each project type, technological expertise or project delivery methods. In addition, there has been an increased separation of the 'design' architect [Notes 1] from the 'project' architect who ensures that the project meets the required standards and deals with matters of liability.[Notes 2] The preparatory processes for the design of any large building have become increasingly complicated, and require preliminary studies of such matters as durability, sustainability, quality, money, and compliance with local laws. A large structure can no longer be the design of one person but must be the work of many. Modernism and Postmodernism, have been </a:t>
            </a:r>
            <a:r>
              <a:rPr lang="en-US" sz="2100" b="1" i="1" dirty="0" smtClean="0"/>
              <a:t>criticized </a:t>
            </a:r>
            <a:r>
              <a:rPr lang="en-US" sz="2100" b="1" i="1" dirty="0"/>
              <a:t>by some members of the architectural profession who feel that successful architecture is not a personal philosophical or aesthetic pursuit by individualists; rather it has to consider everyday needs of people and use technology to create </a:t>
            </a:r>
            <a:r>
              <a:rPr lang="en-US" sz="2100" b="1" i="1" dirty="0" smtClean="0"/>
              <a:t>livable </a:t>
            </a:r>
            <a:r>
              <a:rPr lang="en-US" sz="2100" b="1" i="1" dirty="0"/>
              <a:t>environments, with the design process being informed by studies of behavioral, environmental, and social sciences.</a:t>
            </a:r>
          </a:p>
          <a:p>
            <a:r>
              <a:rPr lang="en-US" sz="2100" b="1" i="1" dirty="0"/>
              <a:t> </a:t>
            </a:r>
          </a:p>
          <a:p>
            <a:endParaRPr lang="en-US" sz="2100" b="1" i="1" dirty="0"/>
          </a:p>
          <a:p>
            <a:endParaRPr lang="en-US" sz="2100" b="1" i="1" dirty="0"/>
          </a:p>
          <a:p>
            <a:endParaRPr lang="en-US" sz="2100" b="1" i="1" dirty="0"/>
          </a:p>
          <a:p>
            <a:endParaRPr lang="en-US" sz="2100" b="1" i="1" dirty="0"/>
          </a:p>
          <a:p>
            <a:r>
              <a:rPr lang="en-US" sz="2100" b="1" i="1" dirty="0"/>
              <a:t>Green roof planted with native species at L'Historial de la Vendée, a new museum in western France. </a:t>
            </a:r>
          </a:p>
          <a:p>
            <a:r>
              <a:rPr lang="en-US" sz="2100" b="1" i="1" dirty="0"/>
              <a:t>Environmental sustainability has become a mainstream issue, with profound affect on the architectural profession. Many developers, those who support the financing of buildings, have become educated to encourage the facilitation of environmentally sustainable design, rather than solutions based primarily on immediate cost. Major examples of this can be found in Passive solar building design, greener roof designs, biodegradable materials, and more attention to a structure's energy usage. This major shift in architecture has also changed architecture schools to focus more on the environment. Sustainability in architecture was pioneered by Frank Lloyd Wright, in the 1960s by Buckminster Fuller and in the 1970s by architects such as Ian McHarg and Sim Van der Ryn in the US and Brenda and Robert Vale in the UK and New Zealand. There has been an acceleration in the number of buildings which seek to meet green building sustainable design principles. Sustainable practices that were at the core of vernacular architecture increasingly provide inspiration for environmentally and socially sustainable contemporary techniques.[14] The U.S. Green Building Council's LEED (Leadership in Energy and Environmental Design) rating system has been instrumental in this.[15]</a:t>
            </a:r>
          </a:p>
          <a:p>
            <a:r>
              <a:rPr lang="en-US" sz="2100" b="1" i="1" dirty="0"/>
              <a:t> </a:t>
            </a:r>
          </a:p>
          <a:p>
            <a:r>
              <a:rPr lang="en-US" sz="2100" b="1" i="1" dirty="0"/>
              <a:t>Concurrently, the recent movements of New Urbanism and New Classical Architecture promote a sustainable approach towards construction, that appreciates and develops smart growth, architectural tradition and classical design.[16][17] This in contrast to modernist and globally uniform architecture, as well as leaning against solitary housing estates and suburban sprawl.[18]</a:t>
            </a:r>
          </a:p>
          <a:p>
            <a:endParaRPr lang="en-US" dirty="0"/>
          </a:p>
        </p:txBody>
      </p:sp>
    </p:spTree>
    <p:extLst>
      <p:ext uri="{BB962C8B-B14F-4D97-AF65-F5344CB8AC3E}">
        <p14:creationId xmlns:p14="http://schemas.microsoft.com/office/powerpoint/2010/main" val="30883528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024744" cy="1143000"/>
          </a:xfrm>
        </p:spPr>
        <p:txBody>
          <a:bodyPr>
            <a:normAutofit/>
          </a:bodyPr>
          <a:lstStyle/>
          <a:p>
            <a:r>
              <a:rPr lang="en-US" sz="6600" b="1" i="1" dirty="0" smtClean="0"/>
              <a:t>Castles</a:t>
            </a:r>
            <a:endParaRPr lang="en-US" sz="6600" b="1" i="1"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57200" y="2895600"/>
            <a:ext cx="3048000" cy="3676650"/>
          </a:xfrm>
        </p:spPr>
      </p:pic>
      <p:pic>
        <p:nvPicPr>
          <p:cNvPr id="6" name="Content Placeholder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3276600" y="1066800"/>
            <a:ext cx="5419725" cy="2743200"/>
          </a:xfrm>
        </p:spPr>
      </p:pic>
    </p:spTree>
    <p:extLst>
      <p:ext uri="{BB962C8B-B14F-4D97-AF65-F5344CB8AC3E}">
        <p14:creationId xmlns:p14="http://schemas.microsoft.com/office/powerpoint/2010/main" val="12939889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024744" cy="1143000"/>
          </a:xfrm>
        </p:spPr>
        <p:txBody>
          <a:bodyPr>
            <a:normAutofit/>
          </a:bodyPr>
          <a:lstStyle/>
          <a:p>
            <a:r>
              <a:rPr lang="en-US" sz="6000" b="1" i="1" dirty="0" smtClean="0"/>
              <a:t>Hearst Castle, Ca</a:t>
            </a:r>
            <a:endParaRPr lang="en-US" sz="6000" b="1" i="1"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57200" y="3259930"/>
            <a:ext cx="4876800" cy="3293269"/>
          </a:xfrm>
        </p:spPr>
      </p:pic>
      <p:pic>
        <p:nvPicPr>
          <p:cNvPr id="6" name="Content Placeholder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267200" y="1371600"/>
            <a:ext cx="4143375" cy="1743075"/>
          </a:xfrm>
        </p:spPr>
      </p:pic>
    </p:spTree>
    <p:extLst>
      <p:ext uri="{BB962C8B-B14F-4D97-AF65-F5344CB8AC3E}">
        <p14:creationId xmlns:p14="http://schemas.microsoft.com/office/powerpoint/2010/main" val="34554162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024744" cy="1143000"/>
          </a:xfrm>
        </p:spPr>
        <p:txBody>
          <a:bodyPr>
            <a:noAutofit/>
          </a:bodyPr>
          <a:lstStyle/>
          <a:p>
            <a:r>
              <a:rPr lang="en-US" sz="7200" b="1" i="1" dirty="0" smtClean="0"/>
              <a:t>Rome</a:t>
            </a:r>
            <a:endParaRPr lang="en-US" sz="7200" b="1" i="1"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57200" y="4191000"/>
            <a:ext cx="4267200" cy="2362200"/>
          </a:xfrm>
        </p:spPr>
      </p:pic>
      <p:pic>
        <p:nvPicPr>
          <p:cNvPr id="6" name="Content Placeholder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495800" y="685800"/>
            <a:ext cx="4210050" cy="3505200"/>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4191000"/>
            <a:ext cx="3733800" cy="23622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1143000"/>
            <a:ext cx="4038600" cy="3048000"/>
          </a:xfrm>
          <a:prstGeom prst="rect">
            <a:avLst/>
          </a:prstGeom>
        </p:spPr>
      </p:pic>
    </p:spTree>
    <p:extLst>
      <p:ext uri="{BB962C8B-B14F-4D97-AF65-F5344CB8AC3E}">
        <p14:creationId xmlns:p14="http://schemas.microsoft.com/office/powerpoint/2010/main" val="19496901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24744" cy="1143000"/>
          </a:xfrm>
        </p:spPr>
        <p:txBody>
          <a:bodyPr/>
          <a:lstStyle/>
          <a:p>
            <a:r>
              <a:rPr lang="en-US" b="1" i="1" dirty="0" smtClean="0"/>
              <a:t>Today’s Architecture</a:t>
            </a:r>
            <a:endParaRPr lang="en-US" b="1" i="1"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57200" y="1524000"/>
            <a:ext cx="4876800" cy="4952999"/>
          </a:xfrm>
        </p:spPr>
      </p:pic>
      <p:pic>
        <p:nvPicPr>
          <p:cNvPr id="6" name="Content Placeholder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5410200" y="1295400"/>
            <a:ext cx="3267075" cy="5210175"/>
          </a:xfrm>
        </p:spPr>
      </p:pic>
    </p:spTree>
    <p:extLst>
      <p:ext uri="{BB962C8B-B14F-4D97-AF65-F5344CB8AC3E}">
        <p14:creationId xmlns:p14="http://schemas.microsoft.com/office/powerpoint/2010/main" val="3866201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b="1" i="1" dirty="0" smtClean="0"/>
              <a:t>ARCHITECTURE</a:t>
            </a:r>
            <a:endParaRPr lang="en-US" sz="3200" b="1" i="1" dirty="0"/>
          </a:p>
        </p:txBody>
      </p:sp>
      <p:sp>
        <p:nvSpPr>
          <p:cNvPr id="3" name="Subtitle 2"/>
          <p:cNvSpPr>
            <a:spLocks noGrp="1"/>
          </p:cNvSpPr>
          <p:nvPr>
            <p:ph type="subTitle" idx="1"/>
          </p:nvPr>
        </p:nvSpPr>
        <p:spPr/>
        <p:txBody>
          <a:bodyPr>
            <a:normAutofit/>
          </a:bodyPr>
          <a:lstStyle/>
          <a:p>
            <a:r>
              <a:rPr lang="en-US" sz="2400" b="1" i="1" dirty="0" smtClean="0"/>
              <a:t>What is architecture?</a:t>
            </a:r>
            <a:endParaRPr lang="en-US" sz="2400" b="1"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81000"/>
            <a:ext cx="4114800" cy="6172200"/>
          </a:xfrm>
          <a:prstGeom prst="rect">
            <a:avLst/>
          </a:prstGeom>
        </p:spPr>
      </p:pic>
    </p:spTree>
    <p:extLst>
      <p:ext uri="{BB962C8B-B14F-4D97-AF65-F5344CB8AC3E}">
        <p14:creationId xmlns:p14="http://schemas.microsoft.com/office/powerpoint/2010/main" val="2512599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5281110" cy="722864"/>
          </a:xfrm>
        </p:spPr>
        <p:txBody>
          <a:bodyPr>
            <a:normAutofit/>
          </a:bodyPr>
          <a:lstStyle/>
          <a:p>
            <a:r>
              <a:rPr lang="en-US" b="1" i="1" dirty="0" smtClean="0"/>
              <a:t>More of today’s style</a:t>
            </a:r>
            <a:endParaRPr lang="en-US" b="1" i="1"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57200" y="914400"/>
            <a:ext cx="6096000" cy="2971800"/>
          </a:xfrm>
        </p:spPr>
      </p:pic>
      <p:pic>
        <p:nvPicPr>
          <p:cNvPr id="6" name="Content Placeholder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2819400" y="3886200"/>
            <a:ext cx="5838825" cy="2657475"/>
          </a:xfrm>
        </p:spPr>
      </p:pic>
    </p:spTree>
    <p:extLst>
      <p:ext uri="{BB962C8B-B14F-4D97-AF65-F5344CB8AC3E}">
        <p14:creationId xmlns:p14="http://schemas.microsoft.com/office/powerpoint/2010/main" val="12233452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0"/>
            <a:ext cx="4442910" cy="570464"/>
          </a:xfrm>
        </p:spPr>
        <p:txBody>
          <a:bodyPr>
            <a:normAutofit fontScale="90000"/>
          </a:bodyPr>
          <a:lstStyle/>
          <a:p>
            <a:r>
              <a:rPr lang="en-US" b="1" i="1" dirty="0" smtClean="0"/>
              <a:t>Contrasting Styles</a:t>
            </a:r>
            <a:endParaRPr lang="en-US" b="1" i="1"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57200" y="762000"/>
            <a:ext cx="5943600" cy="3276600"/>
          </a:xfrm>
        </p:spPr>
      </p:pic>
      <p:pic>
        <p:nvPicPr>
          <p:cNvPr id="6" name="Content Placeholder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3276600" y="4038600"/>
            <a:ext cx="5342313" cy="2441171"/>
          </a:xfrm>
        </p:spPr>
      </p:pic>
    </p:spTree>
    <p:extLst>
      <p:ext uri="{BB962C8B-B14F-4D97-AF65-F5344CB8AC3E}">
        <p14:creationId xmlns:p14="http://schemas.microsoft.com/office/powerpoint/2010/main" val="24971561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152400"/>
            <a:ext cx="3300984" cy="1463040"/>
          </a:xfrm>
        </p:spPr>
        <p:txBody>
          <a:bodyPr>
            <a:normAutofit/>
          </a:bodyPr>
          <a:lstStyle/>
          <a:p>
            <a:r>
              <a:rPr lang="en-US" b="1" i="1" dirty="0">
                <a:solidFill>
                  <a:schemeClr val="accent3">
                    <a:lumMod val="60000"/>
                    <a:lumOff val="40000"/>
                  </a:schemeClr>
                </a:solidFill>
              </a:rPr>
              <a:t>Interior Architectural Design</a:t>
            </a: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29563" r="29563"/>
          <a:stretch>
            <a:fillRect/>
          </a:stretch>
        </p:blipFill>
        <p:spPr/>
      </p:pic>
      <p:sp>
        <p:nvSpPr>
          <p:cNvPr id="4" name="Text Placeholder 3"/>
          <p:cNvSpPr>
            <a:spLocks noGrp="1"/>
          </p:cNvSpPr>
          <p:nvPr>
            <p:ph type="body" sz="half" idx="2"/>
          </p:nvPr>
        </p:nvSpPr>
        <p:spPr>
          <a:xfrm>
            <a:off x="4572000" y="1600200"/>
            <a:ext cx="4267200" cy="4953000"/>
          </a:xfrm>
        </p:spPr>
        <p:txBody>
          <a:bodyPr>
            <a:normAutofit fontScale="77500" lnSpcReduction="20000"/>
          </a:bodyPr>
          <a:lstStyle/>
          <a:p>
            <a:r>
              <a:rPr lang="en-US" b="1" i="1" dirty="0"/>
              <a:t>Interior Architecture is the design of a space which has been created by structural boundaries and the human interaction within these boundaries. It can also be the initial design and plan for use, then later redesign to accommodate a changed purpose, or a significantly revised design for adaptive reuse of the building shell.[2] The latter is often part of sustainable architecture practices, conserving resources through "recycling" a structure by adaptive redesign. Generally referred to as the spatial art of environmental design, form and practice, interior architecture is the process through which the interiors of buildings are designed, concerned with all aspects of the human uses of structural spaces. Put simply, Interior Architecture is the design of an interior in architectural terms.[3]</a:t>
            </a:r>
          </a:p>
          <a:p>
            <a:r>
              <a:rPr lang="en-US" b="1" i="1" dirty="0"/>
              <a:t> </a:t>
            </a:r>
          </a:p>
          <a:p>
            <a:r>
              <a:rPr lang="en-US" b="1" i="1" dirty="0"/>
              <a:t>Interior Architecture may refer to:</a:t>
            </a:r>
          </a:p>
          <a:p>
            <a:r>
              <a:rPr lang="en-US" b="1" i="1" dirty="0"/>
              <a:t> The art and science of designing and erecting building interiors as a licensed architect and related physical features.</a:t>
            </a:r>
          </a:p>
          <a:p>
            <a:r>
              <a:rPr lang="en-US" b="1" i="1" dirty="0"/>
              <a:t> The practice of an interior architect, where architecture means to offer or render professional services in connection with the design and construction of a building's interior that has as its principal purpose human occupancy or use.[4]</a:t>
            </a:r>
          </a:p>
          <a:p>
            <a:r>
              <a:rPr lang="en-US" b="1" i="1" dirty="0"/>
              <a:t> A general term to describe building interiors and related physical features.</a:t>
            </a:r>
          </a:p>
          <a:p>
            <a:r>
              <a:rPr lang="en-US" b="1" i="1" dirty="0"/>
              <a:t> A style or method of design and construction of building interiors and related physical features.</a:t>
            </a:r>
          </a:p>
          <a:p>
            <a:endParaRPr lang="en-US" dirty="0"/>
          </a:p>
        </p:txBody>
      </p:sp>
    </p:spTree>
    <p:extLst>
      <p:ext uri="{BB962C8B-B14F-4D97-AF65-F5344CB8AC3E}">
        <p14:creationId xmlns:p14="http://schemas.microsoft.com/office/powerpoint/2010/main" val="19907466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00600" y="0"/>
            <a:ext cx="4222631" cy="400110"/>
          </a:xfrm>
          <a:prstGeom prst="rect">
            <a:avLst/>
          </a:prstGeom>
          <a:noFill/>
        </p:spPr>
        <p:txBody>
          <a:bodyPr wrap="none" rtlCol="0">
            <a:spAutoFit/>
          </a:bodyPr>
          <a:lstStyle/>
          <a:p>
            <a:r>
              <a:rPr lang="en-US" sz="2000" b="1" i="1" dirty="0"/>
              <a:t>Evolutions in Interior Architecture</a:t>
            </a:r>
          </a:p>
        </p:txBody>
      </p:sp>
      <p:sp>
        <p:nvSpPr>
          <p:cNvPr id="3" name="TextBox 2"/>
          <p:cNvSpPr txBox="1"/>
          <p:nvPr/>
        </p:nvSpPr>
        <p:spPr>
          <a:xfrm>
            <a:off x="457200" y="838200"/>
            <a:ext cx="8229600" cy="5678478"/>
          </a:xfrm>
          <a:prstGeom prst="rect">
            <a:avLst/>
          </a:prstGeom>
          <a:noFill/>
        </p:spPr>
        <p:txBody>
          <a:bodyPr wrap="square" rtlCol="0">
            <a:spAutoFit/>
          </a:bodyPr>
          <a:lstStyle/>
          <a:p>
            <a:r>
              <a:rPr lang="en-US" sz="1100" b="1" i="1" dirty="0"/>
              <a:t>Adaptive </a:t>
            </a:r>
            <a:r>
              <a:rPr lang="en-US" sz="1100" b="1" i="1" dirty="0" smtClean="0"/>
              <a:t>Reuse</a:t>
            </a:r>
            <a:endParaRPr lang="en-US" sz="1100" b="1" i="1" dirty="0"/>
          </a:p>
          <a:p>
            <a:r>
              <a:rPr lang="en-US" sz="1100" b="1" i="1" dirty="0"/>
              <a:t> </a:t>
            </a:r>
          </a:p>
          <a:p>
            <a:r>
              <a:rPr lang="en-US" sz="1100" b="1" i="1" dirty="0"/>
              <a:t>Although the original spatial hierarchy of a building is always established by its first architect, subsequent iterations of the interior may not be, and for obvious reasons, older structures are often modified by designers of a different generation according to society’s changing needs as our cities evolve. This process often re-semanticizes the building as a consequence, and is predicated on the notion that buildings can never really be complete and unalterable.</a:t>
            </a:r>
          </a:p>
          <a:p>
            <a:r>
              <a:rPr lang="en-US" sz="1100" b="1" i="1" dirty="0"/>
              <a:t> </a:t>
            </a:r>
          </a:p>
          <a:p>
            <a:r>
              <a:rPr lang="en-US" sz="1100" b="1" i="1" dirty="0"/>
              <a:t>An altered building may look the same on the exterior, but its interior may be completely different spatially. The interior architect must therefore be sensitive not only to the place of the building in its physical and socio-political context, but to the temporal requirements of changing owners and users. In this sense, if the building has “good bones” the original architectural idea is therefore the first iteration of an internal spatial hierarchy for that structure, after which others are bound to follow</a:t>
            </a:r>
          </a:p>
          <a:p>
            <a:r>
              <a:rPr lang="en-US" sz="1100" b="1" i="1" dirty="0"/>
              <a:t> </a:t>
            </a:r>
          </a:p>
          <a:p>
            <a:r>
              <a:rPr lang="en-US" sz="1100" b="1" i="1" dirty="0"/>
              <a:t>Cities are now dense with such buildings, perhaps originally built as banks that are now restaurants, perhaps industrial mills that are now loft apartments, or even railway stations that have become art galleries. In each case the collective memory of the shape and character of the city is generally held to be more desirable than the possibility of a new building on the same site, although clearly economic forces apply. It is also possible to speculate that there might well be further new interiors for these structures in future years, but for each alteration the technical and technological expertise of the era will determine the extent to which the building is modified in its building life cycle.</a:t>
            </a:r>
          </a:p>
          <a:p>
            <a:r>
              <a:rPr lang="en-US" sz="1100" b="1" i="1" dirty="0"/>
              <a:t> </a:t>
            </a:r>
          </a:p>
          <a:p>
            <a:r>
              <a:rPr lang="en-US" sz="1100" b="1" i="1" dirty="0"/>
              <a:t>Certain structure's interiors remain unaltered over time due to historic preservation, unchanged use, or financial limitations. Nevertheless, most buildings have only three possible long-range internal futures: First, designated significantly important to maintain visually unchanged, only accommodating unseen modern utilities, access, and structural stabilization, and restoration needs. Second, demolished to make way for a new building on the same site, or abandoned, becoming ruins. Finally, redesigned and altered to accommodate new uses.</a:t>
            </a:r>
          </a:p>
          <a:p>
            <a:r>
              <a:rPr lang="en-US" sz="1100" b="1" i="1" dirty="0"/>
              <a:t> </a:t>
            </a:r>
          </a:p>
          <a:p>
            <a:r>
              <a:rPr lang="en-US" sz="1100" b="1" i="1" dirty="0"/>
              <a:t>There are many different degrees of alteration – a minor one to enable the building to conform to new legal codes is likely to prolong the first (or indeed later) iteration of interior space, but a major alteration, such as the retention of only the facade, is to all intents and purposes a new building. All possibilities within and between the two extremes are the domain of the interior architect.</a:t>
            </a:r>
          </a:p>
          <a:p>
            <a:r>
              <a:rPr lang="en-US" sz="1100" b="1" i="1" dirty="0"/>
              <a:t> </a:t>
            </a:r>
          </a:p>
          <a:p>
            <a:r>
              <a:rPr lang="en-US" sz="1100" b="1" i="1" dirty="0"/>
              <a:t>If the practice of Architecture is concerned with the art and science of new building, then the practice of Interior Architecture is concerned with the alteration of existing buildings for new uses</a:t>
            </a:r>
          </a:p>
        </p:txBody>
      </p:sp>
    </p:spTree>
    <p:extLst>
      <p:ext uri="{BB962C8B-B14F-4D97-AF65-F5344CB8AC3E}">
        <p14:creationId xmlns:p14="http://schemas.microsoft.com/office/powerpoint/2010/main" val="29830637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76800" y="152400"/>
            <a:ext cx="3118161" cy="461665"/>
          </a:xfrm>
          <a:prstGeom prst="rect">
            <a:avLst/>
          </a:prstGeom>
          <a:noFill/>
        </p:spPr>
        <p:txBody>
          <a:bodyPr wrap="none" rtlCol="0">
            <a:spAutoFit/>
          </a:bodyPr>
          <a:lstStyle/>
          <a:p>
            <a:r>
              <a:rPr lang="en-US" sz="2400" b="1" i="1" dirty="0" smtClean="0"/>
              <a:t>(</a:t>
            </a:r>
            <a:r>
              <a:rPr lang="en-US" sz="2400" b="1" i="1" dirty="0" smtClean="0">
                <a:solidFill>
                  <a:srgbClr val="FF0000"/>
                </a:solidFill>
              </a:rPr>
              <a:t>10</a:t>
            </a:r>
            <a:r>
              <a:rPr lang="en-US" sz="2400" b="1" i="1" dirty="0" smtClean="0"/>
              <a:t>)Adaptive </a:t>
            </a:r>
            <a:r>
              <a:rPr lang="en-US" sz="2400" b="1" i="1" dirty="0"/>
              <a:t>Reuse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83232"/>
            <a:ext cx="3962400" cy="197896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685800"/>
            <a:ext cx="4165600" cy="2667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733800"/>
            <a:ext cx="3962400" cy="1828800"/>
          </a:xfrm>
          <a:prstGeom prst="rect">
            <a:avLst/>
          </a:prstGeom>
        </p:spPr>
      </p:pic>
      <p:sp>
        <p:nvSpPr>
          <p:cNvPr id="6" name="TextBox 5"/>
          <p:cNvSpPr txBox="1"/>
          <p:nvPr/>
        </p:nvSpPr>
        <p:spPr>
          <a:xfrm>
            <a:off x="609600" y="2514600"/>
            <a:ext cx="3810000" cy="1200329"/>
          </a:xfrm>
          <a:prstGeom prst="rect">
            <a:avLst/>
          </a:prstGeom>
          <a:noFill/>
        </p:spPr>
        <p:txBody>
          <a:bodyPr wrap="square" rtlCol="0">
            <a:spAutoFit/>
          </a:bodyPr>
          <a:lstStyle/>
          <a:p>
            <a:r>
              <a:rPr lang="en-US" b="1" i="1" dirty="0" smtClean="0"/>
              <a:t>Real </a:t>
            </a:r>
            <a:r>
              <a:rPr lang="en-US" b="1" i="1" dirty="0"/>
              <a:t>Estate Opportunities were granted to redevelop the Battersea Power Station of England in November 2010</a:t>
            </a:r>
          </a:p>
        </p:txBody>
      </p:sp>
      <p:sp>
        <p:nvSpPr>
          <p:cNvPr id="7" name="TextBox 6"/>
          <p:cNvSpPr txBox="1"/>
          <p:nvPr/>
        </p:nvSpPr>
        <p:spPr>
          <a:xfrm>
            <a:off x="469900" y="5551714"/>
            <a:ext cx="8191500" cy="1200329"/>
          </a:xfrm>
          <a:prstGeom prst="rect">
            <a:avLst/>
          </a:prstGeom>
          <a:noFill/>
        </p:spPr>
        <p:txBody>
          <a:bodyPr wrap="square" rtlCol="0">
            <a:spAutoFit/>
          </a:bodyPr>
          <a:lstStyle/>
          <a:p>
            <a:r>
              <a:rPr lang="en-US" b="1" i="1" dirty="0"/>
              <a:t>One of the most successful residential reuse projects was Gasometer City, in Vienna Austria. Four immense disused gasometers were successfully revamped in the late ‘90s and have since become famous in the world of adaptive reuse.</a:t>
            </a:r>
          </a:p>
        </p:txBody>
      </p:sp>
      <p:sp>
        <p:nvSpPr>
          <p:cNvPr id="8" name="TextBox 7"/>
          <p:cNvSpPr txBox="1"/>
          <p:nvPr/>
        </p:nvSpPr>
        <p:spPr>
          <a:xfrm>
            <a:off x="4724401" y="3429000"/>
            <a:ext cx="3936999" cy="2031325"/>
          </a:xfrm>
          <a:prstGeom prst="rect">
            <a:avLst/>
          </a:prstGeom>
          <a:noFill/>
        </p:spPr>
        <p:txBody>
          <a:bodyPr wrap="square" rtlCol="0">
            <a:spAutoFit/>
          </a:bodyPr>
          <a:lstStyle/>
          <a:p>
            <a:r>
              <a:rPr lang="en-US" b="1" i="1" dirty="0"/>
              <a:t>The Battersea Power Station of England has become an iconic structure through adaptive reuse and has been featured in many forms of culture during its more than seventy-year long </a:t>
            </a:r>
            <a:r>
              <a:rPr lang="en-US" b="1" i="1" dirty="0" smtClean="0"/>
              <a:t>history</a:t>
            </a:r>
          </a:p>
          <a:p>
            <a:r>
              <a:rPr lang="en-US" b="1" i="1" dirty="0" smtClean="0"/>
              <a:t>________________________________</a:t>
            </a:r>
            <a:endParaRPr lang="en-US" b="1" i="1" dirty="0"/>
          </a:p>
        </p:txBody>
      </p:sp>
    </p:spTree>
    <p:extLst>
      <p:ext uri="{BB962C8B-B14F-4D97-AF65-F5344CB8AC3E}">
        <p14:creationId xmlns:p14="http://schemas.microsoft.com/office/powerpoint/2010/main" val="40521350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76200"/>
            <a:ext cx="3300984" cy="923544"/>
          </a:xfrm>
        </p:spPr>
        <p:txBody>
          <a:bodyPr>
            <a:normAutofit fontScale="90000"/>
          </a:bodyPr>
          <a:lstStyle/>
          <a:p>
            <a:r>
              <a:rPr lang="en-US" sz="6000" b="1" i="1" dirty="0">
                <a:solidFill>
                  <a:schemeClr val="accent3">
                    <a:lumMod val="60000"/>
                    <a:lumOff val="40000"/>
                  </a:schemeClr>
                </a:solidFill>
              </a:rPr>
              <a:t>Earnings</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9289" r="19289"/>
          <a:stretch>
            <a:fillRect/>
          </a:stretch>
        </p:blipFill>
        <p:spPr/>
      </p:pic>
      <p:sp>
        <p:nvSpPr>
          <p:cNvPr id="4" name="Text Placeholder 3"/>
          <p:cNvSpPr>
            <a:spLocks noGrp="1"/>
          </p:cNvSpPr>
          <p:nvPr>
            <p:ph type="body" sz="half" idx="2"/>
          </p:nvPr>
        </p:nvSpPr>
        <p:spPr>
          <a:xfrm>
            <a:off x="4734630" y="990600"/>
            <a:ext cx="3300573" cy="4662049"/>
          </a:xfrm>
        </p:spPr>
        <p:txBody>
          <a:bodyPr>
            <a:normAutofit fontScale="85000" lnSpcReduction="20000"/>
          </a:bodyPr>
          <a:lstStyle/>
          <a:p>
            <a:r>
              <a:rPr lang="en-US" b="1" i="1" dirty="0">
                <a:solidFill>
                  <a:schemeClr val="accent6">
                    <a:lumMod val="50000"/>
                  </a:schemeClr>
                </a:solidFill>
              </a:rPr>
              <a:t>Median annual wages of wage-and-salary architects were $70,320 in May 2008. The middle 50 percent earned between $53,480 and $91,870. The lowest 10 percent earned less than $41,320, and the highest 10 percent earned more than $119,220. Those just starting their internships can expect to earn considerably less.</a:t>
            </a:r>
          </a:p>
          <a:p>
            <a:r>
              <a:rPr lang="en-US" b="1" i="1" dirty="0">
                <a:solidFill>
                  <a:schemeClr val="accent6">
                    <a:lumMod val="50000"/>
                  </a:schemeClr>
                </a:solidFill>
              </a:rPr>
              <a:t> </a:t>
            </a:r>
          </a:p>
          <a:p>
            <a:r>
              <a:rPr lang="en-US" b="1" i="1" dirty="0">
                <a:solidFill>
                  <a:schemeClr val="accent6">
                    <a:lumMod val="50000"/>
                  </a:schemeClr>
                </a:solidFill>
              </a:rPr>
              <a:t>Earnings of partners in established architectural firms may fluctuate because of changing business conditions. Some architects may have difficulty establishing their own practices and may go through a period when their expenses are greater than their income, requiring substantial financial resources.</a:t>
            </a:r>
          </a:p>
          <a:p>
            <a:r>
              <a:rPr lang="en-US" b="1" i="1" dirty="0">
                <a:solidFill>
                  <a:schemeClr val="accent6">
                    <a:lumMod val="50000"/>
                  </a:schemeClr>
                </a:solidFill>
              </a:rPr>
              <a:t> </a:t>
            </a:r>
          </a:p>
          <a:p>
            <a:r>
              <a:rPr lang="en-US" b="1" i="1" dirty="0">
                <a:solidFill>
                  <a:schemeClr val="accent6">
                    <a:lumMod val="50000"/>
                  </a:schemeClr>
                </a:solidFill>
              </a:rPr>
              <a:t>Many firms pay tuition and fees toward continuing education requirements for their employees</a:t>
            </a:r>
          </a:p>
          <a:p>
            <a:endParaRPr lang="en-US" dirty="0"/>
          </a:p>
        </p:txBody>
      </p:sp>
    </p:spTree>
    <p:extLst>
      <p:ext uri="{BB962C8B-B14F-4D97-AF65-F5344CB8AC3E}">
        <p14:creationId xmlns:p14="http://schemas.microsoft.com/office/powerpoint/2010/main" val="19091407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3452310" cy="799064"/>
          </a:xfrm>
        </p:spPr>
        <p:txBody>
          <a:bodyPr>
            <a:normAutofit fontScale="90000"/>
          </a:bodyPr>
          <a:lstStyle/>
          <a:p>
            <a:r>
              <a:rPr lang="en-US" sz="5400" b="1" i="1" dirty="0">
                <a:solidFill>
                  <a:schemeClr val="accent6">
                    <a:lumMod val="50000"/>
                  </a:schemeClr>
                </a:solidFill>
              </a:rPr>
              <a:t>Education</a:t>
            </a:r>
          </a:p>
        </p:txBody>
      </p:sp>
      <p:sp>
        <p:nvSpPr>
          <p:cNvPr id="3" name="Content Placeholder 2"/>
          <p:cNvSpPr>
            <a:spLocks noGrp="1"/>
          </p:cNvSpPr>
          <p:nvPr>
            <p:ph idx="1"/>
          </p:nvPr>
        </p:nvSpPr>
        <p:spPr>
          <a:xfrm>
            <a:off x="457200" y="914400"/>
            <a:ext cx="8229600" cy="5562600"/>
          </a:xfrm>
        </p:spPr>
        <p:txBody>
          <a:bodyPr>
            <a:normAutofit fontScale="55000" lnSpcReduction="20000"/>
          </a:bodyPr>
          <a:lstStyle/>
          <a:p>
            <a:r>
              <a:rPr lang="en-US" b="1" i="1" dirty="0" smtClean="0">
                <a:solidFill>
                  <a:schemeClr val="accent1">
                    <a:lumMod val="50000"/>
                  </a:schemeClr>
                </a:solidFill>
              </a:rPr>
              <a:t>Purpose</a:t>
            </a:r>
            <a:endParaRPr lang="en-US" b="1" i="1" dirty="0">
              <a:solidFill>
                <a:schemeClr val="accent1">
                  <a:lumMod val="50000"/>
                </a:schemeClr>
              </a:solidFill>
            </a:endParaRPr>
          </a:p>
          <a:p>
            <a:r>
              <a:rPr lang="en-US" b="1" i="1" dirty="0">
                <a:solidFill>
                  <a:schemeClr val="accent3">
                    <a:lumMod val="75000"/>
                  </a:schemeClr>
                </a:solidFill>
              </a:rPr>
              <a:t> </a:t>
            </a:r>
          </a:p>
          <a:p>
            <a:r>
              <a:rPr lang="en-US" b="1" i="1" dirty="0">
                <a:solidFill>
                  <a:schemeClr val="accent3">
                    <a:lumMod val="75000"/>
                  </a:schemeClr>
                </a:solidFill>
              </a:rPr>
              <a:t>Education in interior architecture should include the study of historic architectural and design styles, building codes and safety, preserving and restoring old buildings, drawing plans of original designs, and building physical and virtual (computer-based) models. The field of interior architecture has a lot in common with interior design and decorating; however, it typically focuses on architecture and construction. Students of both fields learn to design comfortable, safe, and useful indoor spaces, from downtown penthouses to high school classrooms. A student of interior architecture will learn about much more than artistic concerns, such as choosing which style of furnishings works well in an open, loft-like apartment. Study will also include information on technical issues, such as seismic retrofitting (making old buildings safe from earthquakes</a:t>
            </a:r>
            <a:r>
              <a:rPr lang="en-US" b="1" i="1" dirty="0" smtClean="0">
                <a:solidFill>
                  <a:schemeClr val="accent3">
                    <a:lumMod val="75000"/>
                  </a:schemeClr>
                </a:solidFill>
              </a:rPr>
              <a:t>).</a:t>
            </a:r>
            <a:endParaRPr lang="en-US" b="1" i="1" dirty="0">
              <a:solidFill>
                <a:schemeClr val="accent3">
                  <a:lumMod val="75000"/>
                </a:schemeClr>
              </a:solidFill>
            </a:endParaRPr>
          </a:p>
          <a:p>
            <a:r>
              <a:rPr lang="en-US" b="1" i="1" dirty="0">
                <a:solidFill>
                  <a:schemeClr val="accent3">
                    <a:lumMod val="75000"/>
                  </a:schemeClr>
                </a:solidFill>
              </a:rPr>
              <a:t> </a:t>
            </a:r>
          </a:p>
          <a:p>
            <a:r>
              <a:rPr lang="en-US" b="1" i="1" dirty="0">
                <a:solidFill>
                  <a:schemeClr val="accent1">
                    <a:lumMod val="50000"/>
                  </a:schemeClr>
                </a:solidFill>
              </a:rPr>
              <a:t>Degree </a:t>
            </a:r>
            <a:r>
              <a:rPr lang="en-US" b="1" i="1" dirty="0" smtClean="0">
                <a:solidFill>
                  <a:schemeClr val="accent1">
                    <a:lumMod val="50000"/>
                  </a:schemeClr>
                </a:solidFill>
              </a:rPr>
              <a:t>Programs</a:t>
            </a:r>
            <a:endParaRPr lang="en-US" b="1" i="1" dirty="0">
              <a:solidFill>
                <a:schemeClr val="accent1">
                  <a:lumMod val="50000"/>
                </a:schemeClr>
              </a:solidFill>
            </a:endParaRPr>
          </a:p>
          <a:p>
            <a:r>
              <a:rPr lang="en-US" b="1" i="1" dirty="0">
                <a:solidFill>
                  <a:schemeClr val="accent3">
                    <a:lumMod val="75000"/>
                  </a:schemeClr>
                </a:solidFill>
              </a:rPr>
              <a:t> </a:t>
            </a:r>
          </a:p>
          <a:p>
            <a:r>
              <a:rPr lang="en-US" b="1" i="1" dirty="0">
                <a:solidFill>
                  <a:schemeClr val="accent3">
                    <a:lumMod val="75000"/>
                  </a:schemeClr>
                </a:solidFill>
              </a:rPr>
              <a:t>Interior Architecture stands at the intersection of architecture, design of the built environment, and conservation. Interior architecture programs address the design issues intrinsic to the re-use and transformation of existing structures through both an innovative and progressive approach.</a:t>
            </a:r>
          </a:p>
          <a:p>
            <a:r>
              <a:rPr lang="en-US" b="1" i="1" dirty="0">
                <a:solidFill>
                  <a:schemeClr val="accent3">
                    <a:lumMod val="75000"/>
                  </a:schemeClr>
                </a:solidFill>
              </a:rPr>
              <a:t> </a:t>
            </a:r>
          </a:p>
          <a:p>
            <a:r>
              <a:rPr lang="en-US" b="1" i="1" dirty="0">
                <a:solidFill>
                  <a:schemeClr val="accent3">
                    <a:lumMod val="75000"/>
                  </a:schemeClr>
                </a:solidFill>
              </a:rPr>
              <a:t>The National Center for Education Statistics states that the definition of a degree program in interior architecture is: "A program that prepares individuals to apply architectural principles in the design of structural interiors for living, recreational, and business purposes and to function as professional interior architects. Study includes instruction in architecture, occupational and safety standards, structural systems design, heating and cooling systems design, interior design, specific end-use applications, and professional responsibilities and standards</a:t>
            </a:r>
            <a:r>
              <a:rPr lang="en-US" b="1" i="1" dirty="0" smtClean="0">
                <a:solidFill>
                  <a:schemeClr val="accent3">
                    <a:lumMod val="75000"/>
                  </a:schemeClr>
                </a:solidFill>
              </a:rPr>
              <a:t>."</a:t>
            </a:r>
            <a:endParaRPr lang="en-US" b="1" i="1" dirty="0">
              <a:solidFill>
                <a:schemeClr val="accent3">
                  <a:lumMod val="75000"/>
                </a:schemeClr>
              </a:solidFill>
            </a:endParaRPr>
          </a:p>
          <a:p>
            <a:r>
              <a:rPr lang="en-US" b="1" i="1" dirty="0">
                <a:solidFill>
                  <a:schemeClr val="accent3">
                    <a:lumMod val="75000"/>
                  </a:schemeClr>
                </a:solidFill>
              </a:rPr>
              <a:t> </a:t>
            </a:r>
          </a:p>
          <a:p>
            <a:r>
              <a:rPr lang="en-US" b="1" i="1" dirty="0">
                <a:solidFill>
                  <a:schemeClr val="accent3">
                    <a:lumMod val="75000"/>
                  </a:schemeClr>
                </a:solidFill>
              </a:rPr>
              <a:t>In addition to earning a degree in interior architecture, general licensure is required to work within the United States and some states have further licensing requirements</a:t>
            </a:r>
            <a:r>
              <a:rPr lang="en-US" b="1" i="1" dirty="0" smtClean="0">
                <a:solidFill>
                  <a:schemeClr val="accent3">
                    <a:lumMod val="75000"/>
                  </a:schemeClr>
                </a:solidFill>
              </a:rPr>
              <a:t>. </a:t>
            </a:r>
            <a:r>
              <a:rPr lang="en-US" b="1" i="1" dirty="0">
                <a:solidFill>
                  <a:schemeClr val="accent3">
                    <a:lumMod val="75000"/>
                  </a:schemeClr>
                </a:solidFill>
              </a:rPr>
              <a:t>In many European countries the use of the title "Interior Architect" is legally regulated. This means that a practicing professional cannot use the title of "Interior Architect" unless they complete the requirements for becoming a registered or licensed architect as well as completing a degree program</a:t>
            </a:r>
          </a:p>
          <a:p>
            <a:endParaRPr lang="en-US" dirty="0"/>
          </a:p>
        </p:txBody>
      </p:sp>
    </p:spTree>
    <p:extLst>
      <p:ext uri="{BB962C8B-B14F-4D97-AF65-F5344CB8AC3E}">
        <p14:creationId xmlns:p14="http://schemas.microsoft.com/office/powerpoint/2010/main" val="3646814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457200"/>
            <a:ext cx="8001000" cy="5943599"/>
          </a:xfrm>
          <a:prstGeom prst="rect">
            <a:avLst/>
          </a:prstGeom>
        </p:spPr>
      </p:pic>
    </p:spTree>
    <p:extLst>
      <p:ext uri="{BB962C8B-B14F-4D97-AF65-F5344CB8AC3E}">
        <p14:creationId xmlns:p14="http://schemas.microsoft.com/office/powerpoint/2010/main" val="8829623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533400"/>
            <a:ext cx="8077200" cy="5943600"/>
          </a:xfrm>
          <a:prstGeom prst="rect">
            <a:avLst/>
          </a:prstGeom>
        </p:spPr>
      </p:pic>
    </p:spTree>
    <p:extLst>
      <p:ext uri="{BB962C8B-B14F-4D97-AF65-F5344CB8AC3E}">
        <p14:creationId xmlns:p14="http://schemas.microsoft.com/office/powerpoint/2010/main" val="2358409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533400"/>
            <a:ext cx="8001000" cy="5867400"/>
          </a:xfrm>
          <a:prstGeom prst="rect">
            <a:avLst/>
          </a:prstGeom>
        </p:spPr>
      </p:pic>
    </p:spTree>
    <p:extLst>
      <p:ext uri="{BB962C8B-B14F-4D97-AF65-F5344CB8AC3E}">
        <p14:creationId xmlns:p14="http://schemas.microsoft.com/office/powerpoint/2010/main" val="30276692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0" y="0"/>
            <a:ext cx="3300984" cy="609600"/>
          </a:xfrm>
        </p:spPr>
        <p:txBody>
          <a:bodyPr>
            <a:normAutofit/>
          </a:bodyPr>
          <a:lstStyle/>
          <a:p>
            <a:r>
              <a:rPr lang="en-US" b="1" i="1" u="sng" dirty="0" smtClean="0"/>
              <a:t>Architecture</a:t>
            </a:r>
            <a:endParaRPr lang="en-US" b="1" i="1" u="sng"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9289" r="19289"/>
          <a:stretch>
            <a:fillRect/>
          </a:stretch>
        </p:blipFill>
        <p:spPr>
          <a:xfrm>
            <a:off x="381000" y="228600"/>
            <a:ext cx="4191000" cy="6324600"/>
          </a:xfrm>
        </p:spPr>
      </p:pic>
      <p:sp>
        <p:nvSpPr>
          <p:cNvPr id="4" name="Text Placeholder 3"/>
          <p:cNvSpPr>
            <a:spLocks noGrp="1"/>
          </p:cNvSpPr>
          <p:nvPr>
            <p:ph type="body" sz="half" idx="2"/>
          </p:nvPr>
        </p:nvSpPr>
        <p:spPr>
          <a:xfrm>
            <a:off x="4648200" y="609600"/>
            <a:ext cx="3505200" cy="5410200"/>
          </a:xfrm>
        </p:spPr>
        <p:txBody>
          <a:bodyPr>
            <a:normAutofit/>
          </a:bodyPr>
          <a:lstStyle/>
          <a:p>
            <a:r>
              <a:rPr lang="en-US" sz="1800" b="1" i="1" dirty="0"/>
              <a:t>Architecture (Latin architectura, after the Greek ἀρχιτέκτων – arkhitekton – from ἀρχι- "chief" and τέκτων "builder, carpenter, mason") is both the process and the product of planning, designing, and constructing buildings and other physical structures. Architectural works, in the material form of buildings, are often perceived as cultural symbols and as works of art. Historical civilizations are often identified with their surviving architectural achievements.</a:t>
            </a:r>
          </a:p>
        </p:txBody>
      </p:sp>
    </p:spTree>
    <p:extLst>
      <p:ext uri="{BB962C8B-B14F-4D97-AF65-F5344CB8AC3E}">
        <p14:creationId xmlns:p14="http://schemas.microsoft.com/office/powerpoint/2010/main" val="10382792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685800"/>
            <a:ext cx="8229600" cy="5867399"/>
          </a:xfrm>
          <a:prstGeom prst="rect">
            <a:avLst/>
          </a:prstGeom>
        </p:spPr>
      </p:pic>
    </p:spTree>
    <p:extLst>
      <p:ext uri="{BB962C8B-B14F-4D97-AF65-F5344CB8AC3E}">
        <p14:creationId xmlns:p14="http://schemas.microsoft.com/office/powerpoint/2010/main" val="2406184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4400" y="304800"/>
            <a:ext cx="3313355" cy="1702160"/>
          </a:xfrm>
        </p:spPr>
        <p:txBody>
          <a:bodyPr>
            <a:normAutofit fontScale="90000"/>
          </a:bodyPr>
          <a:lstStyle/>
          <a:p>
            <a:r>
              <a:rPr lang="en-US" b="1" i="1" dirty="0" smtClean="0">
                <a:solidFill>
                  <a:schemeClr val="accent1">
                    <a:lumMod val="50000"/>
                  </a:schemeClr>
                </a:solidFill>
              </a:rPr>
              <a:t>PowerPoint Presentation Portfolios</a:t>
            </a:r>
            <a:endParaRPr lang="en-US" b="1" i="1" dirty="0">
              <a:solidFill>
                <a:schemeClr val="accent1">
                  <a:lumMod val="50000"/>
                </a:schemeClr>
              </a:solidFill>
            </a:endParaRPr>
          </a:p>
        </p:txBody>
      </p:sp>
      <p:sp>
        <p:nvSpPr>
          <p:cNvPr id="3" name="Subtitle 2"/>
          <p:cNvSpPr>
            <a:spLocks noGrp="1"/>
          </p:cNvSpPr>
          <p:nvPr>
            <p:ph type="subTitle" idx="1"/>
          </p:nvPr>
        </p:nvSpPr>
        <p:spPr>
          <a:xfrm>
            <a:off x="609601" y="2133600"/>
            <a:ext cx="7433568" cy="3548109"/>
          </a:xfrm>
        </p:spPr>
        <p:txBody>
          <a:bodyPr>
            <a:noAutofit/>
          </a:bodyPr>
          <a:lstStyle/>
          <a:p>
            <a:r>
              <a:rPr lang="en-US" sz="2400" b="1" i="1" dirty="0" smtClean="0">
                <a:solidFill>
                  <a:schemeClr val="accent6">
                    <a:lumMod val="75000"/>
                  </a:schemeClr>
                </a:solidFill>
              </a:rPr>
              <a:t>You will now have until November 19 at the latest to construct a PowerPoint Presentation about architectural design. From the </a:t>
            </a:r>
            <a:r>
              <a:rPr lang="en-US" sz="2400" b="1" i="1" dirty="0" smtClean="0">
                <a:solidFill>
                  <a:schemeClr val="accent6">
                    <a:lumMod val="75000"/>
                  </a:schemeClr>
                </a:solidFill>
              </a:rPr>
              <a:t>slides </a:t>
            </a:r>
            <a:r>
              <a:rPr lang="en-US" sz="2400" b="1" i="1" dirty="0" smtClean="0">
                <a:solidFill>
                  <a:schemeClr val="accent6">
                    <a:lumMod val="75000"/>
                  </a:schemeClr>
                </a:solidFill>
              </a:rPr>
              <a:t>that are numbered, find </a:t>
            </a:r>
            <a:r>
              <a:rPr lang="en-US" sz="2400" b="1" i="1" dirty="0" smtClean="0">
                <a:solidFill>
                  <a:schemeClr val="accent6">
                    <a:lumMod val="75000"/>
                  </a:schemeClr>
                </a:solidFill>
              </a:rPr>
              <a:t>10 </a:t>
            </a:r>
            <a:r>
              <a:rPr lang="en-US" sz="2400" b="1" i="1" dirty="0" smtClean="0">
                <a:solidFill>
                  <a:schemeClr val="accent6">
                    <a:lumMod val="75000"/>
                  </a:schemeClr>
                </a:solidFill>
              </a:rPr>
              <a:t>examples of the different types of architecture. You will describe What it is, where its located, why you feel that they fit into the category you chose, and any unique features. After thanksgiving, everyone will present their portfolio to the class for a grade before finals.</a:t>
            </a:r>
            <a:endParaRPr lang="en-US" sz="2400" b="1" i="1" dirty="0">
              <a:solidFill>
                <a:schemeClr val="accent6">
                  <a:lumMod val="75000"/>
                </a:schemeClr>
              </a:solidFill>
            </a:endParaRPr>
          </a:p>
        </p:txBody>
      </p:sp>
    </p:spTree>
    <p:extLst>
      <p:ext uri="{BB962C8B-B14F-4D97-AF65-F5344CB8AC3E}">
        <p14:creationId xmlns:p14="http://schemas.microsoft.com/office/powerpoint/2010/main" val="8286819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85800"/>
            <a:ext cx="3376110" cy="5486400"/>
          </a:xfrm>
        </p:spPr>
        <p:txBody>
          <a:bodyPr>
            <a:normAutofit/>
          </a:bodyPr>
          <a:lstStyle/>
          <a:p>
            <a:r>
              <a:rPr lang="en-US" sz="1300" b="1" i="1" dirty="0"/>
              <a:t>"Architecture" can mean:</a:t>
            </a:r>
            <a:br>
              <a:rPr lang="en-US" sz="1300" b="1" i="1" dirty="0"/>
            </a:br>
            <a:r>
              <a:rPr lang="en-US" sz="1300" b="1" i="1" dirty="0"/>
              <a:t>•	A general term to describe buildings and other physical structures.[3]</a:t>
            </a:r>
            <a:br>
              <a:rPr lang="en-US" sz="1300" b="1" i="1" dirty="0"/>
            </a:br>
            <a:r>
              <a:rPr lang="en-US" sz="1300" b="1" i="1" dirty="0"/>
              <a:t>•	The art and science of designing buildings and (some) nonbuilding structures.[3]</a:t>
            </a:r>
            <a:br>
              <a:rPr lang="en-US" sz="1300" b="1" i="1" dirty="0"/>
            </a:br>
            <a:r>
              <a:rPr lang="en-US" sz="1300" b="1" i="1" dirty="0"/>
              <a:t>•	The style of design and method of construction of buildings and other physical structures.[3]</a:t>
            </a:r>
            <a:br>
              <a:rPr lang="en-US" sz="1300" b="1" i="1" dirty="0"/>
            </a:br>
            <a:r>
              <a:rPr lang="en-US" sz="1300" b="1" i="1" dirty="0"/>
              <a:t>•	The knowledge of art, science &amp; technology and humanity.[3]</a:t>
            </a:r>
            <a:br>
              <a:rPr lang="en-US" sz="1300" b="1" i="1" dirty="0"/>
            </a:br>
            <a:r>
              <a:rPr lang="en-US" sz="1300" b="1" i="1" dirty="0"/>
              <a:t>•	The practice of the architect, where architecture means offering or rendering professional services in connection with the design and construction of buildings, or built environments.[4]</a:t>
            </a:r>
            <a:br>
              <a:rPr lang="en-US" sz="1300" b="1" i="1" dirty="0"/>
            </a:br>
            <a:r>
              <a:rPr lang="en-US" sz="1300" b="1" i="1" dirty="0"/>
              <a:t>•	The design activity of the architect,[3] from the macro-level (urban design, landscape architecture) to the micro-level (construction details and furniture).</a:t>
            </a:r>
            <a:r>
              <a:rPr lang="en-US" sz="1600" dirty="0"/>
              <a:t/>
            </a:r>
            <a:br>
              <a:rPr lang="en-US" sz="1600" dirty="0"/>
            </a:br>
            <a:endParaRPr lang="en-US" sz="1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95800" y="685800"/>
            <a:ext cx="3981450" cy="5638800"/>
          </a:xfrm>
        </p:spPr>
      </p:pic>
    </p:spTree>
    <p:extLst>
      <p:ext uri="{BB962C8B-B14F-4D97-AF65-F5344CB8AC3E}">
        <p14:creationId xmlns:p14="http://schemas.microsoft.com/office/powerpoint/2010/main" val="36387529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4424" y="609600"/>
            <a:ext cx="3300984" cy="4419600"/>
          </a:xfrm>
        </p:spPr>
        <p:txBody>
          <a:bodyPr>
            <a:normAutofit fontScale="90000"/>
          </a:bodyPr>
          <a:lstStyle/>
          <a:p>
            <a:r>
              <a:rPr lang="en-US" sz="1400" b="1" dirty="0"/>
              <a:t>Architecture has to do with planning, designing and constructing form, space and ambience to reflect functional, technical, social, environmental and aesthetic considerations. It requires the creative manipulation and coordination of materials and technology, and of light and shadow. Often, conflicting requirements must be resolved. The </a:t>
            </a:r>
            <a:r>
              <a:rPr lang="en-US" sz="1400" b="1" dirty="0" smtClean="0"/>
              <a:t>practice </a:t>
            </a:r>
            <a:r>
              <a:rPr lang="en-US" sz="1400" b="1" dirty="0"/>
              <a:t>of Architecture also encompasses the pragmatic aspects of realizing buildings and structures, including scheduling, cost estimation and construction administration. Documentation produced by architects, typically drawings, plans and technical specifications, defines the structure and/or behavior of a building or other kind of system that is to be or has been constructed.</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7519" r="27519"/>
          <a:stretch>
            <a:fillRect/>
          </a:stretch>
        </p:blipFill>
        <p:spPr>
          <a:xfrm>
            <a:off x="381000" y="304800"/>
            <a:ext cx="4191000" cy="6324600"/>
          </a:xfrm>
        </p:spPr>
      </p:pic>
      <p:sp>
        <p:nvSpPr>
          <p:cNvPr id="4" name="Text Placeholder 3"/>
          <p:cNvSpPr>
            <a:spLocks noGrp="1"/>
          </p:cNvSpPr>
          <p:nvPr>
            <p:ph type="body" sz="half" idx="2"/>
          </p:nvPr>
        </p:nvSpPr>
        <p:spPr>
          <a:xfrm>
            <a:off x="4734630" y="5029200"/>
            <a:ext cx="3300573" cy="990600"/>
          </a:xfrm>
        </p:spPr>
        <p:txBody>
          <a:bodyPr>
            <a:normAutofit fontScale="92500" lnSpcReduction="10000"/>
          </a:bodyPr>
          <a:lstStyle/>
          <a:p>
            <a:r>
              <a:rPr lang="en-US" dirty="0"/>
              <a:t>The word "architecture" has also been adopted to describe other designed systems, especially in information technology</a:t>
            </a:r>
          </a:p>
        </p:txBody>
      </p:sp>
    </p:spTree>
    <p:extLst>
      <p:ext uri="{BB962C8B-B14F-4D97-AF65-F5344CB8AC3E}">
        <p14:creationId xmlns:p14="http://schemas.microsoft.com/office/powerpoint/2010/main" val="2869046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8645" y="609601"/>
            <a:ext cx="6637468" cy="1371599"/>
          </a:xfrm>
        </p:spPr>
        <p:txBody>
          <a:bodyPr>
            <a:normAutofit/>
          </a:bodyPr>
          <a:lstStyle/>
          <a:p>
            <a:r>
              <a:rPr lang="en-US" sz="4800" b="1" i="1" u="sng" dirty="0" smtClean="0"/>
              <a:t>Architectural History</a:t>
            </a:r>
            <a:endParaRPr lang="en-US" sz="4800" b="1" i="1" u="sng" dirty="0"/>
          </a:p>
        </p:txBody>
      </p:sp>
      <p:sp>
        <p:nvSpPr>
          <p:cNvPr id="3" name="Text Placeholder 2"/>
          <p:cNvSpPr>
            <a:spLocks noGrp="1"/>
          </p:cNvSpPr>
          <p:nvPr>
            <p:ph type="body" idx="1"/>
          </p:nvPr>
        </p:nvSpPr>
        <p:spPr>
          <a:xfrm>
            <a:off x="1258645" y="2286000"/>
            <a:ext cx="6637467" cy="3501613"/>
          </a:xfrm>
        </p:spPr>
        <p:txBody>
          <a:bodyPr>
            <a:normAutofit/>
          </a:bodyPr>
          <a:lstStyle/>
          <a:p>
            <a:r>
              <a:rPr lang="en-US" sz="3600" b="1" i="1" dirty="0" smtClean="0"/>
              <a:t>Look up and find the 10 categories of Architectural History. Copy and paste into a word document and email to </a:t>
            </a:r>
            <a:r>
              <a:rPr lang="en-US" sz="3600" b="1" i="1" dirty="0" smtClean="0">
                <a:hlinkClick r:id="rId2"/>
              </a:rPr>
              <a:t>bsheehan@dentonisd.org</a:t>
            </a:r>
            <a:r>
              <a:rPr lang="en-US" sz="3600" b="1" i="1" dirty="0" smtClean="0"/>
              <a:t> (minor grade)</a:t>
            </a:r>
          </a:p>
          <a:p>
            <a:endParaRPr lang="en-US" dirty="0"/>
          </a:p>
        </p:txBody>
      </p:sp>
    </p:spTree>
    <p:extLst>
      <p:ext uri="{BB962C8B-B14F-4D97-AF65-F5344CB8AC3E}">
        <p14:creationId xmlns:p14="http://schemas.microsoft.com/office/powerpoint/2010/main" val="1757646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57200"/>
            <a:ext cx="7024744" cy="3886200"/>
          </a:xfrm>
        </p:spPr>
        <p:txBody>
          <a:bodyPr>
            <a:normAutofit/>
          </a:bodyPr>
          <a:lstStyle/>
          <a:p>
            <a:r>
              <a:rPr lang="en-US" sz="1200" dirty="0" smtClean="0"/>
              <a:t>(</a:t>
            </a:r>
            <a:r>
              <a:rPr lang="en-US" sz="1800" b="1" dirty="0" smtClean="0">
                <a:solidFill>
                  <a:srgbClr val="FF0000"/>
                </a:solidFill>
              </a:rPr>
              <a:t>1</a:t>
            </a:r>
            <a:r>
              <a:rPr lang="en-US" sz="1200" dirty="0" smtClean="0"/>
              <a:t>)Origins </a:t>
            </a:r>
            <a:r>
              <a:rPr lang="en-US" sz="1200" dirty="0"/>
              <a:t>and vernacular architecture[edit]</a:t>
            </a:r>
            <a:br>
              <a:rPr lang="en-US" sz="1200" dirty="0"/>
            </a:br>
            <a:r>
              <a:rPr lang="en-US" sz="1200" dirty="0"/>
              <a:t> </a:t>
            </a:r>
            <a:br>
              <a:rPr lang="en-US" sz="1200" dirty="0"/>
            </a:br>
            <a:r>
              <a:rPr lang="en-US" sz="1200" dirty="0"/>
              <a:t>Main article: Vernacular architecture</a:t>
            </a:r>
            <a:br>
              <a:rPr lang="en-US" sz="1200" dirty="0"/>
            </a:br>
            <a:r>
              <a:rPr lang="en-US" sz="1200" dirty="0"/>
              <a:t> </a:t>
            </a:r>
            <a:br>
              <a:rPr lang="en-US" sz="1200" dirty="0"/>
            </a:br>
            <a:r>
              <a:rPr lang="en-US" sz="1200" dirty="0" smtClean="0"/>
              <a:t>Vernacular </a:t>
            </a:r>
            <a:r>
              <a:rPr lang="en-US" sz="1200" dirty="0"/>
              <a:t>architecture in Norway. </a:t>
            </a:r>
            <a:br>
              <a:rPr lang="en-US" sz="1200" dirty="0"/>
            </a:br>
            <a:r>
              <a:rPr lang="en-US" sz="1200" dirty="0"/>
              <a:t>Building first evolved out of the dynamics between needs (shelter, security, worship, etc.) and means (available building materials and attendant skills). As human cultures developed and knowledge began to be formalized through oral traditions and practices, building became a craft, and "architecture" is the name given to the most highly formalized and respected versions of that craft.</a:t>
            </a:r>
            <a:br>
              <a:rPr lang="en-US" sz="1200" dirty="0"/>
            </a:br>
            <a:r>
              <a:rPr lang="en-US" sz="1200" dirty="0"/>
              <a:t> </a:t>
            </a:r>
            <a:br>
              <a:rPr lang="en-US" sz="1200" dirty="0"/>
            </a:br>
            <a:r>
              <a:rPr lang="en-US" sz="1200" dirty="0"/>
              <a:t>It is widely assumed that architectural success was the product of a process of trial and error, with progressively less trial and more replication as the results of the process proved increasingly satisfactory. What is termed vernacular architecture continues to be produced in many parts of the world. Indeed, vernacular buildings make up most of the built world that people experience every day. Early human settlements were mostly rural. Due to a surplus in production the economy began to expand resulting in urbanization thus creating urban areas which grew and evolved very rapidly in some cases, such as that of Çatal Höyük in Anatolia and Mohenjo Daro of the Indus Valley Civilization in modern-day Pakistan.</a:t>
            </a:r>
            <a:r>
              <a:rPr lang="en-US" sz="1400" dirty="0"/>
              <a:t/>
            </a:r>
            <a:br>
              <a:rPr lang="en-US" sz="1400" dirty="0"/>
            </a:br>
            <a:endParaRPr lang="en-US" sz="14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879961" y="4191000"/>
            <a:ext cx="510309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26820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27664"/>
            <a:ext cx="3581400" cy="5220736"/>
          </a:xfrm>
        </p:spPr>
        <p:txBody>
          <a:bodyPr>
            <a:normAutofit fontScale="90000"/>
          </a:bodyPr>
          <a:lstStyle/>
          <a:p>
            <a:r>
              <a:rPr lang="en-US" sz="1200" b="1" dirty="0" smtClean="0"/>
              <a:t>(</a:t>
            </a:r>
            <a:r>
              <a:rPr lang="en-US" sz="1800" b="1" dirty="0" smtClean="0">
                <a:solidFill>
                  <a:srgbClr val="FF0000"/>
                </a:solidFill>
              </a:rPr>
              <a:t>2</a:t>
            </a:r>
            <a:r>
              <a:rPr lang="en-US" sz="1200" b="1" dirty="0" smtClean="0"/>
              <a:t>)</a:t>
            </a:r>
            <a:r>
              <a:rPr lang="en-US" sz="3600" b="1" dirty="0" smtClean="0">
                <a:solidFill>
                  <a:schemeClr val="accent3">
                    <a:lumMod val="50000"/>
                  </a:schemeClr>
                </a:solidFill>
              </a:rPr>
              <a:t>Ancient architecture</a:t>
            </a:r>
            <a:r>
              <a:rPr lang="en-US" sz="1200" b="1" dirty="0"/>
              <a:t/>
            </a:r>
            <a:br>
              <a:rPr lang="en-US" sz="1200" b="1" dirty="0"/>
            </a:br>
            <a:r>
              <a:rPr lang="en-US" sz="1200" b="1" dirty="0"/>
              <a:t> </a:t>
            </a:r>
            <a:br>
              <a:rPr lang="en-US" sz="1200" b="1" dirty="0"/>
            </a:br>
            <a:r>
              <a:rPr lang="en-US" sz="1200" b="1" dirty="0"/>
              <a:t>In many ancient civilizations, such as those of Egypt and Mesopotamia, architecture and urbanism reflected the constant engagement with the divine and the supernatural, and many ancient cultures resorted to monumentality in architecture to represent symbolically the political power of the ruler, the ruling elite, or the state itself.</a:t>
            </a:r>
            <a:br>
              <a:rPr lang="en-US" sz="1200" b="1" dirty="0"/>
            </a:br>
            <a:r>
              <a:rPr lang="en-US" sz="1200" b="1" dirty="0"/>
              <a:t> </a:t>
            </a:r>
            <a:br>
              <a:rPr lang="en-US" sz="1200" b="1" dirty="0"/>
            </a:br>
            <a:r>
              <a:rPr lang="en-US" sz="1200" b="1" dirty="0"/>
              <a:t>The architecture and urbanism of the Classical civilizations such as the Greek and the Roman evolved from civic ideals rather than religious or empirical ones and new building types emerged. Architectural "style" developed in the form of the Classical orders.</a:t>
            </a:r>
            <a:br>
              <a:rPr lang="en-US" sz="1200" b="1" dirty="0"/>
            </a:br>
            <a:r>
              <a:rPr lang="en-US" sz="1200" b="1" dirty="0"/>
              <a:t> </a:t>
            </a:r>
            <a:br>
              <a:rPr lang="en-US" sz="1200" b="1" dirty="0"/>
            </a:br>
            <a:r>
              <a:rPr lang="en-US" sz="1200" b="1" dirty="0"/>
              <a:t>Texts on architecture have been written since ancient time. These texts provided both general advice and specific formal prescriptions or canons. Some examples of canons are found in the writings of the 1st-century BCE Roman military engineer Vitruvius. Some of the most important early examples of canonic architecture are religious</a:t>
            </a:r>
            <a:br>
              <a:rPr lang="en-US" sz="1200" b="1" dirty="0"/>
            </a:br>
            <a:endParaRPr lang="en-US" sz="12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19600" y="1066800"/>
            <a:ext cx="4267200" cy="3276600"/>
          </a:xfrm>
        </p:spPr>
      </p:pic>
    </p:spTree>
    <p:extLst>
      <p:ext uri="{BB962C8B-B14F-4D97-AF65-F5344CB8AC3E}">
        <p14:creationId xmlns:p14="http://schemas.microsoft.com/office/powerpoint/2010/main" val="1453876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38800" y="228600"/>
            <a:ext cx="3313355" cy="1702160"/>
          </a:xfrm>
        </p:spPr>
        <p:txBody>
          <a:bodyPr>
            <a:normAutofit/>
          </a:bodyPr>
          <a:lstStyle/>
          <a:p>
            <a:r>
              <a:rPr lang="en-US" sz="4000" b="1" i="1" dirty="0" smtClean="0"/>
              <a:t>(</a:t>
            </a:r>
            <a:r>
              <a:rPr lang="en-US" sz="4000" b="1" i="1" dirty="0" smtClean="0">
                <a:solidFill>
                  <a:srgbClr val="FF0000"/>
                </a:solidFill>
              </a:rPr>
              <a:t>3</a:t>
            </a:r>
            <a:r>
              <a:rPr lang="en-US" sz="4000" b="1" i="1" dirty="0" smtClean="0"/>
              <a:t>)Asian </a:t>
            </a:r>
            <a:r>
              <a:rPr lang="en-US" sz="4000" b="1" i="1" dirty="0"/>
              <a:t>architecture</a:t>
            </a:r>
          </a:p>
        </p:txBody>
      </p:sp>
      <p:sp>
        <p:nvSpPr>
          <p:cNvPr id="3" name="Subtitle 2"/>
          <p:cNvSpPr>
            <a:spLocks noGrp="1"/>
          </p:cNvSpPr>
          <p:nvPr>
            <p:ph type="subTitle" idx="1"/>
          </p:nvPr>
        </p:nvSpPr>
        <p:spPr>
          <a:xfrm>
            <a:off x="4733365" y="2057400"/>
            <a:ext cx="4029635" cy="4495800"/>
          </a:xfrm>
        </p:spPr>
        <p:txBody>
          <a:bodyPr>
            <a:normAutofit fontScale="85000" lnSpcReduction="20000"/>
          </a:bodyPr>
          <a:lstStyle/>
          <a:p>
            <a:r>
              <a:rPr lang="en-US" b="1" dirty="0"/>
              <a:t>Early Asian writings on architecture include the Kao Gong Ji of China from the 7th–5th centuries BCE; the Shilpa Shastras of ancient India and Manjusri Vasthu Vidya Sastra of Sri Lanka.</a:t>
            </a:r>
          </a:p>
          <a:p>
            <a:r>
              <a:rPr lang="en-US" b="1" dirty="0"/>
              <a:t> </a:t>
            </a:r>
          </a:p>
          <a:p>
            <a:r>
              <a:rPr lang="en-US" b="1" dirty="0"/>
              <a:t>The architecture of different parts of Asia developed along different lines from that of Europe; Buddhist, Hindu and Sikh architecture each having different characteristics. Buddhist architecture, in particular, showed great regional diversity. Hindu temple architecture, which developed around the 3rd century BCE, is governed by concepts laid down in the Shastras, and is concerned with expressing the macrocosm and the microcosm. In many Asian countries, pantheistic religion led to architectural forms that were designed specifically to enhance the natural landscape</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362200"/>
            <a:ext cx="4343400" cy="4114800"/>
          </a:xfrm>
          <a:prstGeom prst="rect">
            <a:avLst/>
          </a:prstGeom>
        </p:spPr>
      </p:pic>
    </p:spTree>
    <p:extLst>
      <p:ext uri="{BB962C8B-B14F-4D97-AF65-F5344CB8AC3E}">
        <p14:creationId xmlns:p14="http://schemas.microsoft.com/office/powerpoint/2010/main" val="21564176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764</TotalTime>
  <Words>3229</Words>
  <Application>Microsoft Office PowerPoint</Application>
  <PresentationFormat>On-screen Show (4:3)</PresentationFormat>
  <Paragraphs>107</Paragraphs>
  <Slides>31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Century Gothic</vt:lpstr>
      <vt:lpstr>Wingdings 2</vt:lpstr>
      <vt:lpstr>Austin</vt:lpstr>
      <vt:lpstr>Schedule for QUARTER #2</vt:lpstr>
      <vt:lpstr>ARCHITECTURE</vt:lpstr>
      <vt:lpstr>Architecture</vt:lpstr>
      <vt:lpstr>"Architecture" can mean: • A general term to describe buildings and other physical structures.[3] • The art and science of designing buildings and (some) nonbuilding structures.[3] • The style of design and method of construction of buildings and other physical structures.[3] • The knowledge of art, science &amp; technology and humanity.[3] • The practice of the architect, where architecture means offering or rendering professional services in connection with the design and construction of buildings, or built environments.[4] • The design activity of the architect,[3] from the macro-level (urban design, landscape architecture) to the micro-level (construction details and furniture). </vt:lpstr>
      <vt:lpstr>Architecture has to do with planning, designing and constructing form, space and ambience to reflect functional, technical, social, environmental and aesthetic considerations. It requires the creative manipulation and coordination of materials and technology, and of light and shadow. Often, conflicting requirements must be resolved. The practice of Architecture also encompasses the pragmatic aspects of realizing buildings and structures, including scheduling, cost estimation and construction administration. Documentation produced by architects, typically drawings, plans and technical specifications, defines the structure and/or behavior of a building or other kind of system that is to be or has been constructed.</vt:lpstr>
      <vt:lpstr>Architectural History</vt:lpstr>
      <vt:lpstr>(1)Origins and vernacular architecture[edit]   Main article: Vernacular architecture   Vernacular architecture in Norway.  Building first evolved out of the dynamics between needs (shelter, security, worship, etc.) and means (available building materials and attendant skills). As human cultures developed and knowledge began to be formalized through oral traditions and practices, building became a craft, and "architecture" is the name given to the most highly formalized and respected versions of that craft.   It is widely assumed that architectural success was the product of a process of trial and error, with progressively less trial and more replication as the results of the process proved increasingly satisfactory. What is termed vernacular architecture continues to be produced in many parts of the world. Indeed, vernacular buildings make up most of the built world that people experience every day. Early human settlements were mostly rural. Due to a surplus in production the economy began to expand resulting in urbanization thus creating urban areas which grew and evolved very rapidly in some cases, such as that of Çatal Höyük in Anatolia and Mohenjo Daro of the Indus Valley Civilization in modern-day Pakistan. </vt:lpstr>
      <vt:lpstr>(2)Ancient architecture   In many ancient civilizations, such as those of Egypt and Mesopotamia, architecture and urbanism reflected the constant engagement with the divine and the supernatural, and many ancient cultures resorted to monumentality in architecture to represent symbolically the political power of the ruler, the ruling elite, or the state itself.   The architecture and urbanism of the Classical civilizations such as the Greek and the Roman evolved from civic ideals rather than religious or empirical ones and new building types emerged. Architectural "style" developed in the form of the Classical orders.   Texts on architecture have been written since ancient time. These texts provided both general advice and specific formal prescriptions or canons. Some examples of canons are found in the writings of the 1st-century BCE Roman military engineer Vitruvius. Some of the most important early examples of canonic architecture are religious </vt:lpstr>
      <vt:lpstr>(3)Asian architecture</vt:lpstr>
      <vt:lpstr>(4)Islamic architecture</vt:lpstr>
      <vt:lpstr>(5) THE MIDDLE AGES ( otherwise known as The medieval builder )</vt:lpstr>
      <vt:lpstr>(6)Renaissance and the architect</vt:lpstr>
      <vt:lpstr>(7)Early modern and the industrial age</vt:lpstr>
      <vt:lpstr>(8)Modernism and reaction</vt:lpstr>
      <vt:lpstr>(9)Architecture today</vt:lpstr>
      <vt:lpstr>Castles</vt:lpstr>
      <vt:lpstr>Hearst Castle, Ca</vt:lpstr>
      <vt:lpstr>Rome</vt:lpstr>
      <vt:lpstr>Today’s Architecture</vt:lpstr>
      <vt:lpstr>More of today’s style</vt:lpstr>
      <vt:lpstr>Contrasting Styles</vt:lpstr>
      <vt:lpstr>Interior Architectural Design</vt:lpstr>
      <vt:lpstr>PowerPoint Presentation</vt:lpstr>
      <vt:lpstr>PowerPoint Presentation</vt:lpstr>
      <vt:lpstr>Earnings</vt:lpstr>
      <vt:lpstr>Education</vt:lpstr>
      <vt:lpstr>PowerPoint Presentation</vt:lpstr>
      <vt:lpstr>PowerPoint Presentation</vt:lpstr>
      <vt:lpstr>PowerPoint Presentation</vt:lpstr>
      <vt:lpstr>PowerPoint Presentation</vt:lpstr>
      <vt:lpstr>PowerPoint Presentation Portfolios</vt:lpstr>
    </vt:vector>
  </TitlesOfParts>
  <Company>Denton 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ARCHITECTURE</dc:title>
  <dc:creator>Sheehan, Byron J</dc:creator>
  <cp:lastModifiedBy>Sheehan, Byron J</cp:lastModifiedBy>
  <cp:revision>31</cp:revision>
  <dcterms:created xsi:type="dcterms:W3CDTF">2014-10-15T18:13:15Z</dcterms:created>
  <dcterms:modified xsi:type="dcterms:W3CDTF">2015-10-20T20:05:23Z</dcterms:modified>
</cp:coreProperties>
</file>