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81" r:id="rId4"/>
    <p:sldId id="258" r:id="rId5"/>
    <p:sldId id="259" r:id="rId6"/>
    <p:sldId id="260" r:id="rId7"/>
    <p:sldId id="261" r:id="rId8"/>
    <p:sldId id="263" r:id="rId9"/>
    <p:sldId id="264" r:id="rId10"/>
    <p:sldId id="265" r:id="rId11"/>
    <p:sldId id="266" r:id="rId12"/>
    <p:sldId id="267" r:id="rId13"/>
    <p:sldId id="268" r:id="rId14"/>
    <p:sldId id="282"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2892" autoAdjust="0"/>
    <p:restoredTop sz="94660"/>
  </p:normalViewPr>
  <p:slideViewPr>
    <p:cSldViewPr>
      <p:cViewPr varScale="1">
        <p:scale>
          <a:sx n="74" d="100"/>
          <a:sy n="74" d="100"/>
        </p:scale>
        <p:origin x="-73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9D44FEA7-2270-441B-9A67-F270AA4A9474}" type="datetimeFigureOut">
              <a:rPr lang="en-US" smtClean="0"/>
              <a:pPr/>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CEF07-090D-4CA0-B8F5-E3D7077881D2}"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4FEA7-2270-441B-9A67-F270AA4A9474}" type="datetimeFigureOut">
              <a:rPr lang="en-US" smtClean="0"/>
              <a:pPr/>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CEF07-090D-4CA0-B8F5-E3D7077881D2}"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4FEA7-2270-441B-9A67-F270AA4A9474}" type="datetimeFigureOut">
              <a:rPr lang="en-US" smtClean="0"/>
              <a:pPr/>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CEF07-090D-4CA0-B8F5-E3D7077881D2}"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ea typeface="Tahoma" pitchFamily="34" charset="0"/>
                <a:cs typeface="Tahoma"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4FEA7-2270-441B-9A67-F270AA4A9474}" type="datetimeFigureOut">
              <a:rPr lang="en-US" smtClean="0"/>
              <a:pPr/>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CEF07-090D-4CA0-B8F5-E3D7077881D2}"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Tahoma" pitchFamily="34" charset="0"/>
                <a:ea typeface="Tahoma" pitchFamily="34" charset="0"/>
                <a:cs typeface="Tahom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Tahoma" pitchFamily="34" charset="0"/>
                <a:ea typeface="Tahoma" pitchFamily="34" charset="0"/>
                <a:cs typeface="Tahom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44FEA7-2270-441B-9A67-F270AA4A9474}" type="datetimeFigureOut">
              <a:rPr lang="en-US" smtClean="0"/>
              <a:pPr/>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CEF07-090D-4CA0-B8F5-E3D7077881D2}"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44FEA7-2270-441B-9A67-F270AA4A9474}" type="datetimeFigureOut">
              <a:rPr lang="en-US" smtClean="0"/>
              <a:pPr/>
              <a:t>9/24/2012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CEF07-090D-4CA0-B8F5-E3D7077881D2}"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4FEA7-2270-441B-9A67-F270AA4A9474}" type="datetimeFigureOut">
              <a:rPr lang="en-US" smtClean="0"/>
              <a:pPr/>
              <a:t>9/24/2012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CEF07-090D-4CA0-B8F5-E3D7077881D2}"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44FEA7-2270-441B-9A67-F270AA4A9474}" type="datetimeFigureOut">
              <a:rPr lang="en-US" smtClean="0"/>
              <a:pPr/>
              <a:t>9/24/2012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CEF07-090D-4CA0-B8F5-E3D7077881D2}"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44FEA7-2270-441B-9A67-F270AA4A9474}" type="datetimeFigureOut">
              <a:rPr lang="en-US" smtClean="0"/>
              <a:pPr/>
              <a:t>9/24/2012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CEF07-090D-4CA0-B8F5-E3D7077881D2}"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44FEA7-2270-441B-9A67-F270AA4A9474}" type="datetimeFigureOut">
              <a:rPr lang="en-US" smtClean="0"/>
              <a:pPr/>
              <a:t>9/24/2012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CEF07-090D-4CA0-B8F5-E3D7077881D2}"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44FEA7-2270-441B-9A67-F270AA4A9474}" type="datetimeFigureOut">
              <a:rPr lang="en-US" smtClean="0"/>
              <a:pPr/>
              <a:t>9/24/2012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CEF07-090D-4CA0-B8F5-E3D7077881D2}"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44FEA7-2270-441B-9A67-F270AA4A9474}" type="datetimeFigureOut">
              <a:rPr lang="en-US" smtClean="0"/>
              <a:pPr/>
              <a:t>9/24/2012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CEF07-090D-4CA0-B8F5-E3D7077881D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ahoma" pitchFamily="34" charset="0"/>
          <a:ea typeface="Tahoma" pitchFamily="34" charset="0"/>
          <a:cs typeface="Tahom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Figurative Language</a:t>
            </a:r>
            <a:endParaRPr lang="en-US" sz="6000" dirty="0"/>
          </a:p>
        </p:txBody>
      </p:sp>
      <p:sp>
        <p:nvSpPr>
          <p:cNvPr id="3" name="Subtitle 2"/>
          <p:cNvSpPr>
            <a:spLocks noGrp="1"/>
          </p:cNvSpPr>
          <p:nvPr>
            <p:ph type="subTitle" idx="1"/>
          </p:nvPr>
        </p:nvSpPr>
        <p:spPr/>
        <p:txBody>
          <a:bodyPr>
            <a:normAutofit/>
          </a:bodyPr>
          <a:lstStyle/>
          <a:p>
            <a:r>
              <a:rPr lang="en-US" sz="3600" dirty="0" smtClean="0"/>
              <a:t>Just what are we really saying?</a:t>
            </a:r>
            <a:endParaRPr lang="en-US"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hyperbole</a:t>
            </a:r>
            <a:r>
              <a:rPr lang="en-US" dirty="0"/>
              <a:t> </a:t>
            </a:r>
            <a:br>
              <a:rPr lang="en-US" dirty="0"/>
            </a:br>
            <a:endParaRPr lang="en-US" dirty="0"/>
          </a:p>
        </p:txBody>
      </p:sp>
      <p:sp>
        <p:nvSpPr>
          <p:cNvPr id="3" name="Content Placeholder 2"/>
          <p:cNvSpPr>
            <a:spLocks noGrp="1"/>
          </p:cNvSpPr>
          <p:nvPr>
            <p:ph idx="1"/>
          </p:nvPr>
        </p:nvSpPr>
        <p:spPr>
          <a:xfrm>
            <a:off x="457200" y="1143000"/>
            <a:ext cx="8229600" cy="5257799"/>
          </a:xfrm>
        </p:spPr>
        <p:txBody>
          <a:bodyPr>
            <a:normAutofit/>
          </a:bodyPr>
          <a:lstStyle/>
          <a:p>
            <a:r>
              <a:rPr lang="en-US" sz="3400" dirty="0" smtClean="0"/>
              <a:t>(8) a figure of speech involving great exaggeration for effect</a:t>
            </a:r>
            <a:r>
              <a:rPr lang="en-US" sz="3400" dirty="0" smtClean="0"/>
              <a:t>.</a:t>
            </a:r>
          </a:p>
          <a:p>
            <a:pPr marL="0" indent="0">
              <a:buNone/>
            </a:pPr>
            <a:endParaRPr lang="en-US" sz="3400" dirty="0" smtClean="0"/>
          </a:p>
          <a:p>
            <a:r>
              <a:rPr lang="en-US" sz="3400" dirty="0" smtClean="0"/>
              <a:t>I’m so hungry I could eat a horse.</a:t>
            </a:r>
          </a:p>
          <a:p>
            <a:r>
              <a:rPr lang="en-US" sz="3400" dirty="0" smtClean="0"/>
              <a:t>I have a ton of homework.</a:t>
            </a:r>
          </a:p>
          <a:p>
            <a:r>
              <a:rPr lang="en-US" sz="3400" dirty="0" smtClean="0"/>
              <a:t>My mother will kill me.</a:t>
            </a:r>
          </a:p>
          <a:p>
            <a:r>
              <a:rPr lang="en-US" sz="3400" dirty="0" smtClean="0"/>
              <a:t>I never get to do anything.</a:t>
            </a:r>
          </a:p>
          <a:p>
            <a:r>
              <a:rPr lang="en-US" sz="3400" dirty="0" smtClean="0"/>
              <a:t>My boss is going to work me to death.</a:t>
            </a:r>
            <a:endParaRPr lang="en-US" sz="3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pPr lvl="0"/>
            <a:r>
              <a:rPr lang="en-US" b="1" dirty="0" smtClean="0"/>
              <a:t>idiom</a:t>
            </a:r>
            <a:r>
              <a:rPr lang="en-US" dirty="0"/>
              <a:t/>
            </a:r>
            <a:br>
              <a:rPr lang="en-US" dirty="0"/>
            </a:br>
            <a:endParaRPr lang="en-US" dirty="0"/>
          </a:p>
        </p:txBody>
      </p:sp>
      <p:sp>
        <p:nvSpPr>
          <p:cNvPr id="3" name="Content Placeholder 2"/>
          <p:cNvSpPr>
            <a:spLocks noGrp="1"/>
          </p:cNvSpPr>
          <p:nvPr>
            <p:ph idx="1"/>
          </p:nvPr>
        </p:nvSpPr>
        <p:spPr>
          <a:xfrm>
            <a:off x="457200" y="914400"/>
            <a:ext cx="8229600" cy="5638800"/>
          </a:xfrm>
        </p:spPr>
        <p:txBody>
          <a:bodyPr>
            <a:normAutofit fontScale="92500" lnSpcReduction="10000"/>
          </a:bodyPr>
          <a:lstStyle/>
          <a:p>
            <a:r>
              <a:rPr lang="en-US" dirty="0"/>
              <a:t>(10) an expression whose meaning is not predictable from the usual meanings of the expression's elements. For example, the expression ‘kick the bucket’ meaning 'to die' has nothing to do with kicking or buckets, but the entire expression has a meaning that is familiar to most people</a:t>
            </a:r>
            <a:r>
              <a:rPr lang="en-US" dirty="0" smtClean="0"/>
              <a:t>.</a:t>
            </a:r>
          </a:p>
          <a:p>
            <a:pPr marL="0" indent="0">
              <a:buNone/>
            </a:pPr>
            <a:endParaRPr lang="en-US" dirty="0" smtClean="0"/>
          </a:p>
          <a:p>
            <a:r>
              <a:rPr lang="en-US" dirty="0" smtClean="0"/>
              <a:t>He </a:t>
            </a:r>
            <a:r>
              <a:rPr lang="en-US" dirty="0" smtClean="0"/>
              <a:t>jumped out of the frying pan and into the fire.</a:t>
            </a:r>
          </a:p>
          <a:p>
            <a:r>
              <a:rPr lang="en-US" dirty="0" smtClean="0"/>
              <a:t>A penny for your thoughts.</a:t>
            </a:r>
          </a:p>
          <a:p>
            <a:r>
              <a:rPr lang="en-US" dirty="0" smtClean="0"/>
              <a:t>A little birdie told me what you were up to.</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imagery</a:t>
            </a:r>
            <a:r>
              <a:rPr lang="en-US" dirty="0"/>
              <a:t/>
            </a:r>
            <a:br>
              <a:rPr lang="en-US" dirty="0"/>
            </a:br>
            <a:endParaRPr lang="en-US" dirty="0"/>
          </a:p>
        </p:txBody>
      </p:sp>
      <p:sp>
        <p:nvSpPr>
          <p:cNvPr id="3" name="Content Placeholder 2"/>
          <p:cNvSpPr>
            <a:spLocks noGrp="1"/>
          </p:cNvSpPr>
          <p:nvPr>
            <p:ph idx="1"/>
          </p:nvPr>
        </p:nvSpPr>
        <p:spPr>
          <a:xfrm>
            <a:off x="457200" y="990600"/>
            <a:ext cx="8229600" cy="5486400"/>
          </a:xfrm>
        </p:spPr>
        <p:txBody>
          <a:bodyPr>
            <a:normAutofit fontScale="40000" lnSpcReduction="20000"/>
          </a:bodyPr>
          <a:lstStyle/>
          <a:p>
            <a:r>
              <a:rPr lang="en-US" sz="5900" dirty="0" smtClean="0"/>
              <a:t>(8) the sensory details that provide vividness in a literary work and tend to arouse emotions or feelings that abstract language does not.  It should appeal to a sense in multiple ways or to multiple senses</a:t>
            </a:r>
            <a:r>
              <a:rPr lang="en-US" sz="5900" dirty="0" smtClean="0"/>
              <a:t>.</a:t>
            </a:r>
          </a:p>
          <a:p>
            <a:pPr marL="0" indent="0">
              <a:buNone/>
            </a:pPr>
            <a:endParaRPr lang="en-US" sz="5900" dirty="0" smtClean="0"/>
          </a:p>
          <a:p>
            <a:r>
              <a:rPr lang="en-US" sz="5900" dirty="0"/>
              <a:t>The crimson liquid spilled from the neck of the white dove, staining and matting its pure, white feathers. </a:t>
            </a:r>
          </a:p>
          <a:p>
            <a:r>
              <a:rPr lang="en-US" sz="5900" dirty="0"/>
              <a:t>"I lay still and took another minute to smell: I smelled the warm, sweet, all-pervasive smell of silage, as well as the sour dirty laundry spilling over the basket in the hall. I could pick out the acrid smell of Claire's drenched diaper, her sweaty feet, and her hair crusted with sand. The heat compounded the smells, doubled the fragrance."(excerpt from</a:t>
            </a:r>
            <a:r>
              <a:rPr lang="en-US" sz="5900" i="1" dirty="0"/>
              <a:t> "</a:t>
            </a:r>
            <a:r>
              <a:rPr lang="en-US" sz="5900" dirty="0"/>
              <a:t>A Map of the </a:t>
            </a:r>
            <a:r>
              <a:rPr lang="en-US" sz="5900" dirty="0" smtClean="0"/>
              <a:t>World“)</a:t>
            </a:r>
            <a:endParaRPr lang="en-US" sz="7600" dirty="0" smtClean="0"/>
          </a:p>
          <a:p>
            <a:pPr>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a:bodyPr>
          <a:lstStyle/>
          <a:p>
            <a:pPr lvl="0"/>
            <a:r>
              <a:rPr lang="en-US" b="1" dirty="0" smtClean="0"/>
              <a:t>inversion</a:t>
            </a:r>
            <a:endParaRPr lang="en-US" dirty="0"/>
          </a:p>
        </p:txBody>
      </p:sp>
      <p:sp>
        <p:nvSpPr>
          <p:cNvPr id="3" name="Content Placeholder 2"/>
          <p:cNvSpPr>
            <a:spLocks noGrp="1"/>
          </p:cNvSpPr>
          <p:nvPr>
            <p:ph idx="1"/>
          </p:nvPr>
        </p:nvSpPr>
        <p:spPr>
          <a:xfrm>
            <a:off x="457200" y="1371600"/>
            <a:ext cx="8229600" cy="5029200"/>
          </a:xfrm>
        </p:spPr>
        <p:txBody>
          <a:bodyPr>
            <a:normAutofit lnSpcReduction="10000"/>
          </a:bodyPr>
          <a:lstStyle/>
          <a:p>
            <a:r>
              <a:rPr lang="en-US" dirty="0" smtClean="0"/>
              <a:t>(11)  switching of the usual order of the parts of a sentence, primarily for emphasis or to achieve a certain rhythm or rhyme</a:t>
            </a:r>
            <a:r>
              <a:rPr lang="en-US" dirty="0" smtClean="0"/>
              <a:t>.</a:t>
            </a:r>
          </a:p>
          <a:p>
            <a:pPr marL="0" indent="0">
              <a:buNone/>
            </a:pPr>
            <a:endParaRPr lang="en-US" dirty="0" smtClean="0"/>
          </a:p>
          <a:p>
            <a:r>
              <a:rPr lang="en-US" dirty="0" smtClean="0"/>
              <a:t>“</a:t>
            </a:r>
            <a:r>
              <a:rPr lang="en-US" dirty="0" smtClean="0"/>
              <a:t>United </a:t>
            </a:r>
            <a:r>
              <a:rPr lang="en-US" dirty="0" smtClean="0"/>
              <a:t>there is little we cannot do in a host of cooperative ventures. Divided there is little we can do</a:t>
            </a:r>
            <a:r>
              <a:rPr lang="en-US" dirty="0" smtClean="0"/>
              <a:t>.” </a:t>
            </a:r>
            <a:r>
              <a:rPr lang="en-US" dirty="0" smtClean="0"/>
              <a:t>John F. Kennedy’s inaugural address</a:t>
            </a:r>
          </a:p>
          <a:p>
            <a:r>
              <a:rPr lang="en-US" dirty="0" smtClean="0"/>
              <a:t>“</a:t>
            </a:r>
            <a:r>
              <a:rPr lang="en-US" dirty="0" smtClean="0"/>
              <a:t>Size matters not, ... Look at me. Judge me by size, do you?” Yoda</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3733800" cy="1143000"/>
          </a:xfrm>
        </p:spPr>
        <p:txBody>
          <a:bodyPr>
            <a:normAutofit fontScale="90000"/>
          </a:bodyPr>
          <a:lstStyle/>
          <a:p>
            <a:pPr lvl="0"/>
            <a:r>
              <a:rPr lang="en-US" b="1" dirty="0"/>
              <a:t>juxtaposition</a:t>
            </a:r>
            <a:endParaRPr lang="en-US" dirty="0"/>
          </a:p>
        </p:txBody>
      </p:sp>
      <p:sp>
        <p:nvSpPr>
          <p:cNvPr id="3" name="Content Placeholder 2"/>
          <p:cNvSpPr>
            <a:spLocks noGrp="1"/>
          </p:cNvSpPr>
          <p:nvPr>
            <p:ph idx="1"/>
          </p:nvPr>
        </p:nvSpPr>
        <p:spPr>
          <a:xfrm>
            <a:off x="457200" y="1447800"/>
            <a:ext cx="3581400" cy="5181600"/>
          </a:xfrm>
        </p:spPr>
        <p:txBody>
          <a:bodyPr>
            <a:normAutofit fontScale="85000" lnSpcReduction="10000"/>
          </a:bodyPr>
          <a:lstStyle/>
          <a:p>
            <a:pPr marL="0" indent="0">
              <a:buNone/>
            </a:pPr>
            <a:r>
              <a:rPr lang="en-US" dirty="0"/>
              <a:t>(11)  the placing of a word or phrase directly against another word or phrase without any transitional word connecting the two halves. The purpose of juxtaposing in literature is to highlight the contrast between the two and compare them</a:t>
            </a:r>
            <a:r>
              <a:rPr lang="en-US" dirty="0" smtClean="0"/>
              <a:t>.</a:t>
            </a:r>
            <a:endParaRPr lang="en-US" dirty="0" smtClean="0"/>
          </a:p>
          <a:p>
            <a:pPr marL="0" indent="0">
              <a:buNone/>
            </a:pP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4800" y="381000"/>
            <a:ext cx="4792980" cy="6324600"/>
          </a:xfrm>
          <a:prstGeom prst="rect">
            <a:avLst/>
          </a:prstGeom>
        </p:spPr>
      </p:pic>
    </p:spTree>
    <p:extLst>
      <p:ext uri="{BB962C8B-B14F-4D97-AF65-F5344CB8AC3E}">
        <p14:creationId xmlns:p14="http://schemas.microsoft.com/office/powerpoint/2010/main" val="9337215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fontScale="90000"/>
          </a:bodyPr>
          <a:lstStyle/>
          <a:p>
            <a:pPr lvl="0"/>
            <a:r>
              <a:rPr lang="en-US" b="1" dirty="0" smtClean="0"/>
              <a:t>metaphor</a:t>
            </a:r>
            <a:r>
              <a:rPr lang="en-US" dirty="0"/>
              <a:t/>
            </a:r>
            <a:br>
              <a:rPr lang="en-US" dirty="0"/>
            </a:br>
            <a:endParaRPr lang="en-US" dirty="0"/>
          </a:p>
        </p:txBody>
      </p:sp>
      <p:sp>
        <p:nvSpPr>
          <p:cNvPr id="3" name="Content Placeholder 2"/>
          <p:cNvSpPr>
            <a:spLocks noGrp="1"/>
          </p:cNvSpPr>
          <p:nvPr>
            <p:ph idx="1"/>
          </p:nvPr>
        </p:nvSpPr>
        <p:spPr>
          <a:xfrm>
            <a:off x="457200" y="990600"/>
            <a:ext cx="8229600" cy="5410200"/>
          </a:xfrm>
        </p:spPr>
        <p:txBody>
          <a:bodyPr>
            <a:normAutofit fontScale="85000" lnSpcReduction="20000"/>
          </a:bodyPr>
          <a:lstStyle/>
          <a:p>
            <a:r>
              <a:rPr lang="en-US" dirty="0" smtClean="0"/>
              <a:t>(8) a figure of speech that makes a comparison between two unlike things, in which one thing becomes another thing without the use of the word like, as, than, or resembles</a:t>
            </a:r>
          </a:p>
          <a:p>
            <a:pPr marL="0" indent="0">
              <a:buNone/>
            </a:pPr>
            <a:endParaRPr lang="en-US" dirty="0" smtClean="0"/>
          </a:p>
          <a:p>
            <a:r>
              <a:rPr lang="en-US" dirty="0" smtClean="0"/>
              <a:t>“</a:t>
            </a:r>
            <a:r>
              <a:rPr lang="en-US" dirty="0" smtClean="0"/>
              <a:t>Between the lower east side tenements</a:t>
            </a:r>
            <a:br>
              <a:rPr lang="en-US" dirty="0" smtClean="0"/>
            </a:br>
            <a:r>
              <a:rPr lang="en-US" dirty="0" smtClean="0"/>
              <a:t>the sky is a snotty handkerchief.” Marge Piercy, "The Butt of Winter”</a:t>
            </a:r>
          </a:p>
          <a:p>
            <a:r>
              <a:rPr lang="en-US" dirty="0" smtClean="0"/>
              <a:t>“</a:t>
            </a:r>
            <a:r>
              <a:rPr lang="en-US" dirty="0" smtClean="0"/>
              <a:t>The </a:t>
            </a:r>
            <a:r>
              <a:rPr lang="en-US" dirty="0" smtClean="0"/>
              <a:t>streets were a furnace, the sun an executioner</a:t>
            </a:r>
            <a:r>
              <a:rPr lang="en-US" dirty="0" smtClean="0"/>
              <a:t>.”</a:t>
            </a:r>
            <a:r>
              <a:rPr lang="en-US" dirty="0" smtClean="0"/>
              <a:t/>
            </a:r>
            <a:br>
              <a:rPr lang="en-US" dirty="0" smtClean="0"/>
            </a:br>
            <a:r>
              <a:rPr lang="en-US" dirty="0" smtClean="0"/>
              <a:t>Cynthia </a:t>
            </a:r>
            <a:r>
              <a:rPr lang="en-US" dirty="0" err="1" smtClean="0"/>
              <a:t>Ozick</a:t>
            </a:r>
            <a:r>
              <a:rPr lang="en-US" dirty="0" smtClean="0"/>
              <a:t>, </a:t>
            </a:r>
            <a:r>
              <a:rPr lang="en-US" dirty="0" smtClean="0"/>
              <a:t>“Rosa</a:t>
            </a:r>
            <a:r>
              <a:rPr lang="en-US" dirty="0" smtClean="0"/>
              <a:t>”</a:t>
            </a:r>
          </a:p>
          <a:p>
            <a:r>
              <a:rPr lang="en-US" dirty="0" smtClean="0"/>
              <a:t>“</a:t>
            </a:r>
            <a:r>
              <a:rPr lang="en-US" dirty="0" smtClean="0"/>
              <a:t>The </a:t>
            </a:r>
            <a:r>
              <a:rPr lang="en-US" dirty="0" smtClean="0"/>
              <a:t>rain came down in long knitting needles</a:t>
            </a:r>
            <a:r>
              <a:rPr lang="en-US" dirty="0" smtClean="0"/>
              <a:t>.”</a:t>
            </a:r>
            <a:r>
              <a:rPr lang="en-US" dirty="0" smtClean="0"/>
              <a:t/>
            </a:r>
            <a:br>
              <a:rPr lang="en-US" dirty="0" smtClean="0"/>
            </a:br>
            <a:r>
              <a:rPr lang="en-US" dirty="0" smtClean="0"/>
              <a:t>Enid Bagnold, </a:t>
            </a:r>
            <a:r>
              <a:rPr lang="en-US" i="1" dirty="0" smtClean="0"/>
              <a:t>National Velvet</a:t>
            </a:r>
            <a:r>
              <a:rPr lang="en-US" dirty="0" smtClean="0"/>
              <a:t/>
            </a:r>
            <a:br>
              <a:rPr lang="en-US" dirty="0" smtClean="0"/>
            </a:b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onomatopoeia </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a:bodyPr>
          <a:lstStyle/>
          <a:p>
            <a:r>
              <a:rPr lang="en-US" dirty="0" smtClean="0"/>
              <a:t> (8) the use of words to represent </a:t>
            </a:r>
            <a:r>
              <a:rPr lang="en-US" dirty="0" smtClean="0"/>
              <a:t>sounds</a:t>
            </a:r>
          </a:p>
          <a:p>
            <a:pPr marL="0" indent="0">
              <a:buNone/>
            </a:pPr>
            <a:endParaRPr lang="en-US" dirty="0" smtClean="0"/>
          </a:p>
          <a:p>
            <a:r>
              <a:rPr lang="en-US" dirty="0" smtClean="0"/>
              <a:t>"</a:t>
            </a:r>
            <a:r>
              <a:rPr lang="en-US" dirty="0" smtClean="0"/>
              <a:t>It went </a:t>
            </a:r>
            <a:r>
              <a:rPr lang="en-US" i="1" dirty="0" smtClean="0"/>
              <a:t>zip</a:t>
            </a:r>
            <a:r>
              <a:rPr lang="en-US" dirty="0" smtClean="0"/>
              <a:t> when it moved and </a:t>
            </a:r>
            <a:r>
              <a:rPr lang="en-US" i="1" dirty="0" smtClean="0"/>
              <a:t>bop</a:t>
            </a:r>
            <a:r>
              <a:rPr lang="en-US" dirty="0" smtClean="0"/>
              <a:t> when it stopped</a:t>
            </a:r>
            <a:r>
              <a:rPr lang="en-US" dirty="0" smtClean="0"/>
              <a:t>, and </a:t>
            </a:r>
            <a:r>
              <a:rPr lang="en-US" i="1" dirty="0" smtClean="0"/>
              <a:t>whirr</a:t>
            </a:r>
            <a:r>
              <a:rPr lang="en-US" dirty="0" smtClean="0"/>
              <a:t> when it stood still.  I never knew just what it was, and I guess I never will."</a:t>
            </a:r>
            <a:br>
              <a:rPr lang="en-US" dirty="0" smtClean="0"/>
            </a:br>
            <a:r>
              <a:rPr lang="en-US" dirty="0" smtClean="0"/>
              <a:t>Tom Paxton, "The Marvelous Toy"</a:t>
            </a:r>
            <a:br>
              <a:rPr lang="en-US" dirty="0" smtClean="0"/>
            </a:br>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oxymoron</a:t>
            </a:r>
            <a:r>
              <a:rPr lang="en-US" dirty="0"/>
              <a:t>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smtClean="0"/>
              <a:t>(9) a self- contradictory combination of words or smaller verbal units</a:t>
            </a:r>
            <a:r>
              <a:rPr lang="en-US" dirty="0" smtClean="0"/>
              <a:t>.</a:t>
            </a:r>
          </a:p>
          <a:p>
            <a:pPr marL="0" indent="0">
              <a:buNone/>
            </a:pPr>
            <a:endParaRPr lang="en-US" dirty="0" smtClean="0"/>
          </a:p>
          <a:p>
            <a:r>
              <a:rPr lang="en-US" dirty="0" smtClean="0"/>
              <a:t>peace force</a:t>
            </a:r>
            <a:endParaRPr lang="en-US" dirty="0" smtClean="0"/>
          </a:p>
          <a:p>
            <a:r>
              <a:rPr lang="en-US" dirty="0" smtClean="0"/>
              <a:t>silent scream</a:t>
            </a:r>
            <a:endParaRPr lang="en-US" dirty="0" smtClean="0"/>
          </a:p>
          <a:p>
            <a:r>
              <a:rPr lang="en-US" dirty="0" smtClean="0"/>
              <a:t>clean </a:t>
            </a:r>
            <a:r>
              <a:rPr lang="en-US" dirty="0" smtClean="0"/>
              <a:t>kill</a:t>
            </a:r>
          </a:p>
          <a:p>
            <a:r>
              <a:rPr lang="en-US" dirty="0" smtClean="0"/>
              <a:t>educated </a:t>
            </a:r>
            <a:r>
              <a:rPr lang="en-US" dirty="0" smtClean="0"/>
              <a:t>guess</a:t>
            </a:r>
          </a:p>
          <a:p>
            <a:r>
              <a:rPr lang="en-US" dirty="0" smtClean="0"/>
              <a:t>jumbo </a:t>
            </a:r>
            <a:r>
              <a:rPr lang="en-US" dirty="0" smtClean="0"/>
              <a:t>shrimp</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paradox</a:t>
            </a:r>
            <a:r>
              <a:rPr lang="en-US" dirty="0"/>
              <a:t> </a:t>
            </a:r>
            <a:br>
              <a:rPr lang="en-US" dirty="0"/>
            </a:br>
            <a:endParaRPr lang="en-US" dirty="0"/>
          </a:p>
        </p:txBody>
      </p:sp>
      <p:sp>
        <p:nvSpPr>
          <p:cNvPr id="3" name="Content Placeholder 2"/>
          <p:cNvSpPr>
            <a:spLocks noGrp="1"/>
          </p:cNvSpPr>
          <p:nvPr>
            <p:ph idx="1"/>
          </p:nvPr>
        </p:nvSpPr>
        <p:spPr>
          <a:xfrm>
            <a:off x="457200" y="990600"/>
            <a:ext cx="8229600" cy="5410200"/>
          </a:xfrm>
        </p:spPr>
        <p:txBody>
          <a:bodyPr>
            <a:normAutofit fontScale="85000" lnSpcReduction="10000"/>
          </a:bodyPr>
          <a:lstStyle/>
          <a:p>
            <a:r>
              <a:rPr lang="en-US" dirty="0" smtClean="0"/>
              <a:t>(9) a statement, often metaphorical, that seems to be self-contradictory but that has valid meaning.  An apparent contradiction that is actually true</a:t>
            </a:r>
            <a:r>
              <a:rPr lang="en-US" dirty="0" smtClean="0"/>
              <a:t>.</a:t>
            </a:r>
          </a:p>
          <a:p>
            <a:pPr marL="0" indent="0">
              <a:buNone/>
            </a:pPr>
            <a:endParaRPr lang="en-US" dirty="0" smtClean="0"/>
          </a:p>
          <a:p>
            <a:r>
              <a:rPr lang="en-US" dirty="0" smtClean="0"/>
              <a:t>I always tell a lie.</a:t>
            </a:r>
          </a:p>
          <a:p>
            <a:r>
              <a:rPr lang="en-US" dirty="0" smtClean="0"/>
              <a:t>We learn from history that we do not learn form history.</a:t>
            </a:r>
            <a:endParaRPr lang="en-US" dirty="0" smtClean="0"/>
          </a:p>
          <a:p>
            <a:r>
              <a:rPr lang="en-US" dirty="0" smtClean="0"/>
              <a:t>It is opposite day today.</a:t>
            </a:r>
          </a:p>
          <a:p>
            <a:r>
              <a:rPr lang="en-US" dirty="0" smtClean="0"/>
              <a:t>“Some </a:t>
            </a:r>
            <a:r>
              <a:rPr lang="en-US" dirty="0" smtClean="0"/>
              <a:t>day you will be old enough to start reading fairy tales again</a:t>
            </a:r>
            <a:r>
              <a:rPr lang="en-US" dirty="0" smtClean="0"/>
              <a:t>.” C.S</a:t>
            </a:r>
            <a:r>
              <a:rPr lang="en-US" dirty="0" smtClean="0"/>
              <a:t>. Lewis </a:t>
            </a:r>
          </a:p>
          <a:p>
            <a:r>
              <a:rPr lang="en-US" dirty="0" smtClean="0"/>
              <a:t>I must be cruel to be kind. – Shakespeare, </a:t>
            </a:r>
            <a:r>
              <a:rPr lang="en-US" i="1" dirty="0" smtClean="0"/>
              <a:t>Hamlet</a:t>
            </a:r>
          </a:p>
          <a:p>
            <a:r>
              <a:rPr lang="en-US" dirty="0"/>
              <a:t>t</a:t>
            </a:r>
            <a:r>
              <a:rPr lang="en-US" dirty="0" smtClean="0"/>
              <a:t>ime travel</a:t>
            </a:r>
            <a:endParaRPr lang="en-US" dirty="0" smtClean="0"/>
          </a:p>
          <a:p>
            <a:pPr>
              <a:buNone/>
            </a:pPr>
            <a:endParaRPr lang="en-US" u="sng"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down)">
                                      <p:cBhvr>
                                        <p:cTn id="19" dur="500"/>
                                        <p:tgtEl>
                                          <p:spTgt spid="3">
                                            <p:txEl>
                                              <p:pRg st="5" end="5"/>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ipe(down)">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personification</a:t>
            </a:r>
            <a:r>
              <a:rPr lang="en-US" dirty="0" smtClean="0"/>
              <a:t>.</a:t>
            </a:r>
            <a:r>
              <a:rPr lang="en-US" dirty="0"/>
              <a:t/>
            </a:r>
            <a:br>
              <a:rPr lang="en-US" dirty="0"/>
            </a:br>
            <a:endParaRPr lang="en-US" dirty="0"/>
          </a:p>
        </p:txBody>
      </p:sp>
      <p:sp>
        <p:nvSpPr>
          <p:cNvPr id="3" name="Content Placeholder 2"/>
          <p:cNvSpPr>
            <a:spLocks noGrp="1"/>
          </p:cNvSpPr>
          <p:nvPr>
            <p:ph idx="1"/>
          </p:nvPr>
        </p:nvSpPr>
        <p:spPr>
          <a:xfrm>
            <a:off x="457200" y="990600"/>
            <a:ext cx="8229600" cy="5562600"/>
          </a:xfrm>
        </p:spPr>
        <p:txBody>
          <a:bodyPr>
            <a:normAutofit/>
          </a:bodyPr>
          <a:lstStyle/>
          <a:p>
            <a:r>
              <a:rPr lang="en-US" dirty="0" smtClean="0"/>
              <a:t>(8) a metaphor in which a nonhuman thing or quality takes on human characteristics or capabilities</a:t>
            </a:r>
            <a:r>
              <a:rPr lang="en-US" dirty="0" smtClean="0"/>
              <a:t>.</a:t>
            </a:r>
          </a:p>
          <a:p>
            <a:pPr marL="0" indent="0">
              <a:buNone/>
            </a:pPr>
            <a:endParaRPr lang="en-US" dirty="0" smtClean="0"/>
          </a:p>
          <a:p>
            <a:r>
              <a:rPr lang="en-US" dirty="0" smtClean="0"/>
              <a:t>Earth felt the wound; and Nature from her seat, Sighing, through all her works, gave signs of woe. - John Milton </a:t>
            </a:r>
          </a:p>
          <a:p>
            <a:r>
              <a:rPr lang="en-US" dirty="0" smtClean="0"/>
              <a:t>Oreo: Milk’s favorite cookie. </a:t>
            </a:r>
          </a:p>
          <a:p>
            <a:r>
              <a:rPr lang="en-US" dirty="0" smtClean="0"/>
              <a:t>The sun kissed her cheeks.</a:t>
            </a:r>
          </a:p>
          <a:p>
            <a:r>
              <a:rPr lang="en-US" dirty="0" smtClean="0"/>
              <a:t>Time crawled.</a:t>
            </a:r>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715962"/>
          </a:xfrm>
        </p:spPr>
        <p:txBody>
          <a:bodyPr>
            <a:normAutofit fontScale="90000"/>
          </a:bodyPr>
          <a:lstStyle/>
          <a:p>
            <a:pPr lvl="0"/>
            <a:r>
              <a:rPr lang="en-US" b="1" dirty="0" smtClean="0"/>
              <a:t>alliteration</a:t>
            </a:r>
            <a:r>
              <a:rPr lang="en-US" dirty="0"/>
              <a:t/>
            </a:r>
            <a:br>
              <a:rPr lang="en-US" dirty="0"/>
            </a:br>
            <a:endParaRPr lang="en-US" dirty="0"/>
          </a:p>
        </p:txBody>
      </p:sp>
      <p:sp>
        <p:nvSpPr>
          <p:cNvPr id="3" name="Content Placeholder 2"/>
          <p:cNvSpPr>
            <a:spLocks noGrp="1"/>
          </p:cNvSpPr>
          <p:nvPr>
            <p:ph idx="1"/>
          </p:nvPr>
        </p:nvSpPr>
        <p:spPr>
          <a:xfrm>
            <a:off x="457200" y="1066800"/>
            <a:ext cx="8229600" cy="5059363"/>
          </a:xfrm>
        </p:spPr>
        <p:txBody>
          <a:bodyPr>
            <a:normAutofit fontScale="92500" lnSpcReduction="20000"/>
          </a:bodyPr>
          <a:lstStyle/>
          <a:p>
            <a:r>
              <a:rPr lang="en-US" sz="3600" dirty="0"/>
              <a:t>(9) a pattern of sound that includes the repetition of consonant </a:t>
            </a:r>
            <a:r>
              <a:rPr lang="en-US" sz="3600" dirty="0" smtClean="0"/>
              <a:t>sounds at </a:t>
            </a:r>
            <a:r>
              <a:rPr lang="en-US" sz="3600" dirty="0"/>
              <a:t>the beginning of words within a phrase, sentence, or paragraph. Poets often use alliteration to audibly represent the action that is taking place</a:t>
            </a:r>
            <a:r>
              <a:rPr lang="en-US" sz="3600" dirty="0" smtClean="0"/>
              <a:t>.</a:t>
            </a:r>
            <a:endParaRPr lang="en-US" sz="3600" dirty="0" smtClean="0"/>
          </a:p>
          <a:p>
            <a:pPr>
              <a:buNone/>
            </a:pPr>
            <a:endParaRPr lang="en-US" sz="3600" dirty="0" smtClean="0"/>
          </a:p>
          <a:p>
            <a:r>
              <a:rPr lang="en-US" sz="3600" dirty="0" smtClean="0"/>
              <a:t>Over the </a:t>
            </a:r>
            <a:r>
              <a:rPr lang="en-US" sz="3600" b="1" u="sng" dirty="0" smtClean="0"/>
              <a:t>c</a:t>
            </a:r>
            <a:r>
              <a:rPr lang="en-US" sz="3600" dirty="0" smtClean="0"/>
              <a:t>obbles he </a:t>
            </a:r>
            <a:r>
              <a:rPr lang="en-US" sz="3600" b="1" u="sng" dirty="0" smtClean="0"/>
              <a:t>c</a:t>
            </a:r>
            <a:r>
              <a:rPr lang="en-US" sz="3600" dirty="0" smtClean="0"/>
              <a:t>lattered and </a:t>
            </a:r>
            <a:r>
              <a:rPr lang="en-US" sz="3600" b="1" u="sng" dirty="0" smtClean="0"/>
              <a:t>c</a:t>
            </a:r>
            <a:r>
              <a:rPr lang="en-US" sz="3600" dirty="0" smtClean="0"/>
              <a:t>lashed.</a:t>
            </a:r>
            <a:endParaRPr lang="en-US" sz="3600" dirty="0" smtClean="0"/>
          </a:p>
          <a:p>
            <a:r>
              <a:rPr lang="en-US" sz="3600" b="1" u="sng" dirty="0" smtClean="0"/>
              <a:t>P</a:t>
            </a:r>
            <a:r>
              <a:rPr lang="en-US" sz="3600" dirty="0" smtClean="0"/>
              <a:t>eter </a:t>
            </a:r>
            <a:r>
              <a:rPr lang="en-US" sz="3600" b="1" u="sng" dirty="0" smtClean="0"/>
              <a:t>P</a:t>
            </a:r>
            <a:r>
              <a:rPr lang="en-US" sz="3600" dirty="0" smtClean="0"/>
              <a:t>iper </a:t>
            </a:r>
            <a:r>
              <a:rPr lang="en-US" sz="3600" b="1" u="sng" dirty="0" smtClean="0"/>
              <a:t>p</a:t>
            </a:r>
            <a:r>
              <a:rPr lang="en-US" sz="3600" dirty="0" smtClean="0"/>
              <a:t>icked a </a:t>
            </a:r>
            <a:r>
              <a:rPr lang="en-US" sz="3600" b="1" u="sng" dirty="0" smtClean="0"/>
              <a:t>p</a:t>
            </a:r>
            <a:r>
              <a:rPr lang="en-US" sz="3600" dirty="0" smtClean="0"/>
              <a:t>eck of </a:t>
            </a:r>
            <a:r>
              <a:rPr lang="en-US" sz="3600" b="1" u="sng" dirty="0" smtClean="0"/>
              <a:t>p</a:t>
            </a:r>
            <a:r>
              <a:rPr lang="en-US" sz="3600" dirty="0" smtClean="0"/>
              <a:t>ickled </a:t>
            </a:r>
            <a:r>
              <a:rPr lang="en-US" sz="3600" b="1" u="sng" dirty="0" smtClean="0"/>
              <a:t>p</a:t>
            </a:r>
            <a:r>
              <a:rPr lang="en-US" sz="3600" dirty="0" smtClean="0"/>
              <a:t>eppers.</a:t>
            </a:r>
            <a:endParaRPr lang="en-US" sz="3600" dirty="0"/>
          </a:p>
          <a:p>
            <a:endParaRPr lang="en-US"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pun</a:t>
            </a:r>
            <a:endParaRPr lang="en-US" dirty="0"/>
          </a:p>
        </p:txBody>
      </p:sp>
      <p:sp>
        <p:nvSpPr>
          <p:cNvPr id="3" name="Content Placeholder 2"/>
          <p:cNvSpPr>
            <a:spLocks noGrp="1"/>
          </p:cNvSpPr>
          <p:nvPr>
            <p:ph idx="1"/>
          </p:nvPr>
        </p:nvSpPr>
        <p:spPr>
          <a:xfrm>
            <a:off x="457200" y="1371600"/>
            <a:ext cx="8229600" cy="5105400"/>
          </a:xfrm>
        </p:spPr>
        <p:txBody>
          <a:bodyPr>
            <a:normAutofit fontScale="92500"/>
          </a:bodyPr>
          <a:lstStyle/>
          <a:p>
            <a:r>
              <a:rPr lang="en-US" dirty="0" smtClean="0"/>
              <a:t>(9) a play on words based on the similarity of sound between two words with different </a:t>
            </a:r>
            <a:r>
              <a:rPr lang="en-US" dirty="0" smtClean="0"/>
              <a:t>meaning</a:t>
            </a:r>
          </a:p>
          <a:p>
            <a:pPr marL="0" indent="0">
              <a:buNone/>
            </a:pPr>
            <a:endParaRPr lang="en-US" dirty="0" smtClean="0"/>
          </a:p>
          <a:p>
            <a:r>
              <a:rPr lang="en-US" dirty="0" smtClean="0"/>
              <a:t>A gossip is someone with a great sense of rumor. </a:t>
            </a:r>
            <a:endParaRPr lang="en-US" dirty="0" smtClean="0"/>
          </a:p>
          <a:p>
            <a:r>
              <a:rPr lang="en-US" dirty="0" smtClean="0"/>
              <a:t>He worked at an orange juice factory until he got canned because he couldn’t concentrate.</a:t>
            </a:r>
            <a:endParaRPr lang="en-US" dirty="0" smtClean="0"/>
          </a:p>
          <a:p>
            <a:r>
              <a:rPr lang="en-US" dirty="0" smtClean="0"/>
              <a:t>At </a:t>
            </a:r>
            <a:r>
              <a:rPr lang="en-US" dirty="0" smtClean="0"/>
              <a:t>a pizza shop: 7 days without pizza makes one weak.</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rhetorical </a:t>
            </a:r>
            <a:r>
              <a:rPr lang="en-US" b="1" dirty="0" smtClean="0"/>
              <a:t>question</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t> (11) one offered for its rhetorical effect and not requiring a reply or intended to induce a </a:t>
            </a:r>
            <a:r>
              <a:rPr lang="en-US" dirty="0" smtClean="0"/>
              <a:t>reply</a:t>
            </a:r>
          </a:p>
          <a:p>
            <a:pPr marL="0" indent="0">
              <a:buNone/>
            </a:pPr>
            <a:endParaRPr lang="en-US" dirty="0" smtClean="0"/>
          </a:p>
          <a:p>
            <a:r>
              <a:rPr lang="en-US" dirty="0" smtClean="0"/>
              <a:t>Do you think money grows on trees?</a:t>
            </a:r>
            <a:endParaRPr lang="en-US" dirty="0" smtClean="0"/>
          </a:p>
          <a:p>
            <a:r>
              <a:rPr lang="en-US" dirty="0" smtClean="0"/>
              <a:t>Why do we kill people who kill people to show them that killing people is wrong? </a:t>
            </a:r>
          </a:p>
          <a:p>
            <a:r>
              <a:rPr lang="en-US" dirty="0" smtClean="0"/>
              <a:t>If the professor on Gilligan's Island can make a radio out of a coconut, why can't he fix a hole in a boat?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524000"/>
          </a:xfrm>
        </p:spPr>
        <p:txBody>
          <a:bodyPr>
            <a:normAutofit/>
          </a:bodyPr>
          <a:lstStyle/>
          <a:p>
            <a:pPr lvl="0"/>
            <a:r>
              <a:rPr lang="en-US" b="1" dirty="0"/>
              <a:t>symbolism</a:t>
            </a:r>
            <a:r>
              <a:rPr lang="en-US" dirty="0"/>
              <a:t> </a:t>
            </a:r>
            <a:br>
              <a:rPr lang="en-US" dirty="0"/>
            </a:br>
            <a:endParaRPr lang="en-US" dirty="0"/>
          </a:p>
        </p:txBody>
      </p:sp>
      <p:sp>
        <p:nvSpPr>
          <p:cNvPr id="3" name="Content Placeholder 2"/>
          <p:cNvSpPr>
            <a:spLocks noGrp="1"/>
          </p:cNvSpPr>
          <p:nvPr>
            <p:ph idx="1"/>
          </p:nvPr>
        </p:nvSpPr>
        <p:spPr>
          <a:xfrm>
            <a:off x="457200" y="838200"/>
            <a:ext cx="8229600" cy="5562600"/>
          </a:xfrm>
        </p:spPr>
        <p:txBody>
          <a:bodyPr>
            <a:noAutofit/>
          </a:bodyPr>
          <a:lstStyle/>
          <a:p>
            <a:r>
              <a:rPr lang="en-US" sz="2800" dirty="0" smtClean="0"/>
              <a:t>(8) the use of an object, a person, a situation, an action, or some other item that has a literal meaning in the work, but suggests or represents a more abstract meaning</a:t>
            </a:r>
            <a:r>
              <a:rPr lang="en-US" sz="2800" dirty="0" smtClean="0"/>
              <a:t>.</a:t>
            </a:r>
          </a:p>
          <a:p>
            <a:pPr marL="0" indent="0">
              <a:buNone/>
            </a:pPr>
            <a:endParaRPr lang="en-US" sz="2800" dirty="0" smtClean="0"/>
          </a:p>
          <a:p>
            <a:r>
              <a:rPr lang="en-US" sz="2800" dirty="0" smtClean="0"/>
              <a:t>“A rose by any other name would smell as </a:t>
            </a:r>
            <a:r>
              <a:rPr lang="en-US" sz="2800" dirty="0" smtClean="0"/>
              <a:t>sweet.”</a:t>
            </a:r>
          </a:p>
          <a:p>
            <a:r>
              <a:rPr lang="en-US" sz="2800" dirty="0" smtClean="0"/>
              <a:t>Dove = peace</a:t>
            </a:r>
          </a:p>
          <a:p>
            <a:r>
              <a:rPr lang="en-US" sz="2800" dirty="0" smtClean="0"/>
              <a:t>The raven in Edgar Allen’s poem “The Raven” represents grief and lost love.</a:t>
            </a:r>
          </a:p>
          <a:p>
            <a:r>
              <a:rPr lang="en-US" sz="2800" dirty="0" smtClean="0"/>
              <a:t>The Letter “A” symbolizes adultery in Hawthorne’s </a:t>
            </a:r>
            <a:r>
              <a:rPr lang="en-US" sz="2800" i="1" dirty="0" smtClean="0"/>
              <a:t>Scarlett Letter.</a:t>
            </a:r>
            <a:endParaRPr lang="en-US" sz="2800" i="1"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15962"/>
          </a:xfrm>
        </p:spPr>
        <p:txBody>
          <a:bodyPr>
            <a:normAutofit fontScale="90000"/>
          </a:bodyPr>
          <a:lstStyle/>
          <a:p>
            <a:pPr lvl="0"/>
            <a:r>
              <a:rPr lang="en-US" b="1" dirty="0"/>
              <a:t>synecdoche</a:t>
            </a:r>
            <a:r>
              <a:rPr lang="en-US" dirty="0"/>
              <a:t>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a:bodyPr>
          <a:lstStyle/>
          <a:p>
            <a:pPr lvl="0"/>
            <a:r>
              <a:rPr lang="en-US" dirty="0"/>
              <a:t>(11) a type of figurative language in which the whole is used for the part or the part used for the whole</a:t>
            </a:r>
            <a:r>
              <a:rPr lang="en-US" dirty="0" smtClean="0"/>
              <a:t>.</a:t>
            </a:r>
          </a:p>
          <a:p>
            <a:pPr marL="0" lvl="0" indent="0">
              <a:buNone/>
            </a:pPr>
            <a:endParaRPr lang="en-US" dirty="0"/>
          </a:p>
          <a:p>
            <a:r>
              <a:rPr lang="en-US" dirty="0" smtClean="0"/>
              <a:t>He </a:t>
            </a:r>
            <a:r>
              <a:rPr lang="en-US" dirty="0" smtClean="0"/>
              <a:t>has </a:t>
            </a:r>
            <a:r>
              <a:rPr lang="en-US" dirty="0" smtClean="0"/>
              <a:t>too many </a:t>
            </a:r>
            <a:r>
              <a:rPr lang="en-US" u="sng" dirty="0" smtClean="0"/>
              <a:t>mouths</a:t>
            </a:r>
            <a:r>
              <a:rPr lang="en-US" dirty="0" smtClean="0"/>
              <a:t> to feed. </a:t>
            </a:r>
          </a:p>
          <a:p>
            <a:r>
              <a:rPr lang="en-US" dirty="0" smtClean="0"/>
              <a:t>The Navy captain yelled that he needed all </a:t>
            </a:r>
            <a:r>
              <a:rPr lang="en-US" u="sng" dirty="0" smtClean="0"/>
              <a:t>hands</a:t>
            </a:r>
            <a:r>
              <a:rPr lang="en-US" dirty="0" smtClean="0"/>
              <a:t> on deck.</a:t>
            </a:r>
          </a:p>
          <a:p>
            <a:r>
              <a:rPr lang="en-US" dirty="0" smtClean="0"/>
              <a:t>“Give us this day our daily </a:t>
            </a:r>
            <a:r>
              <a:rPr lang="en-US" u="sng" dirty="0" smtClean="0"/>
              <a:t>bread</a:t>
            </a:r>
            <a:r>
              <a:rPr lang="en-US" dirty="0" smtClean="0"/>
              <a:t>.”</a:t>
            </a:r>
          </a:p>
          <a:p>
            <a:r>
              <a:rPr lang="en-US" dirty="0" smtClean="0"/>
              <a:t>“Twenty </a:t>
            </a:r>
            <a:r>
              <a:rPr lang="en-US" u="sng" dirty="0" smtClean="0"/>
              <a:t>sails</a:t>
            </a:r>
            <a:r>
              <a:rPr lang="en-US" dirty="0" smtClean="0"/>
              <a:t> came into harbor.”</a:t>
            </a:r>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understatement</a:t>
            </a:r>
            <a:r>
              <a:rPr lang="en-US" dirty="0" smtClean="0"/>
              <a:t>.</a:t>
            </a:r>
            <a:r>
              <a:rPr lang="en-US" dirty="0"/>
              <a:t/>
            </a:r>
            <a:br>
              <a:rPr lang="en-US" dirty="0"/>
            </a:br>
            <a:endParaRPr lang="en-US" dirty="0"/>
          </a:p>
        </p:txBody>
      </p:sp>
      <p:sp>
        <p:nvSpPr>
          <p:cNvPr id="3" name="Content Placeholder 2"/>
          <p:cNvSpPr>
            <a:spLocks noGrp="1"/>
          </p:cNvSpPr>
          <p:nvPr>
            <p:ph idx="1"/>
          </p:nvPr>
        </p:nvSpPr>
        <p:spPr>
          <a:xfrm>
            <a:off x="457200" y="914400"/>
            <a:ext cx="8229600" cy="5638800"/>
          </a:xfrm>
        </p:spPr>
        <p:txBody>
          <a:bodyPr>
            <a:normAutofit fontScale="85000" lnSpcReduction="10000"/>
          </a:bodyPr>
          <a:lstStyle/>
          <a:p>
            <a:r>
              <a:rPr lang="en-US" dirty="0"/>
              <a:t>(12) (opposite of hyperbole) statement which says less than is really meant; hyperbole exaggerates; understatement minimizes</a:t>
            </a:r>
            <a:r>
              <a:rPr lang="en-US" dirty="0" smtClean="0"/>
              <a:t>.</a:t>
            </a:r>
          </a:p>
          <a:p>
            <a:pPr marL="0" indent="0">
              <a:buNone/>
            </a:pPr>
            <a:endParaRPr lang="en-US" dirty="0" smtClean="0"/>
          </a:p>
          <a:p>
            <a:r>
              <a:rPr lang="en-US" dirty="0" smtClean="0"/>
              <a:t>“It isn’t very serious. I have this tiny tumor in my brain.” – </a:t>
            </a:r>
            <a:r>
              <a:rPr lang="en-US" i="1" dirty="0" smtClean="0"/>
              <a:t>The Catcher in the Rye by J.D. Salinger</a:t>
            </a:r>
          </a:p>
          <a:p>
            <a:r>
              <a:rPr lang="en-US" dirty="0" smtClean="0"/>
              <a:t>When the </a:t>
            </a:r>
            <a:r>
              <a:rPr lang="en-US" dirty="0" smtClean="0"/>
              <a:t>White Sox </a:t>
            </a:r>
            <a:r>
              <a:rPr lang="en-US" dirty="0" smtClean="0"/>
              <a:t>lost the game to the </a:t>
            </a:r>
            <a:r>
              <a:rPr lang="en-US" dirty="0" smtClean="0"/>
              <a:t>Rangers</a:t>
            </a:r>
            <a:r>
              <a:rPr lang="en-US" dirty="0" smtClean="0"/>
              <a:t>, 41-0</a:t>
            </a:r>
            <a:r>
              <a:rPr lang="en-US" dirty="0" smtClean="0"/>
              <a:t>, the manager told the reporter, “It wasn’t our best effort.”</a:t>
            </a:r>
          </a:p>
          <a:p>
            <a:r>
              <a:rPr lang="en-US" dirty="0" smtClean="0"/>
              <a:t>No, 'tis not so deep as a well, nor so wide as a</a:t>
            </a:r>
            <a:br>
              <a:rPr lang="en-US" dirty="0" smtClean="0"/>
            </a:br>
            <a:r>
              <a:rPr lang="en-US" dirty="0" smtClean="0"/>
              <a:t>church-door; but 'tis enough, ‘twill serve: ask for</a:t>
            </a:r>
            <a:br>
              <a:rPr lang="en-US" dirty="0" smtClean="0"/>
            </a:br>
            <a:r>
              <a:rPr lang="en-US" dirty="0" smtClean="0"/>
              <a:t>me to-morrow, and you shall find me a grave man. –</a:t>
            </a:r>
            <a:r>
              <a:rPr lang="en-US" dirty="0" err="1" smtClean="0"/>
              <a:t>Mercutio</a:t>
            </a:r>
            <a:r>
              <a:rPr lang="en-US" dirty="0" smtClean="0"/>
              <a:t> in </a:t>
            </a:r>
            <a:r>
              <a:rPr lang="en-US" i="1" dirty="0" smtClean="0"/>
              <a:t>Romeo and Juliet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715962"/>
          </a:xfrm>
        </p:spPr>
        <p:txBody>
          <a:bodyPr>
            <a:normAutofit fontScale="90000"/>
          </a:bodyPr>
          <a:lstStyle/>
          <a:p>
            <a:pPr lvl="0"/>
            <a:r>
              <a:rPr lang="en-US" b="1" dirty="0" smtClean="0"/>
              <a:t>allusion</a:t>
            </a:r>
            <a:r>
              <a:rPr lang="en-US" dirty="0"/>
              <a:t/>
            </a:r>
            <a:br>
              <a:rPr lang="en-US" dirty="0"/>
            </a:br>
            <a:endParaRPr lang="en-US" dirty="0"/>
          </a:p>
        </p:txBody>
      </p:sp>
      <p:sp>
        <p:nvSpPr>
          <p:cNvPr id="3" name="Content Placeholder 2"/>
          <p:cNvSpPr>
            <a:spLocks noGrp="1"/>
          </p:cNvSpPr>
          <p:nvPr>
            <p:ph idx="1"/>
          </p:nvPr>
        </p:nvSpPr>
        <p:spPr>
          <a:xfrm>
            <a:off x="457200" y="1066800"/>
            <a:ext cx="8229600" cy="5059363"/>
          </a:xfrm>
        </p:spPr>
        <p:txBody>
          <a:bodyPr>
            <a:normAutofit fontScale="92500" lnSpcReduction="20000"/>
          </a:bodyPr>
          <a:lstStyle/>
          <a:p>
            <a:r>
              <a:rPr lang="en-US" sz="3600" dirty="0"/>
              <a:t>(8) a reference in a literary work to a person, place, or thing in history or another work of literature. Allusions are often indirect or brief references to well-known characters or events</a:t>
            </a:r>
            <a:r>
              <a:rPr lang="en-US" sz="3600" dirty="0" smtClean="0"/>
              <a:t>.</a:t>
            </a:r>
            <a:endParaRPr lang="en-US" sz="3600" dirty="0" smtClean="0"/>
          </a:p>
          <a:p>
            <a:pPr>
              <a:buNone/>
            </a:pPr>
            <a:endParaRPr lang="en-US" sz="3600" dirty="0" smtClean="0"/>
          </a:p>
          <a:p>
            <a:r>
              <a:rPr lang="en-US" sz="3600" dirty="0" smtClean="0"/>
              <a:t>She has the smile of the Mona Lisa.</a:t>
            </a:r>
          </a:p>
          <a:p>
            <a:r>
              <a:rPr lang="en-US" sz="3600" dirty="0" smtClean="0"/>
              <a:t>Those two are as close as Cain and Abel.</a:t>
            </a:r>
          </a:p>
          <a:p>
            <a:r>
              <a:rPr lang="en-US" sz="3600" dirty="0" smtClean="0"/>
              <a:t>This will be his D-Day.</a:t>
            </a:r>
          </a:p>
          <a:p>
            <a:r>
              <a:rPr lang="en-US" sz="3600" dirty="0" smtClean="0"/>
              <a:t>If it keeps raining, we will need an Arc.</a:t>
            </a:r>
            <a:endParaRPr lang="en-US" sz="3600" dirty="0"/>
          </a:p>
          <a:p>
            <a:endParaRPr lang="en-US" sz="3600" dirty="0"/>
          </a:p>
        </p:txBody>
      </p:sp>
    </p:spTree>
    <p:extLst>
      <p:ext uri="{BB962C8B-B14F-4D97-AF65-F5344CB8AC3E}">
        <p14:creationId xmlns:p14="http://schemas.microsoft.com/office/powerpoint/2010/main" val="42387167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antithesis</a:t>
            </a:r>
            <a:r>
              <a:rPr lang="en-US" dirty="0"/>
              <a:t> </a:t>
            </a:r>
            <a:br>
              <a:rPr lang="en-US" dirty="0"/>
            </a:br>
            <a:endParaRPr lang="en-US" dirty="0"/>
          </a:p>
        </p:txBody>
      </p:sp>
      <p:sp>
        <p:nvSpPr>
          <p:cNvPr id="3" name="Content Placeholder 2"/>
          <p:cNvSpPr>
            <a:spLocks noGrp="1"/>
          </p:cNvSpPr>
          <p:nvPr>
            <p:ph idx="1"/>
          </p:nvPr>
        </p:nvSpPr>
        <p:spPr>
          <a:xfrm>
            <a:off x="457200" y="1066800"/>
            <a:ext cx="8229600" cy="5486400"/>
          </a:xfrm>
        </p:spPr>
        <p:txBody>
          <a:bodyPr>
            <a:normAutofit fontScale="92500" lnSpcReduction="10000"/>
          </a:bodyPr>
          <a:lstStyle/>
          <a:p>
            <a:r>
              <a:rPr lang="en-US" dirty="0" smtClean="0"/>
              <a:t> (11) a figure of speech characterized by strongly contrasting words, clauses, sentences, or ideas</a:t>
            </a:r>
            <a:r>
              <a:rPr lang="en-US" dirty="0" smtClean="0"/>
              <a:t>.</a:t>
            </a:r>
          </a:p>
          <a:p>
            <a:pPr marL="0" indent="0">
              <a:buNone/>
            </a:pPr>
            <a:endParaRPr lang="en-US" dirty="0" smtClean="0"/>
          </a:p>
          <a:p>
            <a:r>
              <a:rPr lang="en-US" dirty="0" smtClean="0"/>
              <a:t>Everybody doesn't like something, but nobody doesn't like Sara Lee.“</a:t>
            </a:r>
          </a:p>
          <a:p>
            <a:r>
              <a:rPr lang="en-US" dirty="0" smtClean="0"/>
              <a:t>You're easy on the eyes;  Hard on the heart.</a:t>
            </a:r>
          </a:p>
          <a:p>
            <a:r>
              <a:rPr lang="en-US" dirty="0" smtClean="0"/>
              <a:t>One small step for a man, one giant leap for all mankind.</a:t>
            </a:r>
          </a:p>
          <a:p>
            <a:r>
              <a:rPr lang="en-US" dirty="0"/>
              <a:t>Not that I loved Caesar less, but that I loved Rome </a:t>
            </a:r>
            <a:r>
              <a:rPr lang="en-US" dirty="0" smtClean="0"/>
              <a:t>more.</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t>cliché</a:t>
            </a:r>
            <a:r>
              <a:rPr lang="en-US" dirty="0"/>
              <a:t/>
            </a:r>
            <a:br>
              <a:rPr lang="en-US" dirty="0"/>
            </a:br>
            <a:endParaRPr lang="en-US" dirty="0"/>
          </a:p>
        </p:txBody>
      </p:sp>
      <p:sp>
        <p:nvSpPr>
          <p:cNvPr id="3" name="Content Placeholder 2"/>
          <p:cNvSpPr>
            <a:spLocks noGrp="1"/>
          </p:cNvSpPr>
          <p:nvPr>
            <p:ph idx="1"/>
          </p:nvPr>
        </p:nvSpPr>
        <p:spPr>
          <a:xfrm>
            <a:off x="457200" y="1295400"/>
            <a:ext cx="8229600" cy="5562600"/>
          </a:xfrm>
        </p:spPr>
        <p:txBody>
          <a:bodyPr>
            <a:normAutofit lnSpcReduction="10000"/>
          </a:bodyPr>
          <a:lstStyle/>
          <a:p>
            <a:r>
              <a:rPr lang="en-US" dirty="0" smtClean="0"/>
              <a:t>(</a:t>
            </a:r>
            <a:r>
              <a:rPr lang="en-US" dirty="0" smtClean="0"/>
              <a:t>9) any expression so often used that its freshness and clarity have worn </a:t>
            </a:r>
            <a:r>
              <a:rPr lang="en-US" dirty="0" smtClean="0"/>
              <a:t>off</a:t>
            </a:r>
          </a:p>
          <a:p>
            <a:pPr marL="0" indent="0">
              <a:buNone/>
            </a:pPr>
            <a:endParaRPr lang="en-US" dirty="0" smtClean="0"/>
          </a:p>
          <a:p>
            <a:r>
              <a:rPr lang="en-US" dirty="0" smtClean="0"/>
              <a:t>“Whatever.”</a:t>
            </a:r>
          </a:p>
          <a:p>
            <a:r>
              <a:rPr lang="en-US" i="1" dirty="0" smtClean="0"/>
              <a:t>There's no place like home.</a:t>
            </a:r>
          </a:p>
          <a:p>
            <a:r>
              <a:rPr lang="en-US" dirty="0" smtClean="0"/>
              <a:t>When it rains, it pours.</a:t>
            </a:r>
          </a:p>
          <a:p>
            <a:r>
              <a:rPr lang="en-US" dirty="0" smtClean="0"/>
              <a:t>Better late than never.</a:t>
            </a:r>
          </a:p>
          <a:p>
            <a:r>
              <a:rPr lang="en-US" dirty="0" smtClean="0"/>
              <a:t>Roses are red, violets are blue…</a:t>
            </a:r>
          </a:p>
          <a:p>
            <a:r>
              <a:rPr lang="en-US" dirty="0" smtClean="0"/>
              <a:t>He is just green with envy.</a:t>
            </a:r>
            <a:br>
              <a:rPr lang="en-US" dirty="0" smtClean="0"/>
            </a:b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colloquialism</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(11) an expression used in informal conversation but not accepted universally in formal speech or writing</a:t>
            </a:r>
          </a:p>
          <a:p>
            <a:pPr>
              <a:buNone/>
            </a:pPr>
            <a:endParaRPr lang="en-US" dirty="0" smtClean="0"/>
          </a:p>
          <a:p>
            <a:r>
              <a:rPr lang="en-US" dirty="0" smtClean="0"/>
              <a:t>She recently </a:t>
            </a:r>
            <a:r>
              <a:rPr lang="en-US" i="1" dirty="0" smtClean="0"/>
              <a:t>dumped </a:t>
            </a:r>
            <a:r>
              <a:rPr lang="en-US" dirty="0" smtClean="0"/>
              <a:t> her boyfriend.</a:t>
            </a:r>
          </a:p>
          <a:p>
            <a:r>
              <a:rPr lang="en-US" dirty="0" smtClean="0"/>
              <a:t>I was </a:t>
            </a:r>
            <a:r>
              <a:rPr lang="en-US" dirty="0" err="1" smtClean="0"/>
              <a:t>fixin</a:t>
            </a:r>
            <a:r>
              <a:rPr lang="en-US" dirty="0" smtClean="0"/>
              <a:t>’ to head over to </a:t>
            </a:r>
            <a:r>
              <a:rPr lang="en-US" dirty="0" err="1" smtClean="0"/>
              <a:t>Wallyworld</a:t>
            </a:r>
            <a:r>
              <a:rPr lang="en-US" dirty="0" smtClean="0"/>
              <a:t>.</a:t>
            </a:r>
          </a:p>
          <a:p>
            <a:r>
              <a:rPr lang="en-US" dirty="0" smtClean="0"/>
              <a:t>Do y’all want a coke?</a:t>
            </a:r>
          </a:p>
          <a:p>
            <a:pPr>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Connotation and Denotation </a:t>
            </a:r>
            <a:endParaRPr lang="en-US" dirty="0"/>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pPr lvl="0"/>
            <a:r>
              <a:rPr lang="en-US" b="1" dirty="0"/>
              <a:t>connotation </a:t>
            </a:r>
            <a:r>
              <a:rPr lang="en-US" dirty="0"/>
              <a:t>– (9) an association that comes along with a particular word. Connotations relate not to a word's actual meaning (denotation), but rather to the ideas or qualities that are implied by that word; the emotional implication of a word.</a:t>
            </a:r>
          </a:p>
          <a:p>
            <a:pPr lvl="0"/>
            <a:r>
              <a:rPr lang="en-US" b="1" dirty="0"/>
              <a:t>denotation </a:t>
            </a:r>
            <a:r>
              <a:rPr lang="en-US" dirty="0"/>
              <a:t>– (9) the direct meaning of a word without the feelings or suggestions that the word may imply.</a:t>
            </a:r>
          </a:p>
          <a:p>
            <a:r>
              <a:rPr lang="en-US" dirty="0" smtClean="0"/>
              <a:t>House </a:t>
            </a:r>
            <a:r>
              <a:rPr lang="en-US" dirty="0" smtClean="0"/>
              <a:t>and home</a:t>
            </a:r>
          </a:p>
          <a:p>
            <a:r>
              <a:rPr lang="en-US" dirty="0" smtClean="0"/>
              <a:t>Thin </a:t>
            </a:r>
            <a:r>
              <a:rPr lang="en-US" dirty="0" smtClean="0"/>
              <a:t>and skinny</a:t>
            </a:r>
          </a:p>
          <a:p>
            <a:r>
              <a:rPr lang="en-US" dirty="0" smtClean="0"/>
              <a:t>Overweight and obese</a:t>
            </a:r>
          </a:p>
          <a:p>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euphemism</a:t>
            </a:r>
            <a:endParaRPr lang="en-US" dirty="0"/>
          </a:p>
        </p:txBody>
      </p:sp>
      <p:sp>
        <p:nvSpPr>
          <p:cNvPr id="3" name="Content Placeholder 2"/>
          <p:cNvSpPr>
            <a:spLocks noGrp="1"/>
          </p:cNvSpPr>
          <p:nvPr>
            <p:ph idx="1"/>
          </p:nvPr>
        </p:nvSpPr>
        <p:spPr>
          <a:xfrm>
            <a:off x="457200" y="1295400"/>
            <a:ext cx="8229600" cy="5181600"/>
          </a:xfrm>
        </p:spPr>
        <p:txBody>
          <a:bodyPr>
            <a:normAutofit fontScale="85000" lnSpcReduction="10000"/>
          </a:bodyPr>
          <a:lstStyle/>
          <a:p>
            <a:r>
              <a:rPr lang="en-US" dirty="0"/>
              <a:t>(11) used when writing about matters such as sex, violence, death, crimes and "embarrassing" topics. The purpose of euphemisms is to substitute unpleasant and severe words with more genteel ones in order to mask the harshness</a:t>
            </a:r>
            <a:r>
              <a:rPr lang="en-US" dirty="0" smtClean="0"/>
              <a:t>.</a:t>
            </a:r>
          </a:p>
          <a:p>
            <a:pPr marL="0" indent="0">
              <a:buNone/>
            </a:pPr>
            <a:endParaRPr lang="en-US" dirty="0" smtClean="0"/>
          </a:p>
          <a:p>
            <a:r>
              <a:rPr lang="en-US" dirty="0" smtClean="0"/>
              <a:t>Garbage </a:t>
            </a:r>
            <a:r>
              <a:rPr lang="en-US" dirty="0" smtClean="0"/>
              <a:t>collector  is a sanitation engineer.</a:t>
            </a:r>
          </a:p>
          <a:p>
            <a:r>
              <a:rPr lang="en-US" dirty="0" smtClean="0"/>
              <a:t>Dead becomes eternal rest,  great beyond, or even kicked the bucket.</a:t>
            </a:r>
          </a:p>
          <a:p>
            <a:r>
              <a:rPr lang="en-US" dirty="0" smtClean="0"/>
              <a:t>You didn’t fail.  You achieved limited success.</a:t>
            </a:r>
          </a:p>
          <a:p>
            <a:r>
              <a:rPr lang="en-US" dirty="0" smtClean="0"/>
              <a:t>It wasn’t a speeding ticket.  It’s  a certificate of exceptional movement.</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foreshadowing</a:t>
            </a:r>
            <a:endParaRPr lang="en-US" dirty="0"/>
          </a:p>
        </p:txBody>
      </p:sp>
      <p:sp>
        <p:nvSpPr>
          <p:cNvPr id="3" name="Content Placeholder 2"/>
          <p:cNvSpPr>
            <a:spLocks noGrp="1"/>
          </p:cNvSpPr>
          <p:nvPr>
            <p:ph idx="1"/>
          </p:nvPr>
        </p:nvSpPr>
        <p:spPr>
          <a:xfrm>
            <a:off x="457200" y="1600200"/>
            <a:ext cx="8229600" cy="4876800"/>
          </a:xfrm>
        </p:spPr>
        <p:txBody>
          <a:bodyPr>
            <a:normAutofit fontScale="55000" lnSpcReduction="20000"/>
          </a:bodyPr>
          <a:lstStyle/>
          <a:p>
            <a:r>
              <a:rPr lang="en-US" sz="5500" dirty="0" smtClean="0"/>
              <a:t>(8) The use of clues by the author to prepare readers for events that will happen in a story.  It is not directly stated.</a:t>
            </a:r>
          </a:p>
          <a:p>
            <a:pPr>
              <a:buNone/>
            </a:pPr>
            <a:endParaRPr lang="en-US" sz="5500" dirty="0" smtClean="0"/>
          </a:p>
          <a:p>
            <a:r>
              <a:rPr lang="en-US" sz="5500" dirty="0" smtClean="0"/>
              <a:t>“I knew it was going to be a bad day.”  Not foreshadowing.</a:t>
            </a:r>
          </a:p>
          <a:p>
            <a:r>
              <a:rPr lang="en-US" sz="5500" dirty="0" smtClean="0"/>
              <a:t>“There are more birds about than usual...And daring. Some of them taking no notice of the tractor. One or two gulls came so close to my head this afternoon I thought they'd knock my cap off."  From </a:t>
            </a:r>
            <a:r>
              <a:rPr lang="en-US" sz="5500" i="1" dirty="0" smtClean="0"/>
              <a:t>The Birds</a:t>
            </a:r>
            <a:r>
              <a:rPr lang="en-US" sz="5500" dirty="0" smtClean="0"/>
              <a:t>.</a:t>
            </a:r>
            <a:br>
              <a:rPr lang="en-US" sz="5500" dirty="0" smtClean="0"/>
            </a:br>
            <a:r>
              <a:rPr lang="en-US" dirty="0" smtClean="0"/>
              <a:t/>
            </a:r>
            <a:br>
              <a:rPr lang="en-US" dirty="0" smtClean="0"/>
            </a:br>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758</TotalTime>
  <Words>1605</Words>
  <Application>Microsoft Office PowerPoint</Application>
  <PresentationFormat>On-screen Show (4:3)</PresentationFormat>
  <Paragraphs>146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Figurative Language</vt:lpstr>
      <vt:lpstr>alliteration </vt:lpstr>
      <vt:lpstr>allusion </vt:lpstr>
      <vt:lpstr>antithesis  </vt:lpstr>
      <vt:lpstr> cliché </vt:lpstr>
      <vt:lpstr>colloquialism </vt:lpstr>
      <vt:lpstr>Connotation and Denotation </vt:lpstr>
      <vt:lpstr>euphemism</vt:lpstr>
      <vt:lpstr>foreshadowing</vt:lpstr>
      <vt:lpstr>hyperbole  </vt:lpstr>
      <vt:lpstr>idiom </vt:lpstr>
      <vt:lpstr>imagery </vt:lpstr>
      <vt:lpstr>inversion</vt:lpstr>
      <vt:lpstr>juxtaposition</vt:lpstr>
      <vt:lpstr>metaphor </vt:lpstr>
      <vt:lpstr>onomatopoeia  </vt:lpstr>
      <vt:lpstr>oxymoron  </vt:lpstr>
      <vt:lpstr>paradox  </vt:lpstr>
      <vt:lpstr>personification. </vt:lpstr>
      <vt:lpstr>pun</vt:lpstr>
      <vt:lpstr>rhetorical question</vt:lpstr>
      <vt:lpstr>symbolism  </vt:lpstr>
      <vt:lpstr>synecdoche  </vt:lpstr>
      <vt:lpstr>understatement. </vt:lpstr>
    </vt:vector>
  </TitlesOfParts>
  <Company>Denton ISD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Figurative Language</dc:title>
  <dc:creator>Administrator</dc:creator>
  <cp:lastModifiedBy>repair</cp:lastModifiedBy>
  <cp:revision>60</cp:revision>
  <dcterms:created xsi:type="dcterms:W3CDTF">2010-09-24T16:52:27Z</dcterms:created>
  <dcterms:modified xsi:type="dcterms:W3CDTF">2012-09-24T20:35:37Z</dcterms:modified>
</cp:coreProperties>
</file>