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8" r:id="rId2"/>
    <p:sldId id="256" r:id="rId3"/>
    <p:sldId id="257" r:id="rId4"/>
    <p:sldId id="277" r:id="rId5"/>
    <p:sldId id="258" r:id="rId6"/>
    <p:sldId id="259" r:id="rId7"/>
    <p:sldId id="260" r:id="rId8"/>
    <p:sldId id="262" r:id="rId9"/>
    <p:sldId id="261" r:id="rId10"/>
    <p:sldId id="263" r:id="rId11"/>
    <p:sldId id="284" r:id="rId12"/>
    <p:sldId id="280" r:id="rId13"/>
    <p:sldId id="283" r:id="rId14"/>
    <p:sldId id="279" r:id="rId15"/>
    <p:sldId id="282" r:id="rId16"/>
    <p:sldId id="281" r:id="rId17"/>
    <p:sldId id="285" r:id="rId18"/>
    <p:sldId id="286" r:id="rId19"/>
    <p:sldId id="264" r:id="rId20"/>
    <p:sldId id="272" r:id="rId21"/>
    <p:sldId id="271" r:id="rId22"/>
    <p:sldId id="265" r:id="rId23"/>
    <p:sldId id="268" r:id="rId24"/>
    <p:sldId id="273" r:id="rId25"/>
    <p:sldId id="266" r:id="rId26"/>
    <p:sldId id="267" r:id="rId27"/>
    <p:sldId id="269" r:id="rId28"/>
    <p:sldId id="275" r:id="rId29"/>
    <p:sldId id="270" r:id="rId30"/>
    <p:sldId id="276" r:id="rId31"/>
    <p:sldId id="287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EEFE"/>
    <a:srgbClr val="96EAFE"/>
    <a:srgbClr val="7C5989"/>
    <a:srgbClr val="000066"/>
    <a:srgbClr val="4D6B89"/>
    <a:srgbClr val="384E64"/>
    <a:srgbClr val="274E75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2" autoAdjust="0"/>
    <p:restoredTop sz="58926" autoAdjust="0"/>
  </p:normalViewPr>
  <p:slideViewPr>
    <p:cSldViewPr>
      <p:cViewPr varScale="1">
        <p:scale>
          <a:sx n="66" d="100"/>
          <a:sy n="66" d="100"/>
        </p:scale>
        <p:origin x="14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5CB49-9C18-49A7-9001-2CDC88E6D99A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BDE95-364D-401F-8CFD-5D5B4500B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58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DE95-364D-401F-8CFD-5D5B4500BE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1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DE95-364D-401F-8CFD-5D5B4500BE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0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There’s been a traditional system in Japan</a:t>
            </a:r>
            <a:r>
              <a:rPr lang="en-US" baseline="0" dirty="0" smtClean="0"/>
              <a:t>, and there’s a turning point where the traditional government, the Ashikaga </a:t>
            </a:r>
            <a:r>
              <a:rPr lang="en-US" baseline="0" dirty="0" err="1" smtClean="0"/>
              <a:t>Shogunate</a:t>
            </a:r>
            <a:r>
              <a:rPr lang="en-US" baseline="0" dirty="0" smtClean="0"/>
              <a:t>, falls apart – after previous attempts under rulers like Prince </a:t>
            </a:r>
            <a:r>
              <a:rPr lang="en-US" baseline="0" dirty="0" err="1" smtClean="0"/>
              <a:t>Shotoku</a:t>
            </a:r>
            <a:r>
              <a:rPr lang="en-US" baseline="0" dirty="0" smtClean="0"/>
              <a:t> to unify Japan</a:t>
            </a:r>
          </a:p>
          <a:p>
            <a:r>
              <a:rPr lang="en-US" baseline="0" dirty="0" smtClean="0"/>
              <a:t>(a good cutting off point – there’s reasons for why this is a break from Japan traditions)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Period of </a:t>
            </a:r>
            <a:r>
              <a:rPr lang="en-US" b="1" baseline="0" dirty="0" smtClean="0"/>
              <a:t>Warring States </a:t>
            </a:r>
            <a:r>
              <a:rPr lang="en-US" b="0" baseline="0" dirty="0" smtClean="0"/>
              <a:t>in the 15</a:t>
            </a:r>
            <a:r>
              <a:rPr lang="en-US" b="0" baseline="30000" dirty="0" smtClean="0"/>
              <a:t>th</a:t>
            </a:r>
            <a:r>
              <a:rPr lang="en-US" b="0" baseline="0" dirty="0" smtClean="0"/>
              <a:t> century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Daimyos (local leaders) and people below with very loose </a:t>
            </a:r>
            <a:r>
              <a:rPr lang="en-US" baseline="0" dirty="0" err="1" smtClean="0"/>
              <a:t>allleigance</a:t>
            </a:r>
            <a:r>
              <a:rPr lang="en-US" baseline="0" dirty="0" smtClean="0"/>
              <a:t> to him – not a lot of central authority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Daimyos enacting their own laws, Europeans give guns to the southern daimyo, so now they’re just fighting – but with guns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But, it’s about to unify – a lot!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baseline="0" dirty="0" smtClean="0"/>
              <a:t>The Three Great Unifiers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Oda Nobunaga – late 1500s – seizes the capital of Kyoto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From a minor family, kind of an obscure one right next to Kyoto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Attempts to consolidate his rule by defeating his rivals and conquering Japan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It works! Until he dies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baseline="0" dirty="0" err="1" smtClean="0"/>
              <a:t>Totoyomi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Hideyoshi</a:t>
            </a:r>
            <a:endParaRPr lang="en-US" b="0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Farmer’s son who’s worked his way up through the ranks to become a military commander – next best general to </a:t>
            </a:r>
            <a:r>
              <a:rPr lang="en-US" b="0" baseline="0" dirty="0" err="1" smtClean="0"/>
              <a:t>succeeed</a:t>
            </a:r>
            <a:r>
              <a:rPr lang="en-US" b="0" baseline="0" dirty="0" smtClean="0"/>
              <a:t> Nobunaga – temporarily unites Japan in 1590, gets all the local daimyo to listen to him, creates a national currency, invades Korea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He’s like someone naming himself “Donald </a:t>
            </a:r>
            <a:r>
              <a:rPr lang="en-US" b="0" baseline="0" dirty="0" err="1" smtClean="0"/>
              <a:t>Goodpresident</a:t>
            </a:r>
            <a:r>
              <a:rPr lang="en-US" b="0" baseline="0" dirty="0" smtClean="0"/>
              <a:t>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But it’s still very local – the daimyo just swear allegiance to him and go on “sword hunts” to disarm the population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Tokugawa </a:t>
            </a:r>
            <a:r>
              <a:rPr lang="en-US" b="0" baseline="0" dirty="0" err="1" smtClean="0"/>
              <a:t>Ieyasu</a:t>
            </a:r>
            <a:r>
              <a:rPr lang="en-US" b="0" baseline="0" dirty="0" smtClean="0"/>
              <a:t> – moves in to fill the vacuum, and he’s the guy who sticks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Moves out of Korea, a general to </a:t>
            </a:r>
            <a:r>
              <a:rPr lang="en-US" b="0" baseline="0" dirty="0" err="1" smtClean="0"/>
              <a:t>Hideyoshi</a:t>
            </a:r>
            <a:r>
              <a:rPr lang="en-US" b="0" baseline="0" dirty="0" smtClean="0"/>
              <a:t>, focuses on ruling Japan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Moves capital to Edo (Tokyo) and </a:t>
            </a:r>
            <a:r>
              <a:rPr lang="en-US" b="0" baseline="0" dirty="0" err="1" smtClean="0"/>
              <a:t>restablishes</a:t>
            </a:r>
            <a:r>
              <a:rPr lang="en-US" b="0" baseline="0" dirty="0" smtClean="0"/>
              <a:t> stability, reclaims the title of </a:t>
            </a:r>
            <a:r>
              <a:rPr lang="en-US" b="1" baseline="0" dirty="0" smtClean="0"/>
              <a:t>shogun </a:t>
            </a:r>
            <a:r>
              <a:rPr lang="en-US" b="0" baseline="0" dirty="0" smtClean="0"/>
              <a:t>for the first of these three guys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Peace for like 300+ years, until the mid-1800s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Priority one – </a:t>
            </a:r>
            <a:r>
              <a:rPr lang="en-US" b="0" baseline="0" dirty="0" err="1" smtClean="0"/>
              <a:t>gotta</a:t>
            </a:r>
            <a:r>
              <a:rPr lang="en-US" b="0" baseline="0" dirty="0" smtClean="0"/>
              <a:t> control the local lords – the daimyo have a lot of local power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Ostensibly autonomous, allowed to collect their own taxes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BUT  -- Tokugawa’s like, cool – you </a:t>
            </a:r>
            <a:r>
              <a:rPr lang="en-US" b="0" baseline="0" dirty="0" err="1" smtClean="0"/>
              <a:t>gotta</a:t>
            </a:r>
            <a:r>
              <a:rPr lang="en-US" b="0" baseline="0" dirty="0" smtClean="0"/>
              <a:t> keep two houses, one in your local domain and one at Edo – which gets expense!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DE95-364D-401F-8CFD-5D5B4500BE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59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Previously, the samurai were retainers</a:t>
            </a:r>
            <a:r>
              <a:rPr lang="en-US" baseline="0" dirty="0" smtClean="0"/>
              <a:t> to the daimyo – over time the Tokugawa tinker with this, make them salaried (to make it a less personal and more business-y relationship) – later they </a:t>
            </a:r>
            <a:r>
              <a:rPr lang="en-US" baseline="0" dirty="0" err="1" smtClean="0"/>
              <a:t>kinda</a:t>
            </a:r>
            <a:r>
              <a:rPr lang="en-US" baseline="0" dirty="0" smtClean="0"/>
              <a:t> stop being a warrior class, have to live in castle towns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DE95-364D-401F-8CFD-5D5B4500BE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18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While all of this is</a:t>
            </a:r>
            <a:r>
              <a:rPr lang="en-US" baseline="0" dirty="0" smtClean="0"/>
              <a:t> unification is going down, the Europeans show up – oops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Portuguese might have been blown off course to get there? But by the mid 1500s, they’re stopping at a regular basis to trade between Japan, China, Southeast Asia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Welcomed at first – leaders are a little ambivalent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Traders/merchants super cool w/ expanding trade, when Ming dynasty tries to ban trade in the 1530s, Japanese merchants turn to piracy, because, </a:t>
            </a:r>
            <a:r>
              <a:rPr lang="en-US" baseline="0" dirty="0" err="1" smtClean="0"/>
              <a:t>y’know</a:t>
            </a:r>
            <a:r>
              <a:rPr lang="en-US" baseline="0" dirty="0" smtClean="0"/>
              <a:t>, the $$$ (Japan and China leaders are like, </a:t>
            </a:r>
            <a:r>
              <a:rPr lang="en-US" baseline="0" dirty="0" err="1" smtClean="0"/>
              <a:t>noooo</a:t>
            </a:r>
            <a:r>
              <a:rPr lang="en-US" baseline="0" dirty="0" smtClean="0"/>
              <a:t>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Europeans show up @ court bringing goods – clocks, guns, printing press,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At first, they purchase guns, then learn how to make them – useful by </a:t>
            </a:r>
            <a:r>
              <a:rPr lang="en-US" baseline="0" dirty="0" err="1" smtClean="0"/>
              <a:t>Hideyoshi</a:t>
            </a:r>
            <a:r>
              <a:rPr lang="en-US" baseline="0" dirty="0" smtClean="0"/>
              <a:t>/etc. to help unify Japan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Borrow ideas of castles </a:t>
            </a:r>
            <a:r>
              <a:rPr lang="en-US" baseline="0" dirty="0" smtClean="0">
                <a:sym typeface="Wingdings" panose="05000000000000000000" pitchFamily="2" charset="2"/>
              </a:rPr>
              <a:t> castle towns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Also, new ideas in the form of Christianity!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Missionaries come with too! – Francis Xavier is really bad at translating so he messes up some sacred concepts – but start converting thousands of Japanese in the southern islands, Kyushu, etc.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This freaks out the social order --- Pope claims loyalty of the Japanese Christians, and Europeans have a way of messing with </a:t>
            </a:r>
            <a:r>
              <a:rPr lang="en-US" baseline="0" dirty="0" err="1" smtClean="0"/>
              <a:t>yr</a:t>
            </a:r>
            <a:r>
              <a:rPr lang="en-US" baseline="0" dirty="0" smtClean="0"/>
              <a:t> business, so, what do….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SOLUTION ONE – try to control the Catholics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Kick out the missionaries – doesn’t work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More active banning/persecution – </a:t>
            </a:r>
            <a:r>
              <a:rPr lang="en-US" baseline="0" dirty="0" err="1" smtClean="0"/>
              <a:t>Hideyoshi</a:t>
            </a:r>
            <a:r>
              <a:rPr lang="en-US" baseline="0" dirty="0" smtClean="0"/>
              <a:t> declares Japan as “the land of the </a:t>
            </a:r>
            <a:r>
              <a:rPr lang="en-US" baseline="0" dirty="0" err="1" smtClean="0"/>
              <a:t>gosd</a:t>
            </a:r>
            <a:r>
              <a:rPr lang="en-US" baseline="0" dirty="0" smtClean="0"/>
              <a:t>” – it’s “</a:t>
            </a:r>
            <a:r>
              <a:rPr lang="en-US" baseline="0" dirty="0" err="1" smtClean="0"/>
              <a:t>sacriligeous</a:t>
            </a:r>
            <a:r>
              <a:rPr lang="en-US" baseline="0" dirty="0" smtClean="0"/>
              <a:t>” (and to be fair the Christians were destroying Shinto shrines)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Merchants are allowed – but the missionaries protest, Franciscans don’t want to listen </a:t>
            </a:r>
            <a:r>
              <a:rPr lang="en-US" baseline="0" dirty="0" smtClean="0">
                <a:sym typeface="Wingdings" panose="05000000000000000000" pitchFamily="2" charset="2"/>
              </a:rPr>
              <a:t> orders eviction of all missionaries, persecution/crucifixion, bloody revolts suppressed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SOLUTION 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 Well, let’s ban trade/contact, or at least strictly limit 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Close major foreign factories, close all the trading ports, ban Japanese from foreign contacts and trade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EXCEPT FOR one Dutch community, that can bring one ship a year, and hang out for a few months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DE95-364D-401F-8CFD-5D5B4500BE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6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Long</a:t>
            </a:r>
            <a:r>
              <a:rPr lang="en-US" b="1" baseline="0" dirty="0" smtClean="0"/>
              <a:t> period of peace under the Tokugawa </a:t>
            </a:r>
            <a:r>
              <a:rPr lang="en-US" b="1" baseline="0" dirty="0" err="1" smtClean="0"/>
              <a:t>shogunate</a:t>
            </a:r>
            <a:r>
              <a:rPr lang="en-US" b="1" baseline="0" dirty="0" smtClean="0"/>
              <a:t> </a:t>
            </a:r>
            <a:r>
              <a:rPr lang="en-US" b="1" baseline="0" dirty="0" smtClean="0">
                <a:sym typeface="Wingdings" panose="05000000000000000000" pitchFamily="2" charset="2"/>
              </a:rPr>
              <a:t> movement towards capitalism, rise in commerce and manufacturing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>
                <a:sym typeface="Wingdings" panose="05000000000000000000" pitchFamily="2" charset="2"/>
              </a:rPr>
              <a:t>Agriculture expands (doubles)  new technology and more land to grow crops on  increased standard of living, population increase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DE95-364D-401F-8CFD-5D5B4500BE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7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DE95-364D-401F-8CFD-5D5B4500BE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84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DE95-364D-401F-8CFD-5D5B4500BE3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82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DE95-364D-401F-8CFD-5D5B4500BE3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44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DE95-364D-401F-8CFD-5D5B4500BE3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72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DE95-364D-401F-8CFD-5D5B4500BE3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07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Reasons for Ming decline: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 series of weak emperors</a:t>
            </a:r>
            <a:r>
              <a:rPr lang="en-US" baseline="0" dirty="0" smtClean="0"/>
              <a:t>/weak rulers </a:t>
            </a:r>
            <a:r>
              <a:rPr lang="en-US" baseline="0" dirty="0" smtClean="0">
                <a:sym typeface="Wingdings" panose="05000000000000000000" pitchFamily="2" charset="2"/>
              </a:rPr>
              <a:t> corruption, inefficiency, concentration of land ownership, peasant rebellions and famine along the northern frontier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High taxes (w/ increase </a:t>
            </a:r>
            <a:r>
              <a:rPr lang="en-US" baseline="0" dirty="0" err="1" smtClean="0">
                <a:sym typeface="Wingdings" panose="05000000000000000000" pitchFamily="2" charset="2"/>
              </a:rPr>
              <a:t>bc</a:t>
            </a:r>
            <a:r>
              <a:rPr lang="en-US" baseline="0" dirty="0" smtClean="0">
                <a:sym typeface="Wingdings" panose="05000000000000000000" pitchFamily="2" charset="2"/>
              </a:rPr>
              <a:t> rulers and officials are taking some off the top)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Foreign silver pours in pay for Chinese goods, inflation  English/Dutch start interrupting the trade w/ the Spanish, w/ drops silver imports, raises its price, and freaks everyone out again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Crop yields &amp; harsh weather  famine, makes it harder for the government to provide food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Final straw: </a:t>
            </a:r>
            <a:r>
              <a:rPr lang="en-US" b="1" baseline="0" dirty="0" smtClean="0">
                <a:sym typeface="Wingdings" panose="05000000000000000000" pitchFamily="2" charset="2"/>
              </a:rPr>
              <a:t>epidemic devastates population  peasant revolt under a postal worker, Li </a:t>
            </a:r>
            <a:r>
              <a:rPr lang="en-US" b="1" baseline="0" dirty="0" err="1" smtClean="0">
                <a:sym typeface="Wingdings" panose="05000000000000000000" pitchFamily="2" charset="2"/>
              </a:rPr>
              <a:t>Zicheng</a:t>
            </a:r>
            <a:r>
              <a:rPr lang="en-US" b="1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smtClean="0">
                <a:sym typeface="Wingdings" panose="05000000000000000000" pitchFamily="2" charset="2"/>
              </a:rPr>
              <a:t>– captures capital in 1644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>
                <a:sym typeface="Wingdings" panose="05000000000000000000" pitchFamily="2" charset="2"/>
              </a:rPr>
              <a:t>Last Ming emperor dies hanging himself from a tree in the palace </a:t>
            </a:r>
            <a:r>
              <a:rPr lang="en-US" b="0" baseline="0" dirty="0" err="1" smtClean="0">
                <a:sym typeface="Wingdings" panose="05000000000000000000" pitchFamily="2" charset="2"/>
              </a:rPr>
              <a:t>gardern</a:t>
            </a:r>
            <a:endParaRPr lang="en-US" b="0" baseline="0" dirty="0" smtClean="0">
              <a:sym typeface="Wingdings" panose="05000000000000000000" pitchFamily="2" charset="2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>
                <a:sym typeface="Wingdings" panose="05000000000000000000" pitchFamily="2" charset="2"/>
              </a:rPr>
              <a:t>Ming had dealt w/ their northern nomadic neighbors through alliances &amp; trade privileges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One of them is  the Manchus (modern-day Manchuria, ne of Great Wall)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Are like, “</a:t>
            </a:r>
            <a:r>
              <a:rPr lang="en-US" baseline="0" dirty="0" err="1" smtClean="0">
                <a:sym typeface="Wingdings" panose="05000000000000000000" pitchFamily="2" charset="2"/>
              </a:rPr>
              <a:t>yo</a:t>
            </a:r>
            <a:r>
              <a:rPr lang="en-US" baseline="0" dirty="0" smtClean="0">
                <a:sym typeface="Wingdings" panose="05000000000000000000" pitchFamily="2" charset="2"/>
              </a:rPr>
              <a:t>, let’s overthrow the rebels that just overthrew the Ming dynasty” &amp; team up with the military commanders that just deserted the Ming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DE95-364D-401F-8CFD-5D5B4500BE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13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DE95-364D-401F-8CFD-5D5B4500BE3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74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DE95-364D-401F-8CFD-5D5B4500BE3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433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DE95-364D-401F-8CFD-5D5B4500BE3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3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CHINA’S RULED BY FOREIGNERS AGAIN</a:t>
            </a:r>
            <a:r>
              <a:rPr lang="en-US" baseline="0" dirty="0" smtClean="0"/>
              <a:t> but this time it works better than the Mongols!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Mongols had tried to impose their own methods of ruling – rule China in a “Mongol style”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Manchus take the Chinese political system and adapt themselves into it – eventually people consider them legit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“Lose your hair or lose your head”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err="1" smtClean="0"/>
              <a:t>Kangzi</a:t>
            </a:r>
            <a:r>
              <a:rPr lang="en-US" baseline="0" dirty="0" smtClean="0"/>
              <a:t> &amp; Qianlong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Like the Ming, a couple of rulers early-on who are successful at regaining socioeconomic security &amp; control in China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Kangzi</a:t>
            </a:r>
            <a:r>
              <a:rPr lang="en-US" baseline="0" dirty="0" smtClean="0"/>
              <a:t> takes over at the tender age of seven – cultivates the supports of scholars, extends empire along the northern and western borders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Political structure: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Keep the Ming political system – stress their devotion to the principles of Confucianism – Kangxi studies Confucian classics and issues “sacred edicts” for the empire to follow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Manchu’s are legally distinct from the rest of China (2% of the top) – did not allow Chinese intermarriage, immigration to Manchuria/ Mongolia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Created </a:t>
            </a:r>
            <a:r>
              <a:rPr lang="en-US" b="1" baseline="0" dirty="0" smtClean="0"/>
              <a:t>banners</a:t>
            </a:r>
            <a:r>
              <a:rPr lang="en-US" b="0" baseline="0" dirty="0" smtClean="0"/>
              <a:t> (eight military units stationed throughout China in various locations) as a fighting force, way of maintaining power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BUT allow ethnic Chinese people into the imperial administration: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Diarchy</a:t>
            </a:r>
            <a:r>
              <a:rPr lang="en-US" b="0" baseline="0" dirty="0" smtClean="0"/>
              <a:t> – administrative positions are shared equally by Chinese &amp; Manchu peoples (both in higher-up &amp; regional governments) not perfect but works well</a:t>
            </a:r>
            <a:endParaRPr lang="en-US" b="1" baseline="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DE95-364D-401F-8CFD-5D5B4500BE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73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b="1" baseline="0" dirty="0" smtClean="0"/>
              <a:t>kowtow </a:t>
            </a:r>
            <a:r>
              <a:rPr lang="en-US" b="0" baseline="0" dirty="0" smtClean="0"/>
              <a:t>causes drama when the Russian tsar comes to visit (hoping to trade fur between Siberia and Manchuria) and his envoys refuse to perform the </a:t>
            </a:r>
            <a:r>
              <a:rPr lang="en-US" b="1" baseline="0" dirty="0" smtClean="0"/>
              <a:t>kowtow </a:t>
            </a:r>
            <a:r>
              <a:rPr lang="en-US" b="0" baseline="0" dirty="0" smtClean="0"/>
              <a:t>--- traditionally, all people in his court, especially all foreign ambassadors, are supposed to do this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DE95-364D-401F-8CFD-5D5B4500BE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3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Ming</a:t>
            </a:r>
            <a:r>
              <a:rPr lang="en-US" baseline="0" dirty="0" smtClean="0"/>
              <a:t> China restore traditional patterns of the family, Qing maintain those traditions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Extended family plays a key role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Three to four generations under one roof – when a son marries, he and his wife come live in a new unit on the family home (if they have the money to do so)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Maybe only like 40% --- some families didn’t have enough land to support an extended household – there’s a theory here that the young would support the old as they age, and so on…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 </a:t>
            </a:r>
            <a:r>
              <a:rPr lang="en-US" b="1" baseline="0" dirty="0" smtClean="0"/>
              <a:t>labor-intensive economy </a:t>
            </a:r>
            <a:r>
              <a:rPr lang="en-US" b="0" baseline="0" dirty="0" smtClean="0"/>
              <a:t>based on the </a:t>
            </a:r>
            <a:r>
              <a:rPr lang="en-US" b="1" baseline="0" dirty="0" smtClean="0"/>
              <a:t>cultivation of rice </a:t>
            </a:r>
            <a:r>
              <a:rPr lang="en-US" b="0" baseline="0" dirty="0" smtClean="0"/>
              <a:t>– China needs large families to help with the harvest and provide security for older family members – it’s a source of a lot of employment, sometimes the source of government &amp; justice (state-individual relations) – because there’s not a lot of outside economic opportunity besides this at times</a:t>
            </a:r>
            <a:endParaRPr lang="en-US" b="1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Clans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Dozens to hundreds of joint/nuclear families linked by a clan council of elders – benefits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Can rent out lands to poorer families, richer </a:t>
            </a:r>
            <a:r>
              <a:rPr lang="en-US" baseline="0" dirty="0" err="1" smtClean="0"/>
              <a:t>fams</a:t>
            </a:r>
            <a:r>
              <a:rPr lang="en-US" baseline="0" dirty="0" smtClean="0"/>
              <a:t> can support poor – can sometimes provide educational support – not universal, maybe surviving from an earlier era of China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Gender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Emperor </a:t>
            </a:r>
            <a:r>
              <a:rPr lang="en-US" b="1" baseline="0" dirty="0" err="1" smtClean="0"/>
              <a:t>Kangzi’s</a:t>
            </a:r>
            <a:r>
              <a:rPr lang="en-US" b="1" baseline="0" dirty="0" smtClean="0"/>
              <a:t> Sacred Edict – </a:t>
            </a:r>
            <a:r>
              <a:rPr lang="en-US" b="0" baseline="0" dirty="0" smtClean="0"/>
              <a:t>the first two rules are filial piety and loyalty to the family – oldest male has the rule everyone </a:t>
            </a:r>
            <a:r>
              <a:rPr lang="en-US" b="0" baseline="0" dirty="0" err="1" smtClean="0"/>
              <a:t>gotta</a:t>
            </a:r>
            <a:r>
              <a:rPr lang="en-US" b="0" baseline="0" dirty="0" smtClean="0"/>
              <a:t> listen to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Arranged marriages are the norm – not romance-based, would actually go against the  goal of benefiting the larger family unit – couple sometimes wouldn’t meet until the actual ceremony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Ostensibly the father is supposed to provide support for wife and children and treat people in his care w/ love and compassion – but like, privileges w/o following through responsibilities is a real thing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Males</a:t>
            </a:r>
            <a:r>
              <a:rPr lang="en-US" b="0" baseline="0" dirty="0" smtClean="0"/>
              <a:t> are preferred –- continues the patriarchal line (female infanticide – if the woman marries your family has to pay a dowry)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Women are “very secluded and virtuous, a very rare thing to see a woman in the cities and large towns unless she is an old crone” --- work rural era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Ideas that men are the only ones that can carry on sacred rituals, have talent to govern others --- widows often have all her relatives who push her to remarry so that they’d get all her property and the original dowry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No divorce rights or property rights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Sometimes took a role in the family (budget, educating children, Confucian schooling a little) – in novels, treated as maids/love objects – there’s an unfortunate trend of suicide among young brides and widows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="0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DE95-364D-401F-8CFD-5D5B4500BE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10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DE95-364D-401F-8CFD-5D5B4500BE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67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During the Ming &amp; Qing, remains</a:t>
            </a:r>
            <a:r>
              <a:rPr lang="en-US" baseline="0" dirty="0" smtClean="0"/>
              <a:t> a predominantly agricultural society – 85% farmers – but economy changing &amp; leading to rapid growth of a new industrial/commercial sector – starts growing under contact w/ outside world, and sometimes it makes China a </a:t>
            </a:r>
            <a:r>
              <a:rPr lang="en-US" i="1" baseline="0" dirty="0" smtClean="0"/>
              <a:t>little bit uncomfortable </a:t>
            </a:r>
            <a:endParaRPr lang="en-US" i="0" baseline="0" dirty="0" smtClean="0"/>
          </a:p>
          <a:p>
            <a:endParaRPr lang="en-US" i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baseline="0" dirty="0" smtClean="0"/>
              <a:t>Population growth from 80 million in 14</a:t>
            </a:r>
            <a:r>
              <a:rPr lang="en-US" i="0" baseline="30000" dirty="0" smtClean="0"/>
              <a:t>th</a:t>
            </a:r>
            <a:r>
              <a:rPr lang="en-US" i="0" baseline="0" dirty="0" smtClean="0"/>
              <a:t> century to 300 million in 1800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baseline="0" dirty="0" smtClean="0"/>
              <a:t>Had remained between 50-100 mil for centuries, rising when times are good and falling when things are worse (foreign invasion/</a:t>
            </a:r>
            <a:r>
              <a:rPr lang="en-US" i="0" baseline="0" dirty="0" err="1" smtClean="0"/>
              <a:t>etc</a:t>
            </a:r>
            <a:r>
              <a:rPr lang="en-US" i="0" baseline="0" dirty="0" smtClean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baseline="0" dirty="0" smtClean="0"/>
              <a:t>Reasons: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i="0" baseline="0" dirty="0" smtClean="0"/>
              <a:t>Relatively long period of peace under the early Qing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i="0" baseline="0" dirty="0" smtClean="0"/>
              <a:t>Intro of new crops from the Americas like peanuts, sweet potatoes, maize (not a lot of irrigation needed)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i="0" baseline="0" dirty="0" smtClean="0"/>
              <a:t>New faster growing rice from SE Asia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baseline="0" dirty="0" smtClean="0">
                <a:sym typeface="Wingdings" panose="05000000000000000000" pitchFamily="2" charset="2"/>
              </a:rPr>
              <a:t> starts using up all the available land to grow crops  pressure on bad harvests/natural disasters, strain on resources, tension over rural hunger/poverty &amp; if rich people are owning too much/all of the land (yes)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i="0" baseline="0" dirty="0" smtClean="0">
              <a:sym typeface="Wingdings" panose="05000000000000000000" pitchFamily="2" charset="2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i="0" baseline="0" dirty="0" smtClean="0">
                <a:sym typeface="Wingdings" panose="05000000000000000000" pitchFamily="2" charset="2"/>
              </a:rPr>
              <a:t>ALSO, a growth in manufacturing/commerce &amp; trade with the “outside world”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i="0" baseline="0" dirty="0" smtClean="0">
                <a:sym typeface="Wingdings" panose="05000000000000000000" pitchFamily="2" charset="2"/>
              </a:rPr>
              <a:t>Starts in the Ming dynasty – peace and prosperity  merchants and manufacturers start expanding their trade beyond the usual borders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baseline="0" dirty="0" smtClean="0">
                <a:sym typeface="Wingdings" panose="05000000000000000000" pitchFamily="2" charset="2"/>
              </a:rPr>
              <a:t>Trade in silk, metal, wood, cotton, tobacco, cotton – starts expanding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baseline="0" dirty="0" smtClean="0">
                <a:sym typeface="Wingdings" panose="05000000000000000000" pitchFamily="2" charset="2"/>
              </a:rPr>
              <a:t>Ming court stops banning it, and start trading w/ the rest of the world  </a:t>
            </a:r>
            <a:r>
              <a:rPr lang="en-US" b="1" i="0" baseline="0" dirty="0" smtClean="0">
                <a:sym typeface="Wingdings" panose="05000000000000000000" pitchFamily="2" charset="2"/>
              </a:rPr>
              <a:t>trade surplus </a:t>
            </a:r>
            <a:r>
              <a:rPr lang="en-US" b="0" i="0" baseline="0" dirty="0" smtClean="0">
                <a:sym typeface="Wingdings" panose="05000000000000000000" pitchFamily="2" charset="2"/>
              </a:rPr>
              <a:t>(more silver coming in than stuff going out)  causes economic problems and distortions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baseline="0" dirty="0" smtClean="0">
                <a:sym typeface="Wingdings" panose="05000000000000000000" pitchFamily="2" charset="2"/>
              </a:rPr>
              <a:t>Restrictions on outsiders – can only trade through certain ports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i="0" baseline="0" dirty="0" smtClean="0">
                <a:sym typeface="Wingdings" panose="05000000000000000000" pitchFamily="2" charset="2"/>
              </a:rPr>
              <a:t>Tension w/ British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baseline="0" dirty="0" smtClean="0">
                <a:sym typeface="Wingdings" panose="05000000000000000000" pitchFamily="2" charset="2"/>
              </a:rPr>
              <a:t>Portuguese replaced by English by end of 17</a:t>
            </a:r>
            <a:r>
              <a:rPr lang="en-US" i="0" baseline="30000" dirty="0" smtClean="0">
                <a:sym typeface="Wingdings" panose="05000000000000000000" pitchFamily="2" charset="2"/>
              </a:rPr>
              <a:t>th</a:t>
            </a:r>
            <a:r>
              <a:rPr lang="en-US" i="0" baseline="0" dirty="0" smtClean="0">
                <a:sym typeface="Wingdings" panose="05000000000000000000" pitchFamily="2" charset="2"/>
              </a:rPr>
              <a:t> century --- operating through East India Company, establish a trading post at Canton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baseline="0" dirty="0" smtClean="0">
                <a:sym typeface="Wingdings" panose="05000000000000000000" pitchFamily="2" charset="2"/>
              </a:rPr>
              <a:t>Trade w/ China (silk, tea to England) – increased rapidly --- the Chinese give them exclusive rights to trade w/ West @ Canton, put them on an island outside the city where they can only stay….from October through March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baseline="0" dirty="0" smtClean="0">
                <a:sym typeface="Wingdings" panose="05000000000000000000" pitchFamily="2" charset="2"/>
              </a:rPr>
              <a:t>British are cool w/ this for a while, but the balance of trade (where they send out silver) starts disquieting them, and they try to convince them to open trade (China says no) – Britain says China is an “old-crazy, first-rate man of war that had once merely awed its neighbors through her bulk and appearance,” but now has incompetent leaders who will “dash them to pieces on the shore.”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baseline="0" dirty="0" smtClean="0">
                <a:sym typeface="Wingdings" panose="05000000000000000000" pitchFamily="2" charset="2"/>
              </a:rPr>
              <a:t>Damn, son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i="0" baseline="0" dirty="0" smtClean="0">
                <a:sym typeface="Wingdings" panose="05000000000000000000" pitchFamily="2" charset="2"/>
              </a:rPr>
              <a:t>Tension within China – potential for economic change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baseline="0" dirty="0" smtClean="0">
                <a:sym typeface="Wingdings" panose="05000000000000000000" pitchFamily="2" charset="2"/>
              </a:rPr>
              <a:t>Some historians have argued China was in the perfect position to transition fully from an agricultural economy to a manufacturing/commercial economy (which happens in Europe, through the Industrial Revolution)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baseline="0" dirty="0" smtClean="0">
                <a:sym typeface="Wingdings" panose="05000000000000000000" pitchFamily="2" charset="2"/>
              </a:rPr>
              <a:t>But </a:t>
            </a:r>
            <a:r>
              <a:rPr lang="en-US" i="0" baseline="0" dirty="0" err="1" smtClean="0">
                <a:sym typeface="Wingdings" panose="05000000000000000000" pitchFamily="2" charset="2"/>
              </a:rPr>
              <a:t>theyr’e</a:t>
            </a:r>
            <a:r>
              <a:rPr lang="en-US" i="0" baseline="0" dirty="0" smtClean="0">
                <a:sym typeface="Wingdings" panose="05000000000000000000" pitchFamily="2" charset="2"/>
              </a:rPr>
              <a:t> a </a:t>
            </a:r>
            <a:r>
              <a:rPr lang="en-US" b="1" i="0" baseline="0" dirty="0" smtClean="0">
                <a:sym typeface="Wingdings" panose="05000000000000000000" pitchFamily="2" charset="2"/>
              </a:rPr>
              <a:t>labor-intensive economy</a:t>
            </a:r>
            <a:r>
              <a:rPr lang="en-US" b="0" i="0" baseline="0" dirty="0" smtClean="0">
                <a:sym typeface="Wingdings" panose="05000000000000000000" pitchFamily="2" charset="2"/>
              </a:rPr>
              <a:t>, not a </a:t>
            </a:r>
            <a:r>
              <a:rPr lang="en-US" b="1" i="0" baseline="0" dirty="0" smtClean="0">
                <a:sym typeface="Wingdings" panose="05000000000000000000" pitchFamily="2" charset="2"/>
              </a:rPr>
              <a:t>capital-intensive economy – </a:t>
            </a:r>
            <a:r>
              <a:rPr lang="en-US" b="0" i="0" baseline="0" dirty="0" smtClean="0">
                <a:sym typeface="Wingdings" panose="05000000000000000000" pitchFamily="2" charset="2"/>
              </a:rPr>
              <a:t>China is like, why not just use all the skilled laborer we have? Not really a point to creating a factory, puts people out of work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baseline="0" dirty="0" smtClean="0">
                <a:sym typeface="Wingdings" panose="05000000000000000000" pitchFamily="2" charset="2"/>
              </a:rPr>
              <a:t>Merchant class less independent than Europe – control of the state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baseline="0" dirty="0" smtClean="0">
                <a:sym typeface="Wingdings" panose="05000000000000000000" pitchFamily="2" charset="2"/>
              </a:rPr>
              <a:t>Political and economic resistance/tension against merchants (they don’t like them) – </a:t>
            </a:r>
            <a:r>
              <a:rPr lang="en-US" b="0" i="0" baseline="0" dirty="0" err="1" smtClean="0">
                <a:sym typeface="Wingdings" panose="05000000000000000000" pitchFamily="2" charset="2"/>
              </a:rPr>
              <a:t>gotta</a:t>
            </a:r>
            <a:r>
              <a:rPr lang="en-US" b="0" i="0" baseline="0" dirty="0" smtClean="0">
                <a:sym typeface="Wingdings" panose="05000000000000000000" pitchFamily="2" charset="2"/>
              </a:rPr>
              <a:t> get prestige from being a scholar-bureaucrat </a:t>
            </a:r>
            <a:r>
              <a:rPr lang="en-US" b="0" i="0" baseline="0" dirty="0" err="1" smtClean="0">
                <a:sym typeface="Wingdings" panose="05000000000000000000" pitchFamily="2" charset="2"/>
              </a:rPr>
              <a:t>tho</a:t>
            </a:r>
            <a:r>
              <a:rPr lang="en-US" b="0" i="0" baseline="0" dirty="0" smtClean="0">
                <a:sym typeface="Wingdings" panose="05000000000000000000" pitchFamily="2" charset="2"/>
              </a:rPr>
              <a:t>!  -- the elites don’t like trade or the natural sciences, see it as a threat to their Confucian-y way of life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i="0" baseline="0" dirty="0" smtClean="0">
              <a:sym typeface="Wingdings" panose="05000000000000000000" pitchFamily="2" charset="2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i="0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DE95-364D-401F-8CFD-5D5B4500BE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63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root of a whole bunch of the tension here is this idea of Neo-Confucianism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“investigation of things” early on, but now very focused as it gets passed on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elucidation of moral principles, </a:t>
            </a:r>
            <a:r>
              <a:rPr lang="en-US" b="0" baseline="0" dirty="0" smtClean="0"/>
              <a:t>not science --- instead, scholars look at antiquity to understand the world, moral and belief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Continuity &gt; change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baseline="0" dirty="0" smtClean="0"/>
              <a:t>Tension visible in the introduction to Christianity that China experiences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Portuguese visit China early on,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Kangxi is interested in the Christians, missionaries become influential, there are Christians in the court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But the Jesuits are cool w/ allowing local beliefs and practices to facilitate conversion (ancestor veneration = civil ceremonies and Christians could still do them)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The Franciscans and </a:t>
            </a:r>
            <a:r>
              <a:rPr lang="en-US" b="0" baseline="0" dirty="0" err="1" smtClean="0"/>
              <a:t>Domincans</a:t>
            </a:r>
            <a:r>
              <a:rPr lang="en-US" b="0" baseline="0" dirty="0" smtClean="0"/>
              <a:t> complain to the pope, who gets made and says all missionaries/converts have to do it by the official book back in Europe – so Kangxi denounces Christianity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Jesuits help introduce China and Europe to the achievements of each other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Mateo Ricci’s clocks – a Jesuit priest who brings evidence of science and mathematics – advanced European clocks driven by weights and springs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Emperor is fascinated, but the population at large doesn’t adopt the invention – they’re treated as a novelty at court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Playthings “will be received here with much greater interest than scientific instruments”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DE95-364D-401F-8CFD-5D5B4500BE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63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DE95-364D-401F-8CFD-5D5B4500BE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9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4600"/>
            <a:ext cx="9144000" cy="9144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79800"/>
            <a:ext cx="9144000" cy="635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5520546-871E-44C5-9FBD-3842DE0BC6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120E8-E93F-479F-B0DD-764DE0DC88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450917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D7C22-89B1-4CCF-A4A4-66BDDEADA9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00572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64ACE-D80C-4AFA-98A5-E0B5AB4B78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984825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87796-3282-4AA2-970C-3072A41B1D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695968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762000"/>
            <a:ext cx="3810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762000"/>
            <a:ext cx="3810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E9702-40DD-4211-804D-45847670CA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479310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95E6F-A847-461C-8E34-DCBE63D5B6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831365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96C5B-4A1D-4800-9241-66AFDDFC23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28325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75110-C4F0-4E51-9B0E-8F8B1902D9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304246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CCB6B-ADA9-49D0-AC42-C178A6AE5D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174361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036B3-7928-48F2-9CBE-807C935BEA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01804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762000"/>
            <a:ext cx="777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/>
            </a:lvl1pPr>
          </a:lstStyle>
          <a:p>
            <a:fld id="{8114542E-0050-4266-BD72-511945A302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anose="020B080603090205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anose="020B080603090205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anose="020B080603090205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anose="020B080603090205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anose="020B080603090205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anose="020B080603090205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anose="020B080603090205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anose="020B080603090205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9.png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Some important dates for you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AP Practice Exams</a:t>
            </a:r>
          </a:p>
          <a:p>
            <a:pPr lvl="1" eaLnBrk="1" hangingPunct="1">
              <a:defRPr/>
            </a:pPr>
            <a:r>
              <a:rPr lang="en-US" b="1" dirty="0" smtClean="0"/>
              <a:t>April 9 &amp; April 16 (both Saturday)</a:t>
            </a:r>
          </a:p>
          <a:p>
            <a:pPr lvl="1" eaLnBrk="1" hangingPunct="1">
              <a:defRPr/>
            </a:pPr>
            <a:r>
              <a:rPr lang="en-US" b="1" dirty="0" smtClean="0"/>
              <a:t>12 pm – 3:30 pm </a:t>
            </a:r>
          </a:p>
          <a:p>
            <a:pPr lvl="1" eaLnBrk="1" hangingPunct="1">
              <a:defRPr/>
            </a:pPr>
            <a:r>
              <a:rPr lang="en-US" b="1" dirty="0" smtClean="0"/>
              <a:t>Lecture Hall</a:t>
            </a:r>
          </a:p>
          <a:p>
            <a:pPr eaLnBrk="1" hangingPunct="1">
              <a:defRPr/>
            </a:pPr>
            <a:r>
              <a:rPr lang="en-US" b="1" dirty="0" smtClean="0"/>
              <a:t>After-School Study Sessions</a:t>
            </a:r>
          </a:p>
          <a:p>
            <a:pPr lvl="1" eaLnBrk="1" hangingPunct="1">
              <a:defRPr/>
            </a:pPr>
            <a:r>
              <a:rPr lang="en-US" b="1" dirty="0" smtClean="0"/>
              <a:t>Monday – Thursday PM</a:t>
            </a:r>
          </a:p>
          <a:p>
            <a:pPr lvl="1" eaLnBrk="1" hangingPunct="1">
              <a:defRPr/>
            </a:pPr>
            <a:r>
              <a:rPr lang="en-US" b="1" dirty="0" smtClean="0"/>
              <a:t>4:15</a:t>
            </a: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4343400"/>
            <a:ext cx="291465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7120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altLang="en-US"/>
              <a:t>TRADITION &amp; NEW CULTURAL INFLUENCES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915400" cy="57912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sz="1800"/>
              <a:t>Neo-Confucianism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Confucianism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Education, traditions supported by Min and Qing emperors 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altLang="en-US" sz="1200"/>
              <a:t>Hanlin Academy in Beijing, provincial schools 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altLang="en-US" sz="1200"/>
              <a:t>Prepared students for civil service exams 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altLang="en-US" sz="1200"/>
              <a:t>Blended with Buddhism, Daoism to produce a Chinese synthesis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Popular culture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Expanded to include novels, romances, travel adventures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Imperial cultural projects: encyclopedias and libraries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1800"/>
              <a:t>Christianity comes to China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Nestorian Christians not unknown in China, but had little influence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Portuguese brought Catholicism to China, courts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Matteo Ricci (1552-1610), an Italian Jesuit in the Ming court 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altLang="en-US" sz="1200"/>
              <a:t>A learned man who mastered written and oral Chinese 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altLang="en-US" sz="1200"/>
              <a:t>Impressed Chinese with European science and mathematics 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altLang="en-US" sz="1200"/>
              <a:t>Popular mechanical devices: glass prisms, harpsichords, clocks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Confucianism and Christianity 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altLang="en-US" sz="1200"/>
              <a:t>Jesuits respectful of Chinese tradition, but won few converts 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altLang="en-US" sz="1200"/>
              <a:t>Chinese had problems with exclusivity of Christianity 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altLang="en-US" sz="1200"/>
              <a:t>Franciscan, Dominican missionaries criticized Jesuits' tolerance 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altLang="en-US" sz="1200"/>
              <a:t>When pope upheld critics, Emperor Kangxi denounced Christianity 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altLang="en-US" sz="1200"/>
              <a:t>Jesuits </a:t>
            </a:r>
          </a:p>
          <a:p>
            <a:pPr marL="2209800" lvl="4" indent="-381000">
              <a:lnSpc>
                <a:spcPct val="80000"/>
              </a:lnSpc>
            </a:pPr>
            <a:r>
              <a:rPr lang="en-US" altLang="en-US" sz="1200"/>
              <a:t>An important bridge between Chinese and western cultures</a:t>
            </a:r>
          </a:p>
          <a:p>
            <a:pPr marL="2209800" lvl="4" indent="-381000">
              <a:lnSpc>
                <a:spcPct val="80000"/>
              </a:lnSpc>
            </a:pPr>
            <a:r>
              <a:rPr lang="en-US" altLang="en-US" sz="1200"/>
              <a:t>Introducing each to the achievements of the other</a:t>
            </a:r>
          </a:p>
        </p:txBody>
      </p:sp>
      <p:pic>
        <p:nvPicPr>
          <p:cNvPr id="99333" name="Picture 5" descr="zhux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914400"/>
            <a:ext cx="15049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5" name="Picture 7" descr="ricci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33800"/>
            <a:ext cx="1828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Some important dates for you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AP Practice Exams</a:t>
            </a:r>
          </a:p>
          <a:p>
            <a:pPr lvl="1" eaLnBrk="1" hangingPunct="1">
              <a:defRPr/>
            </a:pPr>
            <a:r>
              <a:rPr lang="en-US" b="1" dirty="0" smtClean="0"/>
              <a:t>April 9 &amp; April 16 (both Saturday)</a:t>
            </a:r>
          </a:p>
          <a:p>
            <a:pPr lvl="1" eaLnBrk="1" hangingPunct="1">
              <a:defRPr/>
            </a:pPr>
            <a:r>
              <a:rPr lang="en-US" b="1" dirty="0" smtClean="0"/>
              <a:t>12 pm – 3:30 pm </a:t>
            </a:r>
          </a:p>
          <a:p>
            <a:pPr lvl="1" eaLnBrk="1" hangingPunct="1">
              <a:defRPr/>
            </a:pPr>
            <a:r>
              <a:rPr lang="en-US" b="1" dirty="0" smtClean="0"/>
              <a:t>Lecture Hall</a:t>
            </a:r>
          </a:p>
          <a:p>
            <a:pPr eaLnBrk="1" hangingPunct="1">
              <a:defRPr/>
            </a:pPr>
            <a:r>
              <a:rPr lang="en-US" b="1" dirty="0" smtClean="0"/>
              <a:t>After-School Study Sessions</a:t>
            </a:r>
          </a:p>
          <a:p>
            <a:pPr lvl="1" eaLnBrk="1" hangingPunct="1">
              <a:defRPr/>
            </a:pPr>
            <a:r>
              <a:rPr lang="en-US" b="1" dirty="0" smtClean="0"/>
              <a:t>Monday – Thursday PM</a:t>
            </a:r>
          </a:p>
          <a:p>
            <a:pPr lvl="1" eaLnBrk="1" hangingPunct="1">
              <a:defRPr/>
            </a:pPr>
            <a:r>
              <a:rPr lang="en-US" b="1" dirty="0" smtClean="0"/>
              <a:t>4:15</a:t>
            </a: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4343400"/>
            <a:ext cx="291465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935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MR. STORCK FINISHED GRADING DBQS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762000"/>
            <a:ext cx="603338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42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 pts = 50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pt</a:t>
            </a:r>
            <a:r>
              <a:rPr lang="en-US" dirty="0" smtClean="0"/>
              <a:t> = 57</a:t>
            </a:r>
          </a:p>
          <a:p>
            <a:r>
              <a:rPr lang="en-US" dirty="0" smtClean="0"/>
              <a:t>2 pts = 62</a:t>
            </a:r>
          </a:p>
          <a:p>
            <a:r>
              <a:rPr lang="en-US" dirty="0" smtClean="0"/>
              <a:t>3 pts = 67</a:t>
            </a:r>
          </a:p>
          <a:p>
            <a:r>
              <a:rPr lang="en-US" dirty="0" smtClean="0"/>
              <a:t>4 pts = 72</a:t>
            </a:r>
          </a:p>
          <a:p>
            <a:r>
              <a:rPr lang="en-US" dirty="0" smtClean="0"/>
              <a:t>5 pts = 77</a:t>
            </a:r>
          </a:p>
          <a:p>
            <a:r>
              <a:rPr lang="en-US" dirty="0" smtClean="0"/>
              <a:t>6 pts = 82</a:t>
            </a:r>
          </a:p>
          <a:p>
            <a:r>
              <a:rPr lang="en-US" dirty="0" smtClean="0"/>
              <a:t>7 pts = 87</a:t>
            </a:r>
          </a:p>
          <a:p>
            <a:r>
              <a:rPr lang="en-US" dirty="0" smtClean="0"/>
              <a:t>8 pts = 92 </a:t>
            </a:r>
          </a:p>
          <a:p>
            <a:r>
              <a:rPr lang="en-US" dirty="0" smtClean="0"/>
              <a:t>9 pts = 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700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 from DBQs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753035"/>
            <a:ext cx="7772400" cy="6096000"/>
          </a:xfrm>
        </p:spPr>
        <p:txBody>
          <a:bodyPr/>
          <a:lstStyle/>
          <a:p>
            <a:r>
              <a:rPr lang="en-US" sz="2800" dirty="0" smtClean="0"/>
              <a:t>The average grade across all classes: </a:t>
            </a:r>
            <a:r>
              <a:rPr lang="en-US" sz="2800" dirty="0" smtClean="0">
                <a:solidFill>
                  <a:srgbClr val="7030A0"/>
                </a:solidFill>
              </a:rPr>
              <a:t>5.2105</a:t>
            </a:r>
          </a:p>
          <a:p>
            <a:r>
              <a:rPr lang="en-US" sz="2800" dirty="0" smtClean="0"/>
              <a:t>Most commonly missed points:</a:t>
            </a:r>
          </a:p>
          <a:p>
            <a:pPr lvl="1"/>
            <a:r>
              <a:rPr lang="en-US" sz="2000" dirty="0" smtClean="0"/>
              <a:t>Thesis (3+ sentences, specifying social AND economic effects)</a:t>
            </a:r>
          </a:p>
          <a:p>
            <a:pPr lvl="1"/>
            <a:r>
              <a:rPr lang="en-US" sz="2000" dirty="0" smtClean="0"/>
              <a:t>Point of View (why/how author’s perspective affects the silver trade)</a:t>
            </a:r>
          </a:p>
          <a:p>
            <a:pPr lvl="1"/>
            <a:r>
              <a:rPr lang="en-US" sz="2000" dirty="0" smtClean="0"/>
              <a:t>Calls for Additional Docs (1 per bucket)</a:t>
            </a:r>
          </a:p>
          <a:p>
            <a:r>
              <a:rPr lang="en-US" sz="2800" dirty="0" smtClean="0"/>
              <a:t>Make sure you try to use </a:t>
            </a:r>
            <a:r>
              <a:rPr lang="en-US" sz="2800" i="1" dirty="0" smtClean="0"/>
              <a:t>all </a:t>
            </a:r>
            <a:r>
              <a:rPr lang="en-US" sz="2800" dirty="0" smtClean="0"/>
              <a:t>docs</a:t>
            </a:r>
          </a:p>
          <a:p>
            <a:r>
              <a:rPr lang="en-US" sz="2800" dirty="0" smtClean="0"/>
              <a:t>Supporting thesis with evidence: </a:t>
            </a:r>
          </a:p>
          <a:p>
            <a:pPr lvl="1"/>
            <a:r>
              <a:rPr lang="en-US" sz="2000" i="1" dirty="0" smtClean="0"/>
              <a:t>explain how </a:t>
            </a:r>
            <a:r>
              <a:rPr lang="en-US" sz="2000" dirty="0" smtClean="0"/>
              <a:t>docs prove social or economic effects</a:t>
            </a:r>
          </a:p>
          <a:p>
            <a:pPr lvl="1"/>
            <a:r>
              <a:rPr lang="en-US" sz="2000" dirty="0" smtClean="0"/>
              <a:t>Sometimes just restating what the doc says – that only gets you point for “understanding basic meaning”</a:t>
            </a:r>
          </a:p>
          <a:p>
            <a:r>
              <a:rPr lang="en-US" sz="2800" dirty="0" smtClean="0"/>
              <a:t>What to do if you run out of time</a:t>
            </a:r>
          </a:p>
        </p:txBody>
      </p:sp>
    </p:spTree>
    <p:extLst>
      <p:ext uri="{BB962C8B-B14F-4D97-AF65-F5344CB8AC3E}">
        <p14:creationId xmlns:p14="http://schemas.microsoft.com/office/powerpoint/2010/main" val="2537994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3035"/>
            <a:ext cx="7772400" cy="5715000"/>
          </a:xfrm>
        </p:spPr>
        <p:txBody>
          <a:bodyPr/>
          <a:lstStyle/>
          <a:p>
            <a:r>
              <a:rPr lang="en-US" dirty="0" smtClean="0"/>
              <a:t>Rewrite a new version of the essay – keep what you had on the old version</a:t>
            </a:r>
          </a:p>
          <a:p>
            <a:r>
              <a:rPr lang="en-US" dirty="0" smtClean="0"/>
              <a:t>Highlight additional changes </a:t>
            </a:r>
            <a:r>
              <a:rPr lang="en-US" sz="2800" dirty="0" smtClean="0"/>
              <a:t>(I won’t take it if you don’t do this)</a:t>
            </a:r>
          </a:p>
          <a:p>
            <a:r>
              <a:rPr lang="en-US" sz="2800" dirty="0" smtClean="0"/>
              <a:t>Read any comments I made on your paper – ask me if you have Qs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4491318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580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09800"/>
            <a:ext cx="9144000" cy="914400"/>
          </a:xfrm>
        </p:spPr>
        <p:txBody>
          <a:bodyPr/>
          <a:lstStyle/>
          <a:p>
            <a:r>
              <a:rPr lang="en-US" altLang="en-US" sz="6000"/>
              <a:t>EAST &amp; SOUTHEAST ASIA </a:t>
            </a:r>
            <a:br>
              <a:rPr lang="en-US" altLang="en-US" sz="6000"/>
            </a:br>
            <a:r>
              <a:rPr lang="en-US" altLang="en-US" sz="6000"/>
              <a:t>1450 – 1750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32200"/>
            <a:ext cx="9144000" cy="63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600" dirty="0" smtClean="0"/>
              <a:t>Tokugawa Japan</a:t>
            </a:r>
            <a:endParaRPr lang="en-US" altLang="en-US" sz="3600" dirty="0"/>
          </a:p>
          <a:p>
            <a:pPr>
              <a:lnSpc>
                <a:spcPct val="80000"/>
              </a:lnSpc>
            </a:pPr>
            <a:r>
              <a:rPr lang="en-US" altLang="en-US" sz="3600" dirty="0" smtClean="0"/>
              <a:t>&amp; Southeast Asia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123618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42" name="Picture 2" descr="http://images.slideplayer.com/22/6337010/slides/slide_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" y="-1088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0985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3666" name="Picture 2" descr="http://image.slidesharecdn.com/feudalism-131109182055-phpapp02/95/feudalism-and-life-in-the-middle-ages-7-638.jpg?cb=13840214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420712"/>
            <a:ext cx="9694817" cy="727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0399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altLang="en-US"/>
              <a:t>TOKUGAWA SHOGUNATE IN JAPAN TO 1867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915400" cy="50292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sz="1800"/>
              <a:t>The Warring States Period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15</a:t>
            </a:r>
            <a:r>
              <a:rPr lang="en-US" altLang="en-US" sz="1600" baseline="30000"/>
              <a:t>th</a:t>
            </a:r>
            <a:r>
              <a:rPr lang="en-US" altLang="en-US" sz="1600"/>
              <a:t> century: Japanese civil war breaks out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Japan divided into warring feudal estates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Various daimyo begin to enact own laws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Europeans arrive 1543, give guns to Southern daimyo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Last Ashikaga Shogun lost control, eliminated in 1573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Nobunaga, Hideyoshi attempt to unite Japan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Nobunaga 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altLang="en-US" sz="1200"/>
              <a:t>Innovative, brilliant general, merciless, from a minor family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altLang="en-US" sz="1200"/>
              <a:t>Deposed Ashikaga shogun, tries to conquer Japan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altLang="en-US" sz="1200"/>
              <a:t>Assassinated by vassal general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Toyotomi Hideyoshi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altLang="en-US" sz="1200"/>
              <a:t>Ablest general to Nobunaga but son of a peasant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altLang="en-US" sz="1200"/>
              <a:t>Wanted to break hold of daimyo, samurai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altLang="en-US" sz="1200"/>
              <a:t>Unites Japan temporarily 1590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altLang="en-US" sz="1200"/>
              <a:t>Invades Korea; threatens to invade China, Philippines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1800"/>
              <a:t>Tokugawa Ieyasu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General to Hideyoshi, from a minor family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Conquered Kanto, richest part of Japan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Ended Korean campaign, concentrates on ruling Japan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Wins civil war, establishes shogunate in 1603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Moves capital to Edo (Tokyo), reestablishes stability 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First need to control the daimyo, powerful local lords 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altLang="en-US" sz="1200"/>
              <a:t>Each daimyo absolute lord within his domain 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altLang="en-US" sz="1200"/>
              <a:t>Tokugawa required daimyo to live alternative years at Edo </a:t>
            </a:r>
            <a:endParaRPr lang="en-US" altLang="en-US" sz="1200" i="1"/>
          </a:p>
          <a:p>
            <a:pPr marL="1752600" lvl="3" indent="-381000">
              <a:lnSpc>
                <a:spcPct val="80000"/>
              </a:lnSpc>
            </a:pPr>
            <a:r>
              <a:rPr lang="en-US" altLang="en-US" sz="1200" i="1"/>
              <a:t>Bakufu</a:t>
            </a:r>
            <a:r>
              <a:rPr lang="en-US" altLang="en-US" sz="1200"/>
              <a:t> controlled daimyo marriages, travel, expenditures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Daimyo allowed to rule lands, paid tax to the shogun </a:t>
            </a:r>
          </a:p>
        </p:txBody>
      </p:sp>
      <p:pic>
        <p:nvPicPr>
          <p:cNvPr id="100357" name="Picture 5" descr="map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2438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9" name="Picture 7" descr="Tokugawa_Ieya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38200"/>
            <a:ext cx="2667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61" name="Picture 9" descr="001-m01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1604963" cy="94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09800"/>
            <a:ext cx="9144000" cy="914400"/>
          </a:xfrm>
        </p:spPr>
        <p:txBody>
          <a:bodyPr/>
          <a:lstStyle/>
          <a:p>
            <a:r>
              <a:rPr lang="en-US" altLang="en-US" sz="6000"/>
              <a:t>EAST &amp; SOUTHEAST ASIA </a:t>
            </a:r>
            <a:br>
              <a:rPr lang="en-US" altLang="en-US" sz="6000"/>
            </a:br>
            <a:r>
              <a:rPr lang="en-US" altLang="en-US" sz="6000"/>
              <a:t>1450 – 1750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32200"/>
            <a:ext cx="9144000" cy="63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600"/>
              <a:t>Transitions and the Quest for </a:t>
            </a:r>
          </a:p>
          <a:p>
            <a:pPr>
              <a:lnSpc>
                <a:spcPct val="80000"/>
              </a:lnSpc>
            </a:pPr>
            <a:r>
              <a:rPr lang="en-US" altLang="en-US" sz="3600"/>
              <a:t>Political Stability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001000" cy="762000"/>
          </a:xfrm>
        </p:spPr>
        <p:txBody>
          <a:bodyPr/>
          <a:lstStyle/>
          <a:p>
            <a:r>
              <a:rPr lang="en-US" altLang="en-US"/>
              <a:t>TOKUGAWA GOVERNMENT</a:t>
            </a:r>
          </a:p>
        </p:txBody>
      </p:sp>
      <p:pic>
        <p:nvPicPr>
          <p:cNvPr id="108549" name="Picture 5" descr="gr1-dun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9" r="30101" b="38173"/>
          <a:stretch>
            <a:fillRect/>
          </a:stretch>
        </p:blipFill>
        <p:spPr bwMode="auto">
          <a:xfrm>
            <a:off x="1143000" y="1143000"/>
            <a:ext cx="676592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371600" y="4343400"/>
            <a:ext cx="6751638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1400" b="1">
                <a:latin typeface="Arial" panose="020B0604020202020204" pitchFamily="34" charset="0"/>
              </a:rPr>
              <a:t>Emperor was honored as the head of state</a:t>
            </a:r>
          </a:p>
          <a:p>
            <a:pPr>
              <a:buFontTx/>
              <a:buAutoNum type="arabicPeriod"/>
            </a:pPr>
            <a:r>
              <a:rPr lang="en-US" altLang="en-US" sz="1400" b="1">
                <a:latin typeface="Arial" panose="020B0604020202020204" pitchFamily="34" charset="0"/>
              </a:rPr>
              <a:t>Actual power was held by the shogun</a:t>
            </a:r>
          </a:p>
          <a:p>
            <a:pPr>
              <a:buFontTx/>
              <a:buAutoNum type="arabicPeriod"/>
            </a:pPr>
            <a:r>
              <a:rPr lang="en-US" altLang="en-US" sz="1400" b="1">
                <a:latin typeface="Arial" panose="020B0604020202020204" pitchFamily="34" charset="0"/>
              </a:rPr>
              <a:t>Japan was an example of a centralized feudal state</a:t>
            </a:r>
          </a:p>
          <a:p>
            <a:pPr>
              <a:buFontTx/>
              <a:buAutoNum type="arabicPeriod"/>
            </a:pPr>
            <a:r>
              <a:rPr lang="en-US" altLang="en-US" sz="1400" b="1">
                <a:latin typeface="Arial" panose="020B0604020202020204" pitchFamily="34" charset="0"/>
              </a:rPr>
              <a:t>The title of shogun was hereditary within the Tokugawa family</a:t>
            </a:r>
          </a:p>
          <a:p>
            <a:pPr>
              <a:buFontTx/>
              <a:buAutoNum type="arabicPeriod"/>
            </a:pPr>
            <a:r>
              <a:rPr lang="en-US" altLang="en-US" sz="1400" b="1">
                <a:latin typeface="Arial" panose="020B0604020202020204" pitchFamily="34" charset="0"/>
              </a:rPr>
              <a:t>Shogun was in charge of courts, finance, appointed all officials</a:t>
            </a:r>
          </a:p>
          <a:p>
            <a:pPr>
              <a:buFontTx/>
              <a:buAutoNum type="arabicPeriod"/>
            </a:pPr>
            <a:r>
              <a:rPr lang="en-US" altLang="en-US" sz="1400" b="1">
                <a:latin typeface="Arial" panose="020B0604020202020204" pitchFamily="34" charset="0"/>
              </a:rPr>
              <a:t>Shogun was head of the army; made all grants of land to daimyo</a:t>
            </a:r>
          </a:p>
          <a:p>
            <a:pPr>
              <a:buFontTx/>
              <a:buAutoNum type="arabicPeriod"/>
            </a:pPr>
            <a:r>
              <a:rPr lang="en-US" altLang="en-US" sz="1400" b="1">
                <a:latin typeface="Arial" panose="020B0604020202020204" pitchFamily="34" charset="0"/>
              </a:rPr>
              <a:t>Daimyo were land holding samurai</a:t>
            </a:r>
          </a:p>
          <a:p>
            <a:pPr>
              <a:buFontTx/>
              <a:buAutoNum type="arabicPeriod"/>
            </a:pPr>
            <a:r>
              <a:rPr lang="en-US" altLang="en-US" sz="1400" b="1">
                <a:latin typeface="Arial" panose="020B0604020202020204" pitchFamily="34" charset="0"/>
              </a:rPr>
              <a:t>Some were powerful enough to challenge the Shogun</a:t>
            </a:r>
          </a:p>
          <a:p>
            <a:pPr>
              <a:buFontTx/>
              <a:buAutoNum type="arabicPeriod"/>
            </a:pPr>
            <a:r>
              <a:rPr lang="en-US" altLang="en-US" sz="1400" b="1">
                <a:latin typeface="Arial" panose="020B0604020202020204" pitchFamily="34" charset="0"/>
              </a:rPr>
              <a:t>The daimyo managed their domains or feudal possessions</a:t>
            </a:r>
          </a:p>
          <a:p>
            <a:pPr>
              <a:buFontTx/>
              <a:buAutoNum type="arabicPeriod"/>
            </a:pPr>
            <a:r>
              <a:rPr lang="en-US" altLang="en-US" sz="1400" b="1">
                <a:latin typeface="Arial" panose="020B0604020202020204" pitchFamily="34" charset="0"/>
              </a:rPr>
              <a:t>Greater samurai owned land but not much; lesser samurai were warriors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SELF-IMPOSED ISOLATION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77724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/>
              <a:t>The European Threat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European contacts introduced clocks, guns, printing press</a:t>
            </a:r>
          </a:p>
          <a:p>
            <a:pPr lvl="2">
              <a:lnSpc>
                <a:spcPct val="80000"/>
              </a:lnSpc>
            </a:pPr>
            <a:r>
              <a:rPr lang="en-US" altLang="en-US" sz="1400"/>
              <a:t>Japanese learned to make guns, used them to unify Japan</a:t>
            </a:r>
          </a:p>
          <a:p>
            <a:pPr lvl="2">
              <a:lnSpc>
                <a:spcPct val="80000"/>
              </a:lnSpc>
            </a:pPr>
            <a:r>
              <a:rPr lang="en-US" altLang="en-US" sz="1400"/>
              <a:t>Guns threatened the social order: peasants could fire one, no art! 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New Ideas: Christianity</a:t>
            </a:r>
          </a:p>
          <a:p>
            <a:pPr lvl="2">
              <a:lnSpc>
                <a:spcPct val="80000"/>
              </a:lnSpc>
            </a:pPr>
            <a:r>
              <a:rPr lang="en-US" altLang="en-US" sz="1400"/>
              <a:t>Successful in converting much of Kyushu</a:t>
            </a:r>
          </a:p>
          <a:p>
            <a:pPr lvl="2">
              <a:lnSpc>
                <a:spcPct val="80000"/>
              </a:lnSpc>
            </a:pPr>
            <a:r>
              <a:rPr lang="en-US" altLang="en-US" sz="1400"/>
              <a:t>Christianity threatened social order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Difficult to unify Japan, control new contacts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Control of foreign contacts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Control Catholics</a:t>
            </a:r>
          </a:p>
          <a:p>
            <a:pPr lvl="2">
              <a:lnSpc>
                <a:spcPct val="80000"/>
              </a:lnSpc>
            </a:pPr>
            <a:r>
              <a:rPr lang="en-US" altLang="en-US" sz="1400"/>
              <a:t>Hideyoshi ordered missionaries to leave</a:t>
            </a:r>
          </a:p>
          <a:p>
            <a:pPr lvl="2">
              <a:lnSpc>
                <a:spcPct val="80000"/>
              </a:lnSpc>
            </a:pPr>
            <a:r>
              <a:rPr lang="en-US" altLang="en-US" sz="1400"/>
              <a:t>Not enforced closely at first</a:t>
            </a:r>
          </a:p>
          <a:p>
            <a:pPr lvl="2">
              <a:lnSpc>
                <a:spcPct val="80000"/>
              </a:lnSpc>
            </a:pPr>
            <a:r>
              <a:rPr lang="en-US" altLang="en-US" sz="1400"/>
              <a:t>Active persecutions began</a:t>
            </a:r>
          </a:p>
          <a:p>
            <a:pPr lvl="2">
              <a:lnSpc>
                <a:spcPct val="80000"/>
              </a:lnSpc>
            </a:pPr>
            <a:r>
              <a:rPr lang="en-US" altLang="en-US" sz="1400"/>
              <a:t>Tokugawa order Japanese to renounce faith </a:t>
            </a:r>
          </a:p>
          <a:p>
            <a:pPr lvl="2">
              <a:lnSpc>
                <a:spcPct val="80000"/>
              </a:lnSpc>
            </a:pPr>
            <a:r>
              <a:rPr lang="en-US" altLang="en-US" sz="1400"/>
              <a:t>Many thousands crucified for refusing 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Control Contacts</a:t>
            </a:r>
          </a:p>
          <a:p>
            <a:pPr lvl="2">
              <a:lnSpc>
                <a:spcPct val="80000"/>
              </a:lnSpc>
            </a:pPr>
            <a:r>
              <a:rPr lang="en-US" altLang="en-US" sz="1400"/>
              <a:t>Tokugawa banned Japanese from foreign contacts, travel/trade abroad</a:t>
            </a:r>
          </a:p>
          <a:p>
            <a:pPr lvl="2">
              <a:lnSpc>
                <a:spcPct val="80000"/>
              </a:lnSpc>
            </a:pPr>
            <a:r>
              <a:rPr lang="en-US" altLang="en-US" sz="1400"/>
              <a:t>Shoguns adopted policy of isolation </a:t>
            </a:r>
          </a:p>
          <a:p>
            <a:pPr lvl="3">
              <a:lnSpc>
                <a:spcPct val="80000"/>
              </a:lnSpc>
            </a:pPr>
            <a:r>
              <a:rPr lang="en-US" altLang="en-US" sz="1200"/>
              <a:t>Japan closed to outsiders 163s until 1854</a:t>
            </a:r>
          </a:p>
          <a:p>
            <a:pPr lvl="3">
              <a:lnSpc>
                <a:spcPct val="80000"/>
              </a:lnSpc>
            </a:pPr>
            <a:r>
              <a:rPr lang="en-US" altLang="en-US" sz="1200"/>
              <a:t>Foreign trade was under tight restriction</a:t>
            </a:r>
          </a:p>
          <a:p>
            <a:pPr lvl="3">
              <a:lnSpc>
                <a:spcPct val="80000"/>
              </a:lnSpc>
            </a:pPr>
            <a:r>
              <a:rPr lang="en-US" altLang="en-US" sz="1200"/>
              <a:t>One Dutch ship a year allowed to come to Nagasaki </a:t>
            </a:r>
          </a:p>
          <a:p>
            <a:pPr lvl="2">
              <a:lnSpc>
                <a:spcPct val="80000"/>
              </a:lnSpc>
            </a:pPr>
            <a:r>
              <a:rPr lang="en-US" altLang="en-US" sz="1400"/>
              <a:t>Despite policy, Japan was never completely isolated</a:t>
            </a:r>
          </a:p>
          <a:p>
            <a:pPr lvl="1">
              <a:lnSpc>
                <a:spcPct val="80000"/>
              </a:lnSpc>
            </a:pPr>
            <a:endParaRPr lang="en-US" altLang="en-US" sz="1800"/>
          </a:p>
        </p:txBody>
      </p:sp>
      <p:pic>
        <p:nvPicPr>
          <p:cNvPr id="107525" name="Picture 5" descr="great-wave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057400"/>
            <a:ext cx="33623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7" name="Picture 7" descr="deshima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53000"/>
            <a:ext cx="29622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4953000" cy="762000"/>
          </a:xfrm>
        </p:spPr>
        <p:txBody>
          <a:bodyPr/>
          <a:lstStyle/>
          <a:p>
            <a:r>
              <a:rPr lang="en-US" altLang="en-US" sz="3600"/>
              <a:t>ECONOMIC, </a:t>
            </a:r>
            <a:br>
              <a:rPr lang="en-US" altLang="en-US" sz="3600"/>
            </a:br>
            <a:r>
              <a:rPr lang="en-US" altLang="en-US" sz="3600"/>
              <a:t>SOCIAL CHANGE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915400" cy="49530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sz="2000"/>
              <a:t>Population growth and urbanization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800"/>
              <a:t>Agricultural production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600"/>
              <a:t>Doubled between 1600 and 1700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Annual production of rice was 25 million koku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One koku is around 5 bushels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American foods were not introduced into Japan </a:t>
            </a:r>
            <a:r>
              <a:rPr lang="en-US" altLang="en-US" sz="1600"/>
              <a:t>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800"/>
              <a:t>Population rose by 1/3 from 1600 to 1700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800"/>
              <a:t>Expansion of cities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600"/>
              <a:t>Castle-Towns expanded: became cities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600"/>
              <a:t>Edo developed commerce, industry to support shogunate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800"/>
              <a:t>Hokkaido Island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600"/>
              <a:t>Hokkaido had been settled by Ainu (Caucasians) prior to Japanese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600"/>
              <a:t>Japanese pushed further north on island, settlers from Honshu arrived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000"/>
              <a:t>Economic and Commercial Changes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800"/>
              <a:t>Japanese begin to develop inter-coastal shipping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800"/>
              <a:t>Construction of well maintained national roads, bridges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800"/>
              <a:t>Crafts included carpentry, stonemasonry, sake-brewing, lacquering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800"/>
              <a:t>Japan traded sporadically with China, got American silver from China</a:t>
            </a:r>
            <a:r>
              <a:rPr lang="en-US" altLang="en-US" sz="1600"/>
              <a:t> </a:t>
            </a:r>
          </a:p>
        </p:txBody>
      </p:sp>
      <p:pic>
        <p:nvPicPr>
          <p:cNvPr id="101381" name="Picture 5" descr="Edo_Nachtansicht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"/>
            <a:ext cx="2438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315200" cy="762000"/>
          </a:xfrm>
        </p:spPr>
        <p:txBody>
          <a:bodyPr/>
          <a:lstStyle/>
          <a:p>
            <a:r>
              <a:rPr lang="en-US" altLang="en-US"/>
              <a:t>JAPANESE SOCIAL CLASSES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86868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/>
              <a:t>Strict 4-class system existed under Tokugawa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Samurai at the top of social hierarchy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Followed by peasants, artisans, merchants.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Members of classes not allowed to change social status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Others: priests, entertainers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Outcasts (eta): professions considered impure were 5</a:t>
            </a:r>
            <a:r>
              <a:rPr lang="en-US" altLang="en-US" sz="1600" baseline="30000"/>
              <a:t>th</a:t>
            </a:r>
            <a:r>
              <a:rPr lang="en-US" altLang="en-US" sz="1600"/>
              <a:t> class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Shoguns enacted laws governing hair style, dress,  accessories</a:t>
            </a: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1800"/>
              <a:t>Social change from 17</a:t>
            </a:r>
            <a:r>
              <a:rPr lang="en-US" altLang="en-US" sz="1800" baseline="30000"/>
              <a:t>th</a:t>
            </a:r>
            <a:r>
              <a:rPr lang="en-US" altLang="en-US" sz="1800"/>
              <a:t> to 19</a:t>
            </a:r>
            <a:r>
              <a:rPr lang="en-US" altLang="en-US" sz="1800" baseline="30000"/>
              <a:t>th</a:t>
            </a:r>
            <a:r>
              <a:rPr lang="en-US" altLang="en-US" sz="1800"/>
              <a:t> century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Peace undermined social, economic role of warrior elites</a:t>
            </a:r>
          </a:p>
          <a:p>
            <a:pPr lvl="2">
              <a:lnSpc>
                <a:spcPct val="80000"/>
              </a:lnSpc>
            </a:pPr>
            <a:r>
              <a:rPr lang="en-US" altLang="en-US" sz="1400"/>
              <a:t>Shogun put samurai on regular salary: one koku per warrior</a:t>
            </a:r>
          </a:p>
          <a:p>
            <a:pPr lvl="3">
              <a:lnSpc>
                <a:spcPct val="80000"/>
              </a:lnSpc>
            </a:pPr>
            <a:r>
              <a:rPr lang="en-US" altLang="en-US" sz="1200"/>
              <a:t>Koku was the rice ration needed to sustain one man for one year</a:t>
            </a:r>
          </a:p>
          <a:p>
            <a:pPr lvl="3">
              <a:lnSpc>
                <a:spcPct val="80000"/>
              </a:lnSpc>
            </a:pPr>
            <a:r>
              <a:rPr lang="en-US" altLang="en-US" sz="1200"/>
              <a:t>Provinces ranked by koku produced yearly given only to most loyal retainers</a:t>
            </a:r>
          </a:p>
          <a:p>
            <a:pPr lvl="2">
              <a:lnSpc>
                <a:spcPct val="80000"/>
              </a:lnSpc>
            </a:pPr>
            <a:r>
              <a:rPr lang="en-US" altLang="en-US" sz="1400"/>
              <a:t>Samurai began to move into castle-towns, which lowered their social status</a:t>
            </a:r>
          </a:p>
          <a:p>
            <a:pPr lvl="2">
              <a:lnSpc>
                <a:spcPct val="80000"/>
              </a:lnSpc>
            </a:pPr>
            <a:r>
              <a:rPr lang="en-US" altLang="en-US" sz="1400"/>
              <a:t>Became increasingly in debt as forced to maintain an expensive life style 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Rise of the Chonin: Merchants </a:t>
            </a:r>
          </a:p>
          <a:p>
            <a:pPr lvl="2">
              <a:lnSpc>
                <a:spcPct val="80000"/>
              </a:lnSpc>
            </a:pPr>
            <a:r>
              <a:rPr lang="en-US" altLang="en-US" sz="1400"/>
              <a:t>Cities became more numerous, populous giving rise to merchants</a:t>
            </a:r>
          </a:p>
          <a:p>
            <a:pPr lvl="2">
              <a:lnSpc>
                <a:spcPct val="80000"/>
              </a:lnSpc>
            </a:pPr>
            <a:r>
              <a:rPr lang="en-US" altLang="en-US" sz="1400"/>
              <a:t>Lowest ranked people in society; they profited from what other people produced</a:t>
            </a:r>
          </a:p>
          <a:p>
            <a:pPr lvl="2">
              <a:lnSpc>
                <a:spcPct val="80000"/>
              </a:lnSpc>
            </a:pPr>
            <a:r>
              <a:rPr lang="en-US" altLang="en-US" sz="1400"/>
              <a:t>Over time they were to become very wealthy and powerful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Farmers</a:t>
            </a:r>
          </a:p>
          <a:p>
            <a:pPr lvl="2">
              <a:lnSpc>
                <a:spcPct val="80000"/>
              </a:lnSpc>
            </a:pPr>
            <a:r>
              <a:rPr lang="en-US" altLang="en-US" sz="1400"/>
              <a:t>Law outlined the duties and conduct of the farmers</a:t>
            </a:r>
          </a:p>
          <a:p>
            <a:pPr lvl="2">
              <a:lnSpc>
                <a:spcPct val="80000"/>
              </a:lnSpc>
            </a:pPr>
            <a:r>
              <a:rPr lang="en-US" altLang="en-US" sz="1400"/>
              <a:t>Reinforced by degree that peasants could not own weapons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With passage of time, class distinctions blurred</a:t>
            </a:r>
          </a:p>
          <a:p>
            <a:pPr lvl="2">
              <a:lnSpc>
                <a:spcPct val="80000"/>
              </a:lnSpc>
            </a:pPr>
            <a:r>
              <a:rPr lang="en-US" altLang="en-US" sz="1400"/>
              <a:t>Peasants moved to towns, samurai moved to towns</a:t>
            </a:r>
          </a:p>
          <a:p>
            <a:pPr lvl="2">
              <a:lnSpc>
                <a:spcPct val="80000"/>
              </a:lnSpc>
            </a:pPr>
            <a:r>
              <a:rPr lang="en-US" altLang="en-US" sz="1400"/>
              <a:t>Samurai became merchants</a:t>
            </a:r>
          </a:p>
          <a:p>
            <a:pPr lvl="2">
              <a:lnSpc>
                <a:spcPct val="80000"/>
              </a:lnSpc>
            </a:pPr>
            <a:r>
              <a:rPr lang="en-US" altLang="en-US" sz="1400"/>
              <a:t>Merchants became landowners, intermarried with samurai</a:t>
            </a:r>
          </a:p>
        </p:txBody>
      </p:sp>
      <p:pic>
        <p:nvPicPr>
          <p:cNvPr id="104453" name="Picture 5" descr="ukiyoe-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28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5334000" cy="762000"/>
          </a:xfrm>
        </p:spPr>
        <p:txBody>
          <a:bodyPr/>
          <a:lstStyle/>
          <a:p>
            <a:r>
              <a:rPr lang="en-US" altLang="en-US"/>
              <a:t>CASTLE TOWNS</a:t>
            </a:r>
          </a:p>
        </p:txBody>
      </p:sp>
      <p:pic>
        <p:nvPicPr>
          <p:cNvPr id="109573" name="Picture 5" descr="expert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5867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5" name="Picture 7" descr="himej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3838"/>
            <a:ext cx="3505200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NEO-CONFUCIANISM &amp; JAPANESE CULTURE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239000" cy="55626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sz="1400"/>
              <a:t>Neo-Confucianism (loyalty, submission)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200"/>
              <a:t>Became the official ideology of the Tokugawa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200"/>
              <a:t>But borrowing from Chinese culture avoided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1400"/>
              <a:t>School of National Learning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200"/>
              <a:t>Scholars of "native learning“ replace Confucian teaching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200"/>
              <a:t>Tried to establish distinctive Japanese identity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200"/>
              <a:t>Shinto emphasized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1400"/>
              <a:t>Japanese Buddhism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200"/>
              <a:t>Each variety developed its own distinctive Japanese version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200"/>
              <a:t>Chan Buddhism became Zen Buddhism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200"/>
              <a:t>Zen was the most popular with samurai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1400"/>
              <a:t>Outside Learning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200"/>
              <a:t>Tokugawa used outside learning if they controlled, regulated it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200"/>
              <a:t>Introduced printing press to Japan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1600"/>
              <a:t>Dutch Learning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200"/>
              <a:t>Japanese scholars permitted to learn Dutch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200"/>
              <a:t>After 1720 some Japanese permitted to read Dutch books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200"/>
              <a:t>Shoguns became proponents of Dutch learning by mid-18</a:t>
            </a:r>
            <a:r>
              <a:rPr lang="en-US" altLang="en-US" sz="1200" baseline="30000"/>
              <a:t>th</a:t>
            </a:r>
            <a:r>
              <a:rPr lang="en-US" altLang="en-US" sz="1200"/>
              <a:t> century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200"/>
              <a:t>European art, medicine, and science influenced Japanese scholars</a:t>
            </a:r>
            <a:endParaRPr lang="en-US" altLang="en-US" sz="1000"/>
          </a:p>
          <a:p>
            <a:pPr marL="609600" indent="-609600">
              <a:lnSpc>
                <a:spcPct val="80000"/>
              </a:lnSpc>
            </a:pPr>
            <a:r>
              <a:rPr lang="en-US" altLang="en-US" sz="1400"/>
              <a:t>"Floating worlds"-- centers of urban culture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200"/>
              <a:t>Included teahouses, theaters, brothels, public baths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200"/>
              <a:t>Poet, novelists, art encourage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200"/>
              <a:t>Kabuki theaters and </a:t>
            </a:r>
            <a:r>
              <a:rPr lang="en-US" altLang="en-US" sz="1200" i="1"/>
              <a:t>bunraku </a:t>
            </a:r>
            <a:r>
              <a:rPr lang="en-US" altLang="en-US" sz="1200"/>
              <a:t>(puppet) very popular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200"/>
              <a:t>Development of tea ceremony, martial arts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200"/>
              <a:t>Ukiyoe school of art depicted every day life</a:t>
            </a:r>
          </a:p>
        </p:txBody>
      </p:sp>
      <p:pic>
        <p:nvPicPr>
          <p:cNvPr id="102405" name="Picture 5" descr="hf16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14400"/>
            <a:ext cx="217646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7" name="Picture 7" descr="ukiyo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0"/>
            <a:ext cx="22098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altLang="en-US"/>
              <a:t>CHRISTIANITY AND JAPAN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91600" cy="57150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sz="1800"/>
              <a:t>Christian missionaries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Dominicans, Franciscans arrived with the Portuguese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Jesuits came later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Had significant success in sixteenth century with samurai, daimyo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Adopted Japanese style wording, dress, manner including speaking Japanese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St. Francis Xavier visited Japan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Estimated that much of Kyushu including daimyo converted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1800"/>
              <a:t>The Influence of Will Adams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An Englishmen who was shipwrecked in Japan with a Dutch trade mission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Extremely gifted linguist who became friend, advisor to Tokugawa; became a samurai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Adams was Protestant and hated Catholics; was very honest about facts with Tokugawa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The real man behind Clavel’s great piece of fiction, </a:t>
            </a:r>
            <a:r>
              <a:rPr lang="en-US" altLang="en-US" sz="1400" i="1"/>
              <a:t>Shogun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Heavily influenced how Tokugawa came to see Catholics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1800"/>
              <a:t>Anti-Christian campaign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Launched by Tokugawa shoguns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Feared anything that might help daimyos, weaken shogun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Many daimyo were in contact with Europeans for weapons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Buddhists and Confucians resented Christian exclusivity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After 1612, Christians banned from islands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Tokugawa Ieyasu told Catholics to renounce faith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Many did, many more were crucified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Thousands went underground only to reappear in 1854</a:t>
            </a:r>
            <a:r>
              <a:rPr lang="en-US" altLang="en-US" sz="1800"/>
              <a:t> </a:t>
            </a:r>
          </a:p>
          <a:p>
            <a:pPr marL="609600" indent="-609600">
              <a:lnSpc>
                <a:spcPct val="80000"/>
              </a:lnSpc>
            </a:pPr>
            <a:endParaRPr lang="en-US" altLang="en-US" sz="2400"/>
          </a:p>
        </p:txBody>
      </p:sp>
      <p:pic>
        <p:nvPicPr>
          <p:cNvPr id="103429" name="Picture 5" descr="1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57600"/>
            <a:ext cx="2209800" cy="30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SOUTHEAST ASIA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9154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/>
              <a:t>The Asian Sea Trading Network c. 1500</a:t>
            </a:r>
          </a:p>
          <a:p>
            <a:pPr lvl="1">
              <a:lnSpc>
                <a:spcPct val="90000"/>
              </a:lnSpc>
            </a:pPr>
            <a:r>
              <a:rPr lang="en-US" alt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Characteristics</a:t>
            </a:r>
          </a:p>
          <a:p>
            <a:pPr lvl="2">
              <a:lnSpc>
                <a:spcPct val="90000"/>
              </a:lnSpc>
            </a:pPr>
            <a:r>
              <a:rPr lang="en-US" alt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Area divided into three zones dictated by monsoonal wind patterns</a:t>
            </a:r>
          </a:p>
          <a:p>
            <a:pPr lvl="2">
              <a:lnSpc>
                <a:spcPct val="90000"/>
              </a:lnSpc>
            </a:pPr>
            <a:r>
              <a:rPr lang="en-US" alt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West Indian Ocean between SW Asia, Africa, and Western India controlled by Arabs, Swahili</a:t>
            </a:r>
          </a:p>
          <a:p>
            <a:pPr lvl="2">
              <a:lnSpc>
                <a:spcPct val="90000"/>
              </a:lnSpc>
            </a:pPr>
            <a:r>
              <a:rPr lang="en-US" alt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East Indian Ocean zone between Eastern India, Indonesia controlled by Indians</a:t>
            </a:r>
          </a:p>
          <a:p>
            <a:pPr lvl="2">
              <a:lnSpc>
                <a:spcPct val="90000"/>
              </a:lnSpc>
            </a:pPr>
            <a:r>
              <a:rPr lang="en-US" alt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East Asian zone from SE Asia to China controlled by Chinese</a:t>
            </a:r>
          </a:p>
          <a:p>
            <a:pPr lvl="2">
              <a:lnSpc>
                <a:spcPct val="90000"/>
              </a:lnSpc>
            </a:pPr>
            <a:r>
              <a:rPr lang="en-US" alt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Merchants from Muslim, Indian, Chinese worlds met at exchange points</a:t>
            </a:r>
          </a:p>
          <a:p>
            <a:pPr lvl="2">
              <a:lnSpc>
                <a:spcPct val="90000"/>
              </a:lnSpc>
            </a:pPr>
            <a:r>
              <a:rPr lang="en-US" alt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Two types of trade: interregional (luxuries), intraregional (staples)</a:t>
            </a:r>
          </a:p>
          <a:p>
            <a:pPr lvl="2">
              <a:lnSpc>
                <a:spcPct val="90000"/>
              </a:lnSpc>
            </a:pPr>
            <a:r>
              <a:rPr lang="en-US" alt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Two types of commodities: luxury (highest profit margin), staple (rice, wood used as ballast)</a:t>
            </a:r>
          </a:p>
          <a:p>
            <a:pPr lvl="1">
              <a:lnSpc>
                <a:spcPct val="90000"/>
              </a:lnSpc>
            </a:pPr>
            <a:r>
              <a:rPr lang="en-US" alt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Government: suppressed piracy but no central control</a:t>
            </a:r>
          </a:p>
          <a:p>
            <a:pPr lvl="1">
              <a:lnSpc>
                <a:spcPct val="90000"/>
              </a:lnSpc>
            </a:pPr>
            <a:r>
              <a:rPr lang="en-US" alt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Observed rules, stability, trade peacefully; no military</a:t>
            </a: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 sz="1800"/>
              <a:t>Arrival of the Europeans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Portuguese arrive in India</a:t>
            </a:r>
          </a:p>
          <a:p>
            <a:pPr lvl="2">
              <a:lnSpc>
                <a:spcPct val="90000"/>
              </a:lnSpc>
            </a:pPr>
            <a:r>
              <a:rPr lang="en-US" altLang="en-US" sz="1400"/>
              <a:t>Unprepared to abide by common rules, traditions</a:t>
            </a:r>
          </a:p>
          <a:p>
            <a:pPr lvl="2">
              <a:lnSpc>
                <a:spcPct val="90000"/>
              </a:lnSpc>
            </a:pPr>
            <a:r>
              <a:rPr lang="en-US" altLang="en-US" sz="1400"/>
              <a:t>Aside from gold, silver, Portugal had little to trade</a:t>
            </a:r>
          </a:p>
          <a:p>
            <a:pPr lvl="2">
              <a:lnSpc>
                <a:spcPct val="90000"/>
              </a:lnSpc>
            </a:pPr>
            <a:r>
              <a:rPr lang="en-US" altLang="en-US" sz="1400"/>
              <a:t>Portuguese were mercantilists: I want it all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Establish trade network in Indian Ocean</a:t>
            </a:r>
          </a:p>
          <a:p>
            <a:pPr lvl="2">
              <a:lnSpc>
                <a:spcPct val="90000"/>
              </a:lnSpc>
            </a:pPr>
            <a:r>
              <a:rPr lang="en-US" altLang="en-US" sz="1400"/>
              <a:t>Destroyed, pillaged more than traded</a:t>
            </a:r>
          </a:p>
          <a:p>
            <a:pPr lvl="2">
              <a:lnSpc>
                <a:spcPct val="90000"/>
              </a:lnSpc>
            </a:pPr>
            <a:r>
              <a:rPr lang="en-US" altLang="en-US" sz="1400"/>
              <a:t>Learned could make more profit in trade</a:t>
            </a:r>
          </a:p>
          <a:p>
            <a:pPr lvl="2">
              <a:lnSpc>
                <a:spcPct val="90000"/>
              </a:lnSpc>
            </a:pPr>
            <a:r>
              <a:rPr lang="en-US" altLang="en-US" sz="1400"/>
              <a:t>Do not control whole area</a:t>
            </a:r>
          </a:p>
          <a:p>
            <a:pPr lvl="3">
              <a:lnSpc>
                <a:spcPct val="90000"/>
              </a:lnSpc>
            </a:pPr>
            <a:r>
              <a:rPr lang="en-US" altLang="en-US" sz="1200"/>
              <a:t>Tried to monopolize all luxuries trade, control all trade</a:t>
            </a:r>
          </a:p>
          <a:p>
            <a:pPr lvl="3">
              <a:lnSpc>
                <a:spcPct val="90000"/>
              </a:lnSpc>
            </a:pPr>
            <a:r>
              <a:rPr lang="en-US" altLang="en-US" sz="1200"/>
              <a:t>Controlled choke points: Goa, Macao, Malucca, Mombasa, Hormuz</a:t>
            </a:r>
          </a:p>
          <a:p>
            <a:pPr lvl="3">
              <a:lnSpc>
                <a:spcPct val="90000"/>
              </a:lnSpc>
            </a:pPr>
            <a:r>
              <a:rPr lang="en-US" altLang="en-US" sz="1200"/>
              <a:t>Each was a fortified port with factories, church, warehouses</a:t>
            </a:r>
          </a:p>
          <a:p>
            <a:pPr lvl="3">
              <a:lnSpc>
                <a:spcPct val="90000"/>
              </a:lnSpc>
            </a:pPr>
            <a:r>
              <a:rPr lang="en-US" altLang="en-US" sz="1200"/>
              <a:t>Men intermarried with locals, raised mixed families who came to join trade</a:t>
            </a:r>
          </a:p>
          <a:p>
            <a:pPr lvl="2">
              <a:lnSpc>
                <a:spcPct val="90000"/>
              </a:lnSpc>
            </a:pPr>
            <a:r>
              <a:rPr lang="en-US" altLang="en-US" sz="1400"/>
              <a:t>Tended to war on other states</a:t>
            </a:r>
          </a:p>
        </p:txBody>
      </p:sp>
      <p:pic>
        <p:nvPicPr>
          <p:cNvPr id="105479" name="Picture 7" descr="portuguese_galleon_1588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0"/>
            <a:ext cx="34290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INDIAN OCEAN 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TRADE NETWORK</a:t>
            </a:r>
            <a:endParaRPr lang="en-US" altLang="en-US" sz="3600">
              <a:solidFill>
                <a:schemeClr val="tx1"/>
              </a:solidFill>
            </a:endParaRPr>
          </a:p>
        </p:txBody>
      </p:sp>
      <p:graphicFrame>
        <p:nvGraphicFramePr>
          <p:cNvPr id="1116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838200" y="1752600"/>
          <a:ext cx="78486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9" name="Bitmap Image" r:id="rId4" imgW="7676190" imgH="4723810" progId="Paint.Picture">
                  <p:embed/>
                </p:oleObj>
              </mc:Choice>
              <mc:Fallback>
                <p:oleObj name="Bitmap Image" r:id="rId4" imgW="7676190" imgH="472381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52600"/>
                        <a:ext cx="7848600" cy="4724400"/>
                      </a:xfrm>
                      <a:prstGeom prst="rect">
                        <a:avLst/>
                      </a:prstGeom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914400" y="2819400"/>
            <a:ext cx="719138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000" b="1">
                <a:solidFill>
                  <a:srgbClr val="000000"/>
                </a:solidFill>
              </a:rPr>
              <a:t>COFFEE</a:t>
            </a:r>
          </a:p>
          <a:p>
            <a:pPr algn="ctr"/>
            <a:r>
              <a:rPr lang="en-US" altLang="en-US" sz="1000" b="1">
                <a:solidFill>
                  <a:srgbClr val="000000"/>
                </a:solidFill>
              </a:rPr>
              <a:t>SLAVES</a:t>
            </a:r>
          </a:p>
          <a:p>
            <a:pPr algn="ctr"/>
            <a:r>
              <a:rPr lang="en-US" altLang="en-US" sz="1000" b="1">
                <a:solidFill>
                  <a:srgbClr val="000000"/>
                </a:solidFill>
              </a:rPr>
              <a:t>IVORY</a:t>
            </a:r>
          </a:p>
          <a:p>
            <a:pPr algn="ctr"/>
            <a:r>
              <a:rPr lang="en-US" altLang="en-US" sz="1000" b="1">
                <a:solidFill>
                  <a:srgbClr val="000000"/>
                </a:solidFill>
              </a:rPr>
              <a:t>HORSES</a:t>
            </a:r>
          </a:p>
          <a:p>
            <a:pPr algn="ctr"/>
            <a:r>
              <a:rPr lang="en-US" altLang="en-US" sz="1000" b="1">
                <a:solidFill>
                  <a:srgbClr val="000000"/>
                </a:solidFill>
              </a:rPr>
              <a:t>SILKS</a:t>
            </a:r>
          </a:p>
          <a:p>
            <a:pPr algn="ctr"/>
            <a:r>
              <a:rPr lang="en-US" altLang="en-US" sz="1000" b="1">
                <a:solidFill>
                  <a:srgbClr val="000000"/>
                </a:solidFill>
              </a:rPr>
              <a:t>GOLD</a:t>
            </a:r>
          </a:p>
          <a:p>
            <a:pPr algn="ctr"/>
            <a:r>
              <a:rPr lang="en-US" altLang="en-US" sz="1000" b="1">
                <a:solidFill>
                  <a:srgbClr val="000000"/>
                </a:solidFill>
              </a:rPr>
              <a:t>STEEL</a:t>
            </a:r>
            <a:endParaRPr lang="en-US" altLang="en-US" sz="800" b="1">
              <a:latin typeface="Times New Roman" panose="02020603050405020304" pitchFamily="18" charset="0"/>
            </a:endParaRP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4570413" y="2057400"/>
            <a:ext cx="76358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000" b="1">
                <a:solidFill>
                  <a:srgbClr val="000000"/>
                </a:solidFill>
              </a:rPr>
              <a:t>CLOTH</a:t>
            </a:r>
          </a:p>
          <a:p>
            <a:pPr algn="ctr"/>
            <a:r>
              <a:rPr lang="en-US" altLang="en-US" sz="1000" b="1">
                <a:solidFill>
                  <a:srgbClr val="000000"/>
                </a:solidFill>
              </a:rPr>
              <a:t>YARN</a:t>
            </a:r>
          </a:p>
          <a:p>
            <a:pPr algn="ctr"/>
            <a:r>
              <a:rPr lang="en-US" altLang="en-US" sz="1000" b="1">
                <a:solidFill>
                  <a:srgbClr val="000000"/>
                </a:solidFill>
              </a:rPr>
              <a:t>SILKS</a:t>
            </a:r>
          </a:p>
          <a:p>
            <a:pPr algn="ctr"/>
            <a:r>
              <a:rPr lang="en-US" altLang="en-US" sz="1000" b="1">
                <a:solidFill>
                  <a:srgbClr val="000000"/>
                </a:solidFill>
              </a:rPr>
              <a:t>INDIGO</a:t>
            </a:r>
            <a:endParaRPr lang="en-US" altLang="en-US" sz="1000" b="1"/>
          </a:p>
          <a:p>
            <a:pPr algn="ctr"/>
            <a:r>
              <a:rPr lang="en-US" altLang="en-US" sz="1000" b="1">
                <a:solidFill>
                  <a:srgbClr val="000000"/>
                </a:solidFill>
              </a:rPr>
              <a:t>PEPPER</a:t>
            </a:r>
          </a:p>
          <a:p>
            <a:pPr algn="ctr"/>
            <a:r>
              <a:rPr lang="en-US" altLang="en-US" sz="1000" b="1">
                <a:solidFill>
                  <a:srgbClr val="000000"/>
                </a:solidFill>
              </a:rPr>
              <a:t>GEMS</a:t>
            </a:r>
          </a:p>
          <a:p>
            <a:pPr algn="ctr"/>
            <a:r>
              <a:rPr lang="en-US" altLang="en-US" sz="1000" b="1">
                <a:solidFill>
                  <a:srgbClr val="000000"/>
                </a:solidFill>
              </a:rPr>
              <a:t>ANIMALS</a:t>
            </a:r>
          </a:p>
          <a:p>
            <a:pPr algn="ctr"/>
            <a:r>
              <a:rPr lang="en-US" altLang="en-US" sz="1000" b="1">
                <a:solidFill>
                  <a:srgbClr val="000000"/>
                </a:solidFill>
              </a:rPr>
              <a:t>DRUGS</a:t>
            </a:r>
            <a:endParaRPr lang="en-US" altLang="en-US" sz="1000" b="1"/>
          </a:p>
          <a:p>
            <a:pPr algn="ctr"/>
            <a:endParaRPr lang="en-US" altLang="en-US" sz="1000" b="1"/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7197725" y="5257800"/>
            <a:ext cx="889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000" b="1">
                <a:solidFill>
                  <a:srgbClr val="000000"/>
                </a:solidFill>
              </a:rPr>
              <a:t>SPICES</a:t>
            </a:r>
          </a:p>
          <a:p>
            <a:pPr algn="ctr"/>
            <a:r>
              <a:rPr lang="en-US" altLang="en-US" sz="1000" b="1">
                <a:solidFill>
                  <a:srgbClr val="000000"/>
                </a:solidFill>
              </a:rPr>
              <a:t>TIMBER</a:t>
            </a:r>
          </a:p>
          <a:p>
            <a:pPr algn="ctr"/>
            <a:r>
              <a:rPr lang="en-US" altLang="en-US" sz="1000" b="1">
                <a:solidFill>
                  <a:srgbClr val="000000"/>
                </a:solidFill>
              </a:rPr>
              <a:t>RICE</a:t>
            </a:r>
          </a:p>
          <a:p>
            <a:pPr algn="ctr"/>
            <a:r>
              <a:rPr lang="en-US" altLang="en-US" sz="1000" b="1">
                <a:solidFill>
                  <a:srgbClr val="000000"/>
                </a:solidFill>
              </a:rPr>
              <a:t>MEDICINES</a:t>
            </a:r>
            <a:endParaRPr lang="en-US" altLang="en-US" sz="1000" b="1"/>
          </a:p>
          <a:p>
            <a:pPr algn="ctr"/>
            <a:endParaRPr lang="en-US" altLang="en-US" sz="1000" b="1"/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5926138" y="2286000"/>
            <a:ext cx="931862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000" b="1">
                <a:solidFill>
                  <a:srgbClr val="000000"/>
                </a:solidFill>
              </a:rPr>
              <a:t>SILVER</a:t>
            </a:r>
          </a:p>
          <a:p>
            <a:pPr algn="ctr"/>
            <a:r>
              <a:rPr lang="en-US" altLang="en-US" sz="1000" b="1">
                <a:solidFill>
                  <a:srgbClr val="000000"/>
                </a:solidFill>
              </a:rPr>
              <a:t>LACQUER</a:t>
            </a:r>
          </a:p>
          <a:p>
            <a:pPr algn="ctr"/>
            <a:r>
              <a:rPr lang="en-US" altLang="en-US" sz="1000" b="1">
                <a:solidFill>
                  <a:srgbClr val="000000"/>
                </a:solidFill>
              </a:rPr>
              <a:t>SILK</a:t>
            </a:r>
          </a:p>
          <a:p>
            <a:pPr algn="ctr"/>
            <a:r>
              <a:rPr lang="en-US" altLang="en-US" sz="1000" b="1">
                <a:solidFill>
                  <a:srgbClr val="000000"/>
                </a:solidFill>
              </a:rPr>
              <a:t>PORCELAIN</a:t>
            </a:r>
          </a:p>
          <a:p>
            <a:pPr algn="ctr"/>
            <a:r>
              <a:rPr lang="en-US" altLang="en-US" sz="1000" b="1">
                <a:solidFill>
                  <a:srgbClr val="000000"/>
                </a:solidFill>
              </a:rPr>
              <a:t>SUGAR</a:t>
            </a:r>
          </a:p>
          <a:p>
            <a:pPr algn="ctr"/>
            <a:r>
              <a:rPr lang="en-US" altLang="en-US" sz="1000" b="1">
                <a:solidFill>
                  <a:srgbClr val="000000"/>
                </a:solidFill>
              </a:rPr>
              <a:t>LUXERIES</a:t>
            </a:r>
          </a:p>
          <a:p>
            <a:pPr algn="ctr"/>
            <a:r>
              <a:rPr lang="en-US" altLang="en-US" sz="1000" b="1">
                <a:solidFill>
                  <a:srgbClr val="000000"/>
                </a:solidFill>
              </a:rPr>
              <a:t>TEA</a:t>
            </a:r>
          </a:p>
          <a:p>
            <a:pPr algn="ctr"/>
            <a:endParaRPr lang="en-US" altLang="en-US" sz="1000" b="1"/>
          </a:p>
          <a:p>
            <a:pPr algn="ctr"/>
            <a:endParaRPr lang="en-US" altLang="en-US" sz="1000" b="1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altLang="en-US"/>
              <a:t>EUROPEANS, ASIAN CHANGE OVER TIME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991600" cy="601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400"/>
              <a:t>Portugal had liabilities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Too small of a nation, too little population: could not control whole region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Asian resistance, poor discipline, shipping loses, corruption hurt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In 1590, Portugal inherited by Spanish king; Portuguese interests ignored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Spanish enemies: Dutch, English begin to raid Portuguese territories</a:t>
            </a:r>
          </a:p>
          <a:p>
            <a:pPr>
              <a:lnSpc>
                <a:spcPct val="90000"/>
              </a:lnSpc>
            </a:pPr>
            <a:r>
              <a:rPr lang="en-US" altLang="en-US" sz="1400"/>
              <a:t>Dutch establish their own Indian Ocean trading empire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Captured Malacca, came to control East Indies (Indonesia)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Followed Portuguese model of port, fort, factory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Systematized monopoly, built, used better, more ships in trade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Decided to monopolize the spice trade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Established plantations, transplanted crops: spices, coffee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Biggest change was to work with Asians, cooperate in system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Decided to monopolize transshipping trade between ports 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As middlemen would buy in one area, sell in another</a:t>
            </a:r>
          </a:p>
          <a:p>
            <a:pPr>
              <a:lnSpc>
                <a:spcPct val="90000"/>
              </a:lnSpc>
            </a:pPr>
            <a:r>
              <a:rPr lang="en-US" altLang="en-US" sz="1400"/>
              <a:t>English lose battle for spice to Dutch, concentrate on India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Established trading stations throughout country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Made alliances with local princes against Mughals, Portuguese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Concentrated on controlling cloth industry</a:t>
            </a:r>
          </a:p>
          <a:p>
            <a:pPr>
              <a:lnSpc>
                <a:spcPct val="90000"/>
              </a:lnSpc>
            </a:pPr>
            <a:r>
              <a:rPr lang="en-US" altLang="en-US" sz="1400"/>
              <a:t>Going Ashore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Europeans could not fight, control large land masses: learned their lesson, their places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Concentrated on controlling islands where their naval advantage helped</a:t>
            </a:r>
          </a:p>
          <a:p>
            <a:pPr lvl="2">
              <a:lnSpc>
                <a:spcPct val="90000"/>
              </a:lnSpc>
            </a:pPr>
            <a:r>
              <a:rPr lang="en-US" altLang="en-US" sz="1000"/>
              <a:t>Dutch conquered Ceylon, Java, East Indies</a:t>
            </a:r>
          </a:p>
          <a:p>
            <a:pPr lvl="2">
              <a:lnSpc>
                <a:spcPct val="90000"/>
              </a:lnSpc>
            </a:pPr>
            <a:r>
              <a:rPr lang="en-US" altLang="en-US" sz="1000"/>
              <a:t>Spanish conquered Philippine Islands</a:t>
            </a:r>
          </a:p>
          <a:p>
            <a:pPr lvl="2">
              <a:lnSpc>
                <a:spcPct val="90000"/>
              </a:lnSpc>
            </a:pPr>
            <a:r>
              <a:rPr lang="en-US" altLang="en-US" sz="1000"/>
              <a:t>Set up tribute systems for the local populations: taxes paid in produce produced under forced labor conditions</a:t>
            </a:r>
          </a:p>
          <a:p>
            <a:pPr lvl="2">
              <a:lnSpc>
                <a:spcPct val="90000"/>
              </a:lnSpc>
            </a:pPr>
            <a:r>
              <a:rPr lang="en-US" altLang="en-US" sz="1000"/>
              <a:t>Content to let Asians retain old systems, traditions provided tribute paid</a:t>
            </a:r>
          </a:p>
          <a:p>
            <a:pPr>
              <a:lnSpc>
                <a:spcPct val="90000"/>
              </a:lnSpc>
            </a:pPr>
            <a:r>
              <a:rPr lang="en-US" altLang="en-US" sz="1400"/>
              <a:t>Spreading the Faith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Portuguese, Spanish introduced Catholicism, missionaries: Dutch, English could have cared less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Problem: Christian equality conflicted with class, rank, traditions: made little initial impression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Greatest success was on Philippines where most people converted, even if they retained some traditions</a:t>
            </a:r>
          </a:p>
        </p:txBody>
      </p:sp>
      <p:pic>
        <p:nvPicPr>
          <p:cNvPr id="106501" name="Picture 5" descr="Sp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32956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6096000" cy="762000"/>
          </a:xfrm>
        </p:spPr>
        <p:txBody>
          <a:bodyPr/>
          <a:lstStyle/>
          <a:p>
            <a:r>
              <a:rPr lang="en-US" altLang="en-US"/>
              <a:t>THE MING DYANSTY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48768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sz="1800"/>
              <a:t>Ming government (1368-1644)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Drove the Mongols out of China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Constantly faced threats of new nomad invasions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Rebuilt Great Wall to prevent northern invasions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Centralized government control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Restored Chinese cultural traditions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Restored Confucian bureaucracy, civil service examinations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Eunuchs given impressive role in Forbidden City as bureaucrats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Ming attempted to recreate the past, not improve upon it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Moved capital to Beijing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Built Forbidden City for emperor, bureaucrats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City was closer to danger of north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Extended Grand Canal to the north to bring food to city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1800"/>
              <a:t>Ming decline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Centralized government ran poorly under weak emperors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Weak emperors isolated by eunuchs, advisors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Public works fell into disrepair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Coastal cities, trade disrupted by pirates, 1520 – 1560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Government corruption and inefficiency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Caused by powerful eunuchs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Overshadowed by inability of bureaucrats to reform, innovate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Famines and peasant rebellions: 1630s and 1640s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Rebellion by army units opens door to nomadic invasion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Nomadic Manchu invaders led to final Ming collapse, 1644</a:t>
            </a:r>
          </a:p>
        </p:txBody>
      </p:sp>
      <p:pic>
        <p:nvPicPr>
          <p:cNvPr id="93189" name="Picture 5" descr="Ming-1368-Tai-Zu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76750"/>
            <a:ext cx="17526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1" name="Picture 7" descr="ming_greatw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8956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3" name="Picture 9" descr="Beijing-ex-Forbidden-City-map"/>
          <p:cNvPicPr>
            <a:picLocks noChangeAspect="1" noChangeArrowheads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362200"/>
            <a:ext cx="17716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229600" cy="762000"/>
          </a:xfrm>
        </p:spPr>
        <p:txBody>
          <a:bodyPr/>
          <a:lstStyle/>
          <a:p>
            <a:r>
              <a:rPr lang="en-US" altLang="en-US"/>
              <a:t>INDIAN OCEAN c. 1650 C.E.</a:t>
            </a:r>
          </a:p>
        </p:txBody>
      </p:sp>
      <p:pic>
        <p:nvPicPr>
          <p:cNvPr id="112645" name="Picture 5" descr="The%20Indian%20Ocean%201660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1428" r="951" b="4286"/>
          <a:stretch>
            <a:fillRect/>
          </a:stretch>
        </p:blipFill>
        <p:spPr bwMode="auto">
          <a:xfrm>
            <a:off x="1066800" y="1066800"/>
            <a:ext cx="7848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770965"/>
            <a:ext cx="7772400" cy="5715000"/>
          </a:xfrm>
        </p:spPr>
        <p:txBody>
          <a:bodyPr/>
          <a:lstStyle/>
          <a:p>
            <a:r>
              <a:rPr lang="en-US" dirty="0" smtClean="0"/>
              <a:t>Political Revolutions Reading Guide</a:t>
            </a:r>
          </a:p>
          <a:p>
            <a:pPr lvl="1"/>
            <a:r>
              <a:rPr lang="en-US" dirty="0" smtClean="0"/>
              <a:t>Minor Assessment </a:t>
            </a:r>
            <a:br>
              <a:rPr lang="en-US" dirty="0" smtClean="0"/>
            </a:br>
            <a:r>
              <a:rPr lang="en-US" dirty="0" smtClean="0"/>
              <a:t>due Friday 4/22 (A) &amp; Monday 4/23 (B)</a:t>
            </a:r>
          </a:p>
          <a:p>
            <a:r>
              <a:rPr lang="en-US" dirty="0" smtClean="0"/>
              <a:t>Quiz</a:t>
            </a:r>
          </a:p>
          <a:p>
            <a:pPr lvl="1"/>
            <a:r>
              <a:rPr lang="en-US" sz="2400" dirty="0" smtClean="0"/>
              <a:t>Ming/Qing China, Tokugawa Japan, SE Asia</a:t>
            </a:r>
          </a:p>
          <a:p>
            <a:pPr lvl="1"/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, A3,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: Wednesday 4/20</a:t>
            </a:r>
            <a:br>
              <a:rPr lang="en-US" sz="2400" dirty="0" smtClean="0"/>
            </a:br>
            <a:r>
              <a:rPr lang="en-US" sz="2400" dirty="0" smtClean="0"/>
              <a:t>B3, B4: Thursday 4/21 </a:t>
            </a:r>
          </a:p>
          <a:p>
            <a:pPr lvl="1"/>
            <a:endParaRPr lang="en-US" sz="2400" dirty="0"/>
          </a:p>
        </p:txBody>
      </p:sp>
      <p:pic>
        <p:nvPicPr>
          <p:cNvPr id="112642" name="Picture 2" descr="https://upload.wikimedia.org/wikipedia/commons/8/83/Lar9_philippo_001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57228"/>
            <a:ext cx="5410200" cy="270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3116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0"/>
            <a:ext cx="8873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996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altLang="en-US"/>
              <a:t>THE QING DYANSTY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8077200" cy="51816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sz="2000"/>
              <a:t>Manchus (1644-1911)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800"/>
              <a:t>Nomadic invaders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600"/>
              <a:t>Originated in Manchuria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600"/>
              <a:t>Last of the steppe invaders, dynasties 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600"/>
              <a:t>Overwhelmed Chinese forces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600"/>
              <a:t>Proclaimed Qing dynasty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600"/>
              <a:t>Originally pastoral nomads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600"/>
              <a:t>Military force called banner armies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600"/>
              <a:t>Captured Mongolia first, then China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800"/>
              <a:t>Remained an isolated ethnic elite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600"/>
              <a:t>Forbade intermarriage with Chinese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600"/>
              <a:t>Forbade Chinese immigration to Manchuria, Mongolia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600"/>
              <a:t>Permitted Confucian scholars to run government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600"/>
              <a:t>Maintained Confucian system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1800"/>
              <a:t>Emperor Kangxi (1661-1722) 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Confucian scholar; effective, enlightened ruler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Conquered Taiwan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Extended control to Central Asia, Tibet, Sinkjiang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1800"/>
              <a:t>Emperor Qianlong (1736-1795)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A sophisticated and learned ruler, poet, and artist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Vietnam, Burma, Nepal made vassal states of China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China was peaceful, prosperous, and powerful</a:t>
            </a:r>
          </a:p>
        </p:txBody>
      </p:sp>
      <p:pic>
        <p:nvPicPr>
          <p:cNvPr id="94213" name="Picture 5" descr="kangx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57600"/>
            <a:ext cx="20574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5" name="Picture 7" descr="dynasty-Qing"/>
          <p:cNvPicPr>
            <a:picLocks noChangeAspect="1" noChangeArrowheads="1"/>
          </p:cNvPicPr>
          <p:nvPr/>
        </p:nvPicPr>
        <p:blipFill>
          <a:blip r:embed="rId4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3352800" cy="24288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 altLang="en-US"/>
              <a:t>SON OF HEAVEN &amp; SCHOLAR BUREAUCRATS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51816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sz="1800"/>
              <a:t>Ming, Qing reestablish Sui, Tang, Song system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Neo-Confucianism predominated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Not nearly as flexible or vibrant as the previous system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1800"/>
              <a:t>Emperor considered "the son of heaven"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Heavenly powers, maintained order on the earth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Privileged life, awesome authority, paramount power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Kowtow in his presence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1800"/>
              <a:t>Governance of the empire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Fell to civil servants, called scholar-bureaucrats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Schooled in Confucian texts, calligraphy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Had to pass rigorous examinations with strict quotas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Often used eunuchs when not opposed by Confucians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Often riddled with etiquette, proper form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1800"/>
              <a:t>Examination system and Chinese society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Civil service exam intensely competitive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Few chosen for government positions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Others could become local teachers or tutors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System was meritocracy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Ideal: best students running country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Wealthy families had advantages over poor families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400"/>
              <a:t>Often the test was mere recitation, not original learning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1800"/>
              <a:t>Confucian curriculum fostered common values</a:t>
            </a:r>
            <a:r>
              <a:rPr lang="en-US" altLang="en-US" sz="1400"/>
              <a:t> </a:t>
            </a:r>
          </a:p>
        </p:txBody>
      </p:sp>
      <p:pic>
        <p:nvPicPr>
          <p:cNvPr id="95237" name="Picture 5" descr="lacmakor"/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19200"/>
            <a:ext cx="21526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9" name="Picture 7" descr="T374122A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4210050"/>
            <a:ext cx="21907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altLang="en-US"/>
              <a:t>THE PATRIARCHAL SYSTEM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8991600" cy="57150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sz="2000"/>
              <a:t>Ming restored social system; Qing maintained traditions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000"/>
              <a:t>Basic unit of Chinese society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800"/>
              <a:t>Remained the family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800"/>
              <a:t>Highest value, filial piety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800"/>
              <a:t>Family mirrored state-individual relations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800"/>
              <a:t>Confucian duties of loyalty, reciprocity  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600"/>
              <a:t>Children to parents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600"/>
              <a:t>Subjects to the emperor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600"/>
              <a:t>Wife to husband (women to men)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600"/>
              <a:t>Younger to elder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800"/>
              <a:t>Important functions of clan, extended families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600"/>
              <a:t>Justice, government administered through extended families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600"/>
              <a:t>Reward, punishment effected all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000"/>
              <a:t>Gender relations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800"/>
              <a:t>Strict patriarchal control over all females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800"/>
              <a:t>Parents preferred boys over girls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800"/>
              <a:t>Marriage was to continue male line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800"/>
              <a:t>Female infanticide; widows encouraged to commit suicide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800"/>
              <a:t>Footbinding of young girls increased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800"/>
              <a:t>Lowest status person in family was a young bride</a:t>
            </a:r>
          </a:p>
        </p:txBody>
      </p:sp>
      <p:pic>
        <p:nvPicPr>
          <p:cNvPr id="96263" name="Picture 7" descr="Xiaojing1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29718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altLang="en-US"/>
              <a:t>THE SOCIAL SYSTEM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382000" cy="57150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sz="1800"/>
              <a:t>Dynastic Family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Composed of emperor, family, wives, children, relatives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Lived in the Forbidden City; isolated lives of ease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Under the Qing, this group were Manchu, not Chinese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1800"/>
              <a:t>Privileged classes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Scholar-bureaucrats: passed the civil examinations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Landed gentry: inherited land, wealth, titles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Occupied highest government, intellectual positions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Directed local government, society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Generally became landed as soon as able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Included priests, monks of Confucians, Taoists, Buddhists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1800"/>
              <a:t>Peasants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Largest class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Esteemed by Confucius for their honest labor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Generally referred to as the mean people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1800"/>
              <a:t>Artisans, other skilled workers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Some economic status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1800"/>
              <a:t>Merchants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Often powerful and wealthy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600"/>
              <a:t>Had little social status as they made wealth through money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1800"/>
              <a:t>Lower classes: slaves, servants, entertainers, prostitutes</a:t>
            </a:r>
          </a:p>
        </p:txBody>
      </p:sp>
      <p:pic>
        <p:nvPicPr>
          <p:cNvPr id="98309" name="Picture 5" descr="021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400"/>
            <a:ext cx="19050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3" name="Picture 9" descr="_38501251_farming150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0"/>
          <a:stretch>
            <a:fillRect/>
          </a:stretch>
        </p:blipFill>
        <p:spPr bwMode="auto">
          <a:xfrm>
            <a:off x="5943600" y="3829050"/>
            <a:ext cx="14287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6" name="Picture 12" descr="img_life_clothing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7"/>
          <a:stretch>
            <a:fillRect/>
          </a:stretch>
        </p:blipFill>
        <p:spPr bwMode="auto">
          <a:xfrm>
            <a:off x="7229475" y="2362200"/>
            <a:ext cx="1533525" cy="2133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762000"/>
          </a:xfrm>
        </p:spPr>
        <p:txBody>
          <a:bodyPr/>
          <a:lstStyle/>
          <a:p>
            <a:r>
              <a:rPr lang="en-US" altLang="en-US" sz="3200"/>
              <a:t>POPULATION GROWTH, ECONOMIC DEVELOPMENT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15400" cy="58674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sz="1600"/>
              <a:t>Intense garden-style agriculture fed a large population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400"/>
              <a:t>Chinese began to expand to South, Yangtze valley, clear forested lands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400"/>
              <a:t>American food crops in seventeenth century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200"/>
              <a:t>Maize, sweet potatoes, peanuts grew on marginal soils, without much irrigation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200"/>
              <a:t>Added to traditional foods: rich (South), wheat, millet, sorghum (north)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200"/>
              <a:t>Available land reached maximum productivity by mid-17</a:t>
            </a:r>
            <a:r>
              <a:rPr lang="en-US" altLang="en-US" sz="1200" baseline="30000"/>
              <a:t>th</a:t>
            </a:r>
            <a:r>
              <a:rPr lang="en-US" altLang="en-US" sz="1200"/>
              <a:t> century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1600"/>
              <a:t>Population growth: 80 million in 14</a:t>
            </a:r>
            <a:r>
              <a:rPr lang="en-US" altLang="en-US" sz="1600" baseline="30000"/>
              <a:t>th</a:t>
            </a:r>
            <a:r>
              <a:rPr lang="en-US" altLang="en-US" sz="1600"/>
              <a:t> century to 300 million in 1800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1600"/>
              <a:t>Manufacturing and trade benefited from abundant, cheap labor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400"/>
              <a:t>Exported large quantities of silk, porcelain, lacquer, and tea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400"/>
              <a:t>Compensated for the exports by importing silver bullion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1600"/>
              <a:t>Internal Commerce and Foreign trade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400"/>
              <a:t>Both expanded under Ming tremendously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200"/>
              <a:t>Exported tea, lacquer, silk, porcelain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200"/>
              <a:t>Imported gold, exotics, spices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400"/>
              <a:t>Brought wealth to the dynasty, merchants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400"/>
              <a:t>Threatened Confucian scholar-bureaucrats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400"/>
              <a:t>Kangxi began policy of strict control on foreign contact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200"/>
              <a:t>Western merchants restricted to ports of Macao and Quangzhou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200"/>
              <a:t>Western merchants often had to act through Chinese intermediaries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1600"/>
              <a:t>Government and technology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400"/>
              <a:t>China (along with much of Asia) was a labor intensive economy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200"/>
              <a:t>Two types of systems possible: labor intensive or capital intensive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200"/>
              <a:t>Europeans preferred capital intensive as it allowed better use of labor, was cheaper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200"/>
              <a:t>Difference is capital intensive economies require machine, industrialization 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en-US" sz="1400"/>
              <a:t>Ming, Qing dynasties considered technological change disruptive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200"/>
              <a:t>Abundant skilled labor, why not use it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1200"/>
              <a:t>Labor-saving technologies unnecessary as they put people out of work</a:t>
            </a:r>
            <a:endParaRPr lang="en-US" altLang="en-US" sz="2000"/>
          </a:p>
        </p:txBody>
      </p:sp>
      <p:pic>
        <p:nvPicPr>
          <p:cNvPr id="97285" name="Picture 5" descr="chin-fd2173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838200"/>
            <a:ext cx="13239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9" name="Picture 9" descr="Head_12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0"/>
            <a:ext cx="1447800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90" name="Picture 10" descr="bells_kwantung_larg-31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33800"/>
            <a:ext cx="1676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Cloud skipper design template">
  <a:themeElements>
    <a:clrScheme name="Cloud skipper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oud skipper design templat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 skipper design template</Template>
  <TotalTime>1401</TotalTime>
  <Words>5560</Words>
  <Application>Microsoft Office PowerPoint</Application>
  <PresentationFormat>On-screen Show (4:3)</PresentationFormat>
  <Paragraphs>611</Paragraphs>
  <Slides>31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Impact</vt:lpstr>
      <vt:lpstr>Times New Roman</vt:lpstr>
      <vt:lpstr>Wingdings</vt:lpstr>
      <vt:lpstr>Cloud skipper design template</vt:lpstr>
      <vt:lpstr>Bitmap Image</vt:lpstr>
      <vt:lpstr>Some important dates for you </vt:lpstr>
      <vt:lpstr>EAST &amp; SOUTHEAST ASIA  1450 – 1750</vt:lpstr>
      <vt:lpstr>THE MING DYANSTY</vt:lpstr>
      <vt:lpstr>PowerPoint Presentation</vt:lpstr>
      <vt:lpstr>THE QING DYANSTY</vt:lpstr>
      <vt:lpstr>SON OF HEAVEN &amp; SCHOLAR BUREAUCRATS</vt:lpstr>
      <vt:lpstr>THE PATRIARCHAL SYSTEM</vt:lpstr>
      <vt:lpstr>THE SOCIAL SYSTEM</vt:lpstr>
      <vt:lpstr>POPULATION GROWTH, ECONOMIC DEVELOPMENT</vt:lpstr>
      <vt:lpstr>TRADITION &amp; NEW CULTURAL INFLUENCES</vt:lpstr>
      <vt:lpstr>Some important dates for you </vt:lpstr>
      <vt:lpstr>MR. STORCK FINISHED GRADING DBQS</vt:lpstr>
      <vt:lpstr>Grading Scale</vt:lpstr>
      <vt:lpstr>Takeaways from DBQs</vt:lpstr>
      <vt:lpstr>Reassessments</vt:lpstr>
      <vt:lpstr>EAST &amp; SOUTHEAST ASIA  1450 – 1750</vt:lpstr>
      <vt:lpstr>PowerPoint Presentation</vt:lpstr>
      <vt:lpstr>PowerPoint Presentation</vt:lpstr>
      <vt:lpstr>TOKUGAWA SHOGUNATE IN JAPAN TO 1867</vt:lpstr>
      <vt:lpstr>TOKUGAWA GOVERNMENT</vt:lpstr>
      <vt:lpstr>SELF-IMPOSED ISOLATION</vt:lpstr>
      <vt:lpstr>ECONOMIC,  SOCIAL CHANGE</vt:lpstr>
      <vt:lpstr>JAPANESE SOCIAL CLASSES</vt:lpstr>
      <vt:lpstr>CASTLE TOWNS</vt:lpstr>
      <vt:lpstr>NEO-CONFUCIANISM &amp; JAPANESE CULTURE</vt:lpstr>
      <vt:lpstr>CHRISTIANITY AND JAPAN</vt:lpstr>
      <vt:lpstr>SOUTHEAST ASIA</vt:lpstr>
      <vt:lpstr>INDIAN OCEAN  TRADE NETWORK</vt:lpstr>
      <vt:lpstr>EUROPEANS, ASIAN CHANGE OVER TIME</vt:lpstr>
      <vt:lpstr>INDIAN OCEAN c. 1650 C.E.</vt:lpstr>
      <vt:lpstr>PowerPoint Presentation</vt:lpstr>
    </vt:vector>
  </TitlesOfParts>
  <Manager/>
  <Company>Roman Catholic Diocese of Dallas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 ASIA  1450 – 1750</dc:title>
  <dc:subject/>
  <dc:creator>Paul Philp</dc:creator>
  <cp:keywords/>
  <dc:description/>
  <cp:lastModifiedBy>Nathan Storck</cp:lastModifiedBy>
  <cp:revision>80</cp:revision>
  <cp:lastPrinted>1601-01-01T00:00:00Z</cp:lastPrinted>
  <dcterms:created xsi:type="dcterms:W3CDTF">2006-03-18T01:49:21Z</dcterms:created>
  <dcterms:modified xsi:type="dcterms:W3CDTF">2016-04-19T02:48:51Z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TC010900251033</vt:lpwstr>
  </property>
</Properties>
</file>