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 id="275" r:id="rId23"/>
    <p:sldId id="276" r:id="rId24"/>
    <p:sldId id="277" r:id="rId25"/>
    <p:sldId id="278"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12" autoAdjust="0"/>
    <p:restoredTop sz="86466" autoAdjust="0"/>
  </p:normalViewPr>
  <p:slideViewPr>
    <p:cSldViewPr>
      <p:cViewPr>
        <p:scale>
          <a:sx n="86" d="100"/>
          <a:sy n="86" d="100"/>
        </p:scale>
        <p:origin x="-8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A0180-2BAB-498A-955F-D0F0C86056E8}"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A0180-2BAB-498A-955F-D0F0C86056E8}"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A0180-2BAB-498A-955F-D0F0C86056E8}"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A0180-2BAB-498A-955F-D0F0C86056E8}"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A0180-2BAB-498A-955F-D0F0C86056E8}"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A0180-2BAB-498A-955F-D0F0C86056E8}"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A0180-2BAB-498A-955F-D0F0C86056E8}" type="datetimeFigureOut">
              <a:rPr lang="en-US" smtClean="0"/>
              <a:pPr/>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A0180-2BAB-498A-955F-D0F0C86056E8}" type="datetimeFigureOut">
              <a:rPr lang="en-US" smtClean="0"/>
              <a:pPr/>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A0180-2BAB-498A-955F-D0F0C86056E8}" type="datetimeFigureOut">
              <a:rPr lang="en-US" smtClean="0"/>
              <a:pPr/>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A0180-2BAB-498A-955F-D0F0C86056E8}"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A0180-2BAB-498A-955F-D0F0C86056E8}"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98E37-1F12-4C36-AFE3-DC973B8025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A0180-2BAB-498A-955F-D0F0C86056E8}" type="datetimeFigureOut">
              <a:rPr lang="en-US" smtClean="0"/>
              <a:pPr/>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98E37-1F12-4C36-AFE3-DC973B8025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jkegans\Local Settings\Temporary Internet Files\Content.IE5\8081IJNX\MPj04223190000[1].jpg"/>
          <p:cNvPicPr>
            <a:picLocks noChangeAspect="1" noChangeArrowheads="1"/>
          </p:cNvPicPr>
          <p:nvPr/>
        </p:nvPicPr>
        <p:blipFill>
          <a:blip r:embed="rId2" cstate="print"/>
          <a:srcRect/>
          <a:stretch>
            <a:fillRect/>
          </a:stretch>
        </p:blipFill>
        <p:spPr bwMode="auto">
          <a:xfrm>
            <a:off x="2114103" y="0"/>
            <a:ext cx="4915793" cy="6858000"/>
          </a:xfrm>
          <a:prstGeom prst="rect">
            <a:avLst/>
          </a:prstGeom>
          <a:noFill/>
        </p:spPr>
      </p:pic>
      <p:sp>
        <p:nvSpPr>
          <p:cNvPr id="2" name="Title 1"/>
          <p:cNvSpPr>
            <a:spLocks noGrp="1"/>
          </p:cNvSpPr>
          <p:nvPr>
            <p:ph type="ctrTitle"/>
          </p:nvPr>
        </p:nvSpPr>
        <p:spPr>
          <a:xfrm>
            <a:off x="304800" y="4648200"/>
            <a:ext cx="8458200" cy="1470025"/>
          </a:xfrm>
        </p:spPr>
        <p:txBody>
          <a:bodyPr>
            <a:normAutofit fontScale="90000"/>
          </a:bodyPr>
          <a:lstStyle/>
          <a:p>
            <a:r>
              <a:rPr lang="en-US" sz="8000" dirty="0" smtClean="0">
                <a:latin typeface="Comic Sans MS" pitchFamily="66" charset="0"/>
              </a:rPr>
              <a:t>Chapter 23</a:t>
            </a:r>
            <a:r>
              <a:rPr lang="en-US" dirty="0" smtClean="0"/>
              <a:t/>
            </a:r>
            <a:br>
              <a:rPr lang="en-US" dirty="0" smtClean="0"/>
            </a:br>
            <a:r>
              <a:rPr lang="en-US" dirty="0" smtClean="0">
                <a:solidFill>
                  <a:schemeClr val="tx1"/>
                </a:solidFill>
                <a:latin typeface="Comic Sans MS" pitchFamily="66" charset="0"/>
              </a:rPr>
              <a:t>Cakes, Cookies, Pies, and Candies</a:t>
            </a:r>
            <a:br>
              <a:rPr lang="en-US" dirty="0" smtClean="0">
                <a:solidFill>
                  <a:schemeClr val="tx1"/>
                </a:solidFill>
                <a:latin typeface="Comic Sans MS" pitchFamily="66" charset="0"/>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jkegans\Local Settings\Temporary Internet Files\Content.IE5\8081IJNX\MPj04223190000[1].jpg"/>
          <p:cNvPicPr>
            <a:picLocks noChangeAspect="1" noChangeArrowheads="1"/>
          </p:cNvPicPr>
          <p:nvPr/>
        </p:nvPicPr>
        <p:blipFill>
          <a:blip r:embed="rId2" cstate="print"/>
          <a:srcRect/>
          <a:stretch>
            <a:fillRect/>
          </a:stretch>
        </p:blipFill>
        <p:spPr bwMode="auto">
          <a:xfrm>
            <a:off x="2114103" y="0"/>
            <a:ext cx="4915793" cy="6858000"/>
          </a:xfrm>
          <a:prstGeom prst="rect">
            <a:avLst/>
          </a:prstGeom>
          <a:noFill/>
        </p:spPr>
      </p:pic>
      <p:sp>
        <p:nvSpPr>
          <p:cNvPr id="2" name="Title 1"/>
          <p:cNvSpPr>
            <a:spLocks noGrp="1"/>
          </p:cNvSpPr>
          <p:nvPr>
            <p:ph type="title"/>
          </p:nvPr>
        </p:nvSpPr>
        <p:spPr/>
        <p:txBody>
          <a:bodyPr>
            <a:normAutofit fontScale="90000"/>
          </a:bodyPr>
          <a:lstStyle/>
          <a:p>
            <a:r>
              <a:rPr lang="en-US" u="sng" dirty="0" smtClean="0">
                <a:latin typeface="Comic Sans MS" pitchFamily="66" charset="0"/>
              </a:rPr>
              <a:t>Food Science Principles </a:t>
            </a:r>
            <a:br>
              <a:rPr lang="en-US" u="sng" dirty="0" smtClean="0">
                <a:latin typeface="Comic Sans MS" pitchFamily="66" charset="0"/>
              </a:rPr>
            </a:br>
            <a:r>
              <a:rPr lang="en-US" u="sng" dirty="0" smtClean="0">
                <a:latin typeface="Comic Sans MS" pitchFamily="66" charset="0"/>
              </a:rPr>
              <a:t>of Preparing Cakes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Successfully </a:t>
            </a:r>
            <a:r>
              <a:rPr lang="en-US" dirty="0">
                <a:latin typeface="Comic Sans MS" pitchFamily="66" charset="0"/>
              </a:rPr>
              <a:t>preparing a cake depends on </a:t>
            </a:r>
            <a:r>
              <a:rPr lang="en-US" b="1" u="sng" dirty="0">
                <a:latin typeface="Comic Sans MS" pitchFamily="66" charset="0"/>
              </a:rPr>
              <a:t>measuring</a:t>
            </a:r>
            <a:r>
              <a:rPr lang="en-US" u="sng" dirty="0">
                <a:latin typeface="Comic Sans MS" pitchFamily="66" charset="0"/>
              </a:rPr>
              <a:t>, </a:t>
            </a:r>
            <a:r>
              <a:rPr lang="en-US" b="1" u="sng" dirty="0">
                <a:latin typeface="Comic Sans MS" pitchFamily="66" charset="0"/>
              </a:rPr>
              <a:t>mixing</a:t>
            </a:r>
            <a:r>
              <a:rPr lang="en-US" dirty="0">
                <a:latin typeface="Comic Sans MS" pitchFamily="66" charset="0"/>
              </a:rPr>
              <a:t>, and baking. You must measure ingredients accurately and mix them correctly. You must bake the cake batter in the correct </a:t>
            </a:r>
            <a:r>
              <a:rPr lang="en-US" b="1" u="sng" dirty="0">
                <a:latin typeface="Comic Sans MS" pitchFamily="66" charset="0"/>
              </a:rPr>
              <a:t>pan</a:t>
            </a:r>
            <a:r>
              <a:rPr lang="en-US" dirty="0">
                <a:latin typeface="Comic Sans MS" pitchFamily="66" charset="0"/>
              </a:rPr>
              <a:t> at the correct </a:t>
            </a:r>
            <a:r>
              <a:rPr lang="en-US" b="1" u="sng" dirty="0">
                <a:latin typeface="Comic Sans MS" pitchFamily="66" charset="0"/>
              </a:rPr>
              <a:t>temperature</a:t>
            </a:r>
            <a:r>
              <a:rPr lang="en-US" dirty="0">
                <a:latin typeface="Comic Sans MS" pitchFamily="66" charset="0"/>
              </a:rPr>
              <a:t>. You also need to watch baking time carefully.</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QZE1QB83\MPj0422318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2" name="Title 1"/>
          <p:cNvSpPr>
            <a:spLocks noGrp="1"/>
          </p:cNvSpPr>
          <p:nvPr>
            <p:ph type="title"/>
          </p:nvPr>
        </p:nvSpPr>
        <p:spPr/>
        <p:txBody>
          <a:bodyPr>
            <a:normAutofit/>
          </a:bodyPr>
          <a:lstStyle/>
          <a:p>
            <a:r>
              <a:rPr lang="en-US" u="sng" dirty="0" smtClean="0">
                <a:latin typeface="Comic Sans MS" pitchFamily="66" charset="0"/>
              </a:rPr>
              <a:t>Measuring Ingredients-</a:t>
            </a:r>
            <a:endParaRPr lang="en-US" dirty="0">
              <a:latin typeface="Comic Sans MS" pitchFamily="66"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Comic Sans MS" pitchFamily="66" charset="0"/>
              </a:rPr>
              <a:t>Flour</a:t>
            </a:r>
            <a:r>
              <a:rPr lang="en-US" dirty="0">
                <a:latin typeface="Comic Sans MS" pitchFamily="66" charset="0"/>
              </a:rPr>
              <a:t>, fat, sugar, liquid, and eggs affect the development of </a:t>
            </a:r>
            <a:r>
              <a:rPr lang="en-US" b="1" u="sng" dirty="0">
                <a:latin typeface="Comic Sans MS" pitchFamily="66" charset="0"/>
              </a:rPr>
              <a:t>gluten</a:t>
            </a:r>
            <a:r>
              <a:rPr lang="en-US" dirty="0">
                <a:latin typeface="Comic Sans MS" pitchFamily="66" charset="0"/>
              </a:rPr>
              <a:t>. A cake made with too much flour is </a:t>
            </a:r>
            <a:r>
              <a:rPr lang="en-US" b="1" u="sng" dirty="0">
                <a:latin typeface="Comic Sans MS" pitchFamily="66" charset="0"/>
              </a:rPr>
              <a:t>compact</a:t>
            </a:r>
            <a:r>
              <a:rPr lang="en-US" dirty="0">
                <a:latin typeface="Comic Sans MS" pitchFamily="66" charset="0"/>
              </a:rPr>
              <a:t> and </a:t>
            </a:r>
            <a:r>
              <a:rPr lang="en-US" b="1" u="sng" dirty="0">
                <a:latin typeface="Comic Sans MS" pitchFamily="66" charset="0"/>
              </a:rPr>
              <a:t>dry</a:t>
            </a:r>
            <a:r>
              <a:rPr lang="en-US" dirty="0">
                <a:latin typeface="Comic Sans MS" pitchFamily="66" charset="0"/>
              </a:rPr>
              <a:t>. A cake made with too little flour is </a:t>
            </a:r>
            <a:r>
              <a:rPr lang="en-US" b="1" u="sng" dirty="0">
                <a:latin typeface="Comic Sans MS" pitchFamily="66" charset="0"/>
              </a:rPr>
              <a:t>coarse</a:t>
            </a:r>
            <a:r>
              <a:rPr lang="en-US" dirty="0">
                <a:latin typeface="Comic Sans MS" pitchFamily="66" charset="0"/>
              </a:rPr>
              <a:t>, and it may </a:t>
            </a:r>
            <a:r>
              <a:rPr lang="en-US" b="1" u="sng" dirty="0">
                <a:latin typeface="Comic Sans MS" pitchFamily="66" charset="0"/>
              </a:rPr>
              <a:t>fall</a:t>
            </a:r>
            <a:r>
              <a:rPr lang="en-US" dirty="0">
                <a:latin typeface="Comic Sans MS" pitchFamily="66" charset="0"/>
              </a:rPr>
              <a:t>.</a:t>
            </a:r>
          </a:p>
          <a:p>
            <a:r>
              <a:rPr lang="en-US" dirty="0">
                <a:latin typeface="Comic Sans MS" pitchFamily="66" charset="0"/>
              </a:rPr>
              <a:t>Optimum amounts of </a:t>
            </a:r>
            <a:r>
              <a:rPr lang="en-US" b="1" u="sng" dirty="0">
                <a:latin typeface="Comic Sans MS" pitchFamily="66" charset="0"/>
              </a:rPr>
              <a:t>fat</a:t>
            </a:r>
            <a:r>
              <a:rPr lang="en-US" dirty="0">
                <a:latin typeface="Comic Sans MS" pitchFamily="66" charset="0"/>
              </a:rPr>
              <a:t> and sugar tenderize gluten. Too much fat or sugar </a:t>
            </a:r>
            <a:r>
              <a:rPr lang="en-US" dirty="0" smtClean="0">
                <a:latin typeface="Comic Sans MS" pitchFamily="66" charset="0"/>
              </a:rPr>
              <a:t>over tenderizes </a:t>
            </a:r>
            <a:r>
              <a:rPr lang="en-US" dirty="0">
                <a:latin typeface="Comic Sans MS" pitchFamily="66" charset="0"/>
              </a:rPr>
              <a:t>the gluten and </a:t>
            </a:r>
            <a:r>
              <a:rPr lang="en-US" b="1" u="sng" dirty="0">
                <a:latin typeface="Comic Sans MS" pitchFamily="66" charset="0"/>
              </a:rPr>
              <a:t>weakens</a:t>
            </a:r>
            <a:r>
              <a:rPr lang="en-US" dirty="0">
                <a:latin typeface="Comic Sans MS" pitchFamily="66" charset="0"/>
              </a:rPr>
              <a:t> it. A cake made with too much of either ingredient will be heavy and coarse, and it may fall. A cake made with too little of either ingredient will be tough.</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EXZE68IA\MPj0422320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3" name="Content Placeholder 2"/>
          <p:cNvSpPr>
            <a:spLocks noGrp="1"/>
          </p:cNvSpPr>
          <p:nvPr>
            <p:ph idx="1"/>
          </p:nvPr>
        </p:nvSpPr>
        <p:spPr/>
        <p:txBody>
          <a:bodyPr>
            <a:normAutofit lnSpcReduction="10000"/>
          </a:bodyPr>
          <a:lstStyle/>
          <a:p>
            <a:r>
              <a:rPr lang="en-US" dirty="0">
                <a:latin typeface="Comic Sans MS" pitchFamily="66" charset="0"/>
              </a:rPr>
              <a:t>The optimum amount of liquid provides the moisture needed for gluten to develop. Too much liquid will make a cake </a:t>
            </a:r>
            <a:r>
              <a:rPr lang="en-US" b="1" u="sng" dirty="0" smtClean="0">
                <a:latin typeface="Comic Sans MS" pitchFamily="66" charset="0"/>
              </a:rPr>
              <a:t>soggy</a:t>
            </a:r>
            <a:r>
              <a:rPr lang="en-US" dirty="0" smtClean="0">
                <a:latin typeface="Comic Sans MS" pitchFamily="66" charset="0"/>
              </a:rPr>
              <a:t> and </a:t>
            </a:r>
            <a:r>
              <a:rPr lang="en-US" b="1" u="sng" dirty="0" smtClean="0">
                <a:latin typeface="Comic Sans MS" pitchFamily="66" charset="0"/>
              </a:rPr>
              <a:t>heavy</a:t>
            </a:r>
            <a:r>
              <a:rPr lang="en-US" dirty="0" smtClean="0">
                <a:latin typeface="Comic Sans MS" pitchFamily="66" charset="0"/>
              </a:rPr>
              <a:t>.  Too </a:t>
            </a:r>
            <a:r>
              <a:rPr lang="en-US" dirty="0">
                <a:latin typeface="Comic Sans MS" pitchFamily="66" charset="0"/>
              </a:rPr>
              <a:t>little liquid will make a cake dry and heavy.</a:t>
            </a:r>
          </a:p>
          <a:p>
            <a:r>
              <a:rPr lang="en-US" dirty="0">
                <a:latin typeface="Comic Sans MS" pitchFamily="66" charset="0"/>
              </a:rPr>
              <a:t>The optimum number of </a:t>
            </a:r>
            <a:r>
              <a:rPr lang="en-US" b="1" u="sng" dirty="0">
                <a:latin typeface="Comic Sans MS" pitchFamily="66" charset="0"/>
              </a:rPr>
              <a:t>eggs</a:t>
            </a:r>
            <a:r>
              <a:rPr lang="en-US" dirty="0">
                <a:latin typeface="Comic Sans MS" pitchFamily="66" charset="0"/>
              </a:rPr>
              <a:t> contributes proteins that strengthen the gluten framework. Too many eggs will make a cake </a:t>
            </a:r>
            <a:r>
              <a:rPr lang="en-US" b="1" u="sng" dirty="0">
                <a:latin typeface="Comic Sans MS" pitchFamily="66" charset="0"/>
              </a:rPr>
              <a:t>rubbery</a:t>
            </a:r>
            <a:r>
              <a:rPr lang="en-US" dirty="0">
                <a:latin typeface="Comic Sans MS" pitchFamily="66" charset="0"/>
              </a:rPr>
              <a:t> and </a:t>
            </a:r>
            <a:r>
              <a:rPr lang="en-US" b="1" u="sng" dirty="0">
                <a:latin typeface="Comic Sans MS" pitchFamily="66" charset="0"/>
              </a:rPr>
              <a:t>tough</a:t>
            </a:r>
            <a:r>
              <a:rPr lang="en-US" dirty="0">
                <a:latin typeface="Comic Sans MS" pitchFamily="66" charset="0"/>
              </a:rPr>
              <a:t>.</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GW6JBM1O\MPj04223170000[1].jpg"/>
          <p:cNvPicPr>
            <a:picLocks noChangeAspect="1" noChangeArrowheads="1"/>
          </p:cNvPicPr>
          <p:nvPr/>
        </p:nvPicPr>
        <p:blipFill>
          <a:blip r:embed="rId2" cstate="print"/>
          <a:srcRect/>
          <a:stretch>
            <a:fillRect/>
          </a:stretch>
        </p:blipFill>
        <p:spPr bwMode="auto">
          <a:xfrm>
            <a:off x="1317129" y="0"/>
            <a:ext cx="6509742" cy="6858000"/>
          </a:xfrm>
          <a:prstGeom prst="rect">
            <a:avLst/>
          </a:prstGeom>
          <a:noFill/>
        </p:spPr>
      </p:pic>
      <p:sp>
        <p:nvSpPr>
          <p:cNvPr id="2" name="Title 1"/>
          <p:cNvSpPr>
            <a:spLocks noGrp="1"/>
          </p:cNvSpPr>
          <p:nvPr>
            <p:ph type="title"/>
          </p:nvPr>
        </p:nvSpPr>
        <p:spPr/>
        <p:txBody>
          <a:bodyPr>
            <a:normAutofit/>
          </a:bodyPr>
          <a:lstStyle/>
          <a:p>
            <a:r>
              <a:rPr lang="en-US" u="sng" dirty="0" smtClean="0">
                <a:latin typeface="Comic Sans MS" pitchFamily="66" charset="0"/>
              </a:rPr>
              <a:t>Mixing Cakes-</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itchFamily="66" charset="0"/>
              </a:rPr>
              <a:t>The </a:t>
            </a:r>
            <a:r>
              <a:rPr lang="en-US" dirty="0">
                <a:latin typeface="Comic Sans MS" pitchFamily="66" charset="0"/>
              </a:rPr>
              <a:t>correct </a:t>
            </a:r>
            <a:r>
              <a:rPr lang="en-US" b="1" u="sng" dirty="0">
                <a:latin typeface="Comic Sans MS" pitchFamily="66" charset="0"/>
              </a:rPr>
              <a:t>proportions</a:t>
            </a:r>
            <a:r>
              <a:rPr lang="en-US" dirty="0">
                <a:latin typeface="Comic Sans MS" pitchFamily="66" charset="0"/>
              </a:rPr>
              <a:t> of </a:t>
            </a:r>
            <a:r>
              <a:rPr lang="en-US" dirty="0" smtClean="0">
                <a:latin typeface="Comic Sans MS" pitchFamily="66" charset="0"/>
              </a:rPr>
              <a:t>ingredients must be mixed </a:t>
            </a:r>
            <a:r>
              <a:rPr lang="en-US" dirty="0">
                <a:latin typeface="Comic Sans MS" pitchFamily="66" charset="0"/>
              </a:rPr>
              <a:t>according to the method </a:t>
            </a:r>
            <a:r>
              <a:rPr lang="en-US" dirty="0" smtClean="0">
                <a:latin typeface="Comic Sans MS" pitchFamily="66" charset="0"/>
              </a:rPr>
              <a:t>specified in the recipe. </a:t>
            </a:r>
            <a:r>
              <a:rPr lang="en-US" dirty="0">
                <a:latin typeface="Comic Sans MS" pitchFamily="66" charset="0"/>
              </a:rPr>
              <a:t>Cake batters should be neither </a:t>
            </a:r>
            <a:r>
              <a:rPr lang="en-US" dirty="0" err="1" smtClean="0">
                <a:latin typeface="Comic Sans MS" pitchFamily="66" charset="0"/>
              </a:rPr>
              <a:t>overmixed</a:t>
            </a:r>
            <a:r>
              <a:rPr lang="en-US" dirty="0" smtClean="0">
                <a:latin typeface="Comic Sans MS" pitchFamily="66" charset="0"/>
              </a:rPr>
              <a:t> </a:t>
            </a:r>
            <a:r>
              <a:rPr lang="en-US" dirty="0">
                <a:latin typeface="Comic Sans MS" pitchFamily="66" charset="0"/>
              </a:rPr>
              <a:t>nor </a:t>
            </a:r>
            <a:r>
              <a:rPr lang="en-US" dirty="0" smtClean="0">
                <a:latin typeface="Comic Sans MS" pitchFamily="66" charset="0"/>
              </a:rPr>
              <a:t>under- mixed. </a:t>
            </a:r>
            <a:r>
              <a:rPr lang="en-US" b="1" u="sng" dirty="0" err="1" smtClean="0">
                <a:latin typeface="Comic Sans MS" pitchFamily="66" charset="0"/>
              </a:rPr>
              <a:t>Over</a:t>
            </a:r>
            <a:r>
              <a:rPr lang="en-US" dirty="0" err="1" smtClean="0">
                <a:latin typeface="Comic Sans MS" pitchFamily="66" charset="0"/>
              </a:rPr>
              <a:t>mixing</a:t>
            </a:r>
            <a:r>
              <a:rPr lang="en-US" dirty="0" smtClean="0">
                <a:latin typeface="Comic Sans MS" pitchFamily="66" charset="0"/>
              </a:rPr>
              <a:t> </a:t>
            </a:r>
            <a:r>
              <a:rPr lang="en-US" dirty="0">
                <a:latin typeface="Comic Sans MS" pitchFamily="66" charset="0"/>
              </a:rPr>
              <a:t>will cause the gluten to overdevelop… causing the cake to be </a:t>
            </a:r>
            <a:r>
              <a:rPr lang="en-US" b="1" u="sng" dirty="0">
                <a:latin typeface="Comic Sans MS" pitchFamily="66" charset="0"/>
              </a:rPr>
              <a:t>tough</a:t>
            </a:r>
            <a:r>
              <a:rPr lang="en-US" dirty="0">
                <a:latin typeface="Comic Sans MS" pitchFamily="66" charset="0"/>
              </a:rPr>
              <a:t>. </a:t>
            </a:r>
          </a:p>
          <a:p>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jkegans\Local Settings\Temporary Internet Files\Content.IE5\8081IJNX\MPj04223190000[1].jpg"/>
          <p:cNvPicPr>
            <a:picLocks noChangeAspect="1" noChangeArrowheads="1"/>
          </p:cNvPicPr>
          <p:nvPr/>
        </p:nvPicPr>
        <p:blipFill>
          <a:blip r:embed="rId2" cstate="print"/>
          <a:srcRect/>
          <a:stretch>
            <a:fillRect/>
          </a:stretch>
        </p:blipFill>
        <p:spPr bwMode="auto">
          <a:xfrm>
            <a:off x="2114103" y="0"/>
            <a:ext cx="4915793" cy="6858000"/>
          </a:xfrm>
          <a:prstGeom prst="rect">
            <a:avLst/>
          </a:prstGeom>
          <a:noFill/>
        </p:spPr>
      </p:pic>
      <p:sp>
        <p:nvSpPr>
          <p:cNvPr id="2" name="Title 1"/>
          <p:cNvSpPr>
            <a:spLocks noGrp="1"/>
          </p:cNvSpPr>
          <p:nvPr>
            <p:ph type="title"/>
          </p:nvPr>
        </p:nvSpPr>
        <p:spPr/>
        <p:txBody>
          <a:bodyPr>
            <a:normAutofit/>
          </a:bodyPr>
          <a:lstStyle/>
          <a:p>
            <a:r>
              <a:rPr lang="en-US" u="sng" dirty="0" smtClean="0">
                <a:latin typeface="Comic Sans MS" pitchFamily="66" charset="0"/>
              </a:rPr>
              <a:t>Baking Cakes-</a:t>
            </a:r>
            <a:endParaRPr lang="en-US" dirty="0">
              <a:latin typeface="Comic Sans MS" pitchFamily="66"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Comic Sans MS" pitchFamily="66" charset="0"/>
              </a:rPr>
              <a:t>Bake cake batter in pans that are neither too </a:t>
            </a:r>
            <a:r>
              <a:rPr lang="en-US" b="1" u="sng" dirty="0" smtClean="0">
                <a:latin typeface="Comic Sans MS" pitchFamily="66" charset="0"/>
              </a:rPr>
              <a:t>large</a:t>
            </a:r>
            <a:r>
              <a:rPr lang="en-US" dirty="0" smtClean="0">
                <a:latin typeface="Comic Sans MS" pitchFamily="66" charset="0"/>
              </a:rPr>
              <a:t> nor too </a:t>
            </a:r>
            <a:r>
              <a:rPr lang="en-US" b="1" u="sng" dirty="0" smtClean="0">
                <a:latin typeface="Comic Sans MS" pitchFamily="66" charset="0"/>
              </a:rPr>
              <a:t>small</a:t>
            </a:r>
            <a:r>
              <a:rPr lang="en-US" dirty="0" smtClean="0">
                <a:latin typeface="Comic Sans MS" pitchFamily="66" charset="0"/>
              </a:rPr>
              <a:t>. If the pans are too small, the batter will overflow. If the pans are too large, the cake will be too flat and may be dry. The correct pan size will produce a cake with a gently </a:t>
            </a:r>
            <a:r>
              <a:rPr lang="en-US" b="1" u="sng" dirty="0" smtClean="0">
                <a:latin typeface="Comic Sans MS" pitchFamily="66" charset="0"/>
              </a:rPr>
              <a:t>rounded</a:t>
            </a:r>
            <a:r>
              <a:rPr lang="en-US" u="sng" dirty="0" smtClean="0">
                <a:latin typeface="Comic Sans MS" pitchFamily="66" charset="0"/>
              </a:rPr>
              <a:t> </a:t>
            </a:r>
            <a:r>
              <a:rPr lang="en-US" b="1" u="sng" dirty="0" smtClean="0">
                <a:latin typeface="Comic Sans MS" pitchFamily="66" charset="0"/>
              </a:rPr>
              <a:t>top</a:t>
            </a:r>
            <a:r>
              <a:rPr lang="en-US" dirty="0" smtClean="0">
                <a:latin typeface="Comic Sans MS" pitchFamily="66" charset="0"/>
              </a:rPr>
              <a:t>.</a:t>
            </a:r>
          </a:p>
          <a:p>
            <a:r>
              <a:rPr lang="en-US" dirty="0" smtClean="0">
                <a:latin typeface="Comic Sans MS" pitchFamily="66" charset="0"/>
              </a:rPr>
              <a:t>You should </a:t>
            </a:r>
            <a:r>
              <a:rPr lang="en-US" b="1" u="sng" dirty="0" smtClean="0">
                <a:latin typeface="Comic Sans MS" pitchFamily="66" charset="0"/>
              </a:rPr>
              <a:t>grease</a:t>
            </a:r>
            <a:r>
              <a:rPr lang="en-US" dirty="0" smtClean="0">
                <a:latin typeface="Comic Sans MS" pitchFamily="66" charset="0"/>
              </a:rPr>
              <a:t> the pans for most shortened cakes and </a:t>
            </a:r>
            <a:r>
              <a:rPr lang="en-US" b="1" u="sng" dirty="0" smtClean="0">
                <a:latin typeface="Comic Sans MS" pitchFamily="66" charset="0"/>
              </a:rPr>
              <a:t>flour</a:t>
            </a:r>
            <a:r>
              <a:rPr lang="en-US" dirty="0" smtClean="0">
                <a:latin typeface="Comic Sans MS" pitchFamily="66" charset="0"/>
              </a:rPr>
              <a:t> them lightly. You should not grease the pans for un-shortened cakes. This is because angel food and sponge cake batters must cling to the sides of the pan during baking.</a:t>
            </a:r>
          </a:p>
          <a:p>
            <a:r>
              <a:rPr lang="en-US" dirty="0">
                <a:latin typeface="Comic Sans MS" pitchFamily="66" charset="0"/>
              </a:rPr>
              <a:t>Place cakes in a </a:t>
            </a:r>
            <a:r>
              <a:rPr lang="en-US" b="1" u="sng" dirty="0">
                <a:latin typeface="Comic Sans MS" pitchFamily="66" charset="0"/>
              </a:rPr>
              <a:t>preheated</a:t>
            </a:r>
            <a:r>
              <a:rPr lang="en-US" dirty="0">
                <a:latin typeface="Comic Sans MS" pitchFamily="66" charset="0"/>
              </a:rPr>
              <a:t> oven set at the correct temperature and bake them just until they test done. </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QZE1QB83\MPj0422318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2" name="Title 1"/>
          <p:cNvSpPr>
            <a:spLocks noGrp="1"/>
          </p:cNvSpPr>
          <p:nvPr>
            <p:ph type="title"/>
          </p:nvPr>
        </p:nvSpPr>
        <p:spPr/>
        <p:txBody>
          <a:bodyPr>
            <a:normAutofit/>
          </a:bodyPr>
          <a:lstStyle/>
          <a:p>
            <a:r>
              <a:rPr lang="en-US" u="sng" dirty="0" smtClean="0">
                <a:latin typeface="Comic Sans MS" pitchFamily="66" charset="0"/>
              </a:rPr>
              <a:t>Preparing a Shortened Cake</a:t>
            </a:r>
            <a:endParaRPr lang="en-US" dirty="0">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Comic Sans MS" pitchFamily="66" charset="0"/>
              </a:rPr>
              <a:t>You </a:t>
            </a:r>
            <a:r>
              <a:rPr lang="en-US" dirty="0">
                <a:latin typeface="Comic Sans MS" pitchFamily="66" charset="0"/>
              </a:rPr>
              <a:t>can mix shortened cakes by the conventional method or the </a:t>
            </a:r>
            <a:r>
              <a:rPr lang="en-US" dirty="0" smtClean="0">
                <a:latin typeface="Comic Sans MS" pitchFamily="66" charset="0"/>
              </a:rPr>
              <a:t>quick mix </a:t>
            </a:r>
            <a:r>
              <a:rPr lang="en-US" dirty="0">
                <a:latin typeface="Comic Sans MS" pitchFamily="66" charset="0"/>
              </a:rPr>
              <a:t>method.</a:t>
            </a:r>
          </a:p>
          <a:p>
            <a:pPr lvl="0"/>
            <a:r>
              <a:rPr lang="en-US" dirty="0">
                <a:latin typeface="Comic Sans MS" pitchFamily="66" charset="0"/>
              </a:rPr>
              <a:t>Conventional method – </a:t>
            </a:r>
            <a:r>
              <a:rPr lang="en-US" b="1" u="sng" dirty="0">
                <a:latin typeface="Comic Sans MS" pitchFamily="66" charset="0"/>
              </a:rPr>
              <a:t>Cream</a:t>
            </a:r>
            <a:r>
              <a:rPr lang="en-US" dirty="0">
                <a:latin typeface="Comic Sans MS" pitchFamily="66" charset="0"/>
              </a:rPr>
              <a:t> the fat and sugar together until light and </a:t>
            </a:r>
            <a:r>
              <a:rPr lang="en-US" b="1" u="sng" dirty="0">
                <a:latin typeface="Comic Sans MS" pitchFamily="66" charset="0"/>
              </a:rPr>
              <a:t>fluffy</a:t>
            </a:r>
            <a:r>
              <a:rPr lang="en-US" dirty="0">
                <a:latin typeface="Comic Sans MS" pitchFamily="66" charset="0"/>
              </a:rPr>
              <a:t>. Beat the eggs into the creamed fat and sugar. Then add the dry ingredients alternately with the liquid.</a:t>
            </a:r>
          </a:p>
          <a:p>
            <a:pPr lvl="0"/>
            <a:r>
              <a:rPr lang="en-US" dirty="0">
                <a:latin typeface="Comic Sans MS" pitchFamily="66" charset="0"/>
              </a:rPr>
              <a:t>Quick </a:t>
            </a:r>
            <a:r>
              <a:rPr lang="en-US" dirty="0" smtClean="0">
                <a:latin typeface="Comic Sans MS" pitchFamily="66" charset="0"/>
              </a:rPr>
              <a:t>mix method </a:t>
            </a:r>
            <a:r>
              <a:rPr lang="en-US" dirty="0">
                <a:latin typeface="Comic Sans MS" pitchFamily="66" charset="0"/>
              </a:rPr>
              <a:t>– Also called the </a:t>
            </a:r>
            <a:r>
              <a:rPr lang="en-US" b="1" u="sng" dirty="0">
                <a:latin typeface="Comic Sans MS" pitchFamily="66" charset="0"/>
              </a:rPr>
              <a:t>one-bowl</a:t>
            </a:r>
            <a:r>
              <a:rPr lang="en-US" dirty="0">
                <a:latin typeface="Comic Sans MS" pitchFamily="66" charset="0"/>
              </a:rPr>
              <a:t> method, takes less </a:t>
            </a:r>
            <a:r>
              <a:rPr lang="en-US" b="1" u="sng" dirty="0">
                <a:latin typeface="Comic Sans MS" pitchFamily="66" charset="0"/>
              </a:rPr>
              <a:t>time</a:t>
            </a:r>
            <a:r>
              <a:rPr lang="en-US" dirty="0">
                <a:latin typeface="Comic Sans MS" pitchFamily="66" charset="0"/>
              </a:rPr>
              <a:t> than the conventional method. Measure the dry ingredients into the mixing bowl. Beat the fat and part of the liquid with the dry ingredients. Add the remaining </a:t>
            </a:r>
            <a:r>
              <a:rPr lang="en-US" b="1" u="sng" dirty="0">
                <a:latin typeface="Comic Sans MS" pitchFamily="66" charset="0"/>
              </a:rPr>
              <a:t>liquid</a:t>
            </a:r>
            <a:r>
              <a:rPr lang="en-US" dirty="0">
                <a:latin typeface="Comic Sans MS" pitchFamily="66" charset="0"/>
              </a:rPr>
              <a:t> and unbeaten </a:t>
            </a:r>
            <a:r>
              <a:rPr lang="en-US" b="1" u="sng" dirty="0">
                <a:latin typeface="Comic Sans MS" pitchFamily="66" charset="0"/>
              </a:rPr>
              <a:t>eggs</a:t>
            </a:r>
            <a:r>
              <a:rPr lang="en-US" dirty="0">
                <a:latin typeface="Comic Sans MS" pitchFamily="66" charset="0"/>
              </a:rPr>
              <a:t> last.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EXZE68IA\MPj0422320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3" name="Content Placeholder 2"/>
          <p:cNvSpPr>
            <a:spLocks noGrp="1"/>
          </p:cNvSpPr>
          <p:nvPr>
            <p:ph idx="1"/>
          </p:nvPr>
        </p:nvSpPr>
        <p:spPr/>
        <p:txBody>
          <a:bodyPr>
            <a:normAutofit fontScale="92500" lnSpcReduction="20000"/>
          </a:bodyPr>
          <a:lstStyle/>
          <a:p>
            <a:r>
              <a:rPr lang="en-US" dirty="0">
                <a:latin typeface="Comic Sans MS" pitchFamily="66" charset="0"/>
              </a:rPr>
              <a:t>Arrange the pans in the oven so the </a:t>
            </a:r>
            <a:r>
              <a:rPr lang="en-US" b="1" u="sng" dirty="0">
                <a:latin typeface="Comic Sans MS" pitchFamily="66" charset="0"/>
              </a:rPr>
              <a:t>heat</a:t>
            </a:r>
            <a:r>
              <a:rPr lang="en-US" dirty="0">
                <a:latin typeface="Comic Sans MS" pitchFamily="66" charset="0"/>
              </a:rPr>
              <a:t> circulates freely around the cake. The pans should not </a:t>
            </a:r>
            <a:r>
              <a:rPr lang="en-US" b="1" u="sng" dirty="0">
                <a:latin typeface="Comic Sans MS" pitchFamily="66" charset="0"/>
              </a:rPr>
              <a:t>touch</a:t>
            </a:r>
            <a:r>
              <a:rPr lang="en-US" dirty="0">
                <a:latin typeface="Comic Sans MS" pitchFamily="66" charset="0"/>
              </a:rPr>
              <a:t> each other or any part of the oven. If they do, hot spots may form, and the cake may bake </a:t>
            </a:r>
            <a:r>
              <a:rPr lang="en-US" b="1" u="sng" dirty="0">
                <a:latin typeface="Comic Sans MS" pitchFamily="66" charset="0"/>
              </a:rPr>
              <a:t>unevenly</a:t>
            </a:r>
            <a:r>
              <a:rPr lang="en-US" dirty="0">
                <a:latin typeface="Comic Sans MS" pitchFamily="66" charset="0"/>
              </a:rPr>
              <a:t>.</a:t>
            </a:r>
          </a:p>
          <a:p>
            <a:r>
              <a:rPr lang="en-US" dirty="0">
                <a:latin typeface="Comic Sans MS" pitchFamily="66" charset="0"/>
              </a:rPr>
              <a:t>To test a cake for doneness, lightly touch the center with your </a:t>
            </a:r>
            <a:r>
              <a:rPr lang="en-US" b="1" u="sng" dirty="0">
                <a:latin typeface="Comic Sans MS" pitchFamily="66" charset="0"/>
              </a:rPr>
              <a:t>fingertip</a:t>
            </a:r>
            <a:r>
              <a:rPr lang="en-US" dirty="0">
                <a:latin typeface="Comic Sans MS" pitchFamily="66" charset="0"/>
              </a:rPr>
              <a:t>. If the cake </a:t>
            </a:r>
            <a:r>
              <a:rPr lang="en-US" b="1" u="sng" dirty="0">
                <a:latin typeface="Comic Sans MS" pitchFamily="66" charset="0"/>
              </a:rPr>
              <a:t>springs</a:t>
            </a:r>
            <a:r>
              <a:rPr lang="en-US" dirty="0">
                <a:latin typeface="Comic Sans MS" pitchFamily="66" charset="0"/>
              </a:rPr>
              <a:t> back, it is baked. You can also insert a </a:t>
            </a:r>
            <a:r>
              <a:rPr lang="en-US" b="1" u="sng" dirty="0">
                <a:latin typeface="Comic Sans MS" pitchFamily="66" charset="0"/>
              </a:rPr>
              <a:t>toothpick</a:t>
            </a:r>
            <a:r>
              <a:rPr lang="en-US" dirty="0">
                <a:latin typeface="Comic Sans MS" pitchFamily="66" charset="0"/>
              </a:rPr>
              <a:t> into the center of the cake. If the toothpick comes out clean, the cake is baked.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GW6JBM1O\MPj04223170000[1].jpg"/>
          <p:cNvPicPr>
            <a:picLocks noChangeAspect="1" noChangeArrowheads="1"/>
          </p:cNvPicPr>
          <p:nvPr/>
        </p:nvPicPr>
        <p:blipFill>
          <a:blip r:embed="rId2" cstate="print"/>
          <a:srcRect/>
          <a:stretch>
            <a:fillRect/>
          </a:stretch>
        </p:blipFill>
        <p:spPr bwMode="auto">
          <a:xfrm>
            <a:off x="1317129" y="0"/>
            <a:ext cx="6509742" cy="6858000"/>
          </a:xfrm>
          <a:prstGeom prst="rect">
            <a:avLst/>
          </a:prstGeom>
          <a:noFill/>
        </p:spPr>
      </p:pic>
      <p:sp>
        <p:nvSpPr>
          <p:cNvPr id="3" name="Content Placeholder 2"/>
          <p:cNvSpPr>
            <a:spLocks noGrp="1"/>
          </p:cNvSpPr>
          <p:nvPr>
            <p:ph idx="1"/>
          </p:nvPr>
        </p:nvSpPr>
        <p:spPr/>
        <p:txBody>
          <a:bodyPr>
            <a:normAutofit fontScale="92500" lnSpcReduction="20000"/>
          </a:bodyPr>
          <a:lstStyle/>
          <a:p>
            <a:r>
              <a:rPr lang="en-US" dirty="0">
                <a:latin typeface="Comic Sans MS" pitchFamily="66" charset="0"/>
              </a:rPr>
              <a:t>Most recipes will tell you to let cakes cool in the pans for about </a:t>
            </a:r>
            <a:r>
              <a:rPr lang="en-US" b="1" u="sng" dirty="0">
                <a:latin typeface="Comic Sans MS" pitchFamily="66" charset="0"/>
              </a:rPr>
              <a:t>10</a:t>
            </a:r>
            <a:r>
              <a:rPr lang="en-US" dirty="0">
                <a:latin typeface="Comic Sans MS" pitchFamily="66" charset="0"/>
              </a:rPr>
              <a:t> minutes after removing the pans from the oven. This cooling period makes it easier to </a:t>
            </a:r>
            <a:r>
              <a:rPr lang="en-US" b="1" u="sng" dirty="0">
                <a:latin typeface="Comic Sans MS" pitchFamily="66" charset="0"/>
              </a:rPr>
              <a:t>remove</a:t>
            </a:r>
            <a:r>
              <a:rPr lang="en-US" dirty="0">
                <a:latin typeface="Comic Sans MS" pitchFamily="66" charset="0"/>
              </a:rPr>
              <a:t> the cakes from the pans. To remove a cake from the pan, run the tip of a spatula around the sides of the cake to loosen it. Invert a </a:t>
            </a:r>
            <a:r>
              <a:rPr lang="en-US" b="1" u="sng" dirty="0">
                <a:latin typeface="Comic Sans MS" pitchFamily="66" charset="0"/>
              </a:rPr>
              <a:t>cooling rack </a:t>
            </a:r>
            <a:r>
              <a:rPr lang="en-US" dirty="0">
                <a:latin typeface="Comic Sans MS" pitchFamily="66" charset="0"/>
              </a:rPr>
              <a:t>over the top of the pan and gently flip the cooling rack and the pan. The cake should slide out of the pan. Let the cake layers </a:t>
            </a:r>
            <a:r>
              <a:rPr lang="en-US" b="1" u="sng" dirty="0">
                <a:latin typeface="Comic Sans MS" pitchFamily="66" charset="0"/>
              </a:rPr>
              <a:t>cool</a:t>
            </a:r>
            <a:r>
              <a:rPr lang="en-US" dirty="0">
                <a:latin typeface="Comic Sans MS" pitchFamily="66" charset="0"/>
              </a:rPr>
              <a:t> thoroughly before frosting them.</a:t>
            </a:r>
          </a:p>
          <a:p>
            <a:endParaRPr lang="en-US" dirty="0">
              <a:latin typeface="Comic Sans MS" pitchFamily="66" charset="0"/>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jkegans\Local Settings\Temporary Internet Files\Content.IE5\8081IJNX\MPj04223190000[1].jpg"/>
          <p:cNvPicPr>
            <a:picLocks noChangeAspect="1" noChangeArrowheads="1"/>
          </p:cNvPicPr>
          <p:nvPr/>
        </p:nvPicPr>
        <p:blipFill>
          <a:blip r:embed="rId2" cstate="print"/>
          <a:srcRect/>
          <a:stretch>
            <a:fillRect/>
          </a:stretch>
        </p:blipFill>
        <p:spPr bwMode="auto">
          <a:xfrm>
            <a:off x="2114103" y="0"/>
            <a:ext cx="4915793" cy="6858000"/>
          </a:xfrm>
          <a:prstGeom prst="rect">
            <a:avLst/>
          </a:prstGeom>
          <a:noFill/>
        </p:spPr>
      </p:pic>
      <p:sp>
        <p:nvSpPr>
          <p:cNvPr id="2" name="Title 1"/>
          <p:cNvSpPr>
            <a:spLocks noGrp="1"/>
          </p:cNvSpPr>
          <p:nvPr>
            <p:ph type="title"/>
          </p:nvPr>
        </p:nvSpPr>
        <p:spPr/>
        <p:txBody>
          <a:bodyPr>
            <a:normAutofit fontScale="90000"/>
          </a:bodyPr>
          <a:lstStyle/>
          <a:p>
            <a:r>
              <a:rPr lang="en-US" u="sng" dirty="0" smtClean="0">
                <a:latin typeface="Comic Sans MS" pitchFamily="66" charset="0"/>
              </a:rPr>
              <a:t>Characteristics of a </a:t>
            </a:r>
            <a:br>
              <a:rPr lang="en-US" u="sng" dirty="0" smtClean="0">
                <a:latin typeface="Comic Sans MS" pitchFamily="66" charset="0"/>
              </a:rPr>
            </a:br>
            <a:r>
              <a:rPr lang="en-US" u="sng" dirty="0" smtClean="0">
                <a:latin typeface="Comic Sans MS" pitchFamily="66" charset="0"/>
              </a:rPr>
              <a:t>Shortened Cake-</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A </a:t>
            </a:r>
            <a:r>
              <a:rPr lang="en-US" dirty="0">
                <a:latin typeface="Comic Sans MS" pitchFamily="66" charset="0"/>
              </a:rPr>
              <a:t>high-quality shortened cake is </a:t>
            </a:r>
            <a:r>
              <a:rPr lang="en-US" b="1" u="sng" dirty="0">
                <a:latin typeface="Comic Sans MS" pitchFamily="66" charset="0"/>
              </a:rPr>
              <a:t>velvety</a:t>
            </a:r>
            <a:r>
              <a:rPr lang="en-US" dirty="0">
                <a:latin typeface="Comic Sans MS" pitchFamily="66" charset="0"/>
              </a:rPr>
              <a:t> and </a:t>
            </a:r>
            <a:r>
              <a:rPr lang="en-US" b="1" u="sng" dirty="0">
                <a:latin typeface="Comic Sans MS" pitchFamily="66" charset="0"/>
              </a:rPr>
              <a:t>light</a:t>
            </a:r>
            <a:r>
              <a:rPr lang="en-US" dirty="0">
                <a:latin typeface="Comic Sans MS" pitchFamily="66" charset="0"/>
              </a:rPr>
              <a:t>. The interior has small, fine cells with thin walls. The crusts are thin and evenly </a:t>
            </a:r>
            <a:r>
              <a:rPr lang="en-US" b="1" u="sng" dirty="0">
                <a:latin typeface="Comic Sans MS" pitchFamily="66" charset="0"/>
              </a:rPr>
              <a:t>browned</a:t>
            </a:r>
            <a:r>
              <a:rPr lang="en-US" dirty="0">
                <a:latin typeface="Comic Sans MS" pitchFamily="66" charset="0"/>
              </a:rPr>
              <a:t>. The top crust is smooth or slightly pebbly and gently rounded. The flavor is </a:t>
            </a:r>
            <a:r>
              <a:rPr lang="en-US" b="1" u="sng" dirty="0">
                <a:latin typeface="Comic Sans MS" pitchFamily="66" charset="0"/>
              </a:rPr>
              <a:t>mild</a:t>
            </a:r>
            <a:r>
              <a:rPr lang="en-US" dirty="0">
                <a:latin typeface="Comic Sans MS" pitchFamily="66" charset="0"/>
              </a:rPr>
              <a:t> and pleasing.</a:t>
            </a:r>
          </a:p>
          <a:p>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pic>
        <p:nvPicPr>
          <p:cNvPr id="5" name="Picture 2" descr="C:\Documents and Settings\jkegans\Local Settings\Temporary Internet Files\Content.IE5\QZE1QB83\MPj0422318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2" name="Title 1"/>
          <p:cNvSpPr>
            <a:spLocks noGrp="1"/>
          </p:cNvSpPr>
          <p:nvPr>
            <p:ph type="title"/>
          </p:nvPr>
        </p:nvSpPr>
        <p:spPr/>
        <p:txBody>
          <a:bodyPr>
            <a:normAutofit/>
          </a:bodyPr>
          <a:lstStyle/>
          <a:p>
            <a:r>
              <a:rPr lang="en-US" u="sng" dirty="0" smtClean="0">
                <a:latin typeface="Comic Sans MS" pitchFamily="66" charset="0"/>
              </a:rPr>
              <a:t>Pound Cakes-</a:t>
            </a:r>
            <a:endParaRPr lang="en-US" dirty="0">
              <a:latin typeface="Comic Sans MS" pitchFamily="66" charset="0"/>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latin typeface="Comic Sans MS" pitchFamily="66" charset="0"/>
              </a:rPr>
              <a:t>Pound </a:t>
            </a:r>
            <a:r>
              <a:rPr lang="en-US" dirty="0">
                <a:latin typeface="Comic Sans MS" pitchFamily="66" charset="0"/>
              </a:rPr>
              <a:t>cakes are shortened cakes that contain no chemical </a:t>
            </a:r>
            <a:r>
              <a:rPr lang="en-US" b="1" u="sng" dirty="0">
                <a:latin typeface="Comic Sans MS" pitchFamily="66" charset="0"/>
              </a:rPr>
              <a:t>leavening</a:t>
            </a:r>
            <a:r>
              <a:rPr lang="en-US" dirty="0">
                <a:latin typeface="Comic Sans MS" pitchFamily="66" charset="0"/>
              </a:rPr>
              <a:t> agents. Pound cakes rely on air and </a:t>
            </a:r>
            <a:r>
              <a:rPr lang="en-US" b="1" u="sng" dirty="0">
                <a:latin typeface="Comic Sans MS" pitchFamily="66" charset="0"/>
              </a:rPr>
              <a:t>steam</a:t>
            </a:r>
            <a:r>
              <a:rPr lang="en-US" dirty="0">
                <a:latin typeface="Comic Sans MS" pitchFamily="66" charset="0"/>
              </a:rPr>
              <a:t> for leavening. You must thoroughly cream the fat and sugar when making pound cake. Beat the eggs into the creamed mixture</a:t>
            </a:r>
            <a:r>
              <a:rPr lang="en-US" dirty="0" smtClean="0">
                <a:latin typeface="Comic Sans MS" pitchFamily="66" charset="0"/>
              </a:rPr>
              <a:t>. Add the dry ingredients and the liquid to the creamed mixture. </a:t>
            </a:r>
            <a:r>
              <a:rPr lang="en-US" dirty="0">
                <a:latin typeface="Comic Sans MS" pitchFamily="66" charset="0"/>
              </a:rPr>
              <a:t>Pound cakes are more compact than other shortened cakes, and they have a </a:t>
            </a:r>
            <a:r>
              <a:rPr lang="en-US" b="1" u="sng" dirty="0">
                <a:latin typeface="Comic Sans MS" pitchFamily="66" charset="0"/>
              </a:rPr>
              <a:t>closer</a:t>
            </a:r>
            <a:r>
              <a:rPr lang="en-US" dirty="0">
                <a:latin typeface="Comic Sans MS" pitchFamily="66" charset="0"/>
              </a:rPr>
              <a:t> grain.</a:t>
            </a:r>
          </a:p>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jkegans\Local Settings\Temporary Internet Files\Content.IE5\8081IJNX\MPj04223190000[1].jpg"/>
          <p:cNvPicPr>
            <a:picLocks noChangeAspect="1" noChangeArrowheads="1"/>
          </p:cNvPicPr>
          <p:nvPr/>
        </p:nvPicPr>
        <p:blipFill>
          <a:blip r:embed="rId2" cstate="print"/>
          <a:srcRect/>
          <a:stretch>
            <a:fillRect/>
          </a:stretch>
        </p:blipFill>
        <p:spPr bwMode="auto">
          <a:xfrm>
            <a:off x="2114103" y="0"/>
            <a:ext cx="4915793" cy="6858000"/>
          </a:xfrm>
          <a:prstGeom prst="rect">
            <a:avLst/>
          </a:prstGeom>
          <a:noFill/>
        </p:spPr>
      </p:pic>
      <p:sp>
        <p:nvSpPr>
          <p:cNvPr id="4" name="Title 3"/>
          <p:cNvSpPr>
            <a:spLocks noGrp="1"/>
          </p:cNvSpPr>
          <p:nvPr>
            <p:ph type="title"/>
          </p:nvPr>
        </p:nvSpPr>
        <p:spPr/>
        <p:txBody>
          <a:bodyPr/>
          <a:lstStyle/>
          <a:p>
            <a:r>
              <a:rPr lang="en-US" dirty="0" smtClean="0">
                <a:latin typeface="Comic Sans MS" pitchFamily="66" charset="0"/>
              </a:rPr>
              <a:t>Objectives</a:t>
            </a:r>
            <a:endParaRPr lang="en-US" dirty="0">
              <a:latin typeface="Comic Sans MS" pitchFamily="66" charset="0"/>
            </a:endParaRPr>
          </a:p>
        </p:txBody>
      </p:sp>
      <p:sp>
        <p:nvSpPr>
          <p:cNvPr id="5" name="Content Placeholder 4"/>
          <p:cNvSpPr>
            <a:spLocks noGrp="1"/>
          </p:cNvSpPr>
          <p:nvPr>
            <p:ph idx="1"/>
          </p:nvPr>
        </p:nvSpPr>
        <p:spPr/>
        <p:txBody>
          <a:bodyPr/>
          <a:lstStyle/>
          <a:p>
            <a:r>
              <a:rPr lang="en-US" b="1" dirty="0" smtClean="0">
                <a:latin typeface="Comic Sans MS" pitchFamily="66" charset="0"/>
              </a:rPr>
              <a:t>Describe</a:t>
            </a:r>
            <a:r>
              <a:rPr lang="en-US" dirty="0" smtClean="0">
                <a:latin typeface="Comic Sans MS" pitchFamily="66" charset="0"/>
              </a:rPr>
              <a:t> the functions of basic ingredients used in cakes.</a:t>
            </a:r>
          </a:p>
          <a:p>
            <a:r>
              <a:rPr lang="en-US" b="1" dirty="0" smtClean="0">
                <a:latin typeface="Comic Sans MS" pitchFamily="66" charset="0"/>
              </a:rPr>
              <a:t>Identify</a:t>
            </a:r>
            <a:r>
              <a:rPr lang="en-US" dirty="0" smtClean="0">
                <a:latin typeface="Comic Sans MS" pitchFamily="66" charset="0"/>
              </a:rPr>
              <a:t> six types of cookies.</a:t>
            </a:r>
          </a:p>
          <a:p>
            <a:r>
              <a:rPr lang="en-US" b="1" dirty="0" smtClean="0">
                <a:latin typeface="Comic Sans MS" pitchFamily="66" charset="0"/>
              </a:rPr>
              <a:t>Explain</a:t>
            </a:r>
            <a:r>
              <a:rPr lang="en-US" dirty="0" smtClean="0">
                <a:latin typeface="Comic Sans MS" pitchFamily="66" charset="0"/>
              </a:rPr>
              <a:t> principles of pastry preparation.</a:t>
            </a:r>
          </a:p>
          <a:p>
            <a:r>
              <a:rPr lang="en-US" b="1" dirty="0" smtClean="0">
                <a:latin typeface="Comic Sans MS" pitchFamily="66" charset="0"/>
              </a:rPr>
              <a:t>Compare</a:t>
            </a:r>
            <a:r>
              <a:rPr lang="en-US" dirty="0" smtClean="0">
                <a:latin typeface="Comic Sans MS" pitchFamily="66" charset="0"/>
              </a:rPr>
              <a:t> characteristics of crystalline and </a:t>
            </a:r>
            <a:r>
              <a:rPr lang="en-US" dirty="0" err="1" smtClean="0">
                <a:latin typeface="Comic Sans MS" pitchFamily="66" charset="0"/>
              </a:rPr>
              <a:t>noncrystalline</a:t>
            </a:r>
            <a:r>
              <a:rPr lang="en-US" dirty="0" smtClean="0">
                <a:latin typeface="Comic Sans MS" pitchFamily="66" charset="0"/>
              </a:rPr>
              <a:t> candies.</a:t>
            </a:r>
          </a:p>
          <a:p>
            <a:r>
              <a:rPr lang="en-US" b="1" dirty="0" smtClean="0">
                <a:latin typeface="Comic Sans MS" pitchFamily="66" charset="0"/>
              </a:rPr>
              <a:t>Prepare</a:t>
            </a:r>
            <a:r>
              <a:rPr lang="en-US" dirty="0" smtClean="0">
                <a:latin typeface="Comic Sans MS" pitchFamily="66" charset="0"/>
              </a:rPr>
              <a:t> cakes, cookies, pies, and candies.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EXZE68IA\MPj0422320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2" name="Title 1"/>
          <p:cNvSpPr>
            <a:spLocks noGrp="1"/>
          </p:cNvSpPr>
          <p:nvPr>
            <p:ph type="title"/>
          </p:nvPr>
        </p:nvSpPr>
        <p:spPr/>
        <p:txBody>
          <a:bodyPr>
            <a:normAutofit fontScale="90000"/>
          </a:bodyPr>
          <a:lstStyle/>
          <a:p>
            <a:r>
              <a:rPr lang="en-US" u="sng" dirty="0" smtClean="0">
                <a:latin typeface="Comic Sans MS" pitchFamily="66" charset="0"/>
              </a:rPr>
              <a:t>Preparing an </a:t>
            </a:r>
            <a:r>
              <a:rPr lang="en-US" u="sng" dirty="0" err="1" smtClean="0">
                <a:latin typeface="Comic Sans MS" pitchFamily="66" charset="0"/>
              </a:rPr>
              <a:t>Unshortened</a:t>
            </a:r>
            <a:r>
              <a:rPr lang="en-US" u="sng" dirty="0" smtClean="0">
                <a:latin typeface="Comic Sans MS" pitchFamily="66" charset="0"/>
              </a:rPr>
              <a:t> Cake</a:t>
            </a:r>
            <a:endParaRPr lang="en-US" dirty="0">
              <a:latin typeface="Comic Sans MS" pitchFamily="66" charset="0"/>
            </a:endParaRP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sz="3800" dirty="0" smtClean="0">
                <a:latin typeface="Comic Sans MS" pitchFamily="66" charset="0"/>
              </a:rPr>
              <a:t>Angel </a:t>
            </a:r>
            <a:r>
              <a:rPr lang="en-US" sz="3800" dirty="0">
                <a:latin typeface="Comic Sans MS" pitchFamily="66" charset="0"/>
              </a:rPr>
              <a:t>food cake is the most frequently </a:t>
            </a:r>
            <a:r>
              <a:rPr lang="en-US" sz="3800" b="1" u="sng" dirty="0">
                <a:latin typeface="Comic Sans MS" pitchFamily="66" charset="0"/>
              </a:rPr>
              <a:t>prepared</a:t>
            </a:r>
            <a:r>
              <a:rPr lang="en-US" sz="3800" dirty="0">
                <a:latin typeface="Comic Sans MS" pitchFamily="66" charset="0"/>
              </a:rPr>
              <a:t> </a:t>
            </a:r>
            <a:r>
              <a:rPr lang="en-US" sz="3800" dirty="0" err="1">
                <a:latin typeface="Comic Sans MS" pitchFamily="66" charset="0"/>
              </a:rPr>
              <a:t>unshortened</a:t>
            </a:r>
            <a:r>
              <a:rPr lang="en-US" sz="3800" dirty="0">
                <a:latin typeface="Comic Sans MS" pitchFamily="66" charset="0"/>
              </a:rPr>
              <a:t> cake. When preparing an angel food cake, the ingredients should be at </a:t>
            </a:r>
            <a:r>
              <a:rPr lang="en-US" sz="3800" b="1" u="sng" dirty="0">
                <a:latin typeface="Comic Sans MS" pitchFamily="66" charset="0"/>
              </a:rPr>
              <a:t>room</a:t>
            </a:r>
            <a:r>
              <a:rPr lang="en-US" sz="3800" dirty="0">
                <a:latin typeface="Comic Sans MS" pitchFamily="66" charset="0"/>
              </a:rPr>
              <a:t> temperature. Egg whites that are cold will not achieve maximum </a:t>
            </a:r>
            <a:r>
              <a:rPr lang="en-US" sz="3800" b="1" u="sng" dirty="0">
                <a:latin typeface="Comic Sans MS" pitchFamily="66" charset="0"/>
              </a:rPr>
              <a:t>volume</a:t>
            </a:r>
            <a:r>
              <a:rPr lang="en-US" sz="3800" dirty="0">
                <a:latin typeface="Comic Sans MS" pitchFamily="66" charset="0"/>
              </a:rPr>
              <a:t> when beaten.</a:t>
            </a:r>
          </a:p>
          <a:p>
            <a:r>
              <a:rPr lang="en-US" sz="3800" dirty="0">
                <a:latin typeface="Comic Sans MS" pitchFamily="66" charset="0"/>
              </a:rPr>
              <a:t>For an angel food cake, beat the egg whites with some of the sugar until </a:t>
            </a:r>
            <a:r>
              <a:rPr lang="en-US" sz="3800" b="1" u="sng" dirty="0">
                <a:latin typeface="Comic Sans MS" pitchFamily="66" charset="0"/>
              </a:rPr>
              <a:t>stiff</a:t>
            </a:r>
            <a:r>
              <a:rPr lang="en-US" sz="3800" dirty="0">
                <a:latin typeface="Comic Sans MS" pitchFamily="66" charset="0"/>
              </a:rPr>
              <a:t>. Carefully fold the flour and remaining </a:t>
            </a:r>
            <a:r>
              <a:rPr lang="en-US" sz="3800" b="1" u="sng" dirty="0">
                <a:latin typeface="Comic Sans MS" pitchFamily="66" charset="0"/>
              </a:rPr>
              <a:t>sugar</a:t>
            </a:r>
            <a:r>
              <a:rPr lang="en-US" sz="3800" dirty="0">
                <a:latin typeface="Comic Sans MS" pitchFamily="66" charset="0"/>
              </a:rPr>
              <a:t> into the beaten egg whites.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GW6JBM1O\MPj04223170000[1].jpg"/>
          <p:cNvPicPr>
            <a:picLocks noChangeAspect="1" noChangeArrowheads="1"/>
          </p:cNvPicPr>
          <p:nvPr/>
        </p:nvPicPr>
        <p:blipFill>
          <a:blip r:embed="rId2" cstate="print"/>
          <a:srcRect/>
          <a:stretch>
            <a:fillRect/>
          </a:stretch>
        </p:blipFill>
        <p:spPr bwMode="auto">
          <a:xfrm>
            <a:off x="1317129" y="0"/>
            <a:ext cx="6509742" cy="6858000"/>
          </a:xfrm>
          <a:prstGeom prst="rect">
            <a:avLst/>
          </a:prstGeom>
          <a:noFill/>
        </p:spPr>
      </p:pic>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latin typeface="Comic Sans MS" pitchFamily="66" charset="0"/>
              </a:rPr>
              <a:t>Carefully pour the batter for an </a:t>
            </a:r>
            <a:r>
              <a:rPr lang="en-US" dirty="0" err="1" smtClean="0">
                <a:latin typeface="Comic Sans MS" pitchFamily="66" charset="0"/>
              </a:rPr>
              <a:t>unshortened</a:t>
            </a:r>
            <a:r>
              <a:rPr lang="en-US" dirty="0" smtClean="0">
                <a:latin typeface="Comic Sans MS" pitchFamily="66" charset="0"/>
              </a:rPr>
              <a:t> cake into an ungreased </a:t>
            </a:r>
            <a:r>
              <a:rPr lang="en-US" b="1" u="sng" dirty="0" smtClean="0">
                <a:latin typeface="Comic Sans MS" pitchFamily="66" charset="0"/>
              </a:rPr>
              <a:t>tube</a:t>
            </a:r>
            <a:r>
              <a:rPr lang="en-US" dirty="0" smtClean="0">
                <a:latin typeface="Comic Sans MS" pitchFamily="66" charset="0"/>
              </a:rPr>
              <a:t> pan. Run a spatula through the batter to release large air bubbles and seal the batter against the sides of the pan. Bake the cake in a preheated oven for the recommended time. Test the cake for doneness by gently touching the cracks. They should feel dry and no </a:t>
            </a:r>
            <a:r>
              <a:rPr lang="en-US" b="1" u="sng" dirty="0" smtClean="0">
                <a:latin typeface="Comic Sans MS" pitchFamily="66" charset="0"/>
              </a:rPr>
              <a:t>imprint</a:t>
            </a:r>
            <a:r>
              <a:rPr lang="en-US" dirty="0" smtClean="0">
                <a:latin typeface="Comic Sans MS" pitchFamily="66" charset="0"/>
              </a:rPr>
              <a:t> should remain.</a:t>
            </a:r>
          </a:p>
          <a:p>
            <a:r>
              <a:rPr lang="en-US" dirty="0" smtClean="0">
                <a:latin typeface="Comic Sans MS" pitchFamily="66" charset="0"/>
              </a:rPr>
              <a:t>When you remove an </a:t>
            </a:r>
            <a:r>
              <a:rPr lang="en-US" dirty="0" err="1" smtClean="0">
                <a:latin typeface="Comic Sans MS" pitchFamily="66" charset="0"/>
              </a:rPr>
              <a:t>unshortened</a:t>
            </a:r>
            <a:r>
              <a:rPr lang="en-US" dirty="0" smtClean="0">
                <a:latin typeface="Comic Sans MS" pitchFamily="66" charset="0"/>
              </a:rPr>
              <a:t> cake from the oven, immediately suspend the pan </a:t>
            </a:r>
            <a:r>
              <a:rPr lang="en-US" b="1" u="sng" dirty="0" smtClean="0">
                <a:latin typeface="Comic Sans MS" pitchFamily="66" charset="0"/>
              </a:rPr>
              <a:t>upside</a:t>
            </a:r>
            <a:r>
              <a:rPr lang="en-US" dirty="0" smtClean="0">
                <a:latin typeface="Comic Sans MS" pitchFamily="66" charset="0"/>
              </a:rPr>
              <a:t> </a:t>
            </a:r>
            <a:r>
              <a:rPr lang="en-US" b="1" u="sng" dirty="0" smtClean="0">
                <a:latin typeface="Comic Sans MS" pitchFamily="66" charset="0"/>
              </a:rPr>
              <a:t>down</a:t>
            </a:r>
            <a:r>
              <a:rPr lang="en-US" dirty="0" smtClean="0">
                <a:latin typeface="Comic Sans MS" pitchFamily="66" charset="0"/>
              </a:rPr>
              <a:t> over the neck of a </a:t>
            </a:r>
            <a:r>
              <a:rPr lang="en-US" b="1" u="sng" dirty="0" smtClean="0">
                <a:latin typeface="Comic Sans MS" pitchFamily="66" charset="0"/>
              </a:rPr>
              <a:t>bottle</a:t>
            </a:r>
            <a:r>
              <a:rPr lang="en-US" dirty="0" smtClean="0">
                <a:latin typeface="Comic Sans MS" pitchFamily="66" charset="0"/>
              </a:rPr>
              <a:t>. Hanging the cake upside down prevents a loss of </a:t>
            </a:r>
            <a:r>
              <a:rPr lang="en-US" b="1" u="sng" dirty="0" smtClean="0">
                <a:latin typeface="Comic Sans MS" pitchFamily="66" charset="0"/>
              </a:rPr>
              <a:t>volume</a:t>
            </a:r>
            <a:r>
              <a:rPr lang="en-US" dirty="0" smtClean="0">
                <a:latin typeface="Comic Sans MS" pitchFamily="66" charset="0"/>
              </a:rPr>
              <a:t> during cooling. Cool the cake completely before removing it from the pan.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jkegans\Local Settings\Temporary Internet Files\Content.IE5\8081IJNX\MPj04223190000[1].jpg"/>
          <p:cNvPicPr>
            <a:picLocks noChangeAspect="1" noChangeArrowheads="1"/>
          </p:cNvPicPr>
          <p:nvPr/>
        </p:nvPicPr>
        <p:blipFill>
          <a:blip r:embed="rId2" cstate="print"/>
          <a:srcRect/>
          <a:stretch>
            <a:fillRect/>
          </a:stretch>
        </p:blipFill>
        <p:spPr bwMode="auto">
          <a:xfrm>
            <a:off x="2114103" y="0"/>
            <a:ext cx="4915793" cy="6858000"/>
          </a:xfrm>
          <a:prstGeom prst="rect">
            <a:avLst/>
          </a:prstGeom>
          <a:noFill/>
        </p:spPr>
      </p:pic>
      <p:sp>
        <p:nvSpPr>
          <p:cNvPr id="2" name="Title 1"/>
          <p:cNvSpPr>
            <a:spLocks noGrp="1"/>
          </p:cNvSpPr>
          <p:nvPr>
            <p:ph type="title"/>
          </p:nvPr>
        </p:nvSpPr>
        <p:spPr/>
        <p:txBody>
          <a:bodyPr>
            <a:normAutofit fontScale="90000"/>
          </a:bodyPr>
          <a:lstStyle/>
          <a:p>
            <a:r>
              <a:rPr lang="en-US" u="sng" dirty="0" smtClean="0">
                <a:latin typeface="Comic Sans MS" pitchFamily="66" charset="0"/>
              </a:rPr>
              <a:t>Characteristics of an</a:t>
            </a:r>
            <a:br>
              <a:rPr lang="en-US" u="sng" dirty="0" smtClean="0">
                <a:latin typeface="Comic Sans MS" pitchFamily="66" charset="0"/>
              </a:rPr>
            </a:br>
            <a:r>
              <a:rPr lang="en-US" u="sng" dirty="0" err="1" smtClean="0">
                <a:latin typeface="Comic Sans MS" pitchFamily="66" charset="0"/>
              </a:rPr>
              <a:t>Unshortened</a:t>
            </a:r>
            <a:r>
              <a:rPr lang="en-US" u="sng" dirty="0" smtClean="0">
                <a:latin typeface="Comic Sans MS" pitchFamily="66" charset="0"/>
              </a:rPr>
              <a:t> Cake-</a:t>
            </a:r>
            <a:endParaRPr lang="en-US" dirty="0">
              <a:latin typeface="Comic Sans MS" pitchFamily="66" charset="0"/>
            </a:endParaRPr>
          </a:p>
        </p:txBody>
      </p:sp>
      <p:sp>
        <p:nvSpPr>
          <p:cNvPr id="3" name="Content Placeholder 2"/>
          <p:cNvSpPr>
            <a:spLocks noGrp="1"/>
          </p:cNvSpPr>
          <p:nvPr>
            <p:ph idx="1"/>
          </p:nvPr>
        </p:nvSpPr>
        <p:spPr>
          <a:xfrm>
            <a:off x="457200" y="1981200"/>
            <a:ext cx="8229600" cy="4525963"/>
          </a:xfrm>
        </p:spPr>
        <p:txBody>
          <a:bodyPr/>
          <a:lstStyle/>
          <a:p>
            <a:r>
              <a:rPr lang="en-US" dirty="0" smtClean="0">
                <a:latin typeface="Comic Sans MS" pitchFamily="66" charset="0"/>
              </a:rPr>
              <a:t>A </a:t>
            </a:r>
            <a:r>
              <a:rPr lang="en-US" dirty="0">
                <a:latin typeface="Comic Sans MS" pitchFamily="66" charset="0"/>
              </a:rPr>
              <a:t>high-quality angel food cake has a large </a:t>
            </a:r>
            <a:r>
              <a:rPr lang="en-US" b="1" u="sng" dirty="0">
                <a:latin typeface="Comic Sans MS" pitchFamily="66" charset="0"/>
              </a:rPr>
              <a:t>volume</a:t>
            </a:r>
            <a:r>
              <a:rPr lang="en-US" dirty="0">
                <a:latin typeface="Comic Sans MS" pitchFamily="66" charset="0"/>
              </a:rPr>
              <a:t>. The interior is spongy and porous and has thin cell walls. The cake is tender and moist, but it is not </a:t>
            </a:r>
            <a:r>
              <a:rPr lang="en-US" b="1" u="sng" dirty="0">
                <a:latin typeface="Comic Sans MS" pitchFamily="66" charset="0"/>
              </a:rPr>
              <a:t>gummy</a:t>
            </a:r>
            <a:r>
              <a:rPr lang="en-US" dirty="0">
                <a:latin typeface="Comic Sans MS" pitchFamily="66" charset="0"/>
              </a:rPr>
              <a:t>.</a:t>
            </a:r>
          </a:p>
          <a:p>
            <a:endParaRPr lang="en-US"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QZE1QB83\MPj0422318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2" name="Title 1"/>
          <p:cNvSpPr>
            <a:spLocks noGrp="1"/>
          </p:cNvSpPr>
          <p:nvPr>
            <p:ph type="title"/>
          </p:nvPr>
        </p:nvSpPr>
        <p:spPr/>
        <p:txBody>
          <a:bodyPr>
            <a:normAutofit/>
          </a:bodyPr>
          <a:lstStyle/>
          <a:p>
            <a:r>
              <a:rPr lang="en-US" u="sng" dirty="0" smtClean="0">
                <a:latin typeface="Comic Sans MS" pitchFamily="66" charset="0"/>
              </a:rPr>
              <a:t>Sponge Cakes-</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itchFamily="66" charset="0"/>
              </a:rPr>
              <a:t>Sponge </a:t>
            </a:r>
            <a:r>
              <a:rPr lang="en-US" dirty="0">
                <a:latin typeface="Comic Sans MS" pitchFamily="66" charset="0"/>
              </a:rPr>
              <a:t>cakes contain </a:t>
            </a:r>
            <a:r>
              <a:rPr lang="en-US" b="1" u="sng" dirty="0">
                <a:latin typeface="Comic Sans MS" pitchFamily="66" charset="0"/>
              </a:rPr>
              <a:t>whole</a:t>
            </a:r>
            <a:r>
              <a:rPr lang="en-US" dirty="0">
                <a:latin typeface="Comic Sans MS" pitchFamily="66" charset="0"/>
              </a:rPr>
              <a:t> eggs rather than just egg whites. To make a sponge cake – beat the egg yolks until they are thick and lemon colored. Add the liquid, sugar, and salt to the yolks. Continue beating until the mixture is </a:t>
            </a:r>
            <a:r>
              <a:rPr lang="en-US" b="1" u="sng" dirty="0">
                <a:latin typeface="Comic Sans MS" pitchFamily="66" charset="0"/>
              </a:rPr>
              <a:t>thick</a:t>
            </a:r>
            <a:r>
              <a:rPr lang="en-US" dirty="0">
                <a:latin typeface="Comic Sans MS" pitchFamily="66" charset="0"/>
              </a:rPr>
              <a:t>. Gently fold the flour into the yolk mixture. Then fold the stiffly beaten egg whites into the flour-yolk mixture.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EXZE68IA\MPj0422320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2" name="Title 1"/>
          <p:cNvSpPr>
            <a:spLocks noGrp="1"/>
          </p:cNvSpPr>
          <p:nvPr>
            <p:ph type="title"/>
          </p:nvPr>
        </p:nvSpPr>
        <p:spPr/>
        <p:txBody>
          <a:bodyPr>
            <a:normAutofit/>
          </a:bodyPr>
          <a:lstStyle/>
          <a:p>
            <a:r>
              <a:rPr lang="en-US" u="sng" dirty="0" smtClean="0">
                <a:latin typeface="Comic Sans MS" pitchFamily="66" charset="0"/>
              </a:rPr>
              <a:t>Preparing a Chiffon Cake</a:t>
            </a:r>
            <a:endParaRPr lang="en-US" dirty="0">
              <a:latin typeface="Comic Sans MS" pitchFamily="66"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Comic Sans MS" pitchFamily="66" charset="0"/>
              </a:rPr>
              <a:t>Mix </a:t>
            </a:r>
            <a:r>
              <a:rPr lang="en-US" dirty="0">
                <a:latin typeface="Comic Sans MS" pitchFamily="66" charset="0"/>
              </a:rPr>
              <a:t>a chiffon cake by combining the egg </a:t>
            </a:r>
            <a:r>
              <a:rPr lang="en-US" b="1" u="sng" dirty="0">
                <a:latin typeface="Comic Sans MS" pitchFamily="66" charset="0"/>
              </a:rPr>
              <a:t>yolks</a:t>
            </a:r>
            <a:r>
              <a:rPr lang="en-US" dirty="0">
                <a:latin typeface="Comic Sans MS" pitchFamily="66" charset="0"/>
              </a:rPr>
              <a:t>, oil, liquid, and flavoring with the dry ingredients. Beat the mixture until </a:t>
            </a:r>
            <a:r>
              <a:rPr lang="en-US" b="1" u="sng" dirty="0">
                <a:latin typeface="Comic Sans MS" pitchFamily="66" charset="0"/>
              </a:rPr>
              <a:t>smooth</a:t>
            </a:r>
            <a:r>
              <a:rPr lang="en-US" dirty="0">
                <a:latin typeface="Comic Sans MS" pitchFamily="66" charset="0"/>
              </a:rPr>
              <a:t>. Beat the egg whites with the sugar and cream of tartar. Then fold the egg white mixture into the other mixture.</a:t>
            </a:r>
          </a:p>
          <a:p>
            <a:pPr>
              <a:buNone/>
            </a:pPr>
            <a:endParaRPr lang="en-US" u="sng" dirty="0" smtClean="0">
              <a:latin typeface="Comic Sans MS" pitchFamily="66" charset="0"/>
            </a:endParaRPr>
          </a:p>
          <a:p>
            <a:pPr>
              <a:buNone/>
            </a:pPr>
            <a:r>
              <a:rPr lang="en-US" u="sng" dirty="0" smtClean="0">
                <a:latin typeface="Comic Sans MS" pitchFamily="66" charset="0"/>
              </a:rPr>
              <a:t>Characteristics </a:t>
            </a:r>
            <a:r>
              <a:rPr lang="en-US" u="sng" dirty="0">
                <a:latin typeface="Comic Sans MS" pitchFamily="66" charset="0"/>
              </a:rPr>
              <a:t>of a Chiffon Cake-</a:t>
            </a:r>
            <a:endParaRPr lang="en-US" dirty="0">
              <a:latin typeface="Comic Sans MS" pitchFamily="66" charset="0"/>
            </a:endParaRPr>
          </a:p>
          <a:p>
            <a:r>
              <a:rPr lang="en-US" dirty="0">
                <a:latin typeface="Comic Sans MS" pitchFamily="66" charset="0"/>
              </a:rPr>
              <a:t>A high-quality </a:t>
            </a:r>
            <a:r>
              <a:rPr lang="en-US" b="1" u="sng" dirty="0">
                <a:latin typeface="Comic Sans MS" pitchFamily="66" charset="0"/>
              </a:rPr>
              <a:t>chiffon</a:t>
            </a:r>
            <a:r>
              <a:rPr lang="en-US" dirty="0">
                <a:latin typeface="Comic Sans MS" pitchFamily="66" charset="0"/>
              </a:rPr>
              <a:t> cake has a large volume, although not quite as large as that of an angel food cake. The interior is </a:t>
            </a:r>
            <a:r>
              <a:rPr lang="en-US" b="1" u="sng" dirty="0">
                <a:latin typeface="Comic Sans MS" pitchFamily="66" charset="0"/>
              </a:rPr>
              <a:t>moist</a:t>
            </a:r>
            <a:r>
              <a:rPr lang="en-US" dirty="0">
                <a:latin typeface="Comic Sans MS" pitchFamily="66" charset="0"/>
              </a:rPr>
              <a:t> and has cells with </a:t>
            </a:r>
            <a:r>
              <a:rPr lang="en-US" b="1" u="sng" dirty="0">
                <a:latin typeface="Comic Sans MS" pitchFamily="66" charset="0"/>
              </a:rPr>
              <a:t>thin</a:t>
            </a:r>
            <a:r>
              <a:rPr lang="en-US" dirty="0">
                <a:latin typeface="Comic Sans MS" pitchFamily="66" charset="0"/>
              </a:rPr>
              <a:t> walls. The cake is tender and has a pleasing flavor.</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GW6JBM1O\MPj04223170000[1].jpg"/>
          <p:cNvPicPr>
            <a:picLocks noChangeAspect="1" noChangeArrowheads="1"/>
          </p:cNvPicPr>
          <p:nvPr/>
        </p:nvPicPr>
        <p:blipFill>
          <a:blip r:embed="rId2" cstate="print"/>
          <a:srcRect/>
          <a:stretch>
            <a:fillRect/>
          </a:stretch>
        </p:blipFill>
        <p:spPr bwMode="auto">
          <a:xfrm>
            <a:off x="1317129" y="0"/>
            <a:ext cx="6509742" cy="6858000"/>
          </a:xfrm>
          <a:prstGeom prst="rect">
            <a:avLst/>
          </a:prstGeom>
          <a:noFill/>
        </p:spPr>
      </p:pic>
      <p:sp>
        <p:nvSpPr>
          <p:cNvPr id="2" name="Title 1"/>
          <p:cNvSpPr>
            <a:spLocks noGrp="1"/>
          </p:cNvSpPr>
          <p:nvPr>
            <p:ph type="title"/>
          </p:nvPr>
        </p:nvSpPr>
        <p:spPr/>
        <p:txBody>
          <a:bodyPr>
            <a:normAutofit/>
          </a:bodyPr>
          <a:lstStyle/>
          <a:p>
            <a:r>
              <a:rPr lang="en-US" u="sng" dirty="0" smtClean="0">
                <a:latin typeface="Comic Sans MS" pitchFamily="66" charset="0"/>
              </a:rPr>
              <a:t>Filling and Frosting Cakes</a:t>
            </a:r>
            <a:endParaRPr lang="en-US" dirty="0">
              <a:latin typeface="Comic Sans MS" pitchFamily="66" charset="0"/>
            </a:endParaRP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latin typeface="Comic Sans MS" pitchFamily="66" charset="0"/>
              </a:rPr>
              <a:t>Fluffy whipped cream, creamy puddings, and sweet fruits are among the popular fillings for cakes.</a:t>
            </a:r>
          </a:p>
          <a:p>
            <a:r>
              <a:rPr lang="en-US" b="1" u="sng" dirty="0" smtClean="0">
                <a:latin typeface="Comic Sans MS" pitchFamily="66" charset="0"/>
              </a:rPr>
              <a:t>Canned</a:t>
            </a:r>
            <a:r>
              <a:rPr lang="en-US" dirty="0" smtClean="0">
                <a:latin typeface="Comic Sans MS" pitchFamily="66" charset="0"/>
              </a:rPr>
              <a:t> </a:t>
            </a:r>
            <a:r>
              <a:rPr lang="en-US" dirty="0">
                <a:latin typeface="Comic Sans MS" pitchFamily="66" charset="0"/>
              </a:rPr>
              <a:t>frostings and frosting mixes are available, but you can easily make frostings from scratch. Frostings may be cooked or </a:t>
            </a:r>
            <a:r>
              <a:rPr lang="en-US" b="1" u="sng" dirty="0">
                <a:latin typeface="Comic Sans MS" pitchFamily="66" charset="0"/>
              </a:rPr>
              <a:t>uncooked</a:t>
            </a:r>
            <a:r>
              <a:rPr lang="en-US" dirty="0">
                <a:latin typeface="Comic Sans MS" pitchFamily="66" charset="0"/>
              </a:rPr>
              <a:t>. Cooked frostings use the principles of </a:t>
            </a:r>
            <a:r>
              <a:rPr lang="en-US" b="1" u="sng" dirty="0">
                <a:latin typeface="Comic Sans MS" pitchFamily="66" charset="0"/>
              </a:rPr>
              <a:t>candy</a:t>
            </a:r>
            <a:r>
              <a:rPr lang="en-US" dirty="0">
                <a:latin typeface="Comic Sans MS" pitchFamily="66" charset="0"/>
              </a:rPr>
              <a:t> making. They include ingredients that interfere with the formation of crystals in a heated sugar </a:t>
            </a:r>
            <a:r>
              <a:rPr lang="en-US" b="1" u="sng" dirty="0">
                <a:latin typeface="Comic Sans MS" pitchFamily="66" charset="0"/>
              </a:rPr>
              <a:t>syrup</a:t>
            </a:r>
            <a:r>
              <a:rPr lang="en-US" dirty="0">
                <a:latin typeface="Comic Sans MS" pitchFamily="66" charset="0"/>
              </a:rPr>
              <a:t>. Then you beat them until </a:t>
            </a:r>
            <a:r>
              <a:rPr lang="en-US" b="1" u="sng" dirty="0">
                <a:latin typeface="Comic Sans MS" pitchFamily="66" charset="0"/>
              </a:rPr>
              <a:t>fluffy</a:t>
            </a:r>
            <a:r>
              <a:rPr lang="en-US" dirty="0">
                <a:latin typeface="Comic Sans MS" pitchFamily="66" charset="0"/>
              </a:rPr>
              <a: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jkegans\Local Settings\Temporary Internet Files\Content.IE5\GW6JBM1O\MPj04223170000[1].jpg"/>
          <p:cNvPicPr>
            <a:picLocks noChangeAspect="1" noChangeArrowheads="1"/>
          </p:cNvPicPr>
          <p:nvPr/>
        </p:nvPicPr>
        <p:blipFill>
          <a:blip r:embed="rId2" cstate="print"/>
          <a:srcRect/>
          <a:stretch>
            <a:fillRect/>
          </a:stretch>
        </p:blipFill>
        <p:spPr bwMode="auto">
          <a:xfrm>
            <a:off x="1317129" y="0"/>
            <a:ext cx="6509742" cy="6858000"/>
          </a:xfrm>
          <a:prstGeom prst="rect">
            <a:avLst/>
          </a:prstGeom>
          <a:noFill/>
        </p:spPr>
      </p:pic>
      <p:sp>
        <p:nvSpPr>
          <p:cNvPr id="3" name="Content Placeholder 2"/>
          <p:cNvSpPr>
            <a:spLocks noGrp="1"/>
          </p:cNvSpPr>
          <p:nvPr>
            <p:ph idx="1"/>
          </p:nvPr>
        </p:nvSpPr>
        <p:spPr>
          <a:xfrm>
            <a:off x="457200" y="1600200"/>
            <a:ext cx="8229600" cy="4800600"/>
          </a:xfrm>
        </p:spPr>
        <p:txBody>
          <a:bodyPr>
            <a:normAutofit/>
          </a:bodyPr>
          <a:lstStyle/>
          <a:p>
            <a:r>
              <a:rPr lang="en-US" dirty="0" smtClean="0">
                <a:latin typeface="Comic Sans MS" pitchFamily="66" charset="0"/>
              </a:rPr>
              <a:t>Uncooked frostings are popular for their </a:t>
            </a:r>
            <a:r>
              <a:rPr lang="en-US" b="1" u="sng" dirty="0" smtClean="0">
                <a:latin typeface="Comic Sans MS" pitchFamily="66" charset="0"/>
              </a:rPr>
              <a:t>creamy</a:t>
            </a:r>
            <a:r>
              <a:rPr lang="en-US" dirty="0" smtClean="0">
                <a:latin typeface="Comic Sans MS" pitchFamily="66" charset="0"/>
              </a:rPr>
              <a:t> texture. They are easily made by beating the ingredients together until they reach a smooth, spreadable consistency. </a:t>
            </a:r>
          </a:p>
          <a:p>
            <a:r>
              <a:rPr lang="en-US" b="1" u="sng" dirty="0" smtClean="0">
                <a:latin typeface="Comic Sans MS" pitchFamily="66" charset="0"/>
              </a:rPr>
              <a:t>Cream</a:t>
            </a:r>
            <a:r>
              <a:rPr lang="en-US" dirty="0" smtClean="0">
                <a:latin typeface="Comic Sans MS" pitchFamily="66" charset="0"/>
              </a:rPr>
              <a:t> </a:t>
            </a:r>
            <a:r>
              <a:rPr lang="en-US" b="1" u="sng" dirty="0" smtClean="0">
                <a:latin typeface="Comic Sans MS" pitchFamily="66" charset="0"/>
              </a:rPr>
              <a:t>cheese</a:t>
            </a:r>
            <a:r>
              <a:rPr lang="en-US" dirty="0" smtClean="0">
                <a:latin typeface="Comic Sans MS" pitchFamily="66" charset="0"/>
              </a:rPr>
              <a:t> frosting and </a:t>
            </a:r>
            <a:r>
              <a:rPr lang="en-US" b="1" u="sng" dirty="0" smtClean="0">
                <a:latin typeface="Comic Sans MS" pitchFamily="66" charset="0"/>
              </a:rPr>
              <a:t>butter</a:t>
            </a:r>
            <a:r>
              <a:rPr lang="en-US" dirty="0" smtClean="0">
                <a:latin typeface="Comic Sans MS" pitchFamily="66" charset="0"/>
              </a:rPr>
              <a:t> cream are well-liked uncooked frostings.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Kinds of Cookies</a:t>
            </a:r>
            <a:endParaRPr lang="en-US" dirty="0">
              <a:latin typeface="Comic Sans MS" pitchFamily="66" charset="0"/>
            </a:endParaRPr>
          </a:p>
        </p:txBody>
      </p:sp>
      <p:sp>
        <p:nvSpPr>
          <p:cNvPr id="3" name="Content Placeholder 2"/>
          <p:cNvSpPr>
            <a:spLocks noGrp="1"/>
          </p:cNvSpPr>
          <p:nvPr>
            <p:ph idx="1"/>
          </p:nvPr>
        </p:nvSpPr>
        <p:spPr>
          <a:xfrm>
            <a:off x="304800" y="1371600"/>
            <a:ext cx="8534400" cy="2895600"/>
          </a:xfrm>
        </p:spPr>
        <p:txBody>
          <a:bodyPr>
            <a:normAutofit fontScale="92500" lnSpcReduction="20000"/>
          </a:bodyPr>
          <a:lstStyle/>
          <a:p>
            <a:r>
              <a:rPr lang="en-US" dirty="0" smtClean="0">
                <a:latin typeface="Comic Sans MS" pitchFamily="66" charset="0"/>
              </a:rPr>
              <a:t>All cookies belong to one of </a:t>
            </a:r>
            <a:r>
              <a:rPr lang="en-US" b="1" u="sng" dirty="0" smtClean="0">
                <a:latin typeface="Comic Sans MS" pitchFamily="66" charset="0"/>
              </a:rPr>
              <a:t>six</a:t>
            </a:r>
            <a:r>
              <a:rPr lang="en-US" dirty="0" smtClean="0">
                <a:latin typeface="Comic Sans MS" pitchFamily="66" charset="0"/>
              </a:rPr>
              <a:t> basic groups: rolled, drop, bar, refrigerator, pressed, or molded. </a:t>
            </a:r>
          </a:p>
          <a:p>
            <a:r>
              <a:rPr lang="en-US" dirty="0" smtClean="0">
                <a:latin typeface="Comic Sans MS" pitchFamily="66" charset="0"/>
              </a:rPr>
              <a:t>The ingredients used to make different kinds of cookies are similar. However, the </a:t>
            </a:r>
            <a:r>
              <a:rPr lang="en-US" dirty="0" err="1" smtClean="0">
                <a:latin typeface="Comic Sans MS" pitchFamily="66" charset="0"/>
              </a:rPr>
              <a:t>doughs</a:t>
            </a:r>
            <a:r>
              <a:rPr lang="en-US" dirty="0" smtClean="0">
                <a:latin typeface="Comic Sans MS" pitchFamily="66" charset="0"/>
              </a:rPr>
              <a:t> differ in </a:t>
            </a:r>
            <a:r>
              <a:rPr lang="en-US" b="1" u="sng" dirty="0" smtClean="0">
                <a:latin typeface="Comic Sans MS" pitchFamily="66" charset="0"/>
              </a:rPr>
              <a:t>consistency</a:t>
            </a:r>
            <a:r>
              <a:rPr lang="en-US" dirty="0" smtClean="0">
                <a:latin typeface="Comic Sans MS" pitchFamily="66" charset="0"/>
              </a:rPr>
              <a:t>, and they are </a:t>
            </a:r>
            <a:r>
              <a:rPr lang="en-US" b="1" u="sng" dirty="0" smtClean="0">
                <a:latin typeface="Comic Sans MS" pitchFamily="66" charset="0"/>
              </a:rPr>
              <a:t>shaped</a:t>
            </a:r>
            <a:r>
              <a:rPr lang="en-US" dirty="0" smtClean="0">
                <a:latin typeface="Comic Sans MS" pitchFamily="66" charset="0"/>
              </a:rPr>
              <a:t> differently.</a:t>
            </a:r>
            <a:endParaRPr lang="en-US" dirty="0">
              <a:latin typeface="Comic Sans MS" pitchFamily="66" charset="0"/>
            </a:endParaRPr>
          </a:p>
        </p:txBody>
      </p:sp>
      <p:pic>
        <p:nvPicPr>
          <p:cNvPr id="3074" name="Picture 2" descr="http://1.bp.blogspot.com/-r5veZQJ9HN4/Tv6l8bLnxhI/AAAAAAAACe0/LvrgtL_H6zg/s1600/plate_of_cookies.jpg"/>
          <p:cNvPicPr>
            <a:picLocks noChangeAspect="1" noChangeArrowheads="1"/>
          </p:cNvPicPr>
          <p:nvPr/>
        </p:nvPicPr>
        <p:blipFill>
          <a:blip r:embed="rId2" cstate="print"/>
          <a:srcRect/>
          <a:stretch>
            <a:fillRect/>
          </a:stretch>
        </p:blipFill>
        <p:spPr bwMode="auto">
          <a:xfrm>
            <a:off x="2743200" y="4038600"/>
            <a:ext cx="3805001" cy="2819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5791200" cy="5516563"/>
          </a:xfrm>
        </p:spPr>
        <p:txBody>
          <a:bodyPr>
            <a:normAutofit lnSpcReduction="10000"/>
          </a:bodyPr>
          <a:lstStyle/>
          <a:p>
            <a:r>
              <a:rPr lang="en-US" dirty="0" smtClean="0">
                <a:latin typeface="Comic Sans MS" pitchFamily="66" charset="0"/>
              </a:rPr>
              <a:t>A stiff dough is used to make </a:t>
            </a:r>
            <a:r>
              <a:rPr lang="en-US" b="1" u="sng" dirty="0" smtClean="0">
                <a:latin typeface="Comic Sans MS" pitchFamily="66" charset="0"/>
              </a:rPr>
              <a:t>rolled</a:t>
            </a:r>
            <a:r>
              <a:rPr lang="en-US" dirty="0" smtClean="0">
                <a:latin typeface="Comic Sans MS" pitchFamily="66" charset="0"/>
              </a:rPr>
              <a:t> cookies. Roll the dough on a </a:t>
            </a:r>
            <a:r>
              <a:rPr lang="en-US" b="1" u="sng" dirty="0" smtClean="0">
                <a:latin typeface="Comic Sans MS" pitchFamily="66" charset="0"/>
              </a:rPr>
              <a:t>pastry</a:t>
            </a:r>
            <a:r>
              <a:rPr lang="en-US" dirty="0" smtClean="0">
                <a:latin typeface="Comic Sans MS" pitchFamily="66" charset="0"/>
              </a:rPr>
              <a:t> </a:t>
            </a:r>
            <a:r>
              <a:rPr lang="en-US" b="1" u="sng" dirty="0" smtClean="0">
                <a:latin typeface="Comic Sans MS" pitchFamily="66" charset="0"/>
              </a:rPr>
              <a:t>cloth</a:t>
            </a:r>
            <a:r>
              <a:rPr lang="en-US" dirty="0" smtClean="0">
                <a:latin typeface="Comic Sans MS" pitchFamily="66" charset="0"/>
              </a:rPr>
              <a:t> or board to a thickness of 1/8 to ¼ inch. Cut the cookies from the dough with a cookie cutter and transfer them to a cookie sheet. </a:t>
            </a:r>
          </a:p>
          <a:p>
            <a:r>
              <a:rPr lang="en-US" b="1" u="sng" dirty="0" smtClean="0">
                <a:latin typeface="Comic Sans MS" pitchFamily="66" charset="0"/>
              </a:rPr>
              <a:t>Sugar</a:t>
            </a:r>
            <a:r>
              <a:rPr lang="en-US" dirty="0" smtClean="0">
                <a:latin typeface="Comic Sans MS" pitchFamily="66" charset="0"/>
              </a:rPr>
              <a:t> cookies are popular rolled cookies.</a:t>
            </a:r>
            <a:endParaRPr lang="en-US" dirty="0">
              <a:latin typeface="Comic Sans MS" pitchFamily="66" charset="0"/>
            </a:endParaRPr>
          </a:p>
        </p:txBody>
      </p:sp>
      <p:pic>
        <p:nvPicPr>
          <p:cNvPr id="2049" name="Picture 1" descr="http://2.bp.blogspot.com/_f-686TEb8h0/TQ5olyt4KbI/AAAAAAAAA84/IgiOKSrAA-U/s1600/cookie+002.jpg"/>
          <p:cNvPicPr>
            <a:picLocks noChangeAspect="1" noChangeArrowheads="1"/>
          </p:cNvPicPr>
          <p:nvPr/>
        </p:nvPicPr>
        <p:blipFill>
          <a:blip r:embed="rId2" cstate="print"/>
          <a:srcRect/>
          <a:stretch>
            <a:fillRect/>
          </a:stretch>
        </p:blipFill>
        <p:spPr bwMode="auto">
          <a:xfrm>
            <a:off x="5785185" y="2209800"/>
            <a:ext cx="3358815" cy="4648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6172200" cy="5211763"/>
          </a:xfrm>
        </p:spPr>
        <p:txBody>
          <a:bodyPr/>
          <a:lstStyle/>
          <a:p>
            <a:r>
              <a:rPr lang="en-US" dirty="0" smtClean="0">
                <a:latin typeface="Comic Sans MS" pitchFamily="66" charset="0"/>
              </a:rPr>
              <a:t>A soft dough is used to make </a:t>
            </a:r>
            <a:r>
              <a:rPr lang="en-US" b="1" u="sng" dirty="0" smtClean="0">
                <a:latin typeface="Comic Sans MS" pitchFamily="66" charset="0"/>
              </a:rPr>
              <a:t>drop</a:t>
            </a:r>
            <a:r>
              <a:rPr lang="en-US" dirty="0" smtClean="0">
                <a:latin typeface="Comic Sans MS" pitchFamily="66" charset="0"/>
              </a:rPr>
              <a:t> cookies. Drop or push the dough from a spoon onto cookie sheets. Leave about 2 inches of space between cookies. Drop cookies will </a:t>
            </a:r>
            <a:r>
              <a:rPr lang="en-US" b="1" u="sng" dirty="0" smtClean="0">
                <a:latin typeface="Comic Sans MS" pitchFamily="66" charset="0"/>
              </a:rPr>
              <a:t>spread</a:t>
            </a:r>
            <a:r>
              <a:rPr lang="en-US" dirty="0" smtClean="0">
                <a:latin typeface="Comic Sans MS" pitchFamily="66" charset="0"/>
              </a:rPr>
              <a:t> more than rolled cookies. Chocolate chip cookies are popular drop cookies.</a:t>
            </a:r>
            <a:endParaRPr lang="en-US" dirty="0">
              <a:latin typeface="Comic Sans MS" pitchFamily="66" charset="0"/>
            </a:endParaRPr>
          </a:p>
        </p:txBody>
      </p:sp>
      <p:pic>
        <p:nvPicPr>
          <p:cNvPr id="5" name="Picture 1" descr="http://www.interiordesigninspiration.net/wp-content/uploads/2011/09/Photo-Cookies-4.jpg"/>
          <p:cNvPicPr>
            <a:picLocks noChangeAspect="1" noChangeArrowheads="1"/>
          </p:cNvPicPr>
          <p:nvPr/>
        </p:nvPicPr>
        <p:blipFill>
          <a:blip r:embed="rId2" cstate="print"/>
          <a:srcRect/>
          <a:stretch>
            <a:fillRect/>
          </a:stretch>
        </p:blipFill>
        <p:spPr bwMode="auto">
          <a:xfrm>
            <a:off x="6477000" y="1524000"/>
            <a:ext cx="2667000" cy="3733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pic>
        <p:nvPicPr>
          <p:cNvPr id="3074" name="Picture 2" descr="C:\Documents and Settings\jkegans\Local Settings\Temporary Internet Files\Content.IE5\QZE1QB83\MPj0422318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2" name="Title 1"/>
          <p:cNvSpPr>
            <a:spLocks noGrp="1"/>
          </p:cNvSpPr>
          <p:nvPr>
            <p:ph type="title"/>
          </p:nvPr>
        </p:nvSpPr>
        <p:spPr/>
        <p:txBody>
          <a:bodyPr>
            <a:normAutofit fontScale="90000"/>
          </a:bodyPr>
          <a:lstStyle/>
          <a:p>
            <a:r>
              <a:rPr lang="en-US" dirty="0">
                <a:latin typeface="Comic Sans MS" pitchFamily="66" charset="0"/>
              </a:rPr>
              <a:t>Cakes, Cookies, Pies, and </a:t>
            </a:r>
            <a:r>
              <a:rPr lang="en-US" dirty="0" smtClean="0">
                <a:latin typeface="Comic Sans MS" pitchFamily="66" charset="0"/>
              </a:rPr>
              <a:t>Candies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a:latin typeface="Comic Sans MS" pitchFamily="66" charset="0"/>
              </a:rPr>
              <a:t>Cakes, cookies, and pies are three of the most popular </a:t>
            </a:r>
            <a:r>
              <a:rPr lang="en-US" b="1" u="sng" dirty="0">
                <a:latin typeface="Comic Sans MS" pitchFamily="66" charset="0"/>
              </a:rPr>
              <a:t>desserts</a:t>
            </a:r>
            <a:r>
              <a:rPr lang="en-US" dirty="0">
                <a:latin typeface="Comic Sans MS" pitchFamily="66" charset="0"/>
              </a:rPr>
              <a:t>. </a:t>
            </a:r>
            <a:r>
              <a:rPr lang="en-US" b="1" u="sng" dirty="0">
                <a:latin typeface="Comic Sans MS" pitchFamily="66" charset="0"/>
              </a:rPr>
              <a:t>Candies</a:t>
            </a:r>
            <a:r>
              <a:rPr lang="en-US" dirty="0">
                <a:latin typeface="Comic Sans MS" pitchFamily="66" charset="0"/>
              </a:rPr>
              <a:t> are really not desserts. Most desserts are high in </a:t>
            </a:r>
            <a:r>
              <a:rPr lang="en-US" b="1" u="sng" dirty="0">
                <a:latin typeface="Comic Sans MS" pitchFamily="66" charset="0"/>
              </a:rPr>
              <a:t>calories</a:t>
            </a:r>
            <a:r>
              <a:rPr lang="en-US" dirty="0">
                <a:latin typeface="Comic Sans MS" pitchFamily="66" charset="0"/>
              </a:rPr>
              <a:t> because they contain large amounts of </a:t>
            </a:r>
            <a:r>
              <a:rPr lang="en-US" b="1" u="sng" dirty="0">
                <a:latin typeface="Comic Sans MS" pitchFamily="66" charset="0"/>
              </a:rPr>
              <a:t>sugar</a:t>
            </a:r>
            <a:r>
              <a:rPr lang="en-US" dirty="0">
                <a:latin typeface="Comic Sans MS" pitchFamily="66" charset="0"/>
              </a:rPr>
              <a:t> and </a:t>
            </a:r>
            <a:r>
              <a:rPr lang="en-US" b="1" u="sng" dirty="0">
                <a:latin typeface="Comic Sans MS" pitchFamily="66" charset="0"/>
              </a:rPr>
              <a:t>fat</a:t>
            </a:r>
            <a:r>
              <a:rPr lang="en-US" dirty="0">
                <a:latin typeface="Comic Sans MS" pitchFamily="66" charset="0"/>
              </a:rPr>
              <a:t>. Desserts should never </a:t>
            </a:r>
            <a:r>
              <a:rPr lang="en-US" b="1" u="sng" dirty="0">
                <a:latin typeface="Comic Sans MS" pitchFamily="66" charset="0"/>
              </a:rPr>
              <a:t>replace</a:t>
            </a:r>
            <a:r>
              <a:rPr lang="en-US" dirty="0">
                <a:latin typeface="Comic Sans MS" pitchFamily="66" charset="0"/>
              </a:rPr>
              <a:t> grain foods, fruits, vegetables, </a:t>
            </a:r>
            <a:r>
              <a:rPr lang="en-US" dirty="0" smtClean="0">
                <a:latin typeface="Comic Sans MS" pitchFamily="66" charset="0"/>
              </a:rPr>
              <a:t>milk </a:t>
            </a:r>
            <a:r>
              <a:rPr lang="en-US" dirty="0">
                <a:latin typeface="Comic Sans MS" pitchFamily="66" charset="0"/>
              </a:rPr>
              <a:t>products, or protein foods in the diet.</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6172200" cy="6019800"/>
          </a:xfrm>
        </p:spPr>
        <p:txBody>
          <a:bodyPr>
            <a:normAutofit/>
          </a:bodyPr>
          <a:lstStyle/>
          <a:p>
            <a:r>
              <a:rPr lang="en-US" dirty="0" smtClean="0">
                <a:latin typeface="Comic Sans MS" pitchFamily="66" charset="0"/>
              </a:rPr>
              <a:t>A soft dough is also used to make </a:t>
            </a:r>
            <a:r>
              <a:rPr lang="en-US" b="1" u="sng" dirty="0" smtClean="0">
                <a:latin typeface="Comic Sans MS" pitchFamily="66" charset="0"/>
              </a:rPr>
              <a:t>bar</a:t>
            </a:r>
            <a:r>
              <a:rPr lang="en-US" dirty="0" smtClean="0">
                <a:latin typeface="Comic Sans MS" pitchFamily="66" charset="0"/>
              </a:rPr>
              <a:t> cookies. Spread the dough evenly in a jelly roll pan or square cake pan and bake it. Depending on the thickness of the dough, bar cookies may be </a:t>
            </a:r>
            <a:r>
              <a:rPr lang="en-US" b="1" u="sng" dirty="0" smtClean="0">
                <a:latin typeface="Comic Sans MS" pitchFamily="66" charset="0"/>
              </a:rPr>
              <a:t>chewy</a:t>
            </a:r>
            <a:r>
              <a:rPr lang="en-US" dirty="0" smtClean="0">
                <a:latin typeface="Comic Sans MS" pitchFamily="66" charset="0"/>
              </a:rPr>
              <a:t> or cakelike. Bar cookies can be cut into different shapes after baking. </a:t>
            </a:r>
            <a:r>
              <a:rPr lang="en-US" b="1" u="sng" dirty="0" smtClean="0">
                <a:latin typeface="Comic Sans MS" pitchFamily="66" charset="0"/>
              </a:rPr>
              <a:t>Brownies</a:t>
            </a:r>
            <a:r>
              <a:rPr lang="en-US" dirty="0" smtClean="0">
                <a:latin typeface="Comic Sans MS" pitchFamily="66" charset="0"/>
              </a:rPr>
              <a:t> are popular bar cookies.</a:t>
            </a:r>
            <a:endParaRPr lang="en-US" dirty="0">
              <a:latin typeface="Comic Sans MS" pitchFamily="66" charset="0"/>
            </a:endParaRPr>
          </a:p>
        </p:txBody>
      </p:sp>
      <p:pic>
        <p:nvPicPr>
          <p:cNvPr id="43011" name="Picture 3" descr="http://ts4.mm.bing.net/th?id=H.4793351919044047&amp;pid=15.1"/>
          <p:cNvPicPr>
            <a:picLocks noChangeAspect="1" noChangeArrowheads="1"/>
          </p:cNvPicPr>
          <p:nvPr/>
        </p:nvPicPr>
        <p:blipFill>
          <a:blip r:embed="rId2" cstate="print"/>
          <a:srcRect/>
          <a:stretch>
            <a:fillRect/>
          </a:stretch>
        </p:blipFill>
        <p:spPr bwMode="auto">
          <a:xfrm>
            <a:off x="6286500" y="2133600"/>
            <a:ext cx="2857500" cy="2667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6477000" cy="5486400"/>
          </a:xfrm>
        </p:spPr>
        <p:txBody>
          <a:bodyPr>
            <a:normAutofit fontScale="92500"/>
          </a:bodyPr>
          <a:lstStyle/>
          <a:p>
            <a:r>
              <a:rPr lang="en-US" b="1" u="sng" dirty="0" smtClean="0">
                <a:latin typeface="Comic Sans MS" pitchFamily="66" charset="0"/>
              </a:rPr>
              <a:t>Refrigerator</a:t>
            </a:r>
            <a:r>
              <a:rPr lang="en-US" dirty="0" smtClean="0">
                <a:latin typeface="Comic Sans MS" pitchFamily="66" charset="0"/>
              </a:rPr>
              <a:t> cookies contain a high proportion of fat. Form the stiff dough into a long roll, about two inches in diameter. Wrap the </a:t>
            </a:r>
            <a:r>
              <a:rPr lang="en-US" dirty="0" err="1" smtClean="0">
                <a:latin typeface="Comic Sans MS" pitchFamily="66" charset="0"/>
              </a:rPr>
              <a:t>rollin</a:t>
            </a:r>
            <a:r>
              <a:rPr lang="en-US" dirty="0" smtClean="0">
                <a:latin typeface="Comic Sans MS" pitchFamily="66" charset="0"/>
              </a:rPr>
              <a:t> foil or plastic wrap and refrigerate it until firm. When the dough has hardened, cut it into thin slices. Place the cookies on lightly greased cookie sheets and bake them. </a:t>
            </a:r>
            <a:r>
              <a:rPr lang="en-US" b="1" u="sng" dirty="0" smtClean="0">
                <a:latin typeface="Comic Sans MS" pitchFamily="66" charset="0"/>
              </a:rPr>
              <a:t>Pinwheel</a:t>
            </a:r>
            <a:r>
              <a:rPr lang="en-US" dirty="0" smtClean="0">
                <a:latin typeface="Comic Sans MS" pitchFamily="66" charset="0"/>
              </a:rPr>
              <a:t> cookies are popular refrigerator cookies.</a:t>
            </a:r>
            <a:endParaRPr lang="en-US" dirty="0">
              <a:latin typeface="Comic Sans MS" pitchFamily="66" charset="0"/>
            </a:endParaRPr>
          </a:p>
        </p:txBody>
      </p:sp>
      <p:pic>
        <p:nvPicPr>
          <p:cNvPr id="44034" name="Picture 2" descr="http://ts1.mm.bing.net/th?id=H.4556699268286552&amp;pid=15.1"/>
          <p:cNvPicPr>
            <a:picLocks noChangeAspect="1" noChangeArrowheads="1"/>
          </p:cNvPicPr>
          <p:nvPr/>
        </p:nvPicPr>
        <p:blipFill>
          <a:blip r:embed="rId2" cstate="print"/>
          <a:srcRect/>
          <a:stretch>
            <a:fillRect/>
          </a:stretch>
        </p:blipFill>
        <p:spPr bwMode="auto">
          <a:xfrm>
            <a:off x="7086600" y="1524000"/>
            <a:ext cx="1857375" cy="2895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191000"/>
          </a:xfrm>
        </p:spPr>
        <p:txBody>
          <a:bodyPr/>
          <a:lstStyle/>
          <a:p>
            <a:r>
              <a:rPr lang="en-US" dirty="0" smtClean="0">
                <a:latin typeface="Comic Sans MS" pitchFamily="66" charset="0"/>
              </a:rPr>
              <a:t>A very rich, stiff dough is used to make </a:t>
            </a:r>
            <a:r>
              <a:rPr lang="en-US" b="1" u="sng" dirty="0" smtClean="0">
                <a:latin typeface="Comic Sans MS" pitchFamily="66" charset="0"/>
              </a:rPr>
              <a:t>pressed</a:t>
            </a:r>
            <a:r>
              <a:rPr lang="en-US" dirty="0" smtClean="0">
                <a:latin typeface="Comic Sans MS" pitchFamily="66" charset="0"/>
              </a:rPr>
              <a:t> cookies. Pack the dough into a cookie press. This utensil has perforated disks through which the dough is pushed onto cookie sheets. The cookies vary in shape and size, depending on the disk used. Swedish </a:t>
            </a:r>
            <a:r>
              <a:rPr lang="en-US" b="1" u="sng" dirty="0" err="1" smtClean="0">
                <a:latin typeface="Comic Sans MS" pitchFamily="66" charset="0"/>
              </a:rPr>
              <a:t>spritz</a:t>
            </a:r>
            <a:r>
              <a:rPr lang="en-US" dirty="0" smtClean="0">
                <a:latin typeface="Comic Sans MS" pitchFamily="66" charset="0"/>
              </a:rPr>
              <a:t> cookies are pressed cookies.</a:t>
            </a:r>
            <a:endParaRPr lang="en-US" dirty="0">
              <a:latin typeface="Comic Sans MS" pitchFamily="66" charset="0"/>
            </a:endParaRPr>
          </a:p>
        </p:txBody>
      </p:sp>
      <p:pic>
        <p:nvPicPr>
          <p:cNvPr id="45058" name="Picture 2" descr="http://ts1.mm.bing.net/th?id=H.4832878499857112&amp;pid=15.1"/>
          <p:cNvPicPr>
            <a:picLocks noChangeAspect="1" noChangeArrowheads="1"/>
          </p:cNvPicPr>
          <p:nvPr/>
        </p:nvPicPr>
        <p:blipFill>
          <a:blip r:embed="rId2" cstate="print"/>
          <a:srcRect/>
          <a:stretch>
            <a:fillRect/>
          </a:stretch>
        </p:blipFill>
        <p:spPr bwMode="auto">
          <a:xfrm>
            <a:off x="2133600" y="0"/>
            <a:ext cx="4419600" cy="22479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latin typeface="Comic Sans MS" pitchFamily="66" charset="0"/>
              </a:rPr>
              <a:t>A stiff dough is also used to make </a:t>
            </a:r>
            <a:r>
              <a:rPr lang="en-US" b="1" u="sng" dirty="0" smtClean="0">
                <a:latin typeface="Comic Sans MS" pitchFamily="66" charset="0"/>
              </a:rPr>
              <a:t>molded</a:t>
            </a:r>
            <a:r>
              <a:rPr lang="en-US" dirty="0" smtClean="0">
                <a:latin typeface="Comic Sans MS" pitchFamily="66" charset="0"/>
              </a:rPr>
              <a:t> cookies. Small pieces of dough are broken off and </a:t>
            </a:r>
            <a:r>
              <a:rPr lang="en-US" b="1" u="sng" dirty="0" smtClean="0">
                <a:latin typeface="Comic Sans MS" pitchFamily="66" charset="0"/>
              </a:rPr>
              <a:t>shaped</a:t>
            </a:r>
            <a:r>
              <a:rPr lang="en-US" dirty="0" smtClean="0">
                <a:latin typeface="Comic Sans MS" pitchFamily="66" charset="0"/>
              </a:rPr>
              <a:t> with the fingers. Crescents and small balls are popular shapes.</a:t>
            </a:r>
            <a:endParaRPr lang="en-US" dirty="0">
              <a:latin typeface="Comic Sans MS" pitchFamily="66" charset="0"/>
            </a:endParaRPr>
          </a:p>
        </p:txBody>
      </p:sp>
      <p:pic>
        <p:nvPicPr>
          <p:cNvPr id="46081" name="Picture 1" descr="http://3.bp.blogspot.com/_8hfgGfyY988/TQU6N1AOSRI/AAAAAAAABCY/VfWBbBIfKIE/s1600/DSC03440.JPG"/>
          <p:cNvPicPr>
            <a:picLocks noChangeAspect="1" noChangeArrowheads="1"/>
          </p:cNvPicPr>
          <p:nvPr/>
        </p:nvPicPr>
        <p:blipFill>
          <a:blip r:embed="rId2" cstate="print"/>
          <a:srcRect/>
          <a:stretch>
            <a:fillRect/>
          </a:stretch>
        </p:blipFill>
        <p:spPr bwMode="auto">
          <a:xfrm>
            <a:off x="1600200" y="3657600"/>
            <a:ext cx="5257800" cy="3200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Cookie Ingredients</a:t>
            </a:r>
            <a:endParaRPr lang="en-US" dirty="0">
              <a:latin typeface="Comic Sans MS" pitchFamily="66" charset="0"/>
            </a:endParaRPr>
          </a:p>
        </p:txBody>
      </p:sp>
      <p:sp>
        <p:nvSpPr>
          <p:cNvPr id="3" name="Content Placeholder 2"/>
          <p:cNvSpPr>
            <a:spLocks noGrp="1"/>
          </p:cNvSpPr>
          <p:nvPr>
            <p:ph idx="1"/>
          </p:nvPr>
        </p:nvSpPr>
        <p:spPr/>
        <p:txBody>
          <a:bodyPr>
            <a:normAutofit fontScale="92500"/>
          </a:bodyPr>
          <a:lstStyle/>
          <a:p>
            <a:r>
              <a:rPr lang="en-US" dirty="0" smtClean="0">
                <a:latin typeface="Comic Sans MS" pitchFamily="66" charset="0"/>
              </a:rPr>
              <a:t>Cookies contain the same basic ingredients used to make cakes. They contain flour, sugar, liquid, fat, salt, egg, and leavening agents. Most cookies contain more </a:t>
            </a:r>
            <a:r>
              <a:rPr lang="en-US" b="1" u="sng" dirty="0" smtClean="0">
                <a:latin typeface="Comic Sans MS" pitchFamily="66" charset="0"/>
              </a:rPr>
              <a:t>fat</a:t>
            </a:r>
            <a:r>
              <a:rPr lang="en-US" dirty="0" smtClean="0">
                <a:latin typeface="Comic Sans MS" pitchFamily="66" charset="0"/>
              </a:rPr>
              <a:t> and </a:t>
            </a:r>
            <a:r>
              <a:rPr lang="en-US" b="1" u="sng" dirty="0" smtClean="0">
                <a:latin typeface="Comic Sans MS" pitchFamily="66" charset="0"/>
              </a:rPr>
              <a:t>sugar</a:t>
            </a:r>
            <a:r>
              <a:rPr lang="en-US" dirty="0" smtClean="0">
                <a:latin typeface="Comic Sans MS" pitchFamily="66" charset="0"/>
              </a:rPr>
              <a:t> and less liquid than cakes. </a:t>
            </a:r>
          </a:p>
          <a:p>
            <a:r>
              <a:rPr lang="en-US" dirty="0" smtClean="0">
                <a:latin typeface="Comic Sans MS" pitchFamily="66" charset="0"/>
              </a:rPr>
              <a:t>Rolled cookies often contain no liquid. </a:t>
            </a:r>
          </a:p>
          <a:p>
            <a:r>
              <a:rPr lang="en-US" dirty="0" smtClean="0">
                <a:latin typeface="Comic Sans MS" pitchFamily="66" charset="0"/>
              </a:rPr>
              <a:t>The </a:t>
            </a:r>
            <a:r>
              <a:rPr lang="en-US" b="1" u="sng" dirty="0" smtClean="0">
                <a:latin typeface="Comic Sans MS" pitchFamily="66" charset="0"/>
              </a:rPr>
              <a:t>proportion</a:t>
            </a:r>
            <a:r>
              <a:rPr lang="en-US" dirty="0" smtClean="0">
                <a:latin typeface="Comic Sans MS" pitchFamily="66" charset="0"/>
              </a:rPr>
              <a:t> of ingredients, as well as the way the cookies are shaped, determines if cookies are soft or crisp.</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Mixing Methods for Cookies</a:t>
            </a:r>
            <a:endParaRPr lang="en-US" dirty="0">
              <a:latin typeface="Comic Sans MS" pitchFamily="66" charset="0"/>
            </a:endParaRPr>
          </a:p>
        </p:txBody>
      </p:sp>
      <p:sp>
        <p:nvSpPr>
          <p:cNvPr id="3" name="Content Placeholder 2"/>
          <p:cNvSpPr>
            <a:spLocks noGrp="1"/>
          </p:cNvSpPr>
          <p:nvPr>
            <p:ph idx="1"/>
          </p:nvPr>
        </p:nvSpPr>
        <p:spPr>
          <a:xfrm>
            <a:off x="457200" y="1371600"/>
            <a:ext cx="8229600" cy="5486400"/>
          </a:xfrm>
        </p:spPr>
        <p:txBody>
          <a:bodyPr>
            <a:normAutofit fontScale="92500" lnSpcReduction="20000"/>
          </a:bodyPr>
          <a:lstStyle/>
          <a:p>
            <a:r>
              <a:rPr lang="en-US" dirty="0" smtClean="0">
                <a:latin typeface="Comic Sans MS" pitchFamily="66" charset="0"/>
              </a:rPr>
              <a:t>Many cookies are made using the </a:t>
            </a:r>
            <a:r>
              <a:rPr lang="en-US" b="1" u="sng" dirty="0" smtClean="0">
                <a:latin typeface="Comic Sans MS" pitchFamily="66" charset="0"/>
              </a:rPr>
              <a:t>conventional</a:t>
            </a:r>
            <a:r>
              <a:rPr lang="en-US" dirty="0" smtClean="0">
                <a:latin typeface="Comic Sans MS" pitchFamily="66" charset="0"/>
              </a:rPr>
              <a:t> mixing method used for shortened cakes. Blend the </a:t>
            </a:r>
            <a:r>
              <a:rPr lang="en-US" b="1" u="sng" dirty="0" smtClean="0">
                <a:latin typeface="Comic Sans MS" pitchFamily="66" charset="0"/>
              </a:rPr>
              <a:t>sugar</a:t>
            </a:r>
            <a:r>
              <a:rPr lang="en-US" dirty="0" smtClean="0">
                <a:latin typeface="Comic Sans MS" pitchFamily="66" charset="0"/>
              </a:rPr>
              <a:t> and </a:t>
            </a:r>
            <a:r>
              <a:rPr lang="en-US" b="1" u="sng" dirty="0" smtClean="0">
                <a:latin typeface="Comic Sans MS" pitchFamily="66" charset="0"/>
              </a:rPr>
              <a:t>fat</a:t>
            </a:r>
            <a:r>
              <a:rPr lang="en-US" dirty="0" smtClean="0">
                <a:latin typeface="Comic Sans MS" pitchFamily="66" charset="0"/>
              </a:rPr>
              <a:t> until smooth. Add the eggs, liquid, flavorings, followed by the </a:t>
            </a:r>
            <a:r>
              <a:rPr lang="en-US" b="1" u="sng" dirty="0" smtClean="0">
                <a:latin typeface="Comic Sans MS" pitchFamily="66" charset="0"/>
              </a:rPr>
              <a:t>dry</a:t>
            </a:r>
            <a:r>
              <a:rPr lang="en-US" dirty="0" smtClean="0">
                <a:latin typeface="Comic Sans MS" pitchFamily="66" charset="0"/>
              </a:rPr>
              <a:t> ingredients. </a:t>
            </a:r>
          </a:p>
          <a:p>
            <a:r>
              <a:rPr lang="en-US" dirty="0" smtClean="0">
                <a:latin typeface="Comic Sans MS" pitchFamily="66" charset="0"/>
              </a:rPr>
              <a:t>Most cookies are crisp or chewy rather than light and delicate. Therefore, the fat and sugar do not need to be creamed as thoroughly as they are for a cake. Also, in most cases, the </a:t>
            </a:r>
            <a:r>
              <a:rPr lang="en-US" b="1" u="sng" dirty="0" smtClean="0">
                <a:latin typeface="Comic Sans MS" pitchFamily="66" charset="0"/>
              </a:rPr>
              <a:t>flour</a:t>
            </a:r>
            <a:r>
              <a:rPr lang="en-US" dirty="0" smtClean="0">
                <a:latin typeface="Comic Sans MS" pitchFamily="66" charset="0"/>
              </a:rPr>
              <a:t> can be added all at once rather than in parts.</a:t>
            </a:r>
          </a:p>
          <a:p>
            <a:r>
              <a:rPr lang="en-US" dirty="0" smtClean="0">
                <a:latin typeface="Comic Sans MS" pitchFamily="66" charset="0"/>
              </a:rPr>
              <a:t>Macaroons, meringues, and kisses contain beaten </a:t>
            </a:r>
            <a:r>
              <a:rPr lang="en-US" b="1" u="sng" dirty="0" smtClean="0">
                <a:latin typeface="Comic Sans MS" pitchFamily="66" charset="0"/>
              </a:rPr>
              <a:t>egg</a:t>
            </a:r>
            <a:r>
              <a:rPr lang="en-US" dirty="0" smtClean="0">
                <a:latin typeface="Comic Sans MS" pitchFamily="66" charset="0"/>
              </a:rPr>
              <a:t> </a:t>
            </a:r>
            <a:r>
              <a:rPr lang="en-US" b="1" u="sng" dirty="0" smtClean="0">
                <a:latin typeface="Comic Sans MS" pitchFamily="66" charset="0"/>
              </a:rPr>
              <a:t>whites</a:t>
            </a:r>
            <a:r>
              <a:rPr lang="en-US" dirty="0" smtClean="0">
                <a:latin typeface="Comic Sans MS" pitchFamily="66" charset="0"/>
              </a:rPr>
              <a:t>. They are mixed like angel food and sponge cakes.</a:t>
            </a:r>
          </a:p>
          <a:p>
            <a:endParaRPr lang="en-US" dirty="0" smtClean="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Pans for Baking Cookies</a:t>
            </a:r>
            <a:endParaRPr lang="en-US" dirty="0">
              <a:latin typeface="Comic Sans MS" pitchFamily="66" charset="0"/>
            </a:endParaRP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latin typeface="Comic Sans MS" pitchFamily="66" charset="0"/>
              </a:rPr>
              <a:t>Bake drop, rolled, refrigerator, pressed, and molded cookies on flat baking pans or cookie sheets. </a:t>
            </a:r>
          </a:p>
          <a:p>
            <a:pPr lvl="1"/>
            <a:r>
              <a:rPr lang="en-US" dirty="0" smtClean="0">
                <a:latin typeface="Comic Sans MS" pitchFamily="66" charset="0"/>
              </a:rPr>
              <a:t>Cookie sheets should not have high sides, or cookies will bake </a:t>
            </a:r>
            <a:r>
              <a:rPr lang="en-US" b="1" u="sng" dirty="0" smtClean="0">
                <a:latin typeface="Comic Sans MS" pitchFamily="66" charset="0"/>
              </a:rPr>
              <a:t>unevenly</a:t>
            </a:r>
            <a:r>
              <a:rPr lang="en-US" dirty="0" smtClean="0">
                <a:latin typeface="Comic Sans MS" pitchFamily="66" charset="0"/>
              </a:rPr>
              <a:t>. </a:t>
            </a:r>
          </a:p>
          <a:p>
            <a:pPr lvl="1"/>
            <a:r>
              <a:rPr lang="en-US" dirty="0" smtClean="0">
                <a:latin typeface="Comic Sans MS" pitchFamily="66" charset="0"/>
              </a:rPr>
              <a:t>Bake </a:t>
            </a:r>
            <a:r>
              <a:rPr lang="en-US" b="1" u="sng" dirty="0" smtClean="0">
                <a:latin typeface="Comic Sans MS" pitchFamily="66" charset="0"/>
              </a:rPr>
              <a:t>bar</a:t>
            </a:r>
            <a:r>
              <a:rPr lang="en-US" dirty="0" smtClean="0">
                <a:latin typeface="Comic Sans MS" pitchFamily="66" charset="0"/>
              </a:rPr>
              <a:t> cookies in pans with sides.</a:t>
            </a:r>
          </a:p>
          <a:p>
            <a:r>
              <a:rPr lang="en-US" dirty="0" smtClean="0">
                <a:latin typeface="Comic Sans MS" pitchFamily="66" charset="0"/>
              </a:rPr>
              <a:t>Cookies baked on bright, shiny cookie sheets will have a </a:t>
            </a:r>
            <a:r>
              <a:rPr lang="en-US" b="1" u="sng" dirty="0" smtClean="0">
                <a:latin typeface="Comic Sans MS" pitchFamily="66" charset="0"/>
              </a:rPr>
              <a:t>light</a:t>
            </a:r>
            <a:r>
              <a:rPr lang="en-US" dirty="0" smtClean="0">
                <a:latin typeface="Comic Sans MS" pitchFamily="66" charset="0"/>
              </a:rPr>
              <a:t>, delicate brown color. </a:t>
            </a:r>
          </a:p>
          <a:p>
            <a:r>
              <a:rPr lang="en-US" dirty="0" smtClean="0">
                <a:latin typeface="Comic Sans MS" pitchFamily="66" charset="0"/>
              </a:rPr>
              <a:t>Cookies baked on dark cookie sheets will have </a:t>
            </a:r>
            <a:r>
              <a:rPr lang="en-US" b="1" u="sng" dirty="0" smtClean="0">
                <a:latin typeface="Comic Sans MS" pitchFamily="66" charset="0"/>
              </a:rPr>
              <a:t>dark</a:t>
            </a:r>
            <a:r>
              <a:rPr lang="en-US" dirty="0" smtClean="0">
                <a:latin typeface="Comic Sans MS" pitchFamily="66" charset="0"/>
              </a:rPr>
              <a:t> bottoms.</a:t>
            </a:r>
          </a:p>
          <a:p>
            <a:r>
              <a:rPr lang="en-US" dirty="0" smtClean="0">
                <a:latin typeface="Comic Sans MS" pitchFamily="66" charset="0"/>
              </a:rPr>
              <a:t>Cookie sheets should be </a:t>
            </a:r>
            <a:r>
              <a:rPr lang="en-US" b="1" u="sng" dirty="0" smtClean="0">
                <a:latin typeface="Comic Sans MS" pitchFamily="66" charset="0"/>
              </a:rPr>
              <a:t>cool</a:t>
            </a:r>
            <a:r>
              <a:rPr lang="en-US" dirty="0" smtClean="0">
                <a:latin typeface="Comic Sans MS" pitchFamily="66" charset="0"/>
              </a:rPr>
              <a:t> when cookies are placed on them for baking. Warm sheets will cause cookies to spread and lose their shape.</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Storing Cookies</a:t>
            </a:r>
            <a:endParaRPr lang="en-US" dirty="0">
              <a:latin typeface="Comic Sans MS" pitchFamily="66" charset="0"/>
            </a:endParaRP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latin typeface="Comic Sans MS" pitchFamily="66" charset="0"/>
              </a:rPr>
              <a:t>Store </a:t>
            </a:r>
            <a:r>
              <a:rPr lang="en-US" b="1" u="sng" dirty="0" smtClean="0">
                <a:latin typeface="Comic Sans MS" pitchFamily="66" charset="0"/>
              </a:rPr>
              <a:t>crisp</a:t>
            </a:r>
            <a:r>
              <a:rPr lang="en-US" dirty="0" smtClean="0">
                <a:latin typeface="Comic Sans MS" pitchFamily="66" charset="0"/>
              </a:rPr>
              <a:t> cookies in a container with a loose-fitting cover. </a:t>
            </a:r>
          </a:p>
          <a:p>
            <a:r>
              <a:rPr lang="en-US" dirty="0" smtClean="0">
                <a:latin typeface="Comic Sans MS" pitchFamily="66" charset="0"/>
              </a:rPr>
              <a:t>Store </a:t>
            </a:r>
            <a:r>
              <a:rPr lang="en-US" b="1" u="sng" dirty="0" smtClean="0">
                <a:latin typeface="Comic Sans MS" pitchFamily="66" charset="0"/>
              </a:rPr>
              <a:t>soft</a:t>
            </a:r>
            <a:r>
              <a:rPr lang="en-US" dirty="0" smtClean="0">
                <a:latin typeface="Comic Sans MS" pitchFamily="66" charset="0"/>
              </a:rPr>
              <a:t> cookies in a container with a tight-fitting cover. (Never store crisp and soft cookies together. The soft cookies will soften the crisp cookies.) </a:t>
            </a:r>
          </a:p>
          <a:p>
            <a:r>
              <a:rPr lang="en-US" b="1" u="sng" dirty="0" smtClean="0">
                <a:latin typeface="Comic Sans MS" pitchFamily="66" charset="0"/>
              </a:rPr>
              <a:t>Bar</a:t>
            </a:r>
            <a:r>
              <a:rPr lang="en-US" dirty="0" smtClean="0">
                <a:latin typeface="Comic Sans MS" pitchFamily="66" charset="0"/>
              </a:rPr>
              <a:t> cookies can be stored in their baking pan if they are covered and they will be eaten in a short time.</a:t>
            </a:r>
          </a:p>
          <a:p>
            <a:r>
              <a:rPr lang="en-US" dirty="0" smtClean="0">
                <a:latin typeface="Comic Sans MS" pitchFamily="66" charset="0"/>
              </a:rPr>
              <a:t>Many cookies </a:t>
            </a:r>
            <a:r>
              <a:rPr lang="en-US" b="1" u="sng" dirty="0" smtClean="0">
                <a:latin typeface="Comic Sans MS" pitchFamily="66" charset="0"/>
              </a:rPr>
              <a:t>freeze</a:t>
            </a:r>
            <a:r>
              <a:rPr lang="en-US" dirty="0" smtClean="0">
                <a:latin typeface="Comic Sans MS" pitchFamily="66" charset="0"/>
              </a:rPr>
              <a:t> well both in dough form and after baking.</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Pies</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Apple pie is a favorite dessert in the U.S. </a:t>
            </a:r>
          </a:p>
          <a:p>
            <a:r>
              <a:rPr lang="en-US" dirty="0" smtClean="0">
                <a:latin typeface="Comic Sans MS" pitchFamily="66" charset="0"/>
              </a:rPr>
              <a:t>Apple pie begins with pastry. </a:t>
            </a:r>
            <a:r>
              <a:rPr lang="en-US" b="1" dirty="0" smtClean="0">
                <a:latin typeface="Comic Sans MS" pitchFamily="66" charset="0"/>
              </a:rPr>
              <a:t>Pastry</a:t>
            </a:r>
            <a:r>
              <a:rPr lang="en-US" dirty="0" smtClean="0">
                <a:latin typeface="Comic Sans MS" pitchFamily="66" charset="0"/>
              </a:rPr>
              <a:t> is the dough used to make piecrusts.</a:t>
            </a:r>
            <a:endParaRPr lang="en-US" dirty="0">
              <a:latin typeface="Comic Sans MS" pitchFamily="66" charset="0"/>
            </a:endParaRPr>
          </a:p>
        </p:txBody>
      </p:sp>
      <p:pic>
        <p:nvPicPr>
          <p:cNvPr id="47106" name="Picture 2" descr="http://d2.yimg.com/sr/img/2/580425b0-f19f-36c3-8133-b737cc7baa99"/>
          <p:cNvPicPr>
            <a:picLocks noChangeAspect="1" noChangeArrowheads="1"/>
          </p:cNvPicPr>
          <p:nvPr/>
        </p:nvPicPr>
        <p:blipFill>
          <a:blip r:embed="rId2" cstate="print"/>
          <a:srcRect/>
          <a:stretch>
            <a:fillRect/>
          </a:stretch>
        </p:blipFill>
        <p:spPr bwMode="auto">
          <a:xfrm>
            <a:off x="2438400" y="3733800"/>
            <a:ext cx="4495800" cy="297079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Uses for Pastry</a:t>
            </a:r>
            <a:endParaRPr lang="en-US" dirty="0">
              <a:latin typeface="Comic Sans MS" pitchFamily="66" charset="0"/>
            </a:endParaRPr>
          </a:p>
        </p:txBody>
      </p:sp>
      <p:sp>
        <p:nvSpPr>
          <p:cNvPr id="3" name="Content Placeholder 2"/>
          <p:cNvSpPr>
            <a:spLocks noGrp="1"/>
          </p:cNvSpPr>
          <p:nvPr>
            <p:ph idx="1"/>
          </p:nvPr>
        </p:nvSpPr>
        <p:spPr>
          <a:xfrm>
            <a:off x="457200" y="1295400"/>
            <a:ext cx="8229600" cy="4830763"/>
          </a:xfrm>
        </p:spPr>
        <p:txBody>
          <a:bodyPr/>
          <a:lstStyle/>
          <a:p>
            <a:r>
              <a:rPr lang="en-US" dirty="0" smtClean="0">
                <a:latin typeface="Comic Sans MS" pitchFamily="66" charset="0"/>
              </a:rPr>
              <a:t>Pastry can be used in many ways. It is mainly used when making </a:t>
            </a:r>
            <a:r>
              <a:rPr lang="en-US" b="1" u="sng" dirty="0" smtClean="0">
                <a:latin typeface="Comic Sans MS" pitchFamily="66" charset="0"/>
              </a:rPr>
              <a:t>dessert</a:t>
            </a:r>
            <a:r>
              <a:rPr lang="en-US" dirty="0" smtClean="0">
                <a:latin typeface="Comic Sans MS" pitchFamily="66" charset="0"/>
              </a:rPr>
              <a:t> pies. However, pastry can be used when making main dish pies, such as </a:t>
            </a:r>
            <a:r>
              <a:rPr lang="en-US" b="1" u="sng" dirty="0" smtClean="0">
                <a:latin typeface="Comic Sans MS" pitchFamily="66" charset="0"/>
              </a:rPr>
              <a:t>meat</a:t>
            </a:r>
            <a:r>
              <a:rPr lang="en-US" dirty="0" smtClean="0">
                <a:latin typeface="Comic Sans MS" pitchFamily="66" charset="0"/>
              </a:rPr>
              <a:t> pies and </a:t>
            </a:r>
            <a:r>
              <a:rPr lang="en-US" b="1" u="sng" dirty="0" smtClean="0">
                <a:latin typeface="Comic Sans MS" pitchFamily="66" charset="0"/>
              </a:rPr>
              <a:t>quiche</a:t>
            </a:r>
            <a:r>
              <a:rPr lang="en-US" dirty="0" smtClean="0">
                <a:latin typeface="Comic Sans MS" pitchFamily="66" charset="0"/>
              </a:rPr>
              <a:t>. Small pastry shells can be used to make tarts filled with pudding or ice cream. Pastry can also be used to make appetizers such as cheese sticks.</a:t>
            </a:r>
            <a:endParaRPr lang="en-US" dirty="0">
              <a:latin typeface="Comic Sans MS" pitchFamily="66" charset="0"/>
            </a:endParaRPr>
          </a:p>
        </p:txBody>
      </p:sp>
      <p:pic>
        <p:nvPicPr>
          <p:cNvPr id="52226" name="Picture 2" descr="http://ts2.mm.bing.net/th?id=H.4755393005488329&amp;pid=15.1"/>
          <p:cNvPicPr>
            <a:picLocks noChangeAspect="1" noChangeArrowheads="1"/>
          </p:cNvPicPr>
          <p:nvPr/>
        </p:nvPicPr>
        <p:blipFill>
          <a:blip r:embed="rId2" cstate="print"/>
          <a:srcRect/>
          <a:stretch>
            <a:fillRect/>
          </a:stretch>
        </p:blipFill>
        <p:spPr bwMode="auto">
          <a:xfrm>
            <a:off x="3124200" y="5257800"/>
            <a:ext cx="3352800" cy="13525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2050" name="Picture 2" descr="C:\Documents and Settings\jkegans\Local Settings\Temporary Internet Files\Content.IE5\EXZE68IA\MPj0422320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2" name="Title 1"/>
          <p:cNvSpPr>
            <a:spLocks noGrp="1"/>
          </p:cNvSpPr>
          <p:nvPr>
            <p:ph type="title"/>
          </p:nvPr>
        </p:nvSpPr>
        <p:spPr/>
        <p:txBody>
          <a:bodyPr>
            <a:normAutofit/>
          </a:bodyPr>
          <a:lstStyle/>
          <a:p>
            <a:r>
              <a:rPr lang="en-US" u="sng" dirty="0">
                <a:latin typeface="Comic Sans MS" pitchFamily="66" charset="0"/>
              </a:rPr>
              <a:t>Kinds of </a:t>
            </a:r>
            <a:r>
              <a:rPr lang="en-US" u="sng" dirty="0" smtClean="0">
                <a:latin typeface="Comic Sans MS" pitchFamily="66" charset="0"/>
              </a:rPr>
              <a:t>cakes-</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dirty="0">
                <a:latin typeface="Comic Sans MS" pitchFamily="66" charset="0"/>
              </a:rPr>
              <a:t>Cakes are classified into two groups: </a:t>
            </a:r>
            <a:r>
              <a:rPr lang="en-US" b="1" u="sng" dirty="0">
                <a:latin typeface="Comic Sans MS" pitchFamily="66" charset="0"/>
              </a:rPr>
              <a:t>shortened</a:t>
            </a:r>
            <a:r>
              <a:rPr lang="en-US" dirty="0">
                <a:latin typeface="Comic Sans MS" pitchFamily="66" charset="0"/>
              </a:rPr>
              <a:t> and </a:t>
            </a:r>
            <a:r>
              <a:rPr lang="en-US" dirty="0" err="1">
                <a:latin typeface="Comic Sans MS" pitchFamily="66" charset="0"/>
              </a:rPr>
              <a:t>unshortened</a:t>
            </a:r>
            <a:r>
              <a:rPr lang="en-US" dirty="0">
                <a:latin typeface="Comic Sans MS" pitchFamily="66" charset="0"/>
              </a:rPr>
              <a:t>. Shortened cakes contain </a:t>
            </a:r>
            <a:r>
              <a:rPr lang="en-US" b="1" u="sng" dirty="0">
                <a:latin typeface="Comic Sans MS" pitchFamily="66" charset="0"/>
              </a:rPr>
              <a:t>fat</a:t>
            </a:r>
            <a:r>
              <a:rPr lang="en-US" dirty="0">
                <a:latin typeface="Comic Sans MS" pitchFamily="66" charset="0"/>
              </a:rPr>
              <a:t>. This is why people call shortened cakes </a:t>
            </a:r>
            <a:r>
              <a:rPr lang="en-US" b="1" i="1" u="sng" dirty="0">
                <a:latin typeface="Comic Sans MS" pitchFamily="66" charset="0"/>
              </a:rPr>
              <a:t>butter</a:t>
            </a:r>
            <a:r>
              <a:rPr lang="en-US" dirty="0">
                <a:latin typeface="Comic Sans MS" pitchFamily="66" charset="0"/>
              </a:rPr>
              <a:t> cakes. Most shortened cakes contain leavening agents, and are </a:t>
            </a:r>
            <a:r>
              <a:rPr lang="en-US" b="1" u="sng" dirty="0">
                <a:latin typeface="Comic Sans MS" pitchFamily="66" charset="0"/>
              </a:rPr>
              <a:t>tender</a:t>
            </a:r>
            <a:r>
              <a:rPr lang="en-US" u="sng" dirty="0">
                <a:latin typeface="Comic Sans MS" pitchFamily="66" charset="0"/>
              </a:rPr>
              <a:t>, </a:t>
            </a:r>
            <a:r>
              <a:rPr lang="en-US" b="1" u="sng" dirty="0">
                <a:latin typeface="Comic Sans MS" pitchFamily="66" charset="0"/>
              </a:rPr>
              <a:t>moist</a:t>
            </a:r>
            <a:r>
              <a:rPr lang="en-US" dirty="0">
                <a:latin typeface="Comic Sans MS" pitchFamily="66" charset="0"/>
              </a:rPr>
              <a:t>, and velvety.</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Kinds of Pies</a:t>
            </a:r>
            <a:endParaRPr lang="en-US" dirty="0">
              <a:latin typeface="Comic Sans MS" pitchFamily="66" charset="0"/>
            </a:endParaRP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latin typeface="Comic Sans MS" pitchFamily="66" charset="0"/>
              </a:rPr>
              <a:t>The four basic kinds of pies are fruit, cream, custard, and chiffon.</a:t>
            </a:r>
          </a:p>
          <a:p>
            <a:r>
              <a:rPr lang="en-US" b="1" i="1" u="sng" dirty="0" smtClean="0">
                <a:latin typeface="Comic Sans MS" pitchFamily="66" charset="0"/>
              </a:rPr>
              <a:t>Fruit</a:t>
            </a:r>
            <a:r>
              <a:rPr lang="en-US" i="1" dirty="0" smtClean="0">
                <a:latin typeface="Comic Sans MS" pitchFamily="66" charset="0"/>
              </a:rPr>
              <a:t> pies </a:t>
            </a:r>
            <a:r>
              <a:rPr lang="en-US" dirty="0" smtClean="0">
                <a:latin typeface="Comic Sans MS" pitchFamily="66" charset="0"/>
              </a:rPr>
              <a:t>usually are two-crust pies. They may have a solid top crust, or they may have a lattice or other decorative top. Filling made from canned, frozen, dried, or fresh fruit may be used.</a:t>
            </a:r>
          </a:p>
          <a:p>
            <a:r>
              <a:rPr lang="en-US" b="1" i="1" u="sng" dirty="0" smtClean="0">
                <a:latin typeface="Comic Sans MS" pitchFamily="66" charset="0"/>
              </a:rPr>
              <a:t>Cream</a:t>
            </a:r>
            <a:r>
              <a:rPr lang="en-US" i="1" dirty="0" smtClean="0">
                <a:latin typeface="Comic Sans MS" pitchFamily="66" charset="0"/>
              </a:rPr>
              <a:t> pies </a:t>
            </a:r>
            <a:r>
              <a:rPr lang="en-US" dirty="0" smtClean="0">
                <a:latin typeface="Comic Sans MS" pitchFamily="66" charset="0"/>
              </a:rPr>
              <a:t>usually are one-crust pies. Use a cornstarch-thickened pudding mixture to make a cream filling. Cream pies often have a </a:t>
            </a:r>
            <a:r>
              <a:rPr lang="en-US" b="1" u="sng" dirty="0" smtClean="0">
                <a:latin typeface="Comic Sans MS" pitchFamily="66" charset="0"/>
              </a:rPr>
              <a:t>meringue</a:t>
            </a:r>
            <a:r>
              <a:rPr lang="en-US" dirty="0" smtClean="0">
                <a:latin typeface="Comic Sans MS" pitchFamily="66" charset="0"/>
              </a:rPr>
              <a:t> topping.</a:t>
            </a:r>
            <a:endParaRPr lang="en-US" i="1" dirty="0">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i="1" u="sng" dirty="0" smtClean="0">
                <a:latin typeface="Comic Sans MS" pitchFamily="66" charset="0"/>
              </a:rPr>
              <a:t>Custard</a:t>
            </a:r>
            <a:r>
              <a:rPr lang="en-US" i="1" dirty="0" smtClean="0">
                <a:latin typeface="Comic Sans MS" pitchFamily="66" charset="0"/>
              </a:rPr>
              <a:t> pies</a:t>
            </a:r>
            <a:r>
              <a:rPr lang="en-US" dirty="0" smtClean="0">
                <a:latin typeface="Comic Sans MS" pitchFamily="66" charset="0"/>
              </a:rPr>
              <a:t> are one-crust pies filled with custard made from milk, eggs, and sugar. The custard may or may not contain other ingredients. </a:t>
            </a:r>
            <a:r>
              <a:rPr lang="en-US" b="1" u="sng" dirty="0" smtClean="0">
                <a:latin typeface="Comic Sans MS" pitchFamily="66" charset="0"/>
              </a:rPr>
              <a:t>Pumpkin</a:t>
            </a:r>
            <a:r>
              <a:rPr lang="en-US" dirty="0" smtClean="0">
                <a:latin typeface="Comic Sans MS" pitchFamily="66" charset="0"/>
              </a:rPr>
              <a:t> pie is a popular custard pie.</a:t>
            </a:r>
          </a:p>
          <a:p>
            <a:r>
              <a:rPr lang="en-US" b="1" i="1" u="sng" dirty="0" smtClean="0">
                <a:latin typeface="Comic Sans MS" pitchFamily="66" charset="0"/>
              </a:rPr>
              <a:t>Chiffon</a:t>
            </a:r>
            <a:r>
              <a:rPr lang="en-US" i="1" dirty="0" smtClean="0">
                <a:latin typeface="Comic Sans MS" pitchFamily="66" charset="0"/>
              </a:rPr>
              <a:t> pies</a:t>
            </a:r>
            <a:r>
              <a:rPr lang="en-US" dirty="0" smtClean="0">
                <a:latin typeface="Comic Sans MS" pitchFamily="66" charset="0"/>
              </a:rPr>
              <a:t> are light and airy. They are one-crust pies filled with a mixture containing </a:t>
            </a:r>
            <a:r>
              <a:rPr lang="en-US" b="1" u="sng" dirty="0" smtClean="0">
                <a:latin typeface="Comic Sans MS" pitchFamily="66" charset="0"/>
              </a:rPr>
              <a:t>gelatin</a:t>
            </a:r>
            <a:r>
              <a:rPr lang="en-US" dirty="0" smtClean="0">
                <a:latin typeface="Comic Sans MS" pitchFamily="66" charset="0"/>
              </a:rPr>
              <a:t> and cooked beaten </a:t>
            </a:r>
            <a:r>
              <a:rPr lang="en-US" b="1" u="sng" dirty="0" smtClean="0">
                <a:latin typeface="Comic Sans MS" pitchFamily="66" charset="0"/>
              </a:rPr>
              <a:t>egg</a:t>
            </a:r>
            <a:r>
              <a:rPr lang="en-US" dirty="0" smtClean="0">
                <a:latin typeface="Comic Sans MS" pitchFamily="66" charset="0"/>
              </a:rPr>
              <a:t> whites. Some chiffon pie fillings also contain whipped cream.</a:t>
            </a:r>
            <a:endParaRPr lang="en-US" i="1" dirty="0">
              <a:latin typeface="Comic Sans MS" pitchFamily="66" charset="0"/>
            </a:endParaRPr>
          </a:p>
        </p:txBody>
      </p:sp>
      <p:pic>
        <p:nvPicPr>
          <p:cNvPr id="53250" name="Picture 2" descr="http://ts3.mm.bing.net/th?id=H.4525088290440566&amp;pid=15.1"/>
          <p:cNvPicPr>
            <a:picLocks noChangeAspect="1" noChangeArrowheads="1"/>
          </p:cNvPicPr>
          <p:nvPr/>
        </p:nvPicPr>
        <p:blipFill>
          <a:blip r:embed="rId2" cstate="print"/>
          <a:srcRect/>
          <a:stretch>
            <a:fillRect/>
          </a:stretch>
        </p:blipFill>
        <p:spPr bwMode="auto">
          <a:xfrm>
            <a:off x="2743200" y="0"/>
            <a:ext cx="1676400" cy="1548955"/>
          </a:xfrm>
          <a:prstGeom prst="rect">
            <a:avLst/>
          </a:prstGeom>
          <a:noFill/>
        </p:spPr>
      </p:pic>
      <p:pic>
        <p:nvPicPr>
          <p:cNvPr id="53252" name="Picture 4" descr="http://ts3.mm.bing.net/th?id=H.4541757041345622&amp;pid=15.1"/>
          <p:cNvPicPr>
            <a:picLocks noChangeAspect="1" noChangeArrowheads="1"/>
          </p:cNvPicPr>
          <p:nvPr/>
        </p:nvPicPr>
        <p:blipFill>
          <a:blip r:embed="rId3" cstate="print"/>
          <a:srcRect/>
          <a:stretch>
            <a:fillRect/>
          </a:stretch>
        </p:blipFill>
        <p:spPr bwMode="auto">
          <a:xfrm>
            <a:off x="4648200" y="0"/>
            <a:ext cx="1866900" cy="153085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Ingredients for Pastry</a:t>
            </a:r>
            <a:endParaRPr lang="en-US" dirty="0">
              <a:latin typeface="Comic Sans MS" pitchFamily="66" charset="0"/>
            </a:endParaRPr>
          </a:p>
        </p:txBody>
      </p:sp>
      <p:sp>
        <p:nvSpPr>
          <p:cNvPr id="3" name="Content Placeholder 2"/>
          <p:cNvSpPr>
            <a:spLocks noGrp="1"/>
          </p:cNvSpPr>
          <p:nvPr>
            <p:ph idx="1"/>
          </p:nvPr>
        </p:nvSpPr>
        <p:spPr>
          <a:xfrm>
            <a:off x="457200" y="1447800"/>
            <a:ext cx="8229600" cy="4953000"/>
          </a:xfrm>
        </p:spPr>
        <p:txBody>
          <a:bodyPr>
            <a:normAutofit fontScale="92500" lnSpcReduction="20000"/>
          </a:bodyPr>
          <a:lstStyle/>
          <a:p>
            <a:r>
              <a:rPr lang="en-US" dirty="0" smtClean="0">
                <a:latin typeface="Comic Sans MS" pitchFamily="66" charset="0"/>
              </a:rPr>
              <a:t>Four basic ingredients are used to make pastry—flour, fat, water and salt. When combined correctly, the four ingredients will produce pastry that is </a:t>
            </a:r>
            <a:r>
              <a:rPr lang="en-US" b="1" u="sng" dirty="0" smtClean="0">
                <a:latin typeface="Comic Sans MS" pitchFamily="66" charset="0"/>
              </a:rPr>
              <a:t>tender</a:t>
            </a:r>
            <a:r>
              <a:rPr lang="en-US" dirty="0" smtClean="0">
                <a:latin typeface="Comic Sans MS" pitchFamily="66" charset="0"/>
              </a:rPr>
              <a:t> and </a:t>
            </a:r>
            <a:r>
              <a:rPr lang="en-US" b="1" u="sng" dirty="0" smtClean="0">
                <a:latin typeface="Comic Sans MS" pitchFamily="66" charset="0"/>
              </a:rPr>
              <a:t>flaky</a:t>
            </a:r>
            <a:r>
              <a:rPr lang="en-US" dirty="0" smtClean="0">
                <a:latin typeface="Comic Sans MS" pitchFamily="66" charset="0"/>
              </a:rPr>
              <a:t>.</a:t>
            </a:r>
          </a:p>
          <a:p>
            <a:r>
              <a:rPr lang="en-US" dirty="0" smtClean="0">
                <a:latin typeface="Comic Sans MS" pitchFamily="66" charset="0"/>
              </a:rPr>
              <a:t>Flour gives </a:t>
            </a:r>
            <a:r>
              <a:rPr lang="en-US" b="1" u="sng" dirty="0" smtClean="0">
                <a:latin typeface="Comic Sans MS" pitchFamily="66" charset="0"/>
              </a:rPr>
              <a:t>structure</a:t>
            </a:r>
            <a:r>
              <a:rPr lang="en-US" dirty="0" smtClean="0">
                <a:latin typeface="Comic Sans MS" pitchFamily="66" charset="0"/>
              </a:rPr>
              <a:t> to pastry.</a:t>
            </a:r>
          </a:p>
          <a:p>
            <a:r>
              <a:rPr lang="en-US" b="1" u="sng" dirty="0" smtClean="0">
                <a:latin typeface="Comic Sans MS" pitchFamily="66" charset="0"/>
              </a:rPr>
              <a:t>Fat</a:t>
            </a:r>
            <a:r>
              <a:rPr lang="en-US" dirty="0" smtClean="0">
                <a:latin typeface="Comic Sans MS" pitchFamily="66" charset="0"/>
              </a:rPr>
              <a:t> makes pastry tender by inhibiting the development of gluten.</a:t>
            </a:r>
          </a:p>
          <a:p>
            <a:r>
              <a:rPr lang="en-US" b="1" u="sng" dirty="0" smtClean="0">
                <a:latin typeface="Comic Sans MS" pitchFamily="66" charset="0"/>
              </a:rPr>
              <a:t>Water</a:t>
            </a:r>
            <a:r>
              <a:rPr lang="en-US" dirty="0" smtClean="0">
                <a:latin typeface="Comic Sans MS" pitchFamily="66" charset="0"/>
              </a:rPr>
              <a:t> provides the moisture needed for the development of the gluten and the production of steam.</a:t>
            </a:r>
          </a:p>
          <a:p>
            <a:r>
              <a:rPr lang="en-US" dirty="0" smtClean="0">
                <a:latin typeface="Comic Sans MS" pitchFamily="66" charset="0"/>
              </a:rPr>
              <a:t>Salt contributes </a:t>
            </a:r>
            <a:r>
              <a:rPr lang="en-US" b="1" u="sng" dirty="0" smtClean="0">
                <a:latin typeface="Comic Sans MS" pitchFamily="66" charset="0"/>
              </a:rPr>
              <a:t>flavor</a:t>
            </a:r>
            <a:r>
              <a:rPr lang="en-US" dirty="0" smtClean="0">
                <a:latin typeface="Comic Sans MS" pitchFamily="66" charset="0"/>
              </a:rPr>
              <a:t> to pastry.</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Food Science Principles of Preparing Pastry</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To make pastry that is both tender and flaky, the correct ingredients must be used. They must be </a:t>
            </a:r>
            <a:r>
              <a:rPr lang="en-US" b="1" u="sng" dirty="0" smtClean="0">
                <a:latin typeface="Comic Sans MS" pitchFamily="66" charset="0"/>
              </a:rPr>
              <a:t>measured</a:t>
            </a:r>
            <a:r>
              <a:rPr lang="en-US" dirty="0" smtClean="0">
                <a:latin typeface="Comic Sans MS" pitchFamily="66" charset="0"/>
              </a:rPr>
              <a:t> accurately. The dough must be </a:t>
            </a:r>
            <a:r>
              <a:rPr lang="en-US" b="1" u="sng" dirty="0" smtClean="0">
                <a:latin typeface="Comic Sans MS" pitchFamily="66" charset="0"/>
              </a:rPr>
              <a:t>handled</a:t>
            </a:r>
            <a:r>
              <a:rPr lang="en-US" dirty="0" smtClean="0">
                <a:latin typeface="Comic Sans MS" pitchFamily="66" charset="0"/>
              </a:rPr>
              <a:t> gently and as little as possible.</a:t>
            </a:r>
            <a:endParaRPr lang="en-US" dirty="0">
              <a:latin typeface="Comic Sans MS" pitchFamily="66" charset="0"/>
            </a:endParaRPr>
          </a:p>
        </p:txBody>
      </p:sp>
      <p:pic>
        <p:nvPicPr>
          <p:cNvPr id="55298" name="Picture 2" descr="http://ts4.mm.bing.net/th?id=H.4962552147477651&amp;pid=15.1"/>
          <p:cNvPicPr>
            <a:picLocks noChangeAspect="1" noChangeArrowheads="1"/>
          </p:cNvPicPr>
          <p:nvPr/>
        </p:nvPicPr>
        <p:blipFill>
          <a:blip r:embed="rId2" cstate="print"/>
          <a:srcRect/>
          <a:stretch>
            <a:fillRect/>
          </a:stretch>
        </p:blipFill>
        <p:spPr bwMode="auto">
          <a:xfrm>
            <a:off x="3276600" y="4191000"/>
            <a:ext cx="3352800" cy="23812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Comic Sans MS" pitchFamily="66" charset="0"/>
              </a:rPr>
              <a:t>Measuring the Ingredients</a:t>
            </a:r>
            <a:endParaRPr lang="en-US" dirty="0">
              <a:latin typeface="Comic Sans MS" pitchFamily="66" charset="0"/>
            </a:endParaRPr>
          </a:p>
        </p:txBody>
      </p:sp>
      <p:sp>
        <p:nvSpPr>
          <p:cNvPr id="3" name="Content Placeholder 2"/>
          <p:cNvSpPr>
            <a:spLocks noGrp="1"/>
          </p:cNvSpPr>
          <p:nvPr>
            <p:ph idx="1"/>
          </p:nvPr>
        </p:nvSpPr>
        <p:spPr>
          <a:xfrm>
            <a:off x="457200" y="1143000"/>
            <a:ext cx="8229600" cy="5715000"/>
          </a:xfrm>
        </p:spPr>
        <p:txBody>
          <a:bodyPr>
            <a:normAutofit fontScale="70000" lnSpcReduction="20000"/>
          </a:bodyPr>
          <a:lstStyle/>
          <a:p>
            <a:r>
              <a:rPr lang="en-US" dirty="0" smtClean="0">
                <a:latin typeface="Comic Sans MS" pitchFamily="66" charset="0"/>
              </a:rPr>
              <a:t>Flour, fat, and liquid all affect the </a:t>
            </a:r>
            <a:r>
              <a:rPr lang="en-US" b="1" u="sng" dirty="0" smtClean="0">
                <a:latin typeface="Comic Sans MS" pitchFamily="66" charset="0"/>
              </a:rPr>
              <a:t>tenderness</a:t>
            </a:r>
            <a:r>
              <a:rPr lang="en-US" dirty="0" smtClean="0">
                <a:latin typeface="Comic Sans MS" pitchFamily="66" charset="0"/>
              </a:rPr>
              <a:t> of pastry. If these ingredients are not </a:t>
            </a:r>
            <a:r>
              <a:rPr lang="en-US" b="1" u="sng" dirty="0" smtClean="0">
                <a:latin typeface="Comic Sans MS" pitchFamily="66" charset="0"/>
              </a:rPr>
              <a:t>measured</a:t>
            </a:r>
            <a:r>
              <a:rPr lang="en-US" dirty="0" smtClean="0">
                <a:latin typeface="Comic Sans MS" pitchFamily="66" charset="0"/>
              </a:rPr>
              <a:t> accurately, a poor-quality pastry will result.</a:t>
            </a:r>
          </a:p>
          <a:p>
            <a:r>
              <a:rPr lang="en-US" b="1" u="sng" dirty="0" smtClean="0">
                <a:latin typeface="Comic Sans MS" pitchFamily="66" charset="0"/>
              </a:rPr>
              <a:t>Gluten</a:t>
            </a:r>
            <a:r>
              <a:rPr lang="en-US" dirty="0" smtClean="0">
                <a:latin typeface="Comic Sans MS" pitchFamily="66" charset="0"/>
              </a:rPr>
              <a:t> develops when flour is moistened and stirred. The gluten creates a frame-work that traps air and holds steam formed during baking. This trapped air and steam is what causes pastry to be tender and flaky. Too much </a:t>
            </a:r>
            <a:r>
              <a:rPr lang="en-US" b="1" u="sng" dirty="0" smtClean="0">
                <a:latin typeface="Comic Sans MS" pitchFamily="66" charset="0"/>
              </a:rPr>
              <a:t>flour</a:t>
            </a:r>
            <a:r>
              <a:rPr lang="en-US" dirty="0" smtClean="0">
                <a:latin typeface="Comic Sans MS" pitchFamily="66" charset="0"/>
              </a:rPr>
              <a:t> will make pastry tough.</a:t>
            </a:r>
          </a:p>
          <a:p>
            <a:r>
              <a:rPr lang="en-US" dirty="0" smtClean="0">
                <a:latin typeface="Comic Sans MS" pitchFamily="66" charset="0"/>
              </a:rPr>
              <a:t>Layers of fat physically separate the layers of gluten that form. As a result, the pastry is both tender and flaky. Too little fat will make pastry </a:t>
            </a:r>
            <a:r>
              <a:rPr lang="en-US" b="1" u="sng" dirty="0" smtClean="0">
                <a:latin typeface="Comic Sans MS" pitchFamily="66" charset="0"/>
              </a:rPr>
              <a:t>tough</a:t>
            </a:r>
            <a:r>
              <a:rPr lang="en-US" dirty="0" smtClean="0">
                <a:latin typeface="Comic Sans MS" pitchFamily="66" charset="0"/>
              </a:rPr>
              <a:t>; too much fat will make pastry </a:t>
            </a:r>
            <a:r>
              <a:rPr lang="en-US" b="1" u="sng" dirty="0" smtClean="0">
                <a:latin typeface="Comic Sans MS" pitchFamily="66" charset="0"/>
              </a:rPr>
              <a:t>crumbly</a:t>
            </a:r>
            <a:r>
              <a:rPr lang="en-US" dirty="0" smtClean="0">
                <a:latin typeface="Comic Sans MS" pitchFamily="66" charset="0"/>
              </a:rPr>
              <a:t>.</a:t>
            </a:r>
          </a:p>
          <a:p>
            <a:r>
              <a:rPr lang="en-US" b="1" u="sng" dirty="0" smtClean="0">
                <a:latin typeface="Comic Sans MS" pitchFamily="66" charset="0"/>
              </a:rPr>
              <a:t>Water</a:t>
            </a:r>
            <a:r>
              <a:rPr lang="en-US" dirty="0" smtClean="0">
                <a:latin typeface="Comic Sans MS" pitchFamily="66" charset="0"/>
              </a:rPr>
              <a:t> hydrates the flour so the gluten will develop. It also produces the steam needed for flakiness. Too much liquid will make the pastry tough. Too little liquid will make it </a:t>
            </a:r>
            <a:r>
              <a:rPr lang="en-US" b="1" u="sng" dirty="0" smtClean="0">
                <a:latin typeface="Comic Sans MS" pitchFamily="66" charset="0"/>
              </a:rPr>
              <a:t>crumbly</a:t>
            </a:r>
            <a:r>
              <a:rPr lang="en-US" dirty="0" smtClean="0">
                <a:latin typeface="Comic Sans MS" pitchFamily="66" charset="0"/>
              </a:rPr>
              <a:t> and difficult.</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Preparing Pastry</a:t>
            </a:r>
            <a:endParaRPr lang="en-US" dirty="0">
              <a:latin typeface="Comic Sans MS" pitchFamily="66" charset="0"/>
            </a:endParaRPr>
          </a:p>
        </p:txBody>
      </p:sp>
      <p:sp>
        <p:nvSpPr>
          <p:cNvPr id="3" name="Content Placeholder 2"/>
          <p:cNvSpPr>
            <a:spLocks noGrp="1"/>
          </p:cNvSpPr>
          <p:nvPr>
            <p:ph idx="1"/>
          </p:nvPr>
        </p:nvSpPr>
        <p:spPr/>
        <p:txBody>
          <a:bodyPr>
            <a:normAutofit fontScale="92500"/>
          </a:bodyPr>
          <a:lstStyle/>
          <a:p>
            <a:r>
              <a:rPr lang="en-US" dirty="0" smtClean="0">
                <a:latin typeface="Comic Sans MS" pitchFamily="66" charset="0"/>
              </a:rPr>
              <a:t>Several methods can be used to mix pastry, but the </a:t>
            </a:r>
            <a:r>
              <a:rPr lang="en-US" b="1" u="sng" dirty="0" smtClean="0">
                <a:latin typeface="Comic Sans MS" pitchFamily="66" charset="0"/>
              </a:rPr>
              <a:t>biscuit</a:t>
            </a:r>
            <a:r>
              <a:rPr lang="en-US" dirty="0" smtClean="0">
                <a:latin typeface="Comic Sans MS" pitchFamily="66" charset="0"/>
              </a:rPr>
              <a:t> method (sometimes called the pastry method) is most popular.</a:t>
            </a:r>
          </a:p>
          <a:p>
            <a:r>
              <a:rPr lang="en-US" dirty="0" smtClean="0">
                <a:latin typeface="Comic Sans MS" pitchFamily="66" charset="0"/>
              </a:rPr>
              <a:t>When making a one-crust pie that will be filled after baking, </a:t>
            </a:r>
            <a:r>
              <a:rPr lang="en-US" b="1" u="sng" dirty="0" smtClean="0">
                <a:latin typeface="Comic Sans MS" pitchFamily="66" charset="0"/>
              </a:rPr>
              <a:t>flute</a:t>
            </a:r>
            <a:r>
              <a:rPr lang="en-US" dirty="0" smtClean="0">
                <a:latin typeface="Comic Sans MS" pitchFamily="66" charset="0"/>
              </a:rPr>
              <a:t> the edges. Prick the bottom and sides of the piecrust with a fork to prevent blistering during baking. Do not prick the bottom or sides of a crust that will be filled before baking.</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Characteristics of Pastry</a:t>
            </a:r>
            <a:endParaRPr lang="en-US" dirty="0">
              <a:latin typeface="Comic Sans MS" pitchFamily="66" charset="0"/>
            </a:endParaRPr>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r>
              <a:rPr lang="en-US" dirty="0" smtClean="0">
                <a:latin typeface="Comic Sans MS" pitchFamily="66" charset="0"/>
              </a:rPr>
              <a:t>High-quality pastry is both </a:t>
            </a:r>
            <a:r>
              <a:rPr lang="en-US" b="1" u="sng" dirty="0" smtClean="0">
                <a:latin typeface="Comic Sans MS" pitchFamily="66" charset="0"/>
              </a:rPr>
              <a:t>tender</a:t>
            </a:r>
            <a:r>
              <a:rPr lang="en-US" dirty="0" smtClean="0">
                <a:latin typeface="Comic Sans MS" pitchFamily="66" charset="0"/>
              </a:rPr>
              <a:t> and </a:t>
            </a:r>
            <a:r>
              <a:rPr lang="en-US" b="1" u="sng" dirty="0" smtClean="0">
                <a:latin typeface="Comic Sans MS" pitchFamily="66" charset="0"/>
              </a:rPr>
              <a:t>flaky</a:t>
            </a:r>
            <a:r>
              <a:rPr lang="en-US" dirty="0" smtClean="0">
                <a:latin typeface="Comic Sans MS" pitchFamily="66" charset="0"/>
              </a:rPr>
              <a:t>. The amount and distribution of gluten determines tenderness. Flakiness is due to layers of gluten separated by layers of fat and expanded by steam.</a:t>
            </a:r>
          </a:p>
          <a:p>
            <a:r>
              <a:rPr lang="en-US" dirty="0" smtClean="0">
                <a:latin typeface="Comic Sans MS" pitchFamily="66" charset="0"/>
              </a:rPr>
              <a:t>If pastry is tender, it will cut easily with a fork and “melt in the mouth; when eaten. </a:t>
            </a:r>
          </a:p>
          <a:p>
            <a:r>
              <a:rPr lang="en-US" dirty="0" smtClean="0">
                <a:latin typeface="Comic Sans MS" pitchFamily="66" charset="0"/>
              </a:rPr>
              <a:t>Aside from having pastry that is tender, flaky, and crisp, a pie should be lightly and evenly </a:t>
            </a:r>
            <a:r>
              <a:rPr lang="en-US" b="1" u="sng" dirty="0" smtClean="0">
                <a:latin typeface="Comic Sans MS" pitchFamily="66" charset="0"/>
              </a:rPr>
              <a:t>browned</a:t>
            </a:r>
            <a:r>
              <a:rPr lang="en-US" dirty="0" smtClean="0">
                <a:latin typeface="Comic Sans MS" pitchFamily="66" charset="0"/>
              </a:rPr>
              <a:t>. The filling should have a pleasing flavor and be neither too runny nor too firm.</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Candy</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Homemade fudge, divinity, peanut brittle, toffee, and caramels are fun to make and give as gifts.</a:t>
            </a:r>
          </a:p>
          <a:p>
            <a:r>
              <a:rPr lang="en-US" dirty="0" smtClean="0">
                <a:latin typeface="Comic Sans MS" pitchFamily="66" charset="0"/>
              </a:rPr>
              <a:t>To make good candy, </a:t>
            </a:r>
            <a:r>
              <a:rPr lang="en-US" b="1" u="sng" dirty="0" smtClean="0">
                <a:latin typeface="Comic Sans MS" pitchFamily="66" charset="0"/>
              </a:rPr>
              <a:t>directions</a:t>
            </a:r>
            <a:r>
              <a:rPr lang="en-US" dirty="0" smtClean="0">
                <a:latin typeface="Comic Sans MS" pitchFamily="66" charset="0"/>
              </a:rPr>
              <a:t> must be followed exactly. Candies must be mixed correctly and cooked to the exact </a:t>
            </a:r>
            <a:r>
              <a:rPr lang="en-US" b="1" u="sng" dirty="0" smtClean="0">
                <a:latin typeface="Comic Sans MS" pitchFamily="66" charset="0"/>
              </a:rPr>
              <a:t>temperature</a:t>
            </a:r>
            <a:r>
              <a:rPr lang="en-US" dirty="0" smtClean="0">
                <a:latin typeface="Comic Sans MS" pitchFamily="66" charset="0"/>
              </a:rPr>
              <a:t> specified in the recipe. Otherwise, they are likely to fall.</a:t>
            </a:r>
            <a:endParaRPr lang="en-US" dirty="0">
              <a:latin typeface="Comic Sans MS" pitchFamily="66" charset="0"/>
            </a:endParaRPr>
          </a:p>
        </p:txBody>
      </p:sp>
      <p:pic>
        <p:nvPicPr>
          <p:cNvPr id="57346" name="Picture 2" descr="http://d4.yimg.com/sr/img/4/af294850-a025-3619-a02d-afbb1394da1a"/>
          <p:cNvPicPr>
            <a:picLocks noChangeAspect="1" noChangeArrowheads="1"/>
          </p:cNvPicPr>
          <p:nvPr/>
        </p:nvPicPr>
        <p:blipFill>
          <a:blip r:embed="rId2" cstate="print"/>
          <a:srcRect/>
          <a:stretch>
            <a:fillRect/>
          </a:stretch>
        </p:blipFill>
        <p:spPr bwMode="auto">
          <a:xfrm>
            <a:off x="838200" y="0"/>
            <a:ext cx="1905000" cy="1560063"/>
          </a:xfrm>
          <a:prstGeom prst="rect">
            <a:avLst/>
          </a:prstGeom>
          <a:noFill/>
        </p:spPr>
      </p:pic>
      <p:pic>
        <p:nvPicPr>
          <p:cNvPr id="57348" name="Picture 4" descr="http://ts3.mm.bing.net/th?id=H.4884186175111502&amp;pid=15.1"/>
          <p:cNvPicPr>
            <a:picLocks noChangeAspect="1" noChangeArrowheads="1"/>
          </p:cNvPicPr>
          <p:nvPr/>
        </p:nvPicPr>
        <p:blipFill>
          <a:blip r:embed="rId3" cstate="print"/>
          <a:srcRect/>
          <a:stretch>
            <a:fillRect/>
          </a:stretch>
        </p:blipFill>
        <p:spPr bwMode="auto">
          <a:xfrm>
            <a:off x="6096000" y="0"/>
            <a:ext cx="1676400" cy="146964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Kinds of Candy</a:t>
            </a:r>
            <a:endParaRPr lang="en-US" dirty="0">
              <a:latin typeface="Comic Sans MS" pitchFamily="66" charset="0"/>
            </a:endParaRPr>
          </a:p>
        </p:txBody>
      </p:sp>
      <p:sp>
        <p:nvSpPr>
          <p:cNvPr id="3" name="Content Placeholder 2"/>
          <p:cNvSpPr>
            <a:spLocks noGrp="1"/>
          </p:cNvSpPr>
          <p:nvPr>
            <p:ph idx="1"/>
          </p:nvPr>
        </p:nvSpPr>
        <p:spPr>
          <a:xfrm>
            <a:off x="457200" y="1371600"/>
            <a:ext cx="8229600" cy="5486400"/>
          </a:xfrm>
        </p:spPr>
        <p:txBody>
          <a:bodyPr>
            <a:normAutofit fontScale="92500" lnSpcReduction="20000"/>
          </a:bodyPr>
          <a:lstStyle/>
          <a:p>
            <a:r>
              <a:rPr lang="en-US" dirty="0" smtClean="0">
                <a:latin typeface="Comic Sans MS" pitchFamily="66" charset="0"/>
              </a:rPr>
              <a:t>A few kinds of candies do not need to be cooked, but these require special recipes.</a:t>
            </a:r>
          </a:p>
          <a:p>
            <a:r>
              <a:rPr lang="en-US" dirty="0" smtClean="0">
                <a:latin typeface="Comic Sans MS" pitchFamily="66" charset="0"/>
              </a:rPr>
              <a:t>Most candies are cooked. Cooked candies are either crystalline or </a:t>
            </a:r>
            <a:r>
              <a:rPr lang="en-US" dirty="0" err="1" smtClean="0">
                <a:latin typeface="Comic Sans MS" pitchFamily="66" charset="0"/>
              </a:rPr>
              <a:t>noncrystalline</a:t>
            </a:r>
            <a:r>
              <a:rPr lang="en-US" dirty="0" smtClean="0">
                <a:latin typeface="Comic Sans MS" pitchFamily="66" charset="0"/>
              </a:rPr>
              <a:t> candies.</a:t>
            </a:r>
          </a:p>
          <a:p>
            <a:r>
              <a:rPr lang="en-US" b="1" dirty="0" smtClean="0">
                <a:latin typeface="Comic Sans MS" pitchFamily="66" charset="0"/>
              </a:rPr>
              <a:t>Crystalline candies</a:t>
            </a:r>
            <a:r>
              <a:rPr lang="en-US" dirty="0" smtClean="0">
                <a:latin typeface="Comic Sans MS" pitchFamily="66" charset="0"/>
              </a:rPr>
              <a:t> contain </a:t>
            </a:r>
            <a:r>
              <a:rPr lang="en-US" b="1" u="sng" dirty="0" smtClean="0">
                <a:latin typeface="Comic Sans MS" pitchFamily="66" charset="0"/>
              </a:rPr>
              <a:t>fine</a:t>
            </a:r>
            <a:r>
              <a:rPr lang="en-US" dirty="0" smtClean="0">
                <a:latin typeface="Comic Sans MS" pitchFamily="66" charset="0"/>
              </a:rPr>
              <a:t> sugar crystals. They are smooth and creamy. Fudge, fondant, and divinity are crystalline candies.</a:t>
            </a:r>
          </a:p>
          <a:p>
            <a:r>
              <a:rPr lang="en-US" b="1" dirty="0" err="1" smtClean="0">
                <a:latin typeface="Comic Sans MS" pitchFamily="66" charset="0"/>
              </a:rPr>
              <a:t>Noncrystalline</a:t>
            </a:r>
            <a:r>
              <a:rPr lang="en-US" b="1" dirty="0" smtClean="0">
                <a:latin typeface="Comic Sans MS" pitchFamily="66" charset="0"/>
              </a:rPr>
              <a:t> candies</a:t>
            </a:r>
            <a:r>
              <a:rPr lang="en-US" dirty="0" smtClean="0">
                <a:latin typeface="Comic Sans MS" pitchFamily="66" charset="0"/>
              </a:rPr>
              <a:t> </a:t>
            </a:r>
            <a:r>
              <a:rPr lang="en-US" b="1" u="sng" dirty="0" smtClean="0">
                <a:latin typeface="Comic Sans MS" pitchFamily="66" charset="0"/>
              </a:rPr>
              <a:t>do</a:t>
            </a:r>
            <a:r>
              <a:rPr lang="en-US" dirty="0" smtClean="0">
                <a:latin typeface="Comic Sans MS" pitchFamily="66" charset="0"/>
              </a:rPr>
              <a:t> </a:t>
            </a:r>
            <a:r>
              <a:rPr lang="en-US" b="1" u="sng" dirty="0" smtClean="0">
                <a:latin typeface="Comic Sans MS" pitchFamily="66" charset="0"/>
              </a:rPr>
              <a:t>not</a:t>
            </a:r>
            <a:r>
              <a:rPr lang="en-US" dirty="0" smtClean="0">
                <a:latin typeface="Comic Sans MS" pitchFamily="66" charset="0"/>
              </a:rPr>
              <a:t> contain sugar crystals. They can be chewy or brittle. Caramels, peanut brittle, and toffee are </a:t>
            </a:r>
            <a:r>
              <a:rPr lang="en-US" dirty="0" err="1" smtClean="0">
                <a:latin typeface="Comic Sans MS" pitchFamily="66" charset="0"/>
              </a:rPr>
              <a:t>noncrystalline</a:t>
            </a:r>
            <a:r>
              <a:rPr lang="en-US" dirty="0" smtClean="0">
                <a:latin typeface="Comic Sans MS" pitchFamily="66" charset="0"/>
              </a:rPr>
              <a:t> candies.</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Food Science Principles of </a:t>
            </a:r>
            <a:br>
              <a:rPr lang="en-US" dirty="0" smtClean="0">
                <a:latin typeface="Comic Sans MS" pitchFamily="66" charset="0"/>
              </a:rPr>
            </a:br>
            <a:r>
              <a:rPr lang="en-US" dirty="0" smtClean="0">
                <a:latin typeface="Comic Sans MS" pitchFamily="66" charset="0"/>
              </a:rPr>
              <a:t>Candy Making</a:t>
            </a:r>
            <a:endParaRPr lang="en-US" dirty="0">
              <a:latin typeface="Comic Sans MS" pitchFamily="66" charset="0"/>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latin typeface="Comic Sans MS" pitchFamily="66" charset="0"/>
              </a:rPr>
              <a:t>All cooked candies begin with </a:t>
            </a:r>
            <a:r>
              <a:rPr lang="en-US" b="1" dirty="0" smtClean="0">
                <a:latin typeface="Comic Sans MS" pitchFamily="66" charset="0"/>
              </a:rPr>
              <a:t>sugar syrup.</a:t>
            </a:r>
            <a:r>
              <a:rPr lang="en-US" dirty="0" smtClean="0">
                <a:latin typeface="Comic Sans MS" pitchFamily="66" charset="0"/>
              </a:rPr>
              <a:t> This is a mixture of sugar and liquid that is cooked to a thick consistency. Successful candy making depends on how this sugar syrup is treated.</a:t>
            </a:r>
          </a:p>
          <a:p>
            <a:r>
              <a:rPr lang="en-US" dirty="0" smtClean="0">
                <a:latin typeface="Comic Sans MS" pitchFamily="66" charset="0"/>
              </a:rPr>
              <a:t>When making crystalline candies, the sugar syrup should form crystals. These crystals need to be very small and fine. </a:t>
            </a:r>
          </a:p>
          <a:p>
            <a:pPr lvl="1"/>
            <a:r>
              <a:rPr lang="en-US" dirty="0" smtClean="0">
                <a:latin typeface="Comic Sans MS" pitchFamily="66" charset="0"/>
              </a:rPr>
              <a:t>To produce small sugar crystals, the sugar syrup must be heated to a specific temperature. It must then be cooled to a specific temperature and beaten vigorously.</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91000"/>
          </a:schemeClr>
        </a:solidFill>
        <a:effectLst/>
      </p:bgPr>
    </p:bg>
    <p:spTree>
      <p:nvGrpSpPr>
        <p:cNvPr id="1" name=""/>
        <p:cNvGrpSpPr/>
        <p:nvPr/>
      </p:nvGrpSpPr>
      <p:grpSpPr>
        <a:xfrm>
          <a:off x="0" y="0"/>
          <a:ext cx="0" cy="0"/>
          <a:chOff x="0" y="0"/>
          <a:chExt cx="0" cy="0"/>
        </a:xfrm>
      </p:grpSpPr>
      <p:pic>
        <p:nvPicPr>
          <p:cNvPr id="4098" name="Picture 2" descr="C:\Documents and Settings\jkegans\Local Settings\Temporary Internet Files\Content.IE5\GW6JBM1O\MPj04223170000[1].jpg"/>
          <p:cNvPicPr>
            <a:picLocks noChangeAspect="1" noChangeArrowheads="1"/>
          </p:cNvPicPr>
          <p:nvPr/>
        </p:nvPicPr>
        <p:blipFill>
          <a:blip r:embed="rId2" cstate="print"/>
          <a:srcRect/>
          <a:stretch>
            <a:fillRect/>
          </a:stretch>
        </p:blipFill>
        <p:spPr bwMode="auto">
          <a:xfrm>
            <a:off x="1317129" y="0"/>
            <a:ext cx="6509742" cy="6858000"/>
          </a:xfrm>
          <a:prstGeom prst="rect">
            <a:avLst/>
          </a:prstGeom>
          <a:noFill/>
        </p:spPr>
      </p:pic>
      <p:sp>
        <p:nvSpPr>
          <p:cNvPr id="3" name="Content Placeholder 2"/>
          <p:cNvSpPr>
            <a:spLocks noGrp="1"/>
          </p:cNvSpPr>
          <p:nvPr>
            <p:ph idx="1"/>
          </p:nvPr>
        </p:nvSpPr>
        <p:spPr>
          <a:xfrm>
            <a:off x="457200" y="609600"/>
            <a:ext cx="8229600" cy="5791200"/>
          </a:xfrm>
        </p:spPr>
        <p:txBody>
          <a:bodyPr>
            <a:normAutofit fontScale="85000" lnSpcReduction="20000"/>
          </a:bodyPr>
          <a:lstStyle/>
          <a:p>
            <a:r>
              <a:rPr lang="en-US" dirty="0" err="1" smtClean="0">
                <a:latin typeface="Comic Sans MS" pitchFamily="66" charset="0"/>
              </a:rPr>
              <a:t>Unshortened</a:t>
            </a:r>
            <a:r>
              <a:rPr lang="en-US" dirty="0" smtClean="0">
                <a:latin typeface="Comic Sans MS" pitchFamily="66" charset="0"/>
              </a:rPr>
              <a:t> cakes, sometimes called </a:t>
            </a:r>
            <a:r>
              <a:rPr lang="en-US" b="1" i="1" u="sng" dirty="0" smtClean="0">
                <a:latin typeface="Comic Sans MS" pitchFamily="66" charset="0"/>
              </a:rPr>
              <a:t>foam</a:t>
            </a:r>
            <a:r>
              <a:rPr lang="en-US" i="1" dirty="0" smtClean="0">
                <a:latin typeface="Comic Sans MS" pitchFamily="66" charset="0"/>
              </a:rPr>
              <a:t> </a:t>
            </a:r>
            <a:r>
              <a:rPr lang="en-US" dirty="0" smtClean="0">
                <a:latin typeface="Comic Sans MS" pitchFamily="66" charset="0"/>
              </a:rPr>
              <a:t>cakes, contain no </a:t>
            </a:r>
            <a:r>
              <a:rPr lang="en-US" b="1" u="sng" dirty="0" smtClean="0">
                <a:latin typeface="Comic Sans MS" pitchFamily="66" charset="0"/>
              </a:rPr>
              <a:t>fat</a:t>
            </a:r>
            <a:r>
              <a:rPr lang="en-US" dirty="0" smtClean="0">
                <a:latin typeface="Comic Sans MS" pitchFamily="66" charset="0"/>
              </a:rPr>
              <a:t>. They are leavened by air and </a:t>
            </a:r>
            <a:r>
              <a:rPr lang="en-US" b="1" u="sng" dirty="0" smtClean="0">
                <a:latin typeface="Comic Sans MS" pitchFamily="66" charset="0"/>
              </a:rPr>
              <a:t>steam</a:t>
            </a:r>
            <a:r>
              <a:rPr lang="en-US" dirty="0" smtClean="0">
                <a:latin typeface="Comic Sans MS" pitchFamily="66" charset="0"/>
              </a:rPr>
              <a:t> rather than chemical leavening agents. </a:t>
            </a:r>
            <a:r>
              <a:rPr lang="en-US" b="1" u="sng" dirty="0" smtClean="0">
                <a:latin typeface="Comic Sans MS" pitchFamily="66" charset="0"/>
              </a:rPr>
              <a:t>Angel</a:t>
            </a:r>
            <a:r>
              <a:rPr lang="en-US" dirty="0" smtClean="0">
                <a:latin typeface="Comic Sans MS" pitchFamily="66" charset="0"/>
              </a:rPr>
              <a:t> food and sponge cakes are </a:t>
            </a:r>
            <a:r>
              <a:rPr lang="en-US" dirty="0" err="1" smtClean="0">
                <a:latin typeface="Comic Sans MS" pitchFamily="66" charset="0"/>
              </a:rPr>
              <a:t>unshortened</a:t>
            </a:r>
            <a:r>
              <a:rPr lang="en-US" dirty="0" smtClean="0">
                <a:latin typeface="Comic Sans MS" pitchFamily="66" charset="0"/>
              </a:rPr>
              <a:t> cakes. The main difference between these two cakes is the </a:t>
            </a:r>
            <a:r>
              <a:rPr lang="en-US" b="1" u="sng" dirty="0" smtClean="0">
                <a:latin typeface="Comic Sans MS" pitchFamily="66" charset="0"/>
              </a:rPr>
              <a:t>egg</a:t>
            </a:r>
            <a:r>
              <a:rPr lang="en-US" dirty="0" smtClean="0">
                <a:latin typeface="Comic Sans MS" pitchFamily="66" charset="0"/>
              </a:rPr>
              <a:t> content. Angel food cakes contain just egg </a:t>
            </a:r>
            <a:r>
              <a:rPr lang="en-US" b="1" u="sng" dirty="0" smtClean="0">
                <a:latin typeface="Comic Sans MS" pitchFamily="66" charset="0"/>
              </a:rPr>
              <a:t>whites</a:t>
            </a:r>
            <a:r>
              <a:rPr lang="en-US" dirty="0" smtClean="0">
                <a:latin typeface="Comic Sans MS" pitchFamily="66" charset="0"/>
              </a:rPr>
              <a:t>. Sponge cakes contain whole eggs. </a:t>
            </a:r>
            <a:r>
              <a:rPr lang="en-US" dirty="0" err="1" smtClean="0">
                <a:latin typeface="Comic Sans MS" pitchFamily="66" charset="0"/>
              </a:rPr>
              <a:t>Unshortened</a:t>
            </a:r>
            <a:r>
              <a:rPr lang="en-US" dirty="0" smtClean="0">
                <a:latin typeface="Comic Sans MS" pitchFamily="66" charset="0"/>
              </a:rPr>
              <a:t> cakes are </a:t>
            </a:r>
            <a:r>
              <a:rPr lang="en-US" b="1" u="sng" dirty="0" smtClean="0">
                <a:latin typeface="Comic Sans MS" pitchFamily="66" charset="0"/>
              </a:rPr>
              <a:t>light</a:t>
            </a:r>
            <a:r>
              <a:rPr lang="en-US" dirty="0" smtClean="0">
                <a:latin typeface="Comic Sans MS" pitchFamily="66" charset="0"/>
              </a:rPr>
              <a:t> and </a:t>
            </a:r>
            <a:r>
              <a:rPr lang="en-US" b="1" u="sng" dirty="0" smtClean="0">
                <a:latin typeface="Comic Sans MS" pitchFamily="66" charset="0"/>
              </a:rPr>
              <a:t>fluffy</a:t>
            </a:r>
            <a:r>
              <a:rPr lang="en-US" dirty="0" smtClean="0">
                <a:latin typeface="Comic Sans MS" pitchFamily="66" charset="0"/>
              </a:rPr>
              <a:t>.</a:t>
            </a:r>
          </a:p>
          <a:p>
            <a:endParaRPr lang="en-US" dirty="0" smtClean="0">
              <a:latin typeface="Comic Sans MS" pitchFamily="66" charset="0"/>
            </a:endParaRPr>
          </a:p>
          <a:p>
            <a:r>
              <a:rPr lang="en-US" b="1" u="sng" dirty="0" smtClean="0">
                <a:latin typeface="Comic Sans MS" pitchFamily="66" charset="0"/>
              </a:rPr>
              <a:t>Chiffon</a:t>
            </a:r>
            <a:r>
              <a:rPr lang="en-US" dirty="0" smtClean="0">
                <a:latin typeface="Comic Sans MS" pitchFamily="66" charset="0"/>
              </a:rPr>
              <a:t> cakes are a cross between shortened and </a:t>
            </a:r>
            <a:r>
              <a:rPr lang="en-US" dirty="0" err="1" smtClean="0">
                <a:latin typeface="Comic Sans MS" pitchFamily="66" charset="0"/>
              </a:rPr>
              <a:t>unshortened</a:t>
            </a:r>
            <a:r>
              <a:rPr lang="en-US" dirty="0" smtClean="0">
                <a:latin typeface="Comic Sans MS" pitchFamily="66" charset="0"/>
              </a:rPr>
              <a:t> cakes. They contain fat like shortened cakes and beaten egg whites like </a:t>
            </a:r>
            <a:r>
              <a:rPr lang="en-US" dirty="0" err="1" smtClean="0">
                <a:latin typeface="Comic Sans MS" pitchFamily="66" charset="0"/>
              </a:rPr>
              <a:t>unshortened</a:t>
            </a:r>
            <a:r>
              <a:rPr lang="en-US" dirty="0" smtClean="0">
                <a:latin typeface="Comic Sans MS" pitchFamily="66" charset="0"/>
              </a:rPr>
              <a:t> cakes. They have large volumes, but they are not as light as </a:t>
            </a:r>
            <a:r>
              <a:rPr lang="en-US" dirty="0" err="1" smtClean="0">
                <a:latin typeface="Comic Sans MS" pitchFamily="66" charset="0"/>
              </a:rPr>
              <a:t>unshortened</a:t>
            </a:r>
            <a:r>
              <a:rPr lang="en-US" dirty="0" smtClean="0">
                <a:latin typeface="Comic Sans MS" pitchFamily="66" charset="0"/>
              </a:rPr>
              <a:t> cakes.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40163"/>
          </a:xfrm>
        </p:spPr>
        <p:txBody>
          <a:bodyPr/>
          <a:lstStyle/>
          <a:p>
            <a:r>
              <a:rPr lang="en-US" b="1" u="sng" dirty="0" smtClean="0">
                <a:latin typeface="Comic Sans MS" pitchFamily="66" charset="0"/>
              </a:rPr>
              <a:t>Fudge</a:t>
            </a:r>
            <a:r>
              <a:rPr lang="en-US" dirty="0" smtClean="0">
                <a:latin typeface="Comic Sans MS" pitchFamily="66" charset="0"/>
              </a:rPr>
              <a:t> is one of the most popular crystalline candies. High-quality fudge tastes smooth and creamy because it contains small sugar crystals. It has a deep brown color and a satiny sheen. </a:t>
            </a:r>
          </a:p>
          <a:p>
            <a:r>
              <a:rPr lang="en-US" dirty="0" smtClean="0">
                <a:latin typeface="Comic Sans MS" pitchFamily="66" charset="0"/>
              </a:rPr>
              <a:t>Poor-quality fudge tastes grainy because it contains large sugar crystals.</a:t>
            </a:r>
            <a:endParaRPr lang="en-US" dirty="0">
              <a:latin typeface="Comic Sans MS" pitchFamily="66" charset="0"/>
            </a:endParaRPr>
          </a:p>
        </p:txBody>
      </p:sp>
      <p:pic>
        <p:nvPicPr>
          <p:cNvPr id="1026" name="Picture 2" descr="http://ts4.mm.bing.net/th?id=H.4626745883165019&amp;pid=15.1"/>
          <p:cNvPicPr>
            <a:picLocks noChangeAspect="1" noChangeArrowheads="1"/>
          </p:cNvPicPr>
          <p:nvPr/>
        </p:nvPicPr>
        <p:blipFill>
          <a:blip r:embed="rId2" cstate="print"/>
          <a:srcRect/>
          <a:stretch>
            <a:fillRect/>
          </a:stretch>
        </p:blipFill>
        <p:spPr bwMode="auto">
          <a:xfrm>
            <a:off x="3276600" y="0"/>
            <a:ext cx="2228125" cy="2133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dirty="0" smtClean="0">
                <a:latin typeface="Comic Sans MS" pitchFamily="66" charset="0"/>
              </a:rPr>
              <a:t>When making </a:t>
            </a:r>
            <a:r>
              <a:rPr lang="en-US" dirty="0" err="1" smtClean="0">
                <a:latin typeface="Comic Sans MS" pitchFamily="66" charset="0"/>
              </a:rPr>
              <a:t>noncrystalline</a:t>
            </a:r>
            <a:r>
              <a:rPr lang="en-US" dirty="0" smtClean="0">
                <a:latin typeface="Comic Sans MS" pitchFamily="66" charset="0"/>
              </a:rPr>
              <a:t> candies, the sugar syrup </a:t>
            </a:r>
            <a:r>
              <a:rPr lang="en-US" b="1" u="sng" dirty="0" smtClean="0">
                <a:latin typeface="Comic Sans MS" pitchFamily="66" charset="0"/>
              </a:rPr>
              <a:t>should</a:t>
            </a:r>
            <a:r>
              <a:rPr lang="en-US" dirty="0" smtClean="0">
                <a:latin typeface="Comic Sans MS" pitchFamily="66" charset="0"/>
              </a:rPr>
              <a:t> </a:t>
            </a:r>
            <a:r>
              <a:rPr lang="en-US" b="1" u="sng" dirty="0" smtClean="0">
                <a:latin typeface="Comic Sans MS" pitchFamily="66" charset="0"/>
              </a:rPr>
              <a:t>not</a:t>
            </a:r>
            <a:r>
              <a:rPr lang="en-US" dirty="0" smtClean="0">
                <a:latin typeface="Comic Sans MS" pitchFamily="66" charset="0"/>
              </a:rPr>
              <a:t> form crystals. </a:t>
            </a:r>
          </a:p>
          <a:p>
            <a:r>
              <a:rPr lang="en-US" dirty="0" smtClean="0">
                <a:latin typeface="Comic Sans MS" pitchFamily="66" charset="0"/>
              </a:rPr>
              <a:t>Crystal formation can be prevented by heating the syrup to a very </a:t>
            </a:r>
            <a:r>
              <a:rPr lang="en-US" b="1" u="sng" dirty="0" smtClean="0">
                <a:latin typeface="Comic Sans MS" pitchFamily="66" charset="0"/>
              </a:rPr>
              <a:t>high</a:t>
            </a:r>
            <a:r>
              <a:rPr lang="en-US" dirty="0" smtClean="0">
                <a:latin typeface="Comic Sans MS" pitchFamily="66" charset="0"/>
              </a:rPr>
              <a:t> temperature. </a:t>
            </a:r>
          </a:p>
          <a:p>
            <a:pPr lvl="1"/>
            <a:r>
              <a:rPr lang="en-US" dirty="0" smtClean="0">
                <a:latin typeface="Comic Sans MS" pitchFamily="66" charset="0"/>
              </a:rPr>
              <a:t>Substances like corn syrup, milk, cream, or butter can be added, which interfere with crystallization. </a:t>
            </a:r>
          </a:p>
          <a:p>
            <a:pPr lvl="1"/>
            <a:r>
              <a:rPr lang="en-US" dirty="0" smtClean="0">
                <a:latin typeface="Comic Sans MS" pitchFamily="66" charset="0"/>
              </a:rPr>
              <a:t>A combination of </a:t>
            </a:r>
            <a:r>
              <a:rPr lang="en-US" b="1" u="sng" dirty="0" smtClean="0">
                <a:latin typeface="Comic Sans MS" pitchFamily="66" charset="0"/>
              </a:rPr>
              <a:t>high</a:t>
            </a:r>
            <a:r>
              <a:rPr lang="en-US" dirty="0" smtClean="0">
                <a:latin typeface="Comic Sans MS" pitchFamily="66" charset="0"/>
              </a:rPr>
              <a:t> temperatures and interfering substances can also be used to prevent crystals from forming.</a:t>
            </a: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u="sng" dirty="0" smtClean="0">
                <a:latin typeface="Comic Sans MS" pitchFamily="66" charset="0"/>
              </a:rPr>
              <a:t>Peanut</a:t>
            </a:r>
            <a:r>
              <a:rPr lang="en-US" dirty="0" smtClean="0">
                <a:latin typeface="Comic Sans MS" pitchFamily="66" charset="0"/>
              </a:rPr>
              <a:t> </a:t>
            </a:r>
            <a:r>
              <a:rPr lang="en-US" b="1" u="sng" dirty="0" smtClean="0">
                <a:latin typeface="Comic Sans MS" pitchFamily="66" charset="0"/>
              </a:rPr>
              <a:t>brittle</a:t>
            </a:r>
            <a:r>
              <a:rPr lang="en-US" dirty="0" smtClean="0">
                <a:latin typeface="Comic Sans MS" pitchFamily="66" charset="0"/>
              </a:rPr>
              <a:t> is a popular </a:t>
            </a:r>
            <a:r>
              <a:rPr lang="en-US" dirty="0" err="1" smtClean="0">
                <a:latin typeface="Comic Sans MS" pitchFamily="66" charset="0"/>
              </a:rPr>
              <a:t>noncrystalline</a:t>
            </a:r>
            <a:r>
              <a:rPr lang="en-US" dirty="0" smtClean="0">
                <a:latin typeface="Comic Sans MS" pitchFamily="66" charset="0"/>
              </a:rPr>
              <a:t> candy. High-quality peanut brittle has a golden color and looks foamy. Cooking the candy to a very high temperature and using interfering substances prevent crystal formation.</a:t>
            </a:r>
            <a:endParaRPr lang="en-US" dirty="0">
              <a:latin typeface="Comic Sans MS" pitchFamily="66" charset="0"/>
            </a:endParaRPr>
          </a:p>
        </p:txBody>
      </p:sp>
      <p:pic>
        <p:nvPicPr>
          <p:cNvPr id="64514" name="Picture 2" descr="http://d2.yimg.com/sr/img/2/a68f816f-8dd8-3e89-a3cc-216087aa1264"/>
          <p:cNvPicPr>
            <a:picLocks noChangeAspect="1" noChangeArrowheads="1"/>
          </p:cNvPicPr>
          <p:nvPr/>
        </p:nvPicPr>
        <p:blipFill>
          <a:blip r:embed="rId2" cstate="print"/>
          <a:srcRect/>
          <a:stretch>
            <a:fillRect/>
          </a:stretch>
        </p:blipFill>
        <p:spPr bwMode="auto">
          <a:xfrm>
            <a:off x="2590800" y="3733800"/>
            <a:ext cx="4286250" cy="28575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85000" lnSpcReduction="10000"/>
          </a:bodyPr>
          <a:lstStyle/>
          <a:p>
            <a:r>
              <a:rPr lang="en-US" dirty="0" smtClean="0">
                <a:latin typeface="Comic Sans MS" pitchFamily="66" charset="0"/>
              </a:rPr>
              <a:t>Whether making crystalline or </a:t>
            </a:r>
            <a:r>
              <a:rPr lang="en-US" dirty="0" err="1" smtClean="0">
                <a:latin typeface="Comic Sans MS" pitchFamily="66" charset="0"/>
              </a:rPr>
              <a:t>noncrystalline</a:t>
            </a:r>
            <a:r>
              <a:rPr lang="en-US" dirty="0" smtClean="0">
                <a:latin typeface="Comic Sans MS" pitchFamily="66" charset="0"/>
              </a:rPr>
              <a:t> candies, </a:t>
            </a:r>
            <a:r>
              <a:rPr lang="en-US" b="1" u="sng" dirty="0" smtClean="0">
                <a:latin typeface="Comic Sans MS" pitchFamily="66" charset="0"/>
              </a:rPr>
              <a:t>temperature</a:t>
            </a:r>
            <a:r>
              <a:rPr lang="en-US" dirty="0" smtClean="0">
                <a:latin typeface="Comic Sans MS" pitchFamily="66" charset="0"/>
              </a:rPr>
              <a:t> is very important. </a:t>
            </a:r>
          </a:p>
          <a:p>
            <a:pPr lvl="1"/>
            <a:r>
              <a:rPr lang="en-US" dirty="0" smtClean="0">
                <a:latin typeface="Comic Sans MS" pitchFamily="66" charset="0"/>
              </a:rPr>
              <a:t>A </a:t>
            </a:r>
            <a:r>
              <a:rPr lang="en-US" b="1" u="sng" dirty="0" smtClean="0">
                <a:latin typeface="Comic Sans MS" pitchFamily="66" charset="0"/>
              </a:rPr>
              <a:t>candy</a:t>
            </a:r>
            <a:r>
              <a:rPr lang="en-US" dirty="0" smtClean="0">
                <a:latin typeface="Comic Sans MS" pitchFamily="66" charset="0"/>
              </a:rPr>
              <a:t> </a:t>
            </a:r>
            <a:r>
              <a:rPr lang="en-US" b="1" u="sng" dirty="0" smtClean="0">
                <a:latin typeface="Comic Sans MS" pitchFamily="66" charset="0"/>
              </a:rPr>
              <a:t>thermometer</a:t>
            </a:r>
            <a:r>
              <a:rPr lang="en-US" dirty="0" smtClean="0">
                <a:latin typeface="Comic Sans MS" pitchFamily="66" charset="0"/>
              </a:rPr>
              <a:t> is the most accurate method of testing the temperature of sugar syrups. </a:t>
            </a:r>
          </a:p>
          <a:p>
            <a:pPr lvl="1"/>
            <a:r>
              <a:rPr lang="en-US" dirty="0" smtClean="0">
                <a:latin typeface="Comic Sans MS" pitchFamily="66" charset="0"/>
              </a:rPr>
              <a:t>Each type of candy requires a specific temperature. </a:t>
            </a:r>
          </a:p>
          <a:p>
            <a:pPr lvl="1"/>
            <a:r>
              <a:rPr lang="en-US" dirty="0" smtClean="0">
                <a:latin typeface="Comic Sans MS" pitchFamily="66" charset="0"/>
              </a:rPr>
              <a:t>The candy thermometer will accurately indicate when sugar syrup reaches the correct temperature.</a:t>
            </a:r>
          </a:p>
          <a:p>
            <a:r>
              <a:rPr lang="en-US" dirty="0" smtClean="0">
                <a:latin typeface="Comic Sans MS" pitchFamily="66" charset="0"/>
              </a:rPr>
              <a:t>A heavy </a:t>
            </a:r>
            <a:r>
              <a:rPr lang="en-US" b="1" u="sng" dirty="0" smtClean="0">
                <a:latin typeface="Comic Sans MS" pitchFamily="66" charset="0"/>
              </a:rPr>
              <a:t>saucepan</a:t>
            </a:r>
            <a:r>
              <a:rPr lang="en-US" dirty="0" smtClean="0">
                <a:latin typeface="Comic Sans MS" pitchFamily="66" charset="0"/>
              </a:rPr>
              <a:t> or an iron </a:t>
            </a:r>
            <a:r>
              <a:rPr lang="en-US" b="1" u="sng" dirty="0" smtClean="0">
                <a:latin typeface="Comic Sans MS" pitchFamily="66" charset="0"/>
              </a:rPr>
              <a:t>skillet</a:t>
            </a:r>
            <a:r>
              <a:rPr lang="en-US" dirty="0" smtClean="0">
                <a:latin typeface="Comic Sans MS" pitchFamily="66" charset="0"/>
              </a:rPr>
              <a:t> should be used to cook candy. </a:t>
            </a:r>
          </a:p>
          <a:p>
            <a:pPr lvl="1"/>
            <a:r>
              <a:rPr lang="en-US" dirty="0" smtClean="0">
                <a:latin typeface="Comic Sans MS" pitchFamily="66" charset="0"/>
              </a:rPr>
              <a:t>Mixtures that contain large amounts of sugar </a:t>
            </a:r>
            <a:r>
              <a:rPr lang="en-US" b="1" u="sng" dirty="0" smtClean="0">
                <a:latin typeface="Comic Sans MS" pitchFamily="66" charset="0"/>
              </a:rPr>
              <a:t>burn</a:t>
            </a:r>
            <a:r>
              <a:rPr lang="en-US" dirty="0" smtClean="0">
                <a:latin typeface="Comic Sans MS" pitchFamily="66" charset="0"/>
              </a:rPr>
              <a:t> easily. </a:t>
            </a:r>
          </a:p>
          <a:p>
            <a:pPr lvl="1"/>
            <a:r>
              <a:rPr lang="en-US" dirty="0" smtClean="0">
                <a:latin typeface="Comic Sans MS" pitchFamily="66" charset="0"/>
              </a:rPr>
              <a:t>A heavy saucepan will help prevent </a:t>
            </a:r>
            <a:r>
              <a:rPr lang="en-US" b="1" u="sng" dirty="0" smtClean="0">
                <a:latin typeface="Comic Sans MS" pitchFamily="66" charset="0"/>
              </a:rPr>
              <a:t>scorching</a:t>
            </a:r>
            <a:r>
              <a:rPr lang="en-US" dirty="0" smtClean="0">
                <a:latin typeface="Comic Sans MS" pitchFamily="66" charset="0"/>
              </a:rPr>
              <a:t>.</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Chocolate</a:t>
            </a:r>
            <a:endParaRPr lang="en-US" dirty="0">
              <a:latin typeface="Comic Sans MS" pitchFamily="66" charset="0"/>
            </a:endParaRPr>
          </a:p>
        </p:txBody>
      </p:sp>
      <p:sp>
        <p:nvSpPr>
          <p:cNvPr id="3" name="Content Placeholder 2"/>
          <p:cNvSpPr>
            <a:spLocks noGrp="1"/>
          </p:cNvSpPr>
          <p:nvPr>
            <p:ph idx="1"/>
          </p:nvPr>
        </p:nvSpPr>
        <p:spPr>
          <a:xfrm>
            <a:off x="457200" y="1295400"/>
            <a:ext cx="8229600" cy="4830763"/>
          </a:xfrm>
        </p:spPr>
        <p:txBody>
          <a:bodyPr/>
          <a:lstStyle/>
          <a:p>
            <a:r>
              <a:rPr lang="en-US" dirty="0" smtClean="0">
                <a:latin typeface="Comic Sans MS" pitchFamily="66" charset="0"/>
              </a:rPr>
              <a:t>Even novices can melt chocolate to make simple candies. Melted chocolate can be poured into </a:t>
            </a:r>
            <a:r>
              <a:rPr lang="en-US" b="1" u="sng" dirty="0" smtClean="0">
                <a:latin typeface="Comic Sans MS" pitchFamily="66" charset="0"/>
              </a:rPr>
              <a:t>molds</a:t>
            </a:r>
            <a:r>
              <a:rPr lang="en-US" dirty="0" smtClean="0">
                <a:latin typeface="Comic Sans MS" pitchFamily="66" charset="0"/>
              </a:rPr>
              <a:t>. It can be used to make </a:t>
            </a:r>
            <a:r>
              <a:rPr lang="en-US" b="1" u="sng" dirty="0" smtClean="0">
                <a:latin typeface="Comic Sans MS" pitchFamily="66" charset="0"/>
              </a:rPr>
              <a:t>clusters</a:t>
            </a:r>
            <a:r>
              <a:rPr lang="en-US" dirty="0" smtClean="0">
                <a:latin typeface="Comic Sans MS" pitchFamily="66" charset="0"/>
              </a:rPr>
              <a:t> of raisins, nuts, or coconut. Fondant or caramels can also be dipped in a coating of                       melted chocolate.</a:t>
            </a:r>
            <a:endParaRPr lang="en-US" dirty="0">
              <a:latin typeface="Comic Sans MS" pitchFamily="66" charset="0"/>
            </a:endParaRPr>
          </a:p>
        </p:txBody>
      </p:sp>
      <p:pic>
        <p:nvPicPr>
          <p:cNvPr id="66562" name="Picture 2" descr="http://ts4.mm.bing.net/th?id=H.4629000660648091&amp;pid=15.1"/>
          <p:cNvPicPr>
            <a:picLocks noChangeAspect="1" noChangeArrowheads="1"/>
          </p:cNvPicPr>
          <p:nvPr/>
        </p:nvPicPr>
        <p:blipFill>
          <a:blip r:embed="rId2" cstate="print"/>
          <a:srcRect/>
          <a:stretch>
            <a:fillRect/>
          </a:stretch>
        </p:blipFill>
        <p:spPr bwMode="auto">
          <a:xfrm>
            <a:off x="5867400" y="3962400"/>
            <a:ext cx="2819400" cy="281940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dirty="0" smtClean="0">
                <a:latin typeface="Comic Sans MS" pitchFamily="66" charset="0"/>
              </a:rPr>
              <a:t>To melt chocolate, chop bars into small pieces or use chocolate chips. </a:t>
            </a:r>
          </a:p>
          <a:p>
            <a:pPr lvl="1"/>
            <a:r>
              <a:rPr lang="en-US" dirty="0" smtClean="0">
                <a:latin typeface="Comic Sans MS" pitchFamily="66" charset="0"/>
              </a:rPr>
              <a:t>Place chocolate in the top of a </a:t>
            </a:r>
            <a:r>
              <a:rPr lang="en-US" b="1" u="sng" dirty="0" smtClean="0">
                <a:latin typeface="Comic Sans MS" pitchFamily="66" charset="0"/>
              </a:rPr>
              <a:t>double</a:t>
            </a:r>
            <a:r>
              <a:rPr lang="en-US" dirty="0" smtClean="0">
                <a:latin typeface="Comic Sans MS" pitchFamily="66" charset="0"/>
              </a:rPr>
              <a:t> </a:t>
            </a:r>
            <a:r>
              <a:rPr lang="en-US" b="1" u="sng" dirty="0" smtClean="0">
                <a:latin typeface="Comic Sans MS" pitchFamily="66" charset="0"/>
              </a:rPr>
              <a:t>boiler</a:t>
            </a:r>
            <a:r>
              <a:rPr lang="en-US" dirty="0" smtClean="0">
                <a:latin typeface="Comic Sans MS" pitchFamily="66" charset="0"/>
              </a:rPr>
              <a:t> over hot water and stir constantly. </a:t>
            </a:r>
          </a:p>
          <a:p>
            <a:pPr lvl="1"/>
            <a:r>
              <a:rPr lang="en-US" dirty="0" smtClean="0">
                <a:latin typeface="Comic Sans MS" pitchFamily="66" charset="0"/>
              </a:rPr>
              <a:t>Remove chocolate from heat as soon as it is melted to prevent </a:t>
            </a:r>
            <a:r>
              <a:rPr lang="en-US" b="1" u="sng" dirty="0" smtClean="0">
                <a:latin typeface="Comic Sans MS" pitchFamily="66" charset="0"/>
              </a:rPr>
              <a:t>scorching</a:t>
            </a:r>
            <a:r>
              <a:rPr lang="en-US" dirty="0" smtClean="0">
                <a:latin typeface="Comic Sans MS" pitchFamily="66" charset="0"/>
              </a:rPr>
              <a:t>. </a:t>
            </a:r>
          </a:p>
          <a:p>
            <a:r>
              <a:rPr lang="en-US" dirty="0" smtClean="0">
                <a:latin typeface="Comic Sans MS" pitchFamily="66" charset="0"/>
              </a:rPr>
              <a:t>Chocolate can also be melted in a microwave oven. </a:t>
            </a:r>
          </a:p>
          <a:p>
            <a:pPr lvl="1"/>
            <a:r>
              <a:rPr lang="en-US" dirty="0" smtClean="0">
                <a:latin typeface="Comic Sans MS" pitchFamily="66" charset="0"/>
              </a:rPr>
              <a:t>Place the chocolate in a </a:t>
            </a:r>
            <a:r>
              <a:rPr lang="en-US" b="1" u="sng" dirty="0" smtClean="0">
                <a:latin typeface="Comic Sans MS" pitchFamily="66" charset="0"/>
              </a:rPr>
              <a:t>glass</a:t>
            </a:r>
            <a:r>
              <a:rPr lang="en-US" dirty="0" smtClean="0">
                <a:latin typeface="Comic Sans MS" pitchFamily="66" charset="0"/>
              </a:rPr>
              <a:t> bowl. </a:t>
            </a:r>
          </a:p>
          <a:p>
            <a:pPr lvl="1"/>
            <a:r>
              <a:rPr lang="en-US" dirty="0" smtClean="0">
                <a:latin typeface="Comic Sans MS" pitchFamily="66" charset="0"/>
              </a:rPr>
              <a:t>Microwave on high power for </a:t>
            </a:r>
            <a:r>
              <a:rPr lang="en-US" b="1" u="sng" dirty="0" smtClean="0">
                <a:latin typeface="Comic Sans MS" pitchFamily="66" charset="0"/>
              </a:rPr>
              <a:t>30</a:t>
            </a:r>
            <a:r>
              <a:rPr lang="en-US" dirty="0" smtClean="0">
                <a:latin typeface="Comic Sans MS" pitchFamily="66" charset="0"/>
              </a:rPr>
              <a:t> seconds at a time until chocolate is melted. </a:t>
            </a:r>
          </a:p>
          <a:p>
            <a:pPr lvl="1"/>
            <a:r>
              <a:rPr lang="en-US" dirty="0" smtClean="0">
                <a:latin typeface="Comic Sans MS" pitchFamily="66" charset="0"/>
              </a:rPr>
              <a:t>Be sure to </a:t>
            </a:r>
            <a:r>
              <a:rPr lang="en-US" b="1" u="sng" dirty="0" smtClean="0">
                <a:latin typeface="Comic Sans MS" pitchFamily="66" charset="0"/>
              </a:rPr>
              <a:t>stir</a:t>
            </a:r>
            <a:r>
              <a:rPr lang="en-US" dirty="0" smtClean="0">
                <a:latin typeface="Comic Sans MS" pitchFamily="66" charset="0"/>
              </a:rPr>
              <a:t> the chocolate after each microwaving period.</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jkegans\Local Settings\Temporary Internet Files\Content.IE5\8081IJNX\MPj04223190000[1].jpg"/>
          <p:cNvPicPr>
            <a:picLocks noChangeAspect="1" noChangeArrowheads="1"/>
          </p:cNvPicPr>
          <p:nvPr/>
        </p:nvPicPr>
        <p:blipFill>
          <a:blip r:embed="rId2" cstate="print"/>
          <a:srcRect/>
          <a:stretch>
            <a:fillRect/>
          </a:stretch>
        </p:blipFill>
        <p:spPr bwMode="auto">
          <a:xfrm>
            <a:off x="2114103" y="0"/>
            <a:ext cx="4915793" cy="6858000"/>
          </a:xfrm>
          <a:prstGeom prst="rect">
            <a:avLst/>
          </a:prstGeom>
          <a:noFill/>
        </p:spPr>
      </p:pic>
      <p:sp>
        <p:nvSpPr>
          <p:cNvPr id="2" name="Title 1"/>
          <p:cNvSpPr>
            <a:spLocks noGrp="1"/>
          </p:cNvSpPr>
          <p:nvPr>
            <p:ph type="title"/>
          </p:nvPr>
        </p:nvSpPr>
        <p:spPr/>
        <p:txBody>
          <a:bodyPr>
            <a:normAutofit/>
          </a:bodyPr>
          <a:lstStyle/>
          <a:p>
            <a:r>
              <a:rPr lang="en-US" u="sng" dirty="0" smtClean="0">
                <a:latin typeface="Comic Sans MS" pitchFamily="66" charset="0"/>
              </a:rPr>
              <a:t>Cake Ingredients-</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US" dirty="0" smtClean="0">
                <a:latin typeface="Comic Sans MS" pitchFamily="66" charset="0"/>
              </a:rPr>
              <a:t>Cakes </a:t>
            </a:r>
            <a:r>
              <a:rPr lang="en-US" dirty="0">
                <a:latin typeface="Comic Sans MS" pitchFamily="66" charset="0"/>
              </a:rPr>
              <a:t>contain </a:t>
            </a:r>
            <a:r>
              <a:rPr lang="en-US" b="1" u="sng" dirty="0">
                <a:latin typeface="Comic Sans MS" pitchFamily="66" charset="0"/>
              </a:rPr>
              <a:t>flour</a:t>
            </a:r>
            <a:r>
              <a:rPr lang="en-US" dirty="0">
                <a:latin typeface="Comic Sans MS" pitchFamily="66" charset="0"/>
              </a:rPr>
              <a:t>, sugar, </a:t>
            </a:r>
            <a:r>
              <a:rPr lang="en-US" b="1" u="sng" dirty="0">
                <a:latin typeface="Comic Sans MS" pitchFamily="66" charset="0"/>
              </a:rPr>
              <a:t>eggs</a:t>
            </a:r>
            <a:r>
              <a:rPr lang="en-US" dirty="0">
                <a:latin typeface="Comic Sans MS" pitchFamily="66" charset="0"/>
              </a:rPr>
              <a:t>, liquid, and </a:t>
            </a:r>
            <a:r>
              <a:rPr lang="en-US" b="1" u="sng" dirty="0">
                <a:latin typeface="Comic Sans MS" pitchFamily="66" charset="0"/>
              </a:rPr>
              <a:t>salt</a:t>
            </a:r>
            <a:r>
              <a:rPr lang="en-US" dirty="0">
                <a:latin typeface="Comic Sans MS" pitchFamily="66" charset="0"/>
              </a:rPr>
              <a:t>. All shortened cakes also contain </a:t>
            </a:r>
            <a:r>
              <a:rPr lang="en-US" b="1" u="sng" dirty="0">
                <a:latin typeface="Comic Sans MS" pitchFamily="66" charset="0"/>
              </a:rPr>
              <a:t>fat</a:t>
            </a:r>
            <a:r>
              <a:rPr lang="en-US" dirty="0">
                <a:latin typeface="Comic Sans MS" pitchFamily="66" charset="0"/>
              </a:rPr>
              <a:t>, and most cakes contain a leavening agent. </a:t>
            </a:r>
            <a:r>
              <a:rPr lang="en-US" dirty="0" err="1">
                <a:latin typeface="Comic Sans MS" pitchFamily="66" charset="0"/>
              </a:rPr>
              <a:t>Unshortened</a:t>
            </a:r>
            <a:r>
              <a:rPr lang="en-US" dirty="0">
                <a:latin typeface="Comic Sans MS" pitchFamily="66" charset="0"/>
              </a:rPr>
              <a:t> cakes contain cream of </a:t>
            </a:r>
            <a:r>
              <a:rPr lang="en-US" b="1" u="sng" dirty="0">
                <a:latin typeface="Comic Sans MS" pitchFamily="66" charset="0"/>
              </a:rPr>
              <a:t>tartar</a:t>
            </a:r>
            <a:r>
              <a:rPr lang="en-US" dirty="0">
                <a:latin typeface="Comic Sans MS" pitchFamily="66" charset="0"/>
              </a:rPr>
              <a:t>, too.</a:t>
            </a:r>
          </a:p>
          <a:p>
            <a:pPr lvl="0"/>
            <a:r>
              <a:rPr lang="en-US" i="1" dirty="0">
                <a:latin typeface="Comic Sans MS" pitchFamily="66" charset="0"/>
              </a:rPr>
              <a:t>Flour</a:t>
            </a:r>
            <a:r>
              <a:rPr lang="en-US" dirty="0">
                <a:latin typeface="Comic Sans MS" pitchFamily="66" charset="0"/>
              </a:rPr>
              <a:t> gives </a:t>
            </a:r>
            <a:r>
              <a:rPr lang="en-US" b="1" u="sng" dirty="0">
                <a:latin typeface="Comic Sans MS" pitchFamily="66" charset="0"/>
              </a:rPr>
              <a:t>structure</a:t>
            </a:r>
            <a:r>
              <a:rPr lang="en-US" dirty="0">
                <a:latin typeface="Comic Sans MS" pitchFamily="66" charset="0"/>
              </a:rPr>
              <a:t> to a cake. You can make cakes with cake flour or all-purpose flour. Cakes made with cake flour are more </a:t>
            </a:r>
            <a:r>
              <a:rPr lang="en-US" b="1" u="sng" dirty="0">
                <a:latin typeface="Comic Sans MS" pitchFamily="66" charset="0"/>
              </a:rPr>
              <a:t>delicate</a:t>
            </a:r>
            <a:r>
              <a:rPr lang="en-US" dirty="0">
                <a:latin typeface="Comic Sans MS" pitchFamily="66" charset="0"/>
              </a:rPr>
              <a:t> and tender.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QZE1QB83\MPj0422318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3" name="Content Placeholder 2"/>
          <p:cNvSpPr>
            <a:spLocks noGrp="1"/>
          </p:cNvSpPr>
          <p:nvPr>
            <p:ph idx="1"/>
          </p:nvPr>
        </p:nvSpPr>
        <p:spPr/>
        <p:txBody>
          <a:bodyPr>
            <a:normAutofit fontScale="85000" lnSpcReduction="10000"/>
          </a:bodyPr>
          <a:lstStyle/>
          <a:p>
            <a:pPr lvl="0"/>
            <a:r>
              <a:rPr lang="en-US" b="1" i="1" u="sng" dirty="0">
                <a:latin typeface="Comic Sans MS" pitchFamily="66" charset="0"/>
              </a:rPr>
              <a:t>Sugar</a:t>
            </a:r>
            <a:r>
              <a:rPr lang="en-US" dirty="0">
                <a:latin typeface="Comic Sans MS" pitchFamily="66" charset="0"/>
              </a:rPr>
              <a:t> gives sweetness to cakes. It also tenderizes the gluten and improves the </a:t>
            </a:r>
            <a:r>
              <a:rPr lang="en-US" b="1" u="sng" dirty="0">
                <a:latin typeface="Comic Sans MS" pitchFamily="66" charset="0"/>
              </a:rPr>
              <a:t>texture</a:t>
            </a:r>
            <a:r>
              <a:rPr lang="en-US" dirty="0">
                <a:latin typeface="Comic Sans MS" pitchFamily="66" charset="0"/>
              </a:rPr>
              <a:t> of cakes.</a:t>
            </a:r>
          </a:p>
          <a:p>
            <a:pPr lvl="0"/>
            <a:r>
              <a:rPr lang="en-US" b="1" i="1" u="sng" dirty="0">
                <a:latin typeface="Comic Sans MS" pitchFamily="66" charset="0"/>
              </a:rPr>
              <a:t>Eggs</a:t>
            </a:r>
            <a:r>
              <a:rPr lang="en-US" dirty="0">
                <a:latin typeface="Comic Sans MS" pitchFamily="66" charset="0"/>
              </a:rPr>
              <a:t> improve both the flavor and </a:t>
            </a:r>
            <a:r>
              <a:rPr lang="en-US" b="1" u="sng" dirty="0">
                <a:latin typeface="Comic Sans MS" pitchFamily="66" charset="0"/>
              </a:rPr>
              <a:t>color</a:t>
            </a:r>
            <a:r>
              <a:rPr lang="en-US" dirty="0">
                <a:latin typeface="Comic Sans MS" pitchFamily="66" charset="0"/>
              </a:rPr>
              <a:t> of cakes. The coagulated egg proteins also add structure to cakes. In angel food and sponge cakes, eggs are important for leavening. Eggs hold the </a:t>
            </a:r>
            <a:r>
              <a:rPr lang="en-US" b="1" u="sng" dirty="0">
                <a:latin typeface="Comic Sans MS" pitchFamily="66" charset="0"/>
              </a:rPr>
              <a:t>air</a:t>
            </a:r>
            <a:r>
              <a:rPr lang="en-US" dirty="0">
                <a:latin typeface="Comic Sans MS" pitchFamily="66" charset="0"/>
              </a:rPr>
              <a:t> that is beaten into them.</a:t>
            </a:r>
          </a:p>
          <a:p>
            <a:pPr lvl="0"/>
            <a:r>
              <a:rPr lang="en-US" b="1" i="1" u="sng" dirty="0">
                <a:latin typeface="Comic Sans MS" pitchFamily="66" charset="0"/>
              </a:rPr>
              <a:t>Liquid</a:t>
            </a:r>
            <a:r>
              <a:rPr lang="en-US" i="1" dirty="0">
                <a:latin typeface="Comic Sans MS" pitchFamily="66" charset="0"/>
              </a:rPr>
              <a:t> </a:t>
            </a:r>
            <a:r>
              <a:rPr lang="en-US" dirty="0">
                <a:latin typeface="Comic Sans MS" pitchFamily="66" charset="0"/>
              </a:rPr>
              <a:t>provides moisture and helps blend ingredients.</a:t>
            </a:r>
          </a:p>
          <a:p>
            <a:pPr lvl="0"/>
            <a:r>
              <a:rPr lang="en-US" b="1" i="1" u="sng" dirty="0">
                <a:latin typeface="Comic Sans MS" pitchFamily="66" charset="0"/>
              </a:rPr>
              <a:t>Salt</a:t>
            </a:r>
            <a:r>
              <a:rPr lang="en-US" i="1" dirty="0">
                <a:latin typeface="Comic Sans MS" pitchFamily="66" charset="0"/>
              </a:rPr>
              <a:t> </a:t>
            </a:r>
            <a:r>
              <a:rPr lang="en-US" dirty="0">
                <a:latin typeface="Comic Sans MS" pitchFamily="66" charset="0"/>
              </a:rPr>
              <a:t>provides flavoring.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EXZE68IA\MPj04223200000[1].jpg"/>
          <p:cNvPicPr>
            <a:picLocks noChangeAspect="1" noChangeArrowheads="1"/>
          </p:cNvPicPr>
          <p:nvPr/>
        </p:nvPicPr>
        <p:blipFill>
          <a:blip r:embed="rId2" cstate="print"/>
          <a:srcRect/>
          <a:stretch>
            <a:fillRect/>
          </a:stretch>
        </p:blipFill>
        <p:spPr bwMode="auto">
          <a:xfrm>
            <a:off x="2284884" y="0"/>
            <a:ext cx="4574232" cy="6858000"/>
          </a:xfrm>
          <a:prstGeom prst="rect">
            <a:avLst/>
          </a:prstGeom>
          <a:noFill/>
        </p:spPr>
      </p:pic>
      <p:sp>
        <p:nvSpPr>
          <p:cNvPr id="3" name="Content Placeholder 2"/>
          <p:cNvSpPr>
            <a:spLocks noGrp="1"/>
          </p:cNvSpPr>
          <p:nvPr>
            <p:ph idx="1"/>
          </p:nvPr>
        </p:nvSpPr>
        <p:spPr/>
        <p:txBody>
          <a:bodyPr>
            <a:normAutofit lnSpcReduction="10000"/>
          </a:bodyPr>
          <a:lstStyle/>
          <a:p>
            <a:pPr lvl="0"/>
            <a:r>
              <a:rPr lang="en-US" b="1" i="1" u="sng" dirty="0">
                <a:latin typeface="Comic Sans MS" pitchFamily="66" charset="0"/>
              </a:rPr>
              <a:t>Fat</a:t>
            </a:r>
            <a:r>
              <a:rPr lang="en-US" i="1" dirty="0">
                <a:latin typeface="Comic Sans MS" pitchFamily="66" charset="0"/>
              </a:rPr>
              <a:t> </a:t>
            </a:r>
            <a:r>
              <a:rPr lang="en-US" dirty="0">
                <a:latin typeface="Comic Sans MS" pitchFamily="66" charset="0"/>
              </a:rPr>
              <a:t>tenderizes the gluten. Examples of fat are butter, </a:t>
            </a:r>
            <a:r>
              <a:rPr lang="en-US" b="1" u="sng" dirty="0">
                <a:latin typeface="Comic Sans MS" pitchFamily="66" charset="0"/>
              </a:rPr>
              <a:t>margarine</a:t>
            </a:r>
            <a:r>
              <a:rPr lang="en-US" dirty="0">
                <a:latin typeface="Comic Sans MS" pitchFamily="66" charset="0"/>
              </a:rPr>
              <a:t>, hydrogenated vegetable </a:t>
            </a:r>
            <a:r>
              <a:rPr lang="en-US" b="1" u="sng" dirty="0">
                <a:latin typeface="Comic Sans MS" pitchFamily="66" charset="0"/>
              </a:rPr>
              <a:t>shortening</a:t>
            </a:r>
            <a:r>
              <a:rPr lang="en-US" dirty="0">
                <a:latin typeface="Comic Sans MS" pitchFamily="66" charset="0"/>
              </a:rPr>
              <a:t>, or </a:t>
            </a:r>
            <a:r>
              <a:rPr lang="en-US" b="1" u="sng" dirty="0">
                <a:latin typeface="Comic Sans MS" pitchFamily="66" charset="0"/>
              </a:rPr>
              <a:t>oil</a:t>
            </a:r>
            <a:r>
              <a:rPr lang="en-US" dirty="0">
                <a:latin typeface="Comic Sans MS" pitchFamily="66" charset="0"/>
              </a:rPr>
              <a:t>.</a:t>
            </a:r>
          </a:p>
          <a:p>
            <a:pPr lvl="0"/>
            <a:r>
              <a:rPr lang="en-US" b="1" i="1" u="sng" dirty="0">
                <a:latin typeface="Comic Sans MS" pitchFamily="66" charset="0"/>
              </a:rPr>
              <a:t>Leavening</a:t>
            </a:r>
            <a:r>
              <a:rPr lang="en-US" i="1" dirty="0">
                <a:latin typeface="Comic Sans MS" pitchFamily="66" charset="0"/>
              </a:rPr>
              <a:t> agents </a:t>
            </a:r>
            <a:r>
              <a:rPr lang="en-US" dirty="0">
                <a:latin typeface="Comic Sans MS" pitchFamily="66" charset="0"/>
              </a:rPr>
              <a:t>are added to most shortened cakes to make the cakes rise and become porous and light. Examples are baking </a:t>
            </a:r>
            <a:r>
              <a:rPr lang="en-US" b="1" u="sng" dirty="0">
                <a:latin typeface="Comic Sans MS" pitchFamily="66" charset="0"/>
              </a:rPr>
              <a:t>powder</a:t>
            </a:r>
            <a:r>
              <a:rPr lang="en-US" dirty="0">
                <a:latin typeface="Comic Sans MS" pitchFamily="66" charset="0"/>
              </a:rPr>
              <a:t> or baking </a:t>
            </a:r>
            <a:r>
              <a:rPr lang="en-US" b="1" u="sng" dirty="0">
                <a:latin typeface="Comic Sans MS" pitchFamily="66" charset="0"/>
              </a:rPr>
              <a:t>soda</a:t>
            </a:r>
            <a:r>
              <a:rPr lang="en-US" dirty="0">
                <a:latin typeface="Comic Sans MS" pitchFamily="66" charset="0"/>
              </a:rPr>
              <a:t> and sour </a:t>
            </a:r>
            <a:r>
              <a:rPr lang="en-US" b="1" u="sng" dirty="0">
                <a:latin typeface="Comic Sans MS" pitchFamily="66" charset="0"/>
              </a:rPr>
              <a:t>milk</a:t>
            </a:r>
            <a:r>
              <a:rPr lang="en-US" dirty="0">
                <a:latin typeface="Comic Sans MS" pitchFamily="66" charset="0"/>
              </a:rPr>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Picture 2" descr="C:\Documents and Settings\jkegans\Local Settings\Temporary Internet Files\Content.IE5\GW6JBM1O\MPj04223170000[1].jpg"/>
          <p:cNvPicPr>
            <a:picLocks noChangeAspect="1" noChangeArrowheads="1"/>
          </p:cNvPicPr>
          <p:nvPr/>
        </p:nvPicPr>
        <p:blipFill>
          <a:blip r:embed="rId2" cstate="print"/>
          <a:srcRect/>
          <a:stretch>
            <a:fillRect/>
          </a:stretch>
        </p:blipFill>
        <p:spPr bwMode="auto">
          <a:xfrm>
            <a:off x="1317129" y="0"/>
            <a:ext cx="6509742" cy="6858000"/>
          </a:xfrm>
          <a:prstGeom prst="rect">
            <a:avLst/>
          </a:prstGeom>
          <a:noFill/>
        </p:spPr>
      </p:pic>
      <p:sp>
        <p:nvSpPr>
          <p:cNvPr id="3" name="Content Placeholder 2"/>
          <p:cNvSpPr>
            <a:spLocks noGrp="1"/>
          </p:cNvSpPr>
          <p:nvPr>
            <p:ph idx="1"/>
          </p:nvPr>
        </p:nvSpPr>
        <p:spPr/>
        <p:txBody>
          <a:bodyPr>
            <a:normAutofit lnSpcReduction="10000"/>
          </a:bodyPr>
          <a:lstStyle/>
          <a:p>
            <a:pPr lvl="0"/>
            <a:r>
              <a:rPr lang="en-US" i="1" dirty="0">
                <a:latin typeface="Comic Sans MS" pitchFamily="66" charset="0"/>
              </a:rPr>
              <a:t>Cream of </a:t>
            </a:r>
            <a:r>
              <a:rPr lang="en-US" b="1" i="1" u="sng" dirty="0">
                <a:latin typeface="Comic Sans MS" pitchFamily="66" charset="0"/>
              </a:rPr>
              <a:t>Tartar</a:t>
            </a:r>
            <a:r>
              <a:rPr lang="en-US" i="1" dirty="0">
                <a:latin typeface="Comic Sans MS" pitchFamily="66" charset="0"/>
              </a:rPr>
              <a:t> </a:t>
            </a:r>
            <a:r>
              <a:rPr lang="en-US" dirty="0">
                <a:latin typeface="Comic Sans MS" pitchFamily="66" charset="0"/>
              </a:rPr>
              <a:t>is an acid that makes egg whites </a:t>
            </a:r>
            <a:r>
              <a:rPr lang="en-US" b="1" u="sng" dirty="0">
                <a:latin typeface="Comic Sans MS" pitchFamily="66" charset="0"/>
              </a:rPr>
              <a:t>whiter</a:t>
            </a:r>
            <a:r>
              <a:rPr lang="en-US" dirty="0">
                <a:latin typeface="Comic Sans MS" pitchFamily="66" charset="0"/>
              </a:rPr>
              <a:t> and makes the cake grain </a:t>
            </a:r>
            <a:r>
              <a:rPr lang="en-US" b="1" u="sng" dirty="0">
                <a:latin typeface="Comic Sans MS" pitchFamily="66" charset="0"/>
              </a:rPr>
              <a:t>finer</a:t>
            </a:r>
            <a:r>
              <a:rPr lang="en-US" dirty="0">
                <a:latin typeface="Comic Sans MS" pitchFamily="66" charset="0"/>
              </a:rPr>
              <a:t>. Angel food and sponge cake recipes call for this.</a:t>
            </a:r>
          </a:p>
          <a:p>
            <a:r>
              <a:rPr lang="en-US" b="1" i="1" u="sng" dirty="0">
                <a:latin typeface="Comic Sans MS" pitchFamily="66" charset="0"/>
              </a:rPr>
              <a:t>Flavorings</a:t>
            </a:r>
            <a:r>
              <a:rPr lang="en-US" dirty="0">
                <a:latin typeface="Comic Sans MS" pitchFamily="66" charset="0"/>
              </a:rPr>
              <a:t> are not essential ingredients in cakes, but they help make cakes special. You can add </a:t>
            </a:r>
            <a:r>
              <a:rPr lang="en-US" u="sng" dirty="0">
                <a:latin typeface="Comic Sans MS" pitchFamily="66" charset="0"/>
              </a:rPr>
              <a:t>spices</a:t>
            </a:r>
            <a:r>
              <a:rPr lang="en-US" dirty="0">
                <a:latin typeface="Comic Sans MS" pitchFamily="66" charset="0"/>
              </a:rPr>
              <a:t>, extracts, </a:t>
            </a:r>
            <a:r>
              <a:rPr lang="en-US" b="1" u="sng" dirty="0">
                <a:latin typeface="Comic Sans MS" pitchFamily="66" charset="0"/>
              </a:rPr>
              <a:t>fruits</a:t>
            </a:r>
            <a:r>
              <a:rPr lang="en-US" dirty="0">
                <a:latin typeface="Comic Sans MS" pitchFamily="66" charset="0"/>
              </a:rPr>
              <a:t>, nuts, poppy seeds, and coconut to cake batters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3855</Words>
  <Application>Microsoft Office PowerPoint</Application>
  <PresentationFormat>On-screen Show (4:3)</PresentationFormat>
  <Paragraphs>164</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Chapter 23 Cakes, Cookies, Pies, and Candies </vt:lpstr>
      <vt:lpstr>Objectives</vt:lpstr>
      <vt:lpstr>Cakes, Cookies, Pies, and Candies</vt:lpstr>
      <vt:lpstr>Kinds of cakes-</vt:lpstr>
      <vt:lpstr>PowerPoint Presentation</vt:lpstr>
      <vt:lpstr>Cake Ingredients-</vt:lpstr>
      <vt:lpstr>PowerPoint Presentation</vt:lpstr>
      <vt:lpstr>PowerPoint Presentation</vt:lpstr>
      <vt:lpstr>PowerPoint Presentation</vt:lpstr>
      <vt:lpstr>Food Science Principles  of Preparing Cakes</vt:lpstr>
      <vt:lpstr>Measuring Ingredients-</vt:lpstr>
      <vt:lpstr>PowerPoint Presentation</vt:lpstr>
      <vt:lpstr>Mixing Cakes-</vt:lpstr>
      <vt:lpstr>Baking Cakes-</vt:lpstr>
      <vt:lpstr>Preparing a Shortened Cake</vt:lpstr>
      <vt:lpstr>PowerPoint Presentation</vt:lpstr>
      <vt:lpstr>PowerPoint Presentation</vt:lpstr>
      <vt:lpstr>Characteristics of a  Shortened Cake-</vt:lpstr>
      <vt:lpstr>Pound Cakes-</vt:lpstr>
      <vt:lpstr>Preparing an Unshortened Cake</vt:lpstr>
      <vt:lpstr>PowerPoint Presentation</vt:lpstr>
      <vt:lpstr>Characteristics of an Unshortened Cake-</vt:lpstr>
      <vt:lpstr>Sponge Cakes-</vt:lpstr>
      <vt:lpstr>Preparing a Chiffon Cake</vt:lpstr>
      <vt:lpstr>Filling and Frosting Cakes</vt:lpstr>
      <vt:lpstr>PowerPoint Presentation</vt:lpstr>
      <vt:lpstr>Kinds of Cookies</vt:lpstr>
      <vt:lpstr>PowerPoint Presentation</vt:lpstr>
      <vt:lpstr>PowerPoint Presentation</vt:lpstr>
      <vt:lpstr>PowerPoint Presentation</vt:lpstr>
      <vt:lpstr>PowerPoint Presentation</vt:lpstr>
      <vt:lpstr>PowerPoint Presentation</vt:lpstr>
      <vt:lpstr>PowerPoint Presentation</vt:lpstr>
      <vt:lpstr>Cookie Ingredients</vt:lpstr>
      <vt:lpstr>Mixing Methods for Cookies</vt:lpstr>
      <vt:lpstr>Pans for Baking Cookies</vt:lpstr>
      <vt:lpstr>Storing Cookies</vt:lpstr>
      <vt:lpstr>Pies</vt:lpstr>
      <vt:lpstr>Uses for Pastry</vt:lpstr>
      <vt:lpstr>Kinds of Pies</vt:lpstr>
      <vt:lpstr>PowerPoint Presentation</vt:lpstr>
      <vt:lpstr>Ingredients for Pastry</vt:lpstr>
      <vt:lpstr>Food Science Principles of Preparing Pastry</vt:lpstr>
      <vt:lpstr>Measuring the Ingredients</vt:lpstr>
      <vt:lpstr>Preparing Pastry</vt:lpstr>
      <vt:lpstr>Characteristics of Pastry</vt:lpstr>
      <vt:lpstr>Candy</vt:lpstr>
      <vt:lpstr>Kinds of Candy</vt:lpstr>
      <vt:lpstr>Food Science Principles of  Candy Making</vt:lpstr>
      <vt:lpstr>PowerPoint Presentation</vt:lpstr>
      <vt:lpstr>PowerPoint Presentation</vt:lpstr>
      <vt:lpstr>PowerPoint Presentation</vt:lpstr>
      <vt:lpstr>PowerPoint Presentation</vt:lpstr>
      <vt:lpstr>Chocolate</vt:lpstr>
      <vt:lpstr>PowerPoint Presentation</vt:lpstr>
    </vt:vector>
  </TitlesOfParts>
  <Company>Denton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Cakes, Cookies, Pies, and Candies</dc:title>
  <dc:creator>Administrator</dc:creator>
  <cp:lastModifiedBy>repair</cp:lastModifiedBy>
  <cp:revision>47</cp:revision>
  <dcterms:created xsi:type="dcterms:W3CDTF">2010-04-19T19:52:20Z</dcterms:created>
  <dcterms:modified xsi:type="dcterms:W3CDTF">2013-03-26T18:18:07Z</dcterms:modified>
</cp:coreProperties>
</file>