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8"/>
  </p:handoutMasterIdLst>
  <p:sldIdLst>
    <p:sldId id="264" r:id="rId2"/>
    <p:sldId id="332" r:id="rId3"/>
    <p:sldId id="33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4" r:id="rId12"/>
    <p:sldId id="276" r:id="rId13"/>
    <p:sldId id="278" r:id="rId14"/>
    <p:sldId id="280" r:id="rId15"/>
    <p:sldId id="283" r:id="rId16"/>
    <p:sldId id="285" r:id="rId17"/>
    <p:sldId id="287" r:id="rId18"/>
    <p:sldId id="289" r:id="rId19"/>
    <p:sldId id="291" r:id="rId20"/>
    <p:sldId id="292" r:id="rId21"/>
    <p:sldId id="293" r:id="rId22"/>
    <p:sldId id="295" r:id="rId23"/>
    <p:sldId id="297" r:id="rId24"/>
    <p:sldId id="299" r:id="rId25"/>
    <p:sldId id="300" r:id="rId26"/>
    <p:sldId id="302" r:id="rId27"/>
    <p:sldId id="304" r:id="rId28"/>
    <p:sldId id="306" r:id="rId29"/>
    <p:sldId id="308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5" r:id="rId44"/>
    <p:sldId id="326" r:id="rId45"/>
    <p:sldId id="327" r:id="rId46"/>
    <p:sldId id="328" r:id="rId47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2615D0A-C3F1-4454-BFA5-DFD9A5D92FA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96BF492-C1E8-4544-B3A9-73F99ED5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9E80-F7EE-4895-BC25-AFF681122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94616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5D72-E469-4E69-BE16-A5D9C8AD2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9216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  <p:sldLayoutId id="2147483676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1709" y="1590675"/>
            <a:ext cx="9144000" cy="201295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tmanForeverAlternate" pitchFamily="2" charset="0"/>
              </a:rPr>
              <a:t>Archetypes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173414"/>
            <a:ext cx="8382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opperplateT" pitchFamily="18" charset="0"/>
              </a:rPr>
              <a:t>The Models of Our Entertainment and Philosophies</a:t>
            </a:r>
          </a:p>
        </p:txBody>
      </p:sp>
      <p:pic>
        <p:nvPicPr>
          <p:cNvPr id="3076" name="Picture 4" descr="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366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wordin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0574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Jok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"/>
            <a:ext cx="17192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Wonderwo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0"/>
            <a:ext cx="1819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FireAnd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ah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14" y="4495800"/>
            <a:ext cx="16652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ount Dracu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1600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Merl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02214"/>
            <a:ext cx="28956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Wolver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648200"/>
            <a:ext cx="1585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Sp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724400"/>
            <a:ext cx="1381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16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831273"/>
            <a:ext cx="3491346" cy="976745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AthenaT" pitchFamily="18" charset="0"/>
              </a:rPr>
              <a:t>Situational Archetypes:</a:t>
            </a:r>
            <a:r>
              <a:rPr lang="en-US" sz="4000" dirty="0">
                <a:latin typeface="AthenaT" pitchFamily="18" charset="0"/>
              </a:rPr>
              <a:t/>
            </a:r>
            <a:br>
              <a:rPr lang="en-US" sz="4000" dirty="0">
                <a:latin typeface="AthenaT" pitchFamily="18" charset="0"/>
              </a:rPr>
            </a:br>
            <a:r>
              <a:rPr lang="en-US" sz="5400" dirty="0" smtClean="0">
                <a:latin typeface="BatmanForeverAlternate" pitchFamily="2" charset="0"/>
              </a:rPr>
              <a:t>The Task</a:t>
            </a:r>
            <a:endParaRPr lang="en-US" sz="5400" dirty="0">
              <a:latin typeface="BatmanForeverAlternate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64" y="1808018"/>
            <a:ext cx="5542941" cy="3979717"/>
          </a:xfrm>
        </p:spPr>
      </p:pic>
      <p:sp>
        <p:nvSpPr>
          <p:cNvPr id="921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62444" y="1808018"/>
            <a:ext cx="3439391" cy="411479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AthenaT" pitchFamily="18" charset="0"/>
              </a:rPr>
              <a:t>The Hero must perform some nearly superhuman deed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dirty="0">
              <a:solidFill>
                <a:schemeClr val="bg1"/>
              </a:solidFill>
              <a:latin typeface="AthenaT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AthenaT" pitchFamily="18" charset="0"/>
              </a:rPr>
              <a:t>This is done to save the kingdom, win the girl, or find himself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>
              <a:solidFill>
                <a:schemeClr val="bg1"/>
              </a:solidFill>
              <a:latin typeface="AthenaT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AthenaT" pitchFamily="18" charset="0"/>
              </a:rPr>
              <a:t>Example: Arthur pulls the sword from the stone.</a:t>
            </a:r>
          </a:p>
        </p:txBody>
      </p:sp>
    </p:spTree>
    <p:extLst>
      <p:ext uri="{BB962C8B-B14F-4D97-AF65-F5344CB8AC3E}">
        <p14:creationId xmlns:p14="http://schemas.microsoft.com/office/powerpoint/2010/main" val="35411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4410" y="850323"/>
            <a:ext cx="3834246" cy="1194954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Situational Archetypes:</a:t>
            </a:r>
            <a:r>
              <a:rPr lang="en-US" sz="2200" dirty="0">
                <a:latin typeface="Caesar" pitchFamily="2" charset="0"/>
              </a:rPr>
              <a:t> </a:t>
            </a:r>
            <a:r>
              <a:rPr lang="en-US" sz="4000" dirty="0">
                <a:latin typeface="Caesar" pitchFamily="2" charset="0"/>
              </a:rPr>
              <a:t/>
            </a:r>
            <a:br>
              <a:rPr lang="en-US" sz="4000" dirty="0">
                <a:latin typeface="Caesar" pitchFamily="2" charset="0"/>
              </a:rPr>
            </a:br>
            <a:r>
              <a:rPr lang="en-US" sz="5400" dirty="0" smtClean="0">
                <a:latin typeface="BatmanForeverAlternate" pitchFamily="2" charset="0"/>
              </a:rPr>
              <a:t>The Initiation</a:t>
            </a:r>
            <a:endParaRPr lang="en-US" sz="5400" dirty="0">
              <a:latin typeface="BatmanForeverAlternate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02" y="1610592"/>
            <a:ext cx="6295097" cy="4032796"/>
          </a:xfrm>
        </p:spPr>
      </p:pic>
      <p:sp>
        <p:nvSpPr>
          <p:cNvPr id="952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4410" y="2045277"/>
            <a:ext cx="3708990" cy="397960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>
                <a:solidFill>
                  <a:schemeClr val="bg1"/>
                </a:solidFill>
                <a:latin typeface="Bremen Bd BT" pitchFamily="82" charset="0"/>
              </a:rPr>
              <a:t>An initiation symbolizes a </a:t>
            </a:r>
            <a:r>
              <a:rPr lang="en-US" sz="3000" dirty="0" smtClean="0">
                <a:solidFill>
                  <a:schemeClr val="bg1"/>
                </a:solidFill>
                <a:latin typeface="Bremen Bd BT" pitchFamily="82" charset="0"/>
              </a:rPr>
              <a:t>rite </a:t>
            </a:r>
            <a:r>
              <a:rPr lang="en-US" sz="3000" dirty="0">
                <a:solidFill>
                  <a:schemeClr val="bg1"/>
                </a:solidFill>
                <a:latin typeface="Bremen Bd BT" pitchFamily="82" charset="0"/>
              </a:rPr>
              <a:t>of passage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000" dirty="0">
              <a:solidFill>
                <a:schemeClr val="bg1"/>
              </a:solidFill>
              <a:latin typeface="Bremen Bd BT" pitchFamily="8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>
                <a:solidFill>
                  <a:schemeClr val="bg1"/>
                </a:solidFill>
                <a:latin typeface="Bremen Bd BT" pitchFamily="82" charset="0"/>
              </a:rPr>
              <a:t>An adolescent may come into adulthood through an initiatory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000" dirty="0">
              <a:solidFill>
                <a:schemeClr val="bg1"/>
              </a:solidFill>
              <a:latin typeface="Bremen Bd BT" pitchFamily="8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>
                <a:solidFill>
                  <a:schemeClr val="bg1"/>
                </a:solidFill>
                <a:latin typeface="Bremen Bd BT" pitchFamily="82" charset="0"/>
              </a:rPr>
              <a:t>Very much connected with growing up and maturity</a:t>
            </a:r>
          </a:p>
        </p:txBody>
      </p:sp>
    </p:spTree>
    <p:extLst>
      <p:ext uri="{BB962C8B-B14F-4D97-AF65-F5344CB8AC3E}">
        <p14:creationId xmlns:p14="http://schemas.microsoft.com/office/powerpoint/2010/main" val="3918227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086" y="852055"/>
            <a:ext cx="4116080" cy="12573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Situational Archetypes:</a:t>
            </a:r>
            <a:r>
              <a:rPr lang="en-US" sz="22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5400" dirty="0">
                <a:latin typeface="BatmanForeverAlternate" pitchFamily="2" charset="0"/>
              </a:rPr>
              <a:t>The Journey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0100" y="2005445"/>
            <a:ext cx="4644736" cy="402128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Sends the hero on a search for some truth or information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Forces the hero to discover many unpleasant truths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At his lowest point, the hero will return to the world of the living </a:t>
            </a:r>
          </a:p>
        </p:txBody>
      </p:sp>
      <p:pic>
        <p:nvPicPr>
          <p:cNvPr id="5" name="Picture 6" descr="200px-Center_of_the_earth_3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 b="2141"/>
          <a:stretch>
            <a:fillRect/>
          </a:stretch>
        </p:blipFill>
        <p:spPr>
          <a:xfrm>
            <a:off x="6547870" y="623825"/>
            <a:ext cx="3926166" cy="55622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3617" y="1194956"/>
            <a:ext cx="4374573" cy="103908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Situational Archetypes: </a:t>
            </a:r>
            <a:r>
              <a:rPr lang="en-US" sz="4000" dirty="0">
                <a:latin typeface="Scotsdale" pitchFamily="2" charset="0"/>
              </a:rPr>
              <a:t/>
            </a:r>
            <a:br>
              <a:rPr lang="en-US" sz="4000" dirty="0">
                <a:latin typeface="Scotsdale" pitchFamily="2" charset="0"/>
              </a:rPr>
            </a:br>
            <a:r>
              <a:rPr lang="en-US" sz="5400" dirty="0">
                <a:latin typeface="BatmanForeverAlternate" pitchFamily="2" charset="0"/>
              </a:rPr>
              <a:t>The Fall</a:t>
            </a:r>
            <a:r>
              <a:rPr lang="en-US" sz="5400" dirty="0">
                <a:latin typeface="Caesar" pitchFamily="2" charset="0"/>
              </a:rPr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8537" y="2234045"/>
            <a:ext cx="4255630" cy="366799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Tekton Pro Ext" pitchFamily="34" charset="0"/>
              </a:rPr>
              <a:t>Shows a descent from a higher to lower state of being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Tekton Pro Ext" pitchFamily="34" charset="0"/>
              </a:rPr>
              <a:t>Represents a loss of innocence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Tekton Pro Ext" pitchFamily="34" charset="0"/>
              </a:rPr>
              <a:t>Usually comes with some type of expulsion as a result of disobedience </a:t>
            </a: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" b="575"/>
          <a:stretch>
            <a:fillRect/>
          </a:stretch>
        </p:blipFill>
        <p:spPr>
          <a:xfrm>
            <a:off x="6660574" y="492177"/>
            <a:ext cx="4145973" cy="5873645"/>
          </a:xfrm>
        </p:spPr>
      </p:pic>
    </p:spTree>
    <p:extLst>
      <p:ext uri="{BB962C8B-B14F-4D97-AF65-F5344CB8AC3E}">
        <p14:creationId xmlns:p14="http://schemas.microsoft.com/office/powerpoint/2010/main" val="412874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582" y="954232"/>
            <a:ext cx="3823854" cy="987136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Situational Archetypes:</a:t>
            </a:r>
            <a:r>
              <a:rPr lang="en-US" sz="22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5400" dirty="0" smtClean="0">
                <a:latin typeface="BatmanForeverAlternate" pitchFamily="2" charset="0"/>
              </a:rPr>
              <a:t>Death &amp; Rebirth</a:t>
            </a:r>
            <a:endParaRPr lang="en-US" sz="5400" dirty="0">
              <a:latin typeface="BatmanForeverAlternate" pitchFamily="2" charset="0"/>
            </a:endParaRP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06581" y="1839191"/>
            <a:ext cx="3688773" cy="44784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AthenaT" pitchFamily="18" charset="0"/>
              </a:rPr>
              <a:t>The most common of all situational archetypes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AthenaT" pitchFamily="18" charset="0"/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AthenaT" pitchFamily="18" charset="0"/>
              </a:rPr>
              <a:t>Parallels the cycle of nature with the cycle of life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AthenaT" pitchFamily="18" charset="0"/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AthenaT" pitchFamily="18" charset="0"/>
              </a:rPr>
              <a:t>Morning or Spring = Birth or Youth</a:t>
            </a:r>
          </a:p>
          <a:p>
            <a:pPr marL="0" indent="0" eaLnBrk="1" hangingPunct="1">
              <a:buNone/>
              <a:defRPr/>
            </a:pPr>
            <a:endParaRPr lang="en-US" sz="2200" dirty="0" smtClean="0">
              <a:solidFill>
                <a:schemeClr val="bg1"/>
              </a:solidFill>
              <a:latin typeface="AthenaT" pitchFamily="18" charset="0"/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AthenaT" pitchFamily="18" charset="0"/>
              </a:rPr>
              <a:t>Evening or Winter = Old Age or Death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6" descr="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21516" y="384030"/>
            <a:ext cx="4495800" cy="3595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6" descr="spr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3090" y="3368105"/>
            <a:ext cx="4286611" cy="3214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10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951" y="1558635"/>
            <a:ext cx="3512127" cy="779319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Situational Archetypes:</a:t>
            </a:r>
            <a:r>
              <a:rPr lang="en-US" sz="2800" dirty="0">
                <a:latin typeface="Scotsdale" pitchFamily="2" charset="0"/>
              </a:rPr>
              <a:t/>
            </a:r>
            <a:br>
              <a:rPr lang="en-US" sz="2800" dirty="0">
                <a:latin typeface="Scotsdale" pitchFamily="2" charset="0"/>
              </a:rPr>
            </a:br>
            <a:r>
              <a:rPr lang="en-US" sz="2800" dirty="0"/>
              <a:t> </a:t>
            </a:r>
            <a:r>
              <a:rPr lang="en-US" sz="4000" dirty="0">
                <a:latin typeface="BatmanForeverAlternate" pitchFamily="2" charset="0"/>
              </a:rPr>
              <a:t>Nature vs. Mechanistic World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10491" y="2421082"/>
            <a:ext cx="3574473" cy="358301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Nature represents purity and good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Technology represents evil and corruption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Inventions destroy nature</a:t>
            </a: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24" y="1558635"/>
            <a:ext cx="5673221" cy="4254915"/>
          </a:xfrm>
        </p:spPr>
      </p:pic>
    </p:spTree>
    <p:extLst>
      <p:ext uri="{BB962C8B-B14F-4D97-AF65-F5344CB8AC3E}">
        <p14:creationId xmlns:p14="http://schemas.microsoft.com/office/powerpoint/2010/main" val="33237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9708" y="841664"/>
            <a:ext cx="3647209" cy="1007918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Situational Archetype:</a:t>
            </a:r>
            <a:r>
              <a:rPr lang="en-US" sz="22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5400" dirty="0">
                <a:latin typeface="BatmanForeverAlternate" pitchFamily="2" charset="0"/>
              </a:rPr>
              <a:t>Good vs. Evil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89707" y="1849582"/>
            <a:ext cx="3470565" cy="417529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Tekton Pro Ext" pitchFamily="34" charset="0"/>
              </a:rPr>
              <a:t>Battle between two primal forces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Tekton Pro Ext" pitchFamily="34" charset="0"/>
              </a:rPr>
              <a:t>Traditionally, Good will triumph over evil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Tekton Pro Ext" pitchFamily="34" charset="0"/>
              </a:rPr>
              <a:t>Can be found in almost any movie, book, or television show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Tekton Pro Ext" pitchFamily="34" charset="0"/>
              </a:rPr>
              <a:t>(protagonist vs. antagonist)</a:t>
            </a:r>
          </a:p>
        </p:txBody>
      </p:sp>
      <p:pic>
        <p:nvPicPr>
          <p:cNvPr id="5" name="Content Placeholder 4" descr="ScarAndSim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048" y="1532660"/>
            <a:ext cx="6176010" cy="3465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00" y="820882"/>
            <a:ext cx="4665519" cy="116378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Situational Archetypes: </a:t>
            </a:r>
            <a:r>
              <a:rPr lang="en-US" sz="4000" dirty="0">
                <a:latin typeface="Scotsdale" pitchFamily="2" charset="0"/>
              </a:rPr>
              <a:t/>
            </a:r>
            <a:br>
              <a:rPr lang="en-US" sz="4000" dirty="0">
                <a:latin typeface="Scotsdale" pitchFamily="2" charset="0"/>
              </a:rPr>
            </a:br>
            <a:r>
              <a:rPr lang="en-US" sz="5400" dirty="0">
                <a:latin typeface="BatmanForeverAlternate" pitchFamily="2" charset="0"/>
              </a:rPr>
              <a:t>The Unhealable Wound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9882" y="1984664"/>
            <a:ext cx="4329354" cy="38758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Either physical or psychological damage that cannot be repaired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Indicates a loss of innocence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Drive the sufferer to extremes </a:t>
            </a:r>
          </a:p>
        </p:txBody>
      </p:sp>
      <p:pic>
        <p:nvPicPr>
          <p:cNvPr id="5" name="Picture Placeholder 4" descr="Vader fac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r="18782"/>
          <a:stretch>
            <a:fillRect/>
          </a:stretch>
        </p:blipFill>
        <p:spPr>
          <a:xfrm>
            <a:off x="6236143" y="228600"/>
            <a:ext cx="2887075" cy="39871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52" y="3507616"/>
            <a:ext cx="3986048" cy="33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8536" y="1039091"/>
            <a:ext cx="4665519" cy="94557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Situational Archetypes: </a:t>
            </a:r>
            <a:r>
              <a:rPr lang="en-US" sz="4000" dirty="0">
                <a:latin typeface="Scotsdale" pitchFamily="2" charset="0"/>
              </a:rPr>
              <a:t/>
            </a:r>
            <a:br>
              <a:rPr lang="en-US" sz="4000" dirty="0">
                <a:latin typeface="Scotsdale" pitchFamily="2" charset="0"/>
              </a:rPr>
            </a:br>
            <a:r>
              <a:rPr lang="en-US" sz="5400" dirty="0">
                <a:latin typeface="BatmanForeverAlternate" pitchFamily="2" charset="0"/>
              </a:rPr>
              <a:t>The Ritual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8537" y="2202873"/>
            <a:ext cx="4551218" cy="390698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Mark a rite of passage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Show character’s role in society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Explain a person’s role in the world</a:t>
            </a: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29203"/>
          <a:stretch>
            <a:fillRect/>
          </a:stretch>
        </p:blipFill>
        <p:spPr>
          <a:xfrm>
            <a:off x="6662170" y="411666"/>
            <a:ext cx="3853430" cy="5459197"/>
          </a:xfrm>
        </p:spPr>
      </p:pic>
    </p:spTree>
    <p:extLst>
      <p:ext uri="{BB962C8B-B14F-4D97-AF65-F5344CB8AC3E}">
        <p14:creationId xmlns:p14="http://schemas.microsoft.com/office/powerpoint/2010/main" val="227498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latin typeface="BatmanForeverAlternate" pitchFamily="2" charset="0"/>
              </a:rPr>
              <a:t>Situational Archetypes</a:t>
            </a:r>
            <a:r>
              <a:rPr lang="en-US" sz="4000"/>
              <a:t>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755" y="2603500"/>
            <a:ext cx="5096885" cy="34163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Let’s Review.  </a:t>
            </a:r>
            <a:r>
              <a:rPr lang="en-US" sz="2800" b="1" dirty="0" smtClean="0">
                <a:latin typeface="Bremen Bd BT" pitchFamily="82" charset="0"/>
              </a:rPr>
              <a:t>Situational Archetypes</a:t>
            </a:r>
            <a:r>
              <a:rPr lang="en-US" sz="2800" dirty="0">
                <a:latin typeface="Bremen Bd BT" pitchFamily="82" charset="0"/>
              </a:rPr>
              <a:t> are events or happenings that a character goes through in order to transcend from one place to the next.  They include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Bremen Bd BT" pitchFamily="82" charset="0"/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19102" y="2389909"/>
            <a:ext cx="5117379" cy="40005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The Quest		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Death &amp; Rebirth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The Task		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Nature vs. Tech.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The Initiation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Good vs. Evil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The Journey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Unhealable Wound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The Fall	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600" dirty="0">
                <a:latin typeface="Tekton Pro Ext" pitchFamily="34" charset="0"/>
              </a:rPr>
              <a:t>The Ritual</a:t>
            </a:r>
          </a:p>
          <a:p>
            <a:pPr eaLnBrk="1" hangingPunct="1">
              <a:defRPr/>
            </a:pPr>
            <a:endParaRPr lang="en-US" sz="2400" dirty="0"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913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Agree or Disagree?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As the following statements appear on the screen,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show me thumbs up if 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you strongly agree.  If you strongly disagree with the statement,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show me thumbs down.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BatmanForeverAlternate" pitchFamily="2" charset="0"/>
              </a:rPr>
              <a:t>Symbolic Archetypes</a:t>
            </a:r>
            <a:r>
              <a:rPr lang="en-US" sz="4000"/>
              <a:t>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4626" y="2499591"/>
            <a:ext cx="4892556" cy="34163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Tekton Pro Ext" pitchFamily="34" charset="0"/>
              </a:rPr>
              <a:t>Serve as a representation of a specific person, act, deed, place  or conflict.  They are easily recognizable but not as common as situational archetypes.</a:t>
            </a:r>
          </a:p>
          <a:p>
            <a:pPr algn="ctr" eaLnBrk="1" hangingPunct="1">
              <a:defRPr/>
            </a:pPr>
            <a:r>
              <a:rPr lang="en-US" sz="2400" dirty="0">
                <a:latin typeface="Scotsdale" pitchFamily="2" charset="0"/>
              </a:rPr>
              <a:t>The Archetypes Include: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Scotsdale" pitchFamily="2" charset="0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dirty="0">
                <a:latin typeface="AthenaT" pitchFamily="18" charset="0"/>
              </a:rPr>
              <a:t>Light vs. Darkness</a:t>
            </a:r>
          </a:p>
          <a:p>
            <a:pPr eaLnBrk="1" hangingPunct="1">
              <a:defRPr/>
            </a:pPr>
            <a:r>
              <a:rPr lang="en-US" sz="2400" dirty="0">
                <a:latin typeface="AthenaT" pitchFamily="18" charset="0"/>
              </a:rPr>
              <a:t>Water vs. Desert</a:t>
            </a:r>
          </a:p>
          <a:p>
            <a:pPr eaLnBrk="1" hangingPunct="1">
              <a:defRPr/>
            </a:pPr>
            <a:r>
              <a:rPr lang="en-US" sz="2400" dirty="0">
                <a:latin typeface="AthenaT" pitchFamily="18" charset="0"/>
              </a:rPr>
              <a:t>Heaven vs. Hell</a:t>
            </a:r>
          </a:p>
          <a:p>
            <a:pPr eaLnBrk="1" hangingPunct="1">
              <a:defRPr/>
            </a:pPr>
            <a:r>
              <a:rPr lang="en-US" sz="2400" dirty="0">
                <a:latin typeface="AthenaT" pitchFamily="18" charset="0"/>
              </a:rPr>
              <a:t>The Magic Weapon</a:t>
            </a:r>
          </a:p>
          <a:p>
            <a:pPr eaLnBrk="1" hangingPunct="1">
              <a:defRPr/>
            </a:pPr>
            <a:r>
              <a:rPr lang="en-US" sz="2400" dirty="0">
                <a:latin typeface="AthenaT" pitchFamily="18" charset="0"/>
              </a:rPr>
              <a:t>Innate Wisdom vs. Educated Stupidity</a:t>
            </a:r>
          </a:p>
          <a:p>
            <a:pPr eaLnBrk="1" hangingPunct="1">
              <a:defRPr/>
            </a:pPr>
            <a:r>
              <a:rPr lang="en-US" sz="2400" dirty="0">
                <a:latin typeface="AthenaT" pitchFamily="18" charset="0"/>
              </a:rPr>
              <a:t>Haven vs. Wilderness</a:t>
            </a:r>
          </a:p>
          <a:p>
            <a:pPr eaLnBrk="1" hangingPunct="1">
              <a:defRPr/>
            </a:pPr>
            <a:r>
              <a:rPr lang="en-US" sz="2400" dirty="0">
                <a:latin typeface="AthenaT" pitchFamily="18" charset="0"/>
              </a:rPr>
              <a:t>Supernatural Intervention</a:t>
            </a:r>
          </a:p>
          <a:p>
            <a:pPr eaLnBrk="1" hangingPunct="1">
              <a:defRPr/>
            </a:pPr>
            <a:r>
              <a:rPr lang="en-US" sz="2400" dirty="0">
                <a:latin typeface="AthenaT" pitchFamily="18" charset="0"/>
              </a:rPr>
              <a:t>Fire vs. Ice</a:t>
            </a:r>
          </a:p>
        </p:txBody>
      </p:sp>
    </p:spTree>
    <p:extLst>
      <p:ext uri="{BB962C8B-B14F-4D97-AF65-F5344CB8AC3E}">
        <p14:creationId xmlns:p14="http://schemas.microsoft.com/office/powerpoint/2010/main" val="374320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8535" y="800100"/>
            <a:ext cx="4644737" cy="115339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200" dirty="0" smtClean="0">
                <a:latin typeface="Scotsdale" pitchFamily="2" charset="0"/>
              </a:rPr>
              <a:t>Symbolic Archetypes:</a:t>
            </a:r>
            <a:r>
              <a:rPr lang="en-US" sz="4000" dirty="0">
                <a:latin typeface="Scotsdale" pitchFamily="2" charset="0"/>
              </a:rPr>
              <a:t/>
            </a:r>
            <a:br>
              <a:rPr lang="en-US" sz="4000" dirty="0">
                <a:latin typeface="Scotsdale" pitchFamily="2" charset="0"/>
              </a:rPr>
            </a:br>
            <a:r>
              <a:rPr lang="en-US" sz="5400" dirty="0">
                <a:latin typeface="BatmanForeverAlternate" pitchFamily="2" charset="0"/>
              </a:rPr>
              <a:t>Light vs. Darkness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8535" y="2369127"/>
            <a:ext cx="4312229" cy="3418609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Light suggests hope, renewal, or enlightenment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Darkness implies mystery, ignorance, or despair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6" descr="Luk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r="23544"/>
          <a:stretch>
            <a:fillRect/>
          </a:stretch>
        </p:blipFill>
        <p:spPr>
          <a:xfrm>
            <a:off x="6236142" y="187035"/>
            <a:ext cx="2700039" cy="382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darthv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6181" y="2902721"/>
            <a:ext cx="2969770" cy="37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5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Symbolic Archetypes:</a:t>
            </a:r>
            <a:r>
              <a:rPr lang="en-US" sz="2200" dirty="0">
                <a:latin typeface="Caesar" pitchFamily="2" charset="0"/>
              </a:rPr>
              <a:t> </a:t>
            </a:r>
            <a:r>
              <a:rPr lang="en-US" sz="4000" dirty="0">
                <a:latin typeface="Caesar" pitchFamily="2" charset="0"/>
              </a:rPr>
              <a:t/>
            </a:r>
            <a:br>
              <a:rPr lang="en-US" sz="4000" dirty="0">
                <a:latin typeface="Caesar" pitchFamily="2" charset="0"/>
              </a:rPr>
            </a:br>
            <a:r>
              <a:rPr lang="en-US" sz="5400" dirty="0">
                <a:latin typeface="BatmanForeverAlternate" pitchFamily="2" charset="0"/>
              </a:rPr>
              <a:t>Water vs. Desert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000" dirty="0" smtClean="0"/>
              <a:t>A Desert typically represents a loss of life, hope, or faith</a:t>
            </a:r>
          </a:p>
        </p:txBody>
      </p:sp>
      <p:pic>
        <p:nvPicPr>
          <p:cNvPr id="10" name="Picture 6" descr="des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01" y="3179763"/>
            <a:ext cx="4211589" cy="31586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/>
              <a:t>Water may symbolize a spiritual birth or the beginning of something</a:t>
            </a:r>
            <a:endParaRPr lang="en-US" sz="2000" dirty="0"/>
          </a:p>
        </p:txBody>
      </p:sp>
      <p:pic>
        <p:nvPicPr>
          <p:cNvPr id="11" name="Picture 4" descr="water_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17" y="3179763"/>
            <a:ext cx="4468310" cy="31586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27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7377" y="654627"/>
            <a:ext cx="10752233" cy="132568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Scotsdale" pitchFamily="2" charset="0"/>
              </a:rPr>
              <a:t>Symbolic Archetypes:</a:t>
            </a:r>
            <a:r>
              <a:rPr lang="en-US" sz="4000" dirty="0">
                <a:latin typeface="Scotsdale" pitchFamily="2" charset="0"/>
              </a:rPr>
              <a:t/>
            </a:r>
            <a:br>
              <a:rPr lang="en-US" sz="4000" dirty="0">
                <a:latin typeface="Scotsdale" pitchFamily="2" charset="0"/>
              </a:rPr>
            </a:br>
            <a:r>
              <a:rPr lang="en-US" sz="5400" dirty="0">
                <a:latin typeface="BatmanForeverAlternate" pitchFamily="2" charset="0"/>
              </a:rPr>
              <a:t>Heaven vs. </a:t>
            </a:r>
            <a:r>
              <a:rPr lang="en-US" sz="5400" dirty="0" smtClean="0">
                <a:latin typeface="BatmanForeverAlternate" pitchFamily="2" charset="0"/>
              </a:rPr>
              <a:t>Hell  </a:t>
            </a:r>
            <a:br>
              <a:rPr lang="en-US" sz="5400" dirty="0" smtClean="0">
                <a:latin typeface="BatmanForeverAlternate" pitchFamily="2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thenaT" pitchFamily="18" charset="0"/>
              </a:rPr>
              <a:t>Places </a:t>
            </a:r>
            <a:r>
              <a:rPr lang="en-US" sz="2000" dirty="0">
                <a:solidFill>
                  <a:schemeClr val="bg1"/>
                </a:solidFill>
                <a:latin typeface="AthenaT" pitchFamily="18" charset="0"/>
              </a:rPr>
              <a:t>not easily accessible by man are regarded as the dwelling places of either the gods or demons</a:t>
            </a:r>
            <a:r>
              <a:rPr lang="en-US" sz="2000" dirty="0">
                <a:solidFill>
                  <a:schemeClr val="accent3"/>
                </a:solidFill>
                <a:latin typeface="AthenaT" pitchFamily="18" charset="0"/>
              </a:rPr>
              <a:t/>
            </a:r>
            <a:br>
              <a:rPr lang="en-US" sz="2000" dirty="0">
                <a:solidFill>
                  <a:schemeClr val="accent3"/>
                </a:solidFill>
                <a:latin typeface="AthenaT" pitchFamily="18" charset="0"/>
              </a:rPr>
            </a:br>
            <a:endParaRPr lang="en-US" sz="2000" dirty="0">
              <a:solidFill>
                <a:schemeClr val="accent3"/>
              </a:solidFill>
              <a:latin typeface="BatmanForeverAlternate" pitchFamily="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3858" y="2241357"/>
            <a:ext cx="4961802" cy="576262"/>
          </a:xfrm>
        </p:spPr>
        <p:txBody>
          <a:bodyPr/>
          <a:lstStyle/>
          <a:p>
            <a:r>
              <a:rPr lang="en-US" dirty="0" smtClean="0"/>
              <a:t>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3858" y="2817619"/>
            <a:ext cx="5386651" cy="3593571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endParaRPr lang="en-US" dirty="0">
              <a:latin typeface="AthenaT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AthenaT" pitchFamily="18" charset="0"/>
              </a:rPr>
              <a:t>The skies, clouds, or mountains house the gods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>
              <a:latin typeface="AthenaT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385358" y="2435970"/>
            <a:ext cx="4825159" cy="576262"/>
          </a:xfrm>
        </p:spPr>
        <p:txBody>
          <a:bodyPr/>
          <a:lstStyle/>
          <a:p>
            <a:pPr algn="r"/>
            <a:r>
              <a:rPr lang="en-US" dirty="0" smtClean="0"/>
              <a:t>Hell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208711" y="3179762"/>
            <a:ext cx="5647315" cy="3335338"/>
          </a:xfrm>
        </p:spPr>
        <p:txBody>
          <a:bodyPr/>
          <a:lstStyle/>
          <a:p>
            <a:r>
              <a:rPr lang="en-US" dirty="0">
                <a:latin typeface="AthenaT" pitchFamily="18" charset="0"/>
              </a:rPr>
              <a:t>Canyons, caves, and the inner earth play home to the evil forces of the world.</a:t>
            </a:r>
          </a:p>
          <a:p>
            <a:endParaRPr lang="en-US" dirty="0"/>
          </a:p>
        </p:txBody>
      </p:sp>
      <p:pic>
        <p:nvPicPr>
          <p:cNvPr id="8" name="Picture 6" descr="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859" y="3654929"/>
            <a:ext cx="3750096" cy="25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h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9124" y="3781714"/>
            <a:ext cx="385762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7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118" y="608012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Scotsdale" pitchFamily="2" charset="0"/>
              </a:rPr>
              <a:t>Symbolic Archetypes: </a:t>
            </a:r>
            <a:br>
              <a:rPr lang="en-US" sz="4000" dirty="0">
                <a:latin typeface="Scotsdale" pitchFamily="2" charset="0"/>
              </a:rPr>
            </a:br>
            <a:r>
              <a:rPr lang="en-US" sz="4000" dirty="0">
                <a:latin typeface="BatmanForeverAlternate" pitchFamily="2" charset="0"/>
              </a:rPr>
              <a:t>The Magic Weapon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27275"/>
            <a:ext cx="5384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Tekton Pro Ext" pitchFamily="34" charset="0"/>
              </a:rPr>
              <a:t>A symbol of the hero’s extraordinary quality</a:t>
            </a:r>
          </a:p>
          <a:p>
            <a:pPr eaLnBrk="1" hangingPunct="1">
              <a:defRPr/>
            </a:pPr>
            <a:endParaRPr lang="en-US" sz="2400" dirty="0"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Tekton Pro Ext" pitchFamily="34" charset="0"/>
              </a:rPr>
              <a:t>No other can use it to its full potential</a:t>
            </a:r>
          </a:p>
          <a:p>
            <a:pPr eaLnBrk="1" hangingPunct="1">
              <a:defRPr/>
            </a:pPr>
            <a:endParaRPr lang="en-US" sz="2400" dirty="0"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Tekton Pro Ext" pitchFamily="34" charset="0"/>
              </a:rPr>
              <a:t>Traditionally given by a mentor</a:t>
            </a:r>
          </a:p>
          <a:p>
            <a:pPr eaLnBrk="1" hangingPunct="1">
              <a:defRPr/>
            </a:pPr>
            <a:endParaRPr lang="en-US" sz="2400" dirty="0">
              <a:latin typeface="Tekton Pro Ext" pitchFamily="34" charset="0"/>
            </a:endParaRPr>
          </a:p>
        </p:txBody>
      </p:sp>
      <p:pic>
        <p:nvPicPr>
          <p:cNvPr id="38916" name="Picture 4" descr="swo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8954" y="2209800"/>
            <a:ext cx="37846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0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6581" y="852055"/>
            <a:ext cx="4831773" cy="17144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200" dirty="0">
                <a:latin typeface="Caesar" pitchFamily="2" charset="0"/>
              </a:rPr>
              <a:t>Symbolic Archetypes:</a:t>
            </a:r>
            <a:r>
              <a:rPr lang="en-US" sz="4000" dirty="0">
                <a:latin typeface="Caesar" pitchFamily="2" charset="0"/>
              </a:rPr>
              <a:t/>
            </a:r>
            <a:br>
              <a:rPr lang="en-US" sz="4000" dirty="0">
                <a:latin typeface="Caesar" pitchFamily="2" charset="0"/>
              </a:rPr>
            </a:br>
            <a:r>
              <a:rPr lang="en-US" sz="5000" dirty="0">
                <a:latin typeface="BatmanForeverAlternate" pitchFamily="2" charset="0"/>
              </a:rPr>
              <a:t>Innate Wisdom vs. Educated Stupidity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06581" y="2566554"/>
            <a:ext cx="4675910" cy="33770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Some characters are more experienced and in turn have a mystique wisdom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Other characters are educated, powerful, and often times…stupid.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 wise one is usually an assistant while the stupid-smarty is a leader</a:t>
            </a:r>
          </a:p>
        </p:txBody>
      </p:sp>
      <p:pic>
        <p:nvPicPr>
          <p:cNvPr id="5" name="Picture Placeholder 4" descr="Bruce Wayn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r="2304"/>
          <a:stretch>
            <a:fillRect/>
          </a:stretch>
        </p:blipFill>
        <p:spPr>
          <a:xfrm>
            <a:off x="6340054" y="3017243"/>
            <a:ext cx="2710428" cy="3736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Alf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050482" y="3017243"/>
            <a:ext cx="2727760" cy="3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16436" y="1366403"/>
            <a:ext cx="4686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Though they work as a team, Alfred is wise with experience while Bruce Wayne is a college graduate who has a knack for flying by the seat of his pants despite his butler’s advice. </a:t>
            </a:r>
          </a:p>
        </p:txBody>
      </p:sp>
    </p:spTree>
    <p:extLst>
      <p:ext uri="{BB962C8B-B14F-4D97-AF65-F5344CB8AC3E}">
        <p14:creationId xmlns:p14="http://schemas.microsoft.com/office/powerpoint/2010/main" val="27550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3064" y="716974"/>
            <a:ext cx="4104409" cy="1122218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Scotsdale" pitchFamily="2" charset="0"/>
              </a:rPr>
              <a:t>Symbolic Archetypes:</a:t>
            </a:r>
            <a:r>
              <a:rPr lang="en-US" sz="4000" dirty="0">
                <a:latin typeface="Scotsdale" pitchFamily="2" charset="0"/>
              </a:rPr>
              <a:t/>
            </a:r>
            <a:br>
              <a:rPr lang="en-US" sz="4000" dirty="0">
                <a:latin typeface="Scotsdale" pitchFamily="2" charset="0"/>
              </a:rPr>
            </a:br>
            <a:r>
              <a:rPr lang="en-US" sz="4800" dirty="0">
                <a:latin typeface="BatmanForeverAlternate" pitchFamily="2" charset="0"/>
              </a:rPr>
              <a:t>Haven vs. Wilderness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3064" y="1839192"/>
            <a:ext cx="3917371" cy="439535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Places of safety contrast with the unknown threatening forces of the wilderness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Heroes often must return to a safe haven in order to regain health or supplies</a:t>
            </a:r>
          </a:p>
        </p:txBody>
      </p:sp>
      <p:pic>
        <p:nvPicPr>
          <p:cNvPr id="5" name="Content Placeholder 4" descr="batca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8745" y="335973"/>
            <a:ext cx="2930451" cy="4419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log ca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79196" y="3390137"/>
            <a:ext cx="3712804" cy="34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718" y="768928"/>
            <a:ext cx="3948546" cy="768928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latin typeface="Caesar" pitchFamily="2" charset="0"/>
              </a:rPr>
              <a:t>Symbolic </a:t>
            </a:r>
            <a:r>
              <a:rPr lang="en-US" sz="2200" dirty="0">
                <a:latin typeface="Caesar" pitchFamily="2" charset="0"/>
              </a:rPr>
              <a:t>Archetypes:</a:t>
            </a:r>
            <a:r>
              <a:rPr lang="en-US" sz="4000" dirty="0">
                <a:latin typeface="Caesar" pitchFamily="2" charset="0"/>
              </a:rPr>
              <a:t/>
            </a:r>
            <a:br>
              <a:rPr lang="en-US" sz="4000" dirty="0">
                <a:latin typeface="Caesar" pitchFamily="2" charset="0"/>
              </a:rPr>
            </a:br>
            <a:r>
              <a:rPr lang="en-US" sz="3600" dirty="0">
                <a:latin typeface="BatmanForeverAlternate" pitchFamily="2" charset="0"/>
              </a:rPr>
              <a:t>Supernatural Intervention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5018" y="1537856"/>
            <a:ext cx="3636818" cy="4655126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God or gods intervene in a given situation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gods will often favor the hero but occasionally they do not.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This is seen throughout Greek Mythology as well as most practiced religions</a:t>
            </a:r>
          </a:p>
        </p:txBody>
      </p:sp>
      <p:pic>
        <p:nvPicPr>
          <p:cNvPr id="5" name="Content Placeholder 4" descr="Jesus cal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5030" y="301336"/>
            <a:ext cx="3352008" cy="4045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http://macbethvstlk.weebly.com/uploads/1/3/0/9/13091053/3472744.gif?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38" y="2324100"/>
            <a:ext cx="32289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Scotsdale" pitchFamily="2" charset="0"/>
              </a:rPr>
              <a:t>Symbolic Archetypes: </a:t>
            </a:r>
            <a:br>
              <a:rPr lang="en-US" sz="4000">
                <a:latin typeface="Scotsdale" pitchFamily="2" charset="0"/>
              </a:rPr>
            </a:br>
            <a:r>
              <a:rPr lang="en-US" smtClean="0">
                <a:latin typeface="BatmanForeverAlternate" pitchFamily="2" charset="0"/>
              </a:rPr>
              <a:t>Fire vs. Ice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417" y="2167081"/>
            <a:ext cx="8825659" cy="3807691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400" dirty="0" smtClean="0"/>
              <a:t>Typically, fire represents knowledge, light, life, 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fertility and (re)birth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Ice will usually represent a deserted place, </a:t>
            </a: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	ignorance, sterility, and death</a:t>
            </a:r>
          </a:p>
        </p:txBody>
      </p:sp>
      <p:pic>
        <p:nvPicPr>
          <p:cNvPr id="4" name="Picture 4" descr="fire_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1574" y="2028536"/>
            <a:ext cx="4829175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39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BatmanForeverAlternate" pitchFamily="2" charset="0"/>
              </a:rPr>
              <a:t>Symbolic Archetypes</a:t>
            </a:r>
            <a:r>
              <a:rPr lang="en-US" sz="4000"/>
              <a:t>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>
                <a:latin typeface="Tekton Pro Ext" pitchFamily="34" charset="0"/>
              </a:rPr>
              <a:t>Let’s Review. Symbolic Archetypes represent a specific person, act, deed, place  or conflict.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2400">
              <a:latin typeface="Tekton Pro Ext" pitchFamily="34" charset="0"/>
            </a:endParaRPr>
          </a:p>
          <a:p>
            <a:pPr algn="ctr" eaLnBrk="1" hangingPunct="1">
              <a:defRPr/>
            </a:pPr>
            <a:r>
              <a:rPr lang="en-US" sz="3200">
                <a:latin typeface="Bremen Bd BT" pitchFamily="82" charset="0"/>
              </a:rPr>
              <a:t>Symbolic Archetypes Include: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200">
              <a:latin typeface="Bremen Bd BT" pitchFamily="82" charset="0"/>
            </a:endParaRP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Myriad Pro" pitchFamily="34" charset="0"/>
              </a:rPr>
              <a:t>Light vs. Darkness</a:t>
            </a:r>
          </a:p>
          <a:p>
            <a:pPr eaLnBrk="1" hangingPunct="1">
              <a:defRPr/>
            </a:pPr>
            <a:r>
              <a:rPr lang="en-US" smtClean="0">
                <a:latin typeface="Myriad Pro" pitchFamily="34" charset="0"/>
              </a:rPr>
              <a:t>Water vs. Desert</a:t>
            </a:r>
          </a:p>
          <a:p>
            <a:pPr eaLnBrk="1" hangingPunct="1">
              <a:defRPr/>
            </a:pPr>
            <a:r>
              <a:rPr lang="en-US" smtClean="0">
                <a:latin typeface="Myriad Pro" pitchFamily="34" charset="0"/>
              </a:rPr>
              <a:t>Heaven vs. Hell</a:t>
            </a:r>
          </a:p>
          <a:p>
            <a:pPr eaLnBrk="1" hangingPunct="1">
              <a:defRPr/>
            </a:pPr>
            <a:r>
              <a:rPr lang="en-US" smtClean="0">
                <a:latin typeface="Myriad Pro" pitchFamily="34" charset="0"/>
              </a:rPr>
              <a:t>Innate Wisdom vs. Educated Stupidity</a:t>
            </a:r>
          </a:p>
          <a:p>
            <a:pPr eaLnBrk="1" hangingPunct="1">
              <a:defRPr/>
            </a:pPr>
            <a:r>
              <a:rPr lang="en-US" smtClean="0">
                <a:latin typeface="Myriad Pro" pitchFamily="34" charset="0"/>
              </a:rPr>
              <a:t>Haven vs. Wilderness</a:t>
            </a:r>
          </a:p>
          <a:p>
            <a:pPr eaLnBrk="1" hangingPunct="1">
              <a:defRPr/>
            </a:pPr>
            <a:r>
              <a:rPr lang="en-US" smtClean="0">
                <a:latin typeface="Myriad Pro" pitchFamily="34" charset="0"/>
              </a:rPr>
              <a:t>Supernatural Intervention</a:t>
            </a:r>
          </a:p>
          <a:p>
            <a:pPr eaLnBrk="1" hangingPunct="1">
              <a:defRPr/>
            </a:pPr>
            <a:r>
              <a:rPr lang="en-US" smtClean="0">
                <a:latin typeface="Myriad Pro" pitchFamily="34" charset="0"/>
              </a:rPr>
              <a:t>Fire vs. Ice</a:t>
            </a:r>
          </a:p>
        </p:txBody>
      </p:sp>
    </p:spTree>
    <p:extLst>
      <p:ext uri="{BB962C8B-B14F-4D97-AF65-F5344CB8AC3E}">
        <p14:creationId xmlns:p14="http://schemas.microsoft.com/office/powerpoint/2010/main" val="209975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-1" y="0"/>
            <a:ext cx="10453255" cy="6858000"/>
          </a:xfrm>
        </p:spPr>
        <p:txBody>
          <a:bodyPr>
            <a:normAutofit/>
          </a:bodyPr>
          <a:lstStyle/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There is no such thing as a completely original idea.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Certain symbols mean the same thing to everyone.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Everyone can agree on what is right and what is wrong.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Everyone is capable of doing evil.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Symbols and dreams mean different things to every person.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There is a knowledge we are all born with that influences our experiences and behavior.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People have been acting the same way since time began.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Human behavior is the same across different cultures.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Stereotypes are real and valid.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Every story contains the same characters.</a:t>
            </a:r>
          </a:p>
        </p:txBody>
      </p:sp>
    </p:spTree>
    <p:extLst>
      <p:ext uri="{BB962C8B-B14F-4D97-AF65-F5344CB8AC3E}">
        <p14:creationId xmlns:p14="http://schemas.microsoft.com/office/powerpoint/2010/main" val="1699819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928" y="973667"/>
            <a:ext cx="9518072" cy="9070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BatmanForeverAlternate" pitchFamily="2" charset="0"/>
              </a:rPr>
              <a:t>Character </a:t>
            </a:r>
            <a:r>
              <a:rPr lang="en-US" dirty="0" smtClean="0">
                <a:latin typeface="BatmanForeverAlternate" pitchFamily="2" charset="0"/>
              </a:rPr>
              <a:t>Archetypes</a:t>
            </a:r>
            <a:br>
              <a:rPr lang="en-US" dirty="0" smtClean="0">
                <a:latin typeface="BatmanForeverAlternate" pitchFamily="2" charset="0"/>
              </a:rPr>
            </a:br>
            <a:r>
              <a:rPr lang="en-US" sz="1800" dirty="0" smtClean="0"/>
              <a:t>A </a:t>
            </a:r>
            <a:r>
              <a:rPr lang="en-US" sz="1800" dirty="0"/>
              <a:t>person or being that serves as a representative of a greater ideal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BatmanForeverAlternate" pitchFamily="2" charset="0"/>
            </a:endParaRP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8928" y="2603500"/>
            <a:ext cx="5211184" cy="3797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Bremen Bd BT" pitchFamily="82" charset="0"/>
              </a:rPr>
              <a:t>Character Archetypes include the following: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Unfaithful Wife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Temptress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Star-Crossed Lovers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Damsel In Distress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The Scapegoat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The Devil Figure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The Creature of Nightmares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Friendly Beast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208712" y="2603500"/>
            <a:ext cx="5200506" cy="366221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Hero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Mentor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Young man from the Provinces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Initiates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Hunting Group of Companions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Loyal Retainers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Outcast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Evil Figure with the Ultimately Good Heart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Earthmother</a:t>
            </a: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87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41495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Scotsdale" pitchFamily="2" charset="0"/>
              </a:rPr>
              <a:t>Character Archetypes</a:t>
            </a:r>
            <a:r>
              <a:rPr lang="en-US" sz="3200" dirty="0">
                <a:latin typeface="Caesar" pitchFamily="2" charset="0"/>
              </a:rPr>
              <a:t>:</a:t>
            </a:r>
            <a:r>
              <a:rPr lang="en-US" dirty="0" smtClean="0"/>
              <a:t> </a:t>
            </a:r>
            <a:r>
              <a:rPr lang="en-US" sz="5400" dirty="0" smtClean="0">
                <a:latin typeface="BatmanForeverAlternate" pitchFamily="2" charset="0"/>
              </a:rPr>
              <a:t>The Hero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09855" y="2415472"/>
            <a:ext cx="4914899" cy="416702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Myriad Pro" pitchFamily="34" charset="0"/>
              </a:rPr>
              <a:t>Traditionally the protagonist of a story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Myriad Pro" pitchFamily="34" charset="0"/>
              </a:rPr>
              <a:t>Often his past is a mystery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Myriad Pro" pitchFamily="34" charset="0"/>
              </a:rPr>
              <a:t>He is the champion, king, leader or savior of many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Myriad Pro" pitchFamily="34" charset="0"/>
              </a:rPr>
              <a:t>Endures pain and sorrow that all lead to a greater </a:t>
            </a:r>
            <a:r>
              <a:rPr lang="en-US" sz="2800" dirty="0" smtClean="0">
                <a:latin typeface="Myriad Pro" pitchFamily="34" charset="0"/>
              </a:rPr>
              <a:t>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Myriad Pro" pitchFamily="34" charset="0"/>
              </a:rPr>
              <a:t>Typically must go on a great journey</a:t>
            </a:r>
            <a:endParaRPr lang="en-US" sz="2800" dirty="0">
              <a:latin typeface="Myriad Pro" pitchFamily="34" charset="0"/>
            </a:endParaRPr>
          </a:p>
        </p:txBody>
      </p:sp>
      <p:pic>
        <p:nvPicPr>
          <p:cNvPr id="51204" name="Picture 4" descr="Bat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3326" y="2182091"/>
            <a:ext cx="2743201" cy="4400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17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/>
              <a:t> </a:t>
            </a:r>
            <a:r>
              <a:rPr lang="en-US" sz="5400" dirty="0">
                <a:latin typeface="BatmanForeverAlternate" pitchFamily="2" charset="0"/>
              </a:rPr>
              <a:t>Mentor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54827"/>
            <a:ext cx="5105400" cy="4333299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Serve as a teacher or </a:t>
            </a:r>
            <a:r>
              <a:rPr lang="en-US" sz="2800" dirty="0"/>
              <a:t>counselor to the initiate or future </a:t>
            </a:r>
            <a:r>
              <a:rPr lang="en-US" sz="2800" dirty="0" smtClean="0"/>
              <a:t>hero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Role </a:t>
            </a:r>
            <a:r>
              <a:rPr lang="en-US" sz="2800" dirty="0" smtClean="0"/>
              <a:t>Model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Sometimes a Father or Mother figure</a:t>
            </a:r>
          </a:p>
        </p:txBody>
      </p:sp>
      <p:pic>
        <p:nvPicPr>
          <p:cNvPr id="3076" name="Picture 4" descr="http://images2.fanpop.com/images/photos/7800000/The-jungle-book-Friends-forever-disney-7893359-432-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8" y="2452254"/>
            <a:ext cx="3656448" cy="39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/>
              <a:t> </a:t>
            </a:r>
            <a:r>
              <a:rPr lang="en-US" sz="5400" dirty="0">
                <a:latin typeface="BatmanForeverAlternate" pitchFamily="2" charset="0"/>
              </a:rPr>
              <a:t>The Initiates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3509" y="2335790"/>
            <a:ext cx="5157355" cy="421899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Young heroes who must </a:t>
            </a:r>
            <a:r>
              <a:rPr lang="en-US" sz="2800" dirty="0"/>
              <a:t>endure training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Must complete some type of quest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They are Innocent and often wear white</a:t>
            </a:r>
          </a:p>
        </p:txBody>
      </p:sp>
      <p:pic>
        <p:nvPicPr>
          <p:cNvPr id="53252" name="Picture 4" descr="luke_skywal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0510" y="2335789"/>
            <a:ext cx="3117272" cy="43658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24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92114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>
                <a:latin typeface="Bremen Bd BT" pitchFamily="82" charset="0"/>
              </a:rPr>
              <a:t> </a:t>
            </a:r>
            <a:br>
              <a:rPr lang="en-US" sz="4000" dirty="0">
                <a:latin typeface="Bremen Bd BT" pitchFamily="82" charset="0"/>
              </a:rPr>
            </a:br>
            <a:r>
              <a:rPr lang="en-US" sz="5400" dirty="0">
                <a:latin typeface="BatmanForeverAlternate" pitchFamily="2" charset="0"/>
              </a:rPr>
              <a:t>Young man from the </a:t>
            </a:r>
            <a:r>
              <a:rPr lang="en-US" sz="5400" dirty="0" smtClean="0">
                <a:latin typeface="BatmanForeverAlternate" pitchFamily="2" charset="0"/>
              </a:rPr>
              <a:t>Provinces</a:t>
            </a:r>
            <a:endParaRPr lang="en-US" sz="5400" dirty="0">
              <a:latin typeface="BatmanForeverAlternate" pitchFamily="2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4563" y="2458894"/>
            <a:ext cx="5101937" cy="41284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 hero is spirited away as a young man and raised by strangers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Later returns home where he is a stranger who looks to find a solution to problems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pic>
        <p:nvPicPr>
          <p:cNvPr id="54276" name="Picture 4" descr="200px-Braveheart_i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1690" y="2306782"/>
            <a:ext cx="2951956" cy="42805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0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5462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>
                <a:latin typeface="Bremen Bd BT" pitchFamily="82" charset="0"/>
              </a:rPr>
              <a:t>Character Archetypes:</a:t>
            </a:r>
            <a:r>
              <a:rPr lang="en-US" sz="2800" dirty="0">
                <a:latin typeface="Bremen Bd BT" pitchFamily="82" charset="0"/>
              </a:rPr>
              <a:t/>
            </a:r>
            <a:br>
              <a:rPr lang="en-US" sz="2800" dirty="0">
                <a:latin typeface="Bremen Bd BT" pitchFamily="82" charset="0"/>
              </a:rPr>
            </a:br>
            <a:r>
              <a:rPr lang="en-US" sz="4000" dirty="0"/>
              <a:t> </a:t>
            </a:r>
            <a:r>
              <a:rPr lang="en-US" sz="5400" dirty="0" smtClean="0">
                <a:latin typeface="BatmanForeverAlternate" pitchFamily="2" charset="0"/>
              </a:rPr>
              <a:t>Naïve Youngster from the Country</a:t>
            </a:r>
            <a:endParaRPr lang="en-US" sz="5400" dirty="0">
              <a:latin typeface="BatmanForeverAlternate" pitchFamily="2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9318" y="2639291"/>
            <a:ext cx="5060373" cy="3823422"/>
          </a:xfrm>
        </p:spPr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usually leaves the country and is exposed to more complicated, dangerous </a:t>
            </a:r>
            <a:r>
              <a:rPr lang="en-US" sz="2800" dirty="0" smtClean="0"/>
              <a:t>world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/>
              <a:t>o</a:t>
            </a:r>
            <a:r>
              <a:rPr lang="en-US" sz="2800" dirty="0" smtClean="0"/>
              <a:t>ften relies on a mentor</a:t>
            </a:r>
            <a:endParaRPr lang="en-US" sz="2800" dirty="0"/>
          </a:p>
        </p:txBody>
      </p:sp>
      <p:pic>
        <p:nvPicPr>
          <p:cNvPr id="7" name="Picture 4" descr="http://images2.fanpop.com/images/photos/7800000/The-jungle-book-Friends-forever-disney-7893359-432-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64" y="2640013"/>
            <a:ext cx="3521122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7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27196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/>
              <a:t> </a:t>
            </a:r>
            <a:r>
              <a:rPr lang="en-US" sz="5400" dirty="0" err="1">
                <a:latin typeface="BatmanForeverAlternate" pitchFamily="2" charset="0"/>
              </a:rPr>
              <a:t>Earthmother</a:t>
            </a:r>
            <a:endParaRPr lang="en-US" sz="5400" dirty="0">
              <a:latin typeface="BatmanForeverAlternate" pitchFamily="2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2327275"/>
            <a:ext cx="5384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Myriad Pro" pitchFamily="34" charset="0"/>
              </a:rPr>
              <a:t>Symbolic of abundance, fertility, and knowledge</a:t>
            </a:r>
          </a:p>
          <a:p>
            <a:pPr eaLnBrk="1" hangingPunct="1">
              <a:defRPr/>
            </a:pPr>
            <a:endParaRPr lang="en-US" sz="2800" dirty="0">
              <a:latin typeface="Myriad Pro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Myriad Pro" pitchFamily="34" charset="0"/>
              </a:rPr>
              <a:t>Offers spiritual and emotional advice or nourishment to those she meets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8638" y="2813049"/>
            <a:ext cx="5160971" cy="30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3287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/>
              <a:t> </a:t>
            </a:r>
            <a:r>
              <a:rPr lang="en-US" sz="5400" dirty="0">
                <a:latin typeface="BatmanForeverAlternate" pitchFamily="2" charset="0"/>
              </a:rPr>
              <a:t>Temptress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1892" y="2358736"/>
            <a:ext cx="4898808" cy="40316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Sensuous with </a:t>
            </a:r>
            <a:r>
              <a:rPr lang="en-US" sz="2400" dirty="0" smtClean="0">
                <a:solidFill>
                  <a:schemeClr val="tx1"/>
                </a:solidFill>
              </a:rPr>
              <a:t>beauty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/>
              <a:t>The hero is physically attracted to her but she will ultimately bring about his downfall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6146" name="Picture 2" descr="http://img2.wikia.nocookie.net/__cb20120421212012/batman/images/3/3a/305655-191563-poison-ivy_super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91" y="2030586"/>
            <a:ext cx="3595254" cy="46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5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983" y="464850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>
                <a:latin typeface="Bremen Bd BT" pitchFamily="82" charset="0"/>
              </a:rPr>
              <a:t> </a:t>
            </a:r>
            <a:br>
              <a:rPr lang="en-US" sz="4000" dirty="0">
                <a:latin typeface="Bremen Bd BT" pitchFamily="82" charset="0"/>
              </a:rPr>
            </a:br>
            <a:r>
              <a:rPr lang="en-US" sz="5400" dirty="0">
                <a:latin typeface="BatmanForeverAlternate" pitchFamily="2" charset="0"/>
              </a:rPr>
              <a:t>The Unfaithful Wife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6864" y="2234046"/>
            <a:ext cx="5384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Woman, married to a man </a:t>
            </a:r>
            <a:r>
              <a:rPr lang="en-US" sz="2800" dirty="0"/>
              <a:t>she sees dull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Attracted to a more interesting or handsome man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Commits an act of Infidelity</a:t>
            </a:r>
          </a:p>
        </p:txBody>
      </p:sp>
      <p:pic>
        <p:nvPicPr>
          <p:cNvPr id="58372" name="Picture 7" descr="Helen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318" y="2643883"/>
            <a:ext cx="5096465" cy="34763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4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91" y="527196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>
                <a:latin typeface="Bremen Bd BT" pitchFamily="82" charset="0"/>
              </a:rPr>
              <a:t> </a:t>
            </a:r>
            <a:br>
              <a:rPr lang="en-US" sz="4000" dirty="0">
                <a:latin typeface="Bremen Bd BT" pitchFamily="82" charset="0"/>
              </a:rPr>
            </a:br>
            <a:r>
              <a:rPr lang="en-US" sz="5400" dirty="0">
                <a:latin typeface="BatmanForeverAlternate" pitchFamily="2" charset="0"/>
              </a:rPr>
              <a:t>Damsel in Distress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07282" y="2398371"/>
            <a:ext cx="4935682" cy="407499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Vulnerable </a:t>
            </a:r>
            <a:r>
              <a:rPr lang="en-US" sz="2800" dirty="0"/>
              <a:t>woman who must be rescued by the hero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She is often used as bait to trap the hero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59396" name="Picture 4" descr="Mary Jane Wat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2609" y="2398370"/>
            <a:ext cx="3888943" cy="4074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00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an Archetype?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 original model which other things are similarly patterned after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An image, story pattern, character type, representation, or recurring idea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Evokes strong associations to the reader or observer</a:t>
            </a:r>
          </a:p>
        </p:txBody>
      </p:sp>
    </p:spTree>
    <p:extLst>
      <p:ext uri="{BB962C8B-B14F-4D97-AF65-F5344CB8AC3E}">
        <p14:creationId xmlns:p14="http://schemas.microsoft.com/office/powerpoint/2010/main" val="9594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68759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>
                <a:latin typeface="Bremen Bd BT" pitchFamily="82" charset="0"/>
              </a:rPr>
              <a:t> </a:t>
            </a:r>
            <a:br>
              <a:rPr lang="en-US" sz="4000" dirty="0">
                <a:latin typeface="Bremen Bd BT" pitchFamily="82" charset="0"/>
              </a:rPr>
            </a:br>
            <a:r>
              <a:rPr lang="en-US" sz="4000" dirty="0">
                <a:latin typeface="BatmanForeverAlternate" pitchFamily="2" charset="0"/>
              </a:rPr>
              <a:t>Star</a:t>
            </a:r>
            <a:r>
              <a:rPr lang="en-US" sz="5400" dirty="0">
                <a:latin typeface="BatmanForeverAlternate" pitchFamily="2" charset="0"/>
              </a:rPr>
              <a:t>-Crossed Lovers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0882" y="2534805"/>
            <a:ext cx="4402282" cy="37413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These two characters are engaged in a love affair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Fated to end tragically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Society, family, or friends do not approve of the relationship</a:t>
            </a:r>
          </a:p>
        </p:txBody>
      </p:sp>
      <p:pic>
        <p:nvPicPr>
          <p:cNvPr id="60420" name="Picture 4" descr="Romeo &amp; Julie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2649105"/>
            <a:ext cx="4572000" cy="333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5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>
                <a:latin typeface="Bremen Bd BT" pitchFamily="82" charset="0"/>
              </a:rPr>
              <a:t> </a:t>
            </a:r>
            <a:br>
              <a:rPr lang="en-US" sz="4000" dirty="0">
                <a:latin typeface="Bremen Bd BT" pitchFamily="82" charset="0"/>
              </a:rPr>
            </a:br>
            <a:r>
              <a:rPr lang="en-US" sz="5400" dirty="0">
                <a:latin typeface="BatmanForeverAlternate" pitchFamily="2" charset="0"/>
              </a:rPr>
              <a:t>Loyal Retainers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7755" y="2400299"/>
            <a:ext cx="4509654" cy="40316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Somewhat heroic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Similar to a servant with hero like qualities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Duty: Protect the Hero</a:t>
            </a:r>
          </a:p>
        </p:txBody>
      </p:sp>
      <p:pic>
        <p:nvPicPr>
          <p:cNvPr id="61444" name="Picture 4" descr="s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9627" y="2653146"/>
            <a:ext cx="4249882" cy="33578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333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0772" y="589542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>
                <a:latin typeface="Bremen Bd BT" pitchFamily="82" charset="0"/>
              </a:rPr>
              <a:t> </a:t>
            </a:r>
            <a:br>
              <a:rPr lang="en-US" sz="4000" dirty="0">
                <a:latin typeface="Bremen Bd BT" pitchFamily="82" charset="0"/>
              </a:rPr>
            </a:br>
            <a:r>
              <a:rPr lang="en-US" sz="5400" dirty="0">
                <a:latin typeface="BatmanForeverAlternate" pitchFamily="2" charset="0"/>
              </a:rPr>
              <a:t>The Outcast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27172" y="2337953"/>
            <a:ext cx="5001491" cy="396240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Banished by Society </a:t>
            </a:r>
            <a:r>
              <a:rPr lang="en-US" sz="2800" dirty="0"/>
              <a:t>or a social group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Destined to become a wanderer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Moves from place to place</a:t>
            </a:r>
          </a:p>
        </p:txBody>
      </p:sp>
      <p:pic>
        <p:nvPicPr>
          <p:cNvPr id="62468" name="Picture 4" descr="hanco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8246" y="2261754"/>
            <a:ext cx="3382963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>
                <a:latin typeface="Bremen Bd BT" pitchFamily="82" charset="0"/>
              </a:rPr>
              <a:t> </a:t>
            </a:r>
            <a:br>
              <a:rPr lang="en-US" sz="4000" dirty="0">
                <a:latin typeface="Bremen Bd BT" pitchFamily="82" charset="0"/>
              </a:rPr>
            </a:br>
            <a:r>
              <a:rPr lang="en-US" sz="5400" dirty="0" smtClean="0">
                <a:latin typeface="BatmanForeverAlternate" pitchFamily="2" charset="0"/>
              </a:rPr>
              <a:t>Monster</a:t>
            </a:r>
            <a:endParaRPr lang="en-US" sz="5400" dirty="0">
              <a:latin typeface="BatmanForeverAlternate" pitchFamily="2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76463"/>
            <a:ext cx="5384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Monster usually summoned from the deepest, darkest parts of the mind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Threatens the life of the hero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Often a perverse or desecrate form of human</a:t>
            </a:r>
          </a:p>
        </p:txBody>
      </p:sp>
      <p:pic>
        <p:nvPicPr>
          <p:cNvPr id="7170" name="Picture 2" descr="http://littlewolfblog.files.wordpress.com/2010/12/cyclo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2359746"/>
            <a:ext cx="5129645" cy="38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6414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>
                <a:latin typeface="Bremen Bd BT" pitchFamily="82" charset="0"/>
              </a:rPr>
              <a:t> </a:t>
            </a:r>
            <a:br>
              <a:rPr lang="en-US" sz="4000" dirty="0">
                <a:latin typeface="Bremen Bd BT" pitchFamily="82" charset="0"/>
              </a:rPr>
            </a:br>
            <a:r>
              <a:rPr lang="en-US" sz="5400" dirty="0">
                <a:latin typeface="BatmanForeverAlternate" pitchFamily="2" charset="0"/>
              </a:rPr>
              <a:t>The Scapegoat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418195"/>
            <a:ext cx="5084618" cy="397221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Human or Animal 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Public Death is a sin of the community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Death makes him a more powerful force than when he lived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61" y="2522104"/>
            <a:ext cx="4720855" cy="3577359"/>
          </a:xfrm>
        </p:spPr>
      </p:pic>
    </p:spTree>
    <p:extLst>
      <p:ext uri="{BB962C8B-B14F-4D97-AF65-F5344CB8AC3E}">
        <p14:creationId xmlns:p14="http://schemas.microsoft.com/office/powerpoint/2010/main" val="35869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5319" y="620714"/>
            <a:ext cx="10972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Bremen Bd BT" pitchFamily="82" charset="0"/>
              </a:rPr>
              <a:t>Character Archetypes: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5400" dirty="0">
                <a:latin typeface="BatmanForeverAlternate" pitchFamily="2" charset="0"/>
              </a:rPr>
              <a:t>Devil Figure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5319" y="2140528"/>
            <a:ext cx="5384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Evil Incarnate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Offers Worldly Goods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Will tempt, cheat, steal, lie, and destroy anyone or anything he comes into contact with</a:t>
            </a:r>
          </a:p>
        </p:txBody>
      </p:sp>
      <p:pic>
        <p:nvPicPr>
          <p:cNvPr id="67588" name="Picture 4" descr="Hitl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9268" y="1885445"/>
            <a:ext cx="1697038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9" name="Picture 6" descr="Jok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5455" y="1885445"/>
            <a:ext cx="1824038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0" name="Picture 8" descr="sa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73" y="4199515"/>
            <a:ext cx="195738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9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Bremen Bd BT" pitchFamily="82" charset="0"/>
              </a:rPr>
              <a:t>Let’s Review! </a:t>
            </a:r>
            <a:br>
              <a:rPr lang="en-US">
                <a:latin typeface="Bremen Bd BT" pitchFamily="82" charset="0"/>
              </a:rPr>
            </a:br>
            <a:r>
              <a:rPr lang="en-US" sz="2800">
                <a:latin typeface="Bremen Bd BT" pitchFamily="82" charset="0"/>
              </a:rPr>
              <a:t>Character Archetypes include the following…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4954" y="2603500"/>
            <a:ext cx="4825158" cy="358948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Temptress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Unfaithful wife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Star-Crossed Lovers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Damsel In Distress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The Scapegoat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The Devil Figure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The Creature of Nightmares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Friendly Beast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08712" y="2603500"/>
            <a:ext cx="4825159" cy="358948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</a:t>
            </a:r>
            <a:r>
              <a:rPr lang="en-US" sz="2400" dirty="0"/>
              <a:t>Hero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Mentor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Young man from the Provinces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Initiates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Hunting Group of Companions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Loyal Retainers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Outcast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Evil Figure with the Ultimately Good Heart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/>
              <a:t>Earthmother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248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thenaT" pitchFamily="18" charset="0"/>
              </a:rPr>
              <a:t>An Archetype can be defined as…</a:t>
            </a:r>
            <a:endParaRPr lang="en-US" sz="4000" dirty="0">
              <a:latin typeface="AthenaT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800"/>
              <a:t>A shared idea with all humanity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An inherited part of the human being that connects us all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A constant and universal idea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Though it may differ from place to place, the concept is worldwide</a:t>
            </a:r>
          </a:p>
        </p:txBody>
      </p:sp>
    </p:spTree>
    <p:extLst>
      <p:ext uri="{BB962C8B-B14F-4D97-AF65-F5344CB8AC3E}">
        <p14:creationId xmlns:p14="http://schemas.microsoft.com/office/powerpoint/2010/main" val="3686472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Tekton Pro Ext" pitchFamily="34" charset="0"/>
              </a:rPr>
              <a:t>What kinds of Archetypes are there?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Myriad Pro" pitchFamily="34" charset="0"/>
              </a:rPr>
              <a:t>There are three main archetypes: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dirty="0">
                <a:latin typeface="AthenaT" pitchFamily="18" charset="0"/>
              </a:rPr>
              <a:t>Situational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dirty="0">
                <a:latin typeface="AthenaT" pitchFamily="18" charset="0"/>
              </a:rPr>
              <a:t>Symbolic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000" dirty="0">
                <a:latin typeface="AthenaT" pitchFamily="18" charset="0"/>
              </a:rPr>
              <a:t>Character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4000" dirty="0">
              <a:latin typeface="AthenaT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dirty="0"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06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Tekton Pro Ext" pitchFamily="34" charset="0"/>
              </a:rPr>
              <a:t>What is a Situational Archetype?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A given experience that a hero or character must endure to move from one place in life to the next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Actions and events that add to the plot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A common event seen throughout stories in may different genres</a:t>
            </a:r>
          </a:p>
        </p:txBody>
      </p:sp>
    </p:spTree>
    <p:extLst>
      <p:ext uri="{BB962C8B-B14F-4D97-AF65-F5344CB8AC3E}">
        <p14:creationId xmlns:p14="http://schemas.microsoft.com/office/powerpoint/2010/main" val="1130158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BatmanForeverAlternate" pitchFamily="2" charset="0"/>
              </a:rPr>
              <a:t>Situational Archetypes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6155" y="1587451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remen Bd BT" pitchFamily="82" charset="0"/>
              </a:rPr>
              <a:t>Situational Archetypes include the following:</a:t>
            </a:r>
          </a:p>
          <a:p>
            <a:pPr lvl="1" eaLnBrk="1" hangingPunct="1">
              <a:defRPr/>
            </a:pPr>
            <a:endParaRPr lang="en-US" sz="2800" dirty="0"/>
          </a:p>
          <a:p>
            <a:pPr lvl="1" eaLnBrk="1" hangingPunct="1">
              <a:defRPr/>
            </a:pPr>
            <a:endParaRPr lang="en-US" sz="2800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246909" y="2319721"/>
            <a:ext cx="842702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2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smtClean="0">
                <a:latin typeface="Scotsdale" pitchFamily="2" charset="0"/>
              </a:rPr>
              <a:t>The Quest							</a:t>
            </a:r>
            <a:endParaRPr lang="en-US" altLang="en-US" b="1" dirty="0">
              <a:latin typeface="Scotsdale" pitchFamily="2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smtClean="0">
                <a:latin typeface="Scotsdale" pitchFamily="2" charset="0"/>
              </a:rPr>
              <a:t>The </a:t>
            </a:r>
            <a:r>
              <a:rPr lang="en-US" altLang="en-US" b="1" dirty="0">
                <a:latin typeface="Scotsdale" pitchFamily="2" charset="0"/>
              </a:rPr>
              <a:t>Task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Scotsdale" pitchFamily="2" charset="0"/>
              </a:rPr>
              <a:t>The Initiation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Scotsdale" pitchFamily="2" charset="0"/>
              </a:rPr>
              <a:t>The Journey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Scotsdale" pitchFamily="2" charset="0"/>
              </a:rPr>
              <a:t>The </a:t>
            </a:r>
            <a:r>
              <a:rPr lang="en-US" altLang="en-US" b="1" dirty="0" smtClean="0">
                <a:latin typeface="Scotsdale" pitchFamily="2" charset="0"/>
              </a:rPr>
              <a:t>Fall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dirty="0">
              <a:latin typeface="Scotsdale" pitchFamily="2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dirty="0" smtClean="0">
              <a:latin typeface="Scotsdale" pitchFamily="2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smtClean="0">
                <a:latin typeface="Scotsdale" pitchFamily="2" charset="0"/>
              </a:rPr>
              <a:t>Death </a:t>
            </a:r>
            <a:r>
              <a:rPr lang="en-US" altLang="en-US" b="1" dirty="0">
                <a:latin typeface="Scotsdale" pitchFamily="2" charset="0"/>
              </a:rPr>
              <a:t>and </a:t>
            </a:r>
            <a:r>
              <a:rPr lang="en-US" altLang="en-US" b="1" dirty="0" smtClean="0">
                <a:latin typeface="Scotsdale" pitchFamily="2" charset="0"/>
              </a:rPr>
              <a:t>Rebirth</a:t>
            </a:r>
            <a:endParaRPr lang="en-US" altLang="en-US" b="1" dirty="0">
              <a:latin typeface="Scotsdale" pitchFamily="2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Scotsdale" pitchFamily="2" charset="0"/>
              </a:rPr>
              <a:t>Nature vs. Mechanistic World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Scotsdale" pitchFamily="2" charset="0"/>
              </a:rPr>
              <a:t>Good vs. Evil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Scotsdale" pitchFamily="2" charset="0"/>
              </a:rPr>
              <a:t>The Unhealable Wound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Scotsdale" pitchFamily="2" charset="0"/>
              </a:rPr>
              <a:t>The Ritual</a:t>
            </a:r>
          </a:p>
        </p:txBody>
      </p:sp>
    </p:spTree>
    <p:extLst>
      <p:ext uri="{BB962C8B-B14F-4D97-AF65-F5344CB8AC3E}">
        <p14:creationId xmlns:p14="http://schemas.microsoft.com/office/powerpoint/2010/main" val="15246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4399" y="716588"/>
            <a:ext cx="4508091" cy="155902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2200" dirty="0">
                <a:latin typeface="AthenaT" pitchFamily="18" charset="0"/>
              </a:rPr>
              <a:t>Situational Archetypes:</a:t>
            </a:r>
            <a:r>
              <a:rPr lang="en-US" sz="4000" dirty="0">
                <a:latin typeface="AthenaT" pitchFamily="18" charset="0"/>
              </a:rPr>
              <a:t/>
            </a:r>
            <a:br>
              <a:rPr lang="en-US" sz="4000" dirty="0">
                <a:latin typeface="AthenaT" pitchFamily="18" charset="0"/>
              </a:rPr>
            </a:br>
            <a:r>
              <a:rPr lang="en-US" sz="5400" dirty="0">
                <a:latin typeface="BatmanForeverAlternate" pitchFamily="2" charset="0"/>
              </a:rPr>
              <a:t>The Quest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07917" y="2400300"/>
            <a:ext cx="4218709" cy="34497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A quest describes a search for someone or something of great power or importance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Tekton Pro Ext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ekton Pro Ext" pitchFamily="34" charset="0"/>
              </a:rPr>
              <a:t>A quest is never easily accomplished and often includes near impossible challenges</a:t>
            </a:r>
          </a:p>
        </p:txBody>
      </p:sp>
      <p:pic>
        <p:nvPicPr>
          <p:cNvPr id="5" name="Picture 8" descr="Indiana Jones Raiders of the Lost Ar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3247"/>
          <a:stretch>
            <a:fillRect/>
          </a:stretch>
        </p:blipFill>
        <p:spPr>
          <a:xfrm>
            <a:off x="6400800" y="487829"/>
            <a:ext cx="4042063" cy="5726436"/>
          </a:xfrm>
          <a:prstGeom prst="roundRect">
            <a:avLst>
              <a:gd name="adj" fmla="val 1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1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968</TotalTime>
  <Words>1474</Words>
  <Application>Microsoft Office PowerPoint</Application>
  <PresentationFormat>Widescreen</PresentationFormat>
  <Paragraphs>319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Arial</vt:lpstr>
      <vt:lpstr>AthenaT</vt:lpstr>
      <vt:lpstr>BatmanForeverAlternate</vt:lpstr>
      <vt:lpstr>Bremen Bd BT</vt:lpstr>
      <vt:lpstr>Caesar</vt:lpstr>
      <vt:lpstr>Calibri</vt:lpstr>
      <vt:lpstr>Century Gothic</vt:lpstr>
      <vt:lpstr>CopperplateT</vt:lpstr>
      <vt:lpstr>MV Boli</vt:lpstr>
      <vt:lpstr>Myriad Pro</vt:lpstr>
      <vt:lpstr>Scotsdale</vt:lpstr>
      <vt:lpstr>Tekton Pro Ext</vt:lpstr>
      <vt:lpstr>Wingdings</vt:lpstr>
      <vt:lpstr>Wingdings 3</vt:lpstr>
      <vt:lpstr>Ion Boardroom</vt:lpstr>
      <vt:lpstr>Archetypes</vt:lpstr>
      <vt:lpstr>Agree or Disagree?</vt:lpstr>
      <vt:lpstr>PowerPoint Presentation</vt:lpstr>
      <vt:lpstr>What is an Archetype?</vt:lpstr>
      <vt:lpstr>An Archetype can be defined as…</vt:lpstr>
      <vt:lpstr>What kinds of Archetypes are there?</vt:lpstr>
      <vt:lpstr>What is a Situational Archetype?</vt:lpstr>
      <vt:lpstr>Situational Archetypes</vt:lpstr>
      <vt:lpstr>Situational Archetypes: The Quest</vt:lpstr>
      <vt:lpstr>Situational Archetypes: The Task</vt:lpstr>
      <vt:lpstr>Situational Archetypes:  The Initiation</vt:lpstr>
      <vt:lpstr>Situational Archetypes:  The Journey</vt:lpstr>
      <vt:lpstr>Situational Archetypes:  The Fall </vt:lpstr>
      <vt:lpstr>Situational Archetypes:  Death &amp; Rebirth</vt:lpstr>
      <vt:lpstr>Situational Archetypes:  Nature vs. Mechanistic World</vt:lpstr>
      <vt:lpstr>Situational Archetype:  Good vs. Evil</vt:lpstr>
      <vt:lpstr>Situational Archetypes:  The Unhealable Wound</vt:lpstr>
      <vt:lpstr>Situational Archetypes:  The Ritual</vt:lpstr>
      <vt:lpstr>Situational Archetypes </vt:lpstr>
      <vt:lpstr>Symbolic Archetypes </vt:lpstr>
      <vt:lpstr>Symbolic Archetypes: Light vs. Darkness</vt:lpstr>
      <vt:lpstr>Symbolic Archetypes:  Water vs. Desert</vt:lpstr>
      <vt:lpstr>Symbolic Archetypes: Heaven vs. Hell   Places not easily accessible by man are regarded as the dwelling places of either the gods or demons </vt:lpstr>
      <vt:lpstr>Symbolic Archetypes:  The Magic Weapon</vt:lpstr>
      <vt:lpstr>Symbolic Archetypes: Innate Wisdom vs. Educated Stupidity</vt:lpstr>
      <vt:lpstr>Symbolic Archetypes: Haven vs. Wilderness</vt:lpstr>
      <vt:lpstr>Symbolic Archetypes: Supernatural Intervention</vt:lpstr>
      <vt:lpstr>Symbolic Archetypes:  Fire vs. Ice</vt:lpstr>
      <vt:lpstr>Symbolic Archetypes </vt:lpstr>
      <vt:lpstr>Character Archetypes A person or being that serves as a representative of a greater ideal </vt:lpstr>
      <vt:lpstr>Character Archetypes: The Hero</vt:lpstr>
      <vt:lpstr>Character Archetypes: Mentor</vt:lpstr>
      <vt:lpstr>Character Archetypes: The Initiates</vt:lpstr>
      <vt:lpstr>Character Archetypes:  Young man from the Provinces</vt:lpstr>
      <vt:lpstr>Character Archetypes:  Naïve Youngster from the Country</vt:lpstr>
      <vt:lpstr>Character Archetypes: Earthmother</vt:lpstr>
      <vt:lpstr>Character Archetypes: Temptress</vt:lpstr>
      <vt:lpstr>Character Archetypes:  The Unfaithful Wife</vt:lpstr>
      <vt:lpstr>Character Archetypes:  Damsel in Distress</vt:lpstr>
      <vt:lpstr>Character Archetypes:  Star-Crossed Lovers</vt:lpstr>
      <vt:lpstr>Character Archetypes:  Loyal Retainers</vt:lpstr>
      <vt:lpstr>Character Archetypes:  The Outcast</vt:lpstr>
      <vt:lpstr>Character Archetypes:  Monster</vt:lpstr>
      <vt:lpstr>Character Archetypes:  The Scapegoat</vt:lpstr>
      <vt:lpstr>Character Archetypes:  Devil Figure</vt:lpstr>
      <vt:lpstr>Let’s Review!  Character Archetypes include the following…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Short Stories, Conflict Types, and Archetypes</dc:title>
  <dc:creator>Johnathon</dc:creator>
  <cp:lastModifiedBy>Garcia, Kim D</cp:lastModifiedBy>
  <cp:revision>97</cp:revision>
  <cp:lastPrinted>2016-04-07T21:02:52Z</cp:lastPrinted>
  <dcterms:created xsi:type="dcterms:W3CDTF">2015-03-27T00:46:50Z</dcterms:created>
  <dcterms:modified xsi:type="dcterms:W3CDTF">2016-04-07T21:20:28Z</dcterms:modified>
</cp:coreProperties>
</file>