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6" r:id="rId3"/>
    <p:sldId id="260" r:id="rId4"/>
    <p:sldId id="282" r:id="rId5"/>
    <p:sldId id="261" r:id="rId6"/>
    <p:sldId id="263" r:id="rId7"/>
    <p:sldId id="259" r:id="rId8"/>
    <p:sldId id="264" r:id="rId9"/>
    <p:sldId id="262" r:id="rId10"/>
    <p:sldId id="270" r:id="rId11"/>
    <p:sldId id="269" r:id="rId12"/>
    <p:sldId id="272" r:id="rId13"/>
    <p:sldId id="273" r:id="rId14"/>
    <p:sldId id="274" r:id="rId15"/>
    <p:sldId id="279" r:id="rId16"/>
    <p:sldId id="265" r:id="rId17"/>
    <p:sldId id="267" r:id="rId18"/>
    <p:sldId id="276" r:id="rId19"/>
    <p:sldId id="277" r:id="rId20"/>
    <p:sldId id="280" r:id="rId21"/>
    <p:sldId id="278" r:id="rId22"/>
    <p:sldId id="281" r:id="rId23"/>
    <p:sldId id="266" r:id="rId24"/>
    <p:sldId id="286" r:id="rId25"/>
    <p:sldId id="287" r:id="rId26"/>
    <p:sldId id="290" r:id="rId27"/>
    <p:sldId id="288" r:id="rId28"/>
    <p:sldId id="304" r:id="rId29"/>
    <p:sldId id="289" r:id="rId30"/>
    <p:sldId id="303" r:id="rId31"/>
    <p:sldId id="305" r:id="rId32"/>
    <p:sldId id="306" r:id="rId33"/>
    <p:sldId id="307" r:id="rId34"/>
    <p:sldId id="301" r:id="rId35"/>
    <p:sldId id="284" r:id="rId36"/>
    <p:sldId id="291" r:id="rId37"/>
    <p:sldId id="292" r:id="rId38"/>
    <p:sldId id="293" r:id="rId39"/>
    <p:sldId id="294" r:id="rId40"/>
    <p:sldId id="299" r:id="rId41"/>
    <p:sldId id="300" r:id="rId42"/>
    <p:sldId id="338" r:id="rId43"/>
    <p:sldId id="339" r:id="rId44"/>
    <p:sldId id="340"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1" r:id="rId67"/>
    <p:sldId id="332" r:id="rId68"/>
    <p:sldId id="335" r:id="rId69"/>
    <p:sldId id="336" r:id="rId70"/>
    <p:sldId id="34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9" autoAdjust="0"/>
    <p:restoredTop sz="94660"/>
  </p:normalViewPr>
  <p:slideViewPr>
    <p:cSldViewPr>
      <p:cViewPr>
        <p:scale>
          <a:sx n="80" d="100"/>
          <a:sy n="80" d="100"/>
        </p:scale>
        <p:origin x="-666"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C355031-89B9-4C6A-925A-247B45B4F513}" type="datetimeFigureOut">
              <a:rPr lang="en-US" smtClean="0"/>
              <a:pPr/>
              <a:t>3/28/2013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589DA7B-ACA3-4B9B-AC56-1FD08F5E8A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355031-89B9-4C6A-925A-247B45B4F513}"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9DA7B-ACA3-4B9B-AC56-1FD08F5E8A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355031-89B9-4C6A-925A-247B45B4F513}"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9DA7B-ACA3-4B9B-AC56-1FD08F5E8A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0B4BD7D8-7548-4D69-B864-0E022284BF2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194175" cy="4498975"/>
          </a:xfrm>
        </p:spPr>
        <p:txBody>
          <a:bodyPr/>
          <a:lstStyle/>
          <a:p>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DC7616E6-DAA5-4BB3-9525-1B4186110D4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854075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625" y="3925888"/>
            <a:ext cx="854075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B60836B7-6334-4DB4-A1ED-B0D9AFD35F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C355031-89B9-4C6A-925A-247B45B4F513}" type="datetimeFigureOut">
              <a:rPr lang="en-US" smtClean="0"/>
              <a:pPr/>
              <a:t>3/28/2013</a:t>
            </a:fld>
            <a:endParaRPr lang="en-US"/>
          </a:p>
        </p:txBody>
      </p:sp>
      <p:sp>
        <p:nvSpPr>
          <p:cNvPr id="9" name="Slide Number Placeholder 8"/>
          <p:cNvSpPr>
            <a:spLocks noGrp="1"/>
          </p:cNvSpPr>
          <p:nvPr>
            <p:ph type="sldNum" sz="quarter" idx="15"/>
          </p:nvPr>
        </p:nvSpPr>
        <p:spPr/>
        <p:txBody>
          <a:bodyPr rtlCol="0"/>
          <a:lstStyle/>
          <a:p>
            <a:fld id="{0589DA7B-ACA3-4B9B-AC56-1FD08F5E8A5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C355031-89B9-4C6A-925A-247B45B4F513}" type="datetimeFigureOut">
              <a:rPr lang="en-US" smtClean="0"/>
              <a:pPr/>
              <a:t>3/28/2013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589DA7B-ACA3-4B9B-AC56-1FD08F5E8A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C355031-89B9-4C6A-925A-247B45B4F513}"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9DA7B-ACA3-4B9B-AC56-1FD08F5E8A5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C355031-89B9-4C6A-925A-247B45B4F513}" type="datetimeFigureOut">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89DA7B-ACA3-4B9B-AC56-1FD08F5E8A5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C355031-89B9-4C6A-925A-247B45B4F513}" type="datetimeFigureOut">
              <a:rPr lang="en-US" smtClean="0"/>
              <a:pPr/>
              <a:t>3/28/2013</a:t>
            </a:fld>
            <a:endParaRPr lang="en-US"/>
          </a:p>
        </p:txBody>
      </p:sp>
      <p:sp>
        <p:nvSpPr>
          <p:cNvPr id="7" name="Slide Number Placeholder 6"/>
          <p:cNvSpPr>
            <a:spLocks noGrp="1"/>
          </p:cNvSpPr>
          <p:nvPr>
            <p:ph type="sldNum" sz="quarter" idx="11"/>
          </p:nvPr>
        </p:nvSpPr>
        <p:spPr/>
        <p:txBody>
          <a:bodyPr rtlCol="0"/>
          <a:lstStyle/>
          <a:p>
            <a:fld id="{0589DA7B-ACA3-4B9B-AC56-1FD08F5E8A5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5031-89B9-4C6A-925A-247B45B4F513}" type="datetimeFigureOut">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89DA7B-ACA3-4B9B-AC56-1FD08F5E8A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C355031-89B9-4C6A-925A-247B45B4F513}" type="datetimeFigureOut">
              <a:rPr lang="en-US" smtClean="0"/>
              <a:pPr/>
              <a:t>3/28/2013</a:t>
            </a:fld>
            <a:endParaRPr lang="en-US"/>
          </a:p>
        </p:txBody>
      </p:sp>
      <p:sp>
        <p:nvSpPr>
          <p:cNvPr id="22" name="Slide Number Placeholder 21"/>
          <p:cNvSpPr>
            <a:spLocks noGrp="1"/>
          </p:cNvSpPr>
          <p:nvPr>
            <p:ph type="sldNum" sz="quarter" idx="15"/>
          </p:nvPr>
        </p:nvSpPr>
        <p:spPr/>
        <p:txBody>
          <a:bodyPr rtlCol="0"/>
          <a:lstStyle/>
          <a:p>
            <a:fld id="{0589DA7B-ACA3-4B9B-AC56-1FD08F5E8A5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C355031-89B9-4C6A-925A-247B45B4F513}" type="datetimeFigureOut">
              <a:rPr lang="en-US" smtClean="0"/>
              <a:pPr/>
              <a:t>3/28/2013</a:t>
            </a:fld>
            <a:endParaRPr lang="en-US"/>
          </a:p>
        </p:txBody>
      </p:sp>
      <p:sp>
        <p:nvSpPr>
          <p:cNvPr id="18" name="Slide Number Placeholder 17"/>
          <p:cNvSpPr>
            <a:spLocks noGrp="1"/>
          </p:cNvSpPr>
          <p:nvPr>
            <p:ph type="sldNum" sz="quarter" idx="11"/>
          </p:nvPr>
        </p:nvSpPr>
        <p:spPr/>
        <p:txBody>
          <a:bodyPr rtlCol="0"/>
          <a:lstStyle/>
          <a:p>
            <a:fld id="{0589DA7B-ACA3-4B9B-AC56-1FD08F5E8A5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C355031-89B9-4C6A-925A-247B45B4F513}" type="datetimeFigureOut">
              <a:rPr lang="en-US" smtClean="0"/>
              <a:pPr/>
              <a:t>3/28/2013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589DA7B-ACA3-4B9B-AC56-1FD08F5E8A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ationalgeographic.com/resources/ngo/maps/view/chinat.html"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upload.wikimedia.org/wikipedia/en/4/4e/World_population.sv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File:Skyscrapers_of_Shinjuku_2009_January.jpg" TargetMode="External"/><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holi 2.jpg"/>
          <p:cNvPicPr>
            <a:picLocks noChangeAspect="1"/>
          </p:cNvPicPr>
          <p:nvPr/>
        </p:nvPicPr>
        <p:blipFill>
          <a:blip r:embed="rId2" cstate="print"/>
          <a:stretch>
            <a:fillRect/>
          </a:stretch>
        </p:blipFill>
        <p:spPr>
          <a:xfrm>
            <a:off x="0" y="2743200"/>
            <a:ext cx="5490865" cy="4098138"/>
          </a:xfrm>
          <a:prstGeom prst="rect">
            <a:avLst/>
          </a:prstGeom>
        </p:spPr>
      </p:pic>
      <p:pic>
        <p:nvPicPr>
          <p:cNvPr id="6" name="Picture 5" descr="holi.jpg"/>
          <p:cNvPicPr>
            <a:picLocks noChangeAspect="1"/>
          </p:cNvPicPr>
          <p:nvPr/>
        </p:nvPicPr>
        <p:blipFill>
          <a:blip r:embed="rId3" cstate="print"/>
          <a:stretch>
            <a:fillRect/>
          </a:stretch>
        </p:blipFill>
        <p:spPr>
          <a:xfrm>
            <a:off x="4400550" y="533400"/>
            <a:ext cx="4743450" cy="6324600"/>
          </a:xfrm>
          <a:prstGeom prst="rect">
            <a:avLst/>
          </a:prstGeom>
        </p:spPr>
      </p:pic>
      <p:sp>
        <p:nvSpPr>
          <p:cNvPr id="7" name="TextBox 6"/>
          <p:cNvSpPr txBox="1"/>
          <p:nvPr/>
        </p:nvSpPr>
        <p:spPr>
          <a:xfrm>
            <a:off x="533400" y="533400"/>
            <a:ext cx="2895600" cy="1077218"/>
          </a:xfrm>
          <a:prstGeom prst="rect">
            <a:avLst/>
          </a:prstGeom>
          <a:noFill/>
        </p:spPr>
        <p:txBody>
          <a:bodyPr wrap="square" rtlCol="0">
            <a:spAutoFit/>
          </a:bodyPr>
          <a:lstStyle/>
          <a:p>
            <a:r>
              <a:rPr lang="en-US" sz="3200" dirty="0" smtClean="0"/>
              <a:t>Holi Festival in Dallas</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838200"/>
          </a:xfrm>
        </p:spPr>
        <p:txBody>
          <a:bodyPr/>
          <a:lstStyle/>
          <a:p>
            <a:r>
              <a:rPr lang="en-US"/>
              <a:t>Peninsulas and Islands</a:t>
            </a:r>
          </a:p>
        </p:txBody>
      </p:sp>
      <p:sp>
        <p:nvSpPr>
          <p:cNvPr id="6147" name="Rectangle 3"/>
          <p:cNvSpPr>
            <a:spLocks noGrp="1" noChangeArrowheads="1"/>
          </p:cNvSpPr>
          <p:nvPr>
            <p:ph type="body" idx="1"/>
          </p:nvPr>
        </p:nvSpPr>
        <p:spPr>
          <a:xfrm>
            <a:off x="685800" y="1143000"/>
            <a:ext cx="7772400" cy="5334000"/>
          </a:xfrm>
        </p:spPr>
        <p:txBody>
          <a:bodyPr>
            <a:normAutofit lnSpcReduction="10000"/>
          </a:bodyPr>
          <a:lstStyle/>
          <a:p>
            <a:r>
              <a:rPr lang="en-US" sz="4000" dirty="0"/>
              <a:t>The eastern coast of China features several peninsulas</a:t>
            </a:r>
          </a:p>
          <a:p>
            <a:pPr lvl="1"/>
            <a:r>
              <a:rPr lang="en-US" sz="3600" dirty="0"/>
              <a:t>Shandong</a:t>
            </a:r>
          </a:p>
          <a:p>
            <a:pPr lvl="1"/>
            <a:r>
              <a:rPr lang="en-US" sz="3600" dirty="0" err="1"/>
              <a:t>Leizou</a:t>
            </a:r>
            <a:endParaRPr lang="en-US" sz="3600" dirty="0"/>
          </a:p>
          <a:p>
            <a:pPr lvl="1"/>
            <a:r>
              <a:rPr lang="en-US" sz="3600" dirty="0"/>
              <a:t>Macao- owned by Portugal until 1999</a:t>
            </a:r>
          </a:p>
          <a:p>
            <a:r>
              <a:rPr lang="en-US" sz="4000" dirty="0"/>
              <a:t>Peninsulas make it possible for several major port cities to develop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590800" y="1752600"/>
            <a:ext cx="6553200" cy="4516894"/>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600" b="1" dirty="0" smtClean="0"/>
              <a:t>Climate and vegetation </a:t>
            </a:r>
            <a:endParaRPr lang="en-US" sz="3600" b="1" dirty="0"/>
          </a:p>
        </p:txBody>
      </p:sp>
      <p:sp>
        <p:nvSpPr>
          <p:cNvPr id="3" name="Text Placeholder 2"/>
          <p:cNvSpPr>
            <a:spLocks noGrp="1"/>
          </p:cNvSpPr>
          <p:nvPr>
            <p:ph type="body" sz="half" idx="1"/>
          </p:nvPr>
        </p:nvSpPr>
        <p:spPr>
          <a:xfrm>
            <a:off x="304800" y="1295400"/>
            <a:ext cx="2517775" cy="4498975"/>
          </a:xfrm>
        </p:spPr>
        <p:txBody>
          <a:bodyPr/>
          <a:lstStyle/>
          <a:p>
            <a:r>
              <a:rPr lang="en-US" dirty="0" smtClean="0"/>
              <a:t>6 major climate zones </a:t>
            </a:r>
          </a:p>
          <a:p>
            <a:pPr lvl="1"/>
            <a:r>
              <a:rPr lang="en-US" dirty="0" smtClean="0"/>
              <a:t>Subarctic</a:t>
            </a:r>
          </a:p>
          <a:p>
            <a:pPr lvl="1"/>
            <a:r>
              <a:rPr lang="en-US" dirty="0" smtClean="0"/>
              <a:t>Highland</a:t>
            </a:r>
          </a:p>
          <a:p>
            <a:pPr lvl="1"/>
            <a:r>
              <a:rPr lang="en-US" dirty="0" smtClean="0"/>
              <a:t>Humid Continental</a:t>
            </a:r>
          </a:p>
          <a:p>
            <a:pPr lvl="1"/>
            <a:r>
              <a:rPr lang="en-US" dirty="0" smtClean="0"/>
              <a:t>Humid Subtropical</a:t>
            </a:r>
          </a:p>
          <a:p>
            <a:pPr lvl="1"/>
            <a:r>
              <a:rPr lang="en-US" dirty="0" smtClean="0"/>
              <a:t>Semiarid</a:t>
            </a:r>
          </a:p>
          <a:p>
            <a:pPr lvl="1"/>
            <a:r>
              <a:rPr lang="en-US" dirty="0" smtClean="0"/>
              <a:t>Desert</a:t>
            </a:r>
          </a:p>
          <a:p>
            <a:pPr lvl="1"/>
            <a:endParaRPr lang="en-US" dirty="0" smtClean="0"/>
          </a:p>
          <a:p>
            <a:pPr lvl="1"/>
            <a:endParaRPr lang="en-US" dirty="0" smtClean="0"/>
          </a:p>
          <a:p>
            <a:pPr lvl="1"/>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5295900"/>
            <a:ext cx="3038475" cy="1562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62000"/>
          </a:xfrm>
        </p:spPr>
        <p:txBody>
          <a:bodyPr/>
          <a:lstStyle/>
          <a:p>
            <a:r>
              <a:rPr lang="en-US"/>
              <a:t>High Latitude Climate Zones</a:t>
            </a:r>
          </a:p>
        </p:txBody>
      </p:sp>
      <p:sp>
        <p:nvSpPr>
          <p:cNvPr id="9219" name="Rectangle 3"/>
          <p:cNvSpPr>
            <a:spLocks noGrp="1" noChangeArrowheads="1"/>
          </p:cNvSpPr>
          <p:nvPr>
            <p:ph type="body" idx="1"/>
          </p:nvPr>
        </p:nvSpPr>
        <p:spPr>
          <a:xfrm>
            <a:off x="685800" y="1219200"/>
            <a:ext cx="7772400" cy="5410200"/>
          </a:xfrm>
        </p:spPr>
        <p:txBody>
          <a:bodyPr/>
          <a:lstStyle/>
          <a:p>
            <a:r>
              <a:rPr lang="en-US" dirty="0"/>
              <a:t>Severely cold, dry climates</a:t>
            </a:r>
          </a:p>
          <a:p>
            <a:r>
              <a:rPr lang="en-US" b="1" u="sng" dirty="0"/>
              <a:t>Subarctic</a:t>
            </a:r>
            <a:r>
              <a:rPr lang="en-US" b="1" dirty="0"/>
              <a:t>-</a:t>
            </a:r>
            <a:r>
              <a:rPr lang="en-US" dirty="0"/>
              <a:t>occur in small area along Mongolia’s and China’s northern borders w/ Russia</a:t>
            </a:r>
          </a:p>
          <a:p>
            <a:pPr lvl="1"/>
            <a:r>
              <a:rPr lang="en-US" dirty="0"/>
              <a:t>Cool to cold summers</a:t>
            </a:r>
          </a:p>
          <a:p>
            <a:pPr lvl="1"/>
            <a:r>
              <a:rPr lang="en-US" dirty="0"/>
              <a:t>Brutally cold winters</a:t>
            </a:r>
          </a:p>
          <a:p>
            <a:r>
              <a:rPr lang="en-US" b="1" u="sng" dirty="0"/>
              <a:t>Highland</a:t>
            </a:r>
            <a:r>
              <a:rPr lang="en-US" b="1" dirty="0"/>
              <a:t>-</a:t>
            </a:r>
            <a:r>
              <a:rPr lang="en-US" dirty="0"/>
              <a:t>found mostly in western China</a:t>
            </a:r>
          </a:p>
          <a:p>
            <a:pPr lvl="1"/>
            <a:r>
              <a:rPr lang="en-US" dirty="0"/>
              <a:t>Temp varies with latitude and elevation</a:t>
            </a:r>
          </a:p>
          <a:p>
            <a:pPr lvl="2"/>
            <a:r>
              <a:rPr lang="en-US" dirty="0"/>
              <a:t>The higher north the lat. &amp; the higher the elev., the colder the climate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additive="base">
                                        <p:cTn id="12"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gunshot.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 calcmode="lin" valueType="num">
                                      <p:cBhvr additive="base">
                                        <p:cTn id="18"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gunshot.wav"/>
                                        </p:tgtEl>
                                      </p:cMediaNode>
                                    </p:audio>
                                  </p:subTnLst>
                                </p:cTn>
                              </p:par>
                              <p:par>
                                <p:cTn id="20" presetID="2" presetClass="entr" presetSubtype="8" fill="hold" grpId="0" nodeType="with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 calcmode="lin" valueType="num">
                                      <p:cBhvr additive="base">
                                        <p:cTn id="22"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gunshot.wav"/>
                                        </p:tgtEl>
                                      </p:cMediaNode>
                                    </p:audio>
                                  </p:subTnLst>
                                </p:cTn>
                              </p:par>
                              <p:par>
                                <p:cTn id="24" presetID="2" presetClass="entr" presetSubtype="8" fill="hold" grpId="0" nodeType="with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 calcmode="lin" valueType="num">
                                      <p:cBhvr additive="base">
                                        <p:cTn id="26"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2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gunshot.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 calcmode="lin" valueType="num">
                                      <p:cBhvr additive="base">
                                        <p:cTn id="32"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2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gunshot.wav"/>
                                        </p:tgtEl>
                                      </p:cMediaNode>
                                    </p:audio>
                                  </p:subTnLst>
                                </p:cTn>
                              </p:par>
                              <p:par>
                                <p:cTn id="34" presetID="2" presetClass="entr" presetSubtype="8" fill="hold" grpId="0" nodeType="with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 calcmode="lin" valueType="num">
                                      <p:cBhvr additive="base">
                                        <p:cTn id="36"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2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gunshot.wav"/>
                                        </p:tgtEl>
                                      </p:cMediaNode>
                                    </p:audio>
                                  </p:subTnLst>
                                </p:cTn>
                              </p:par>
                              <p:par>
                                <p:cTn id="38" presetID="2" presetClass="entr" presetSubtype="8" fill="hold" grpId="0" nodeType="withEffect">
                                  <p:stCondLst>
                                    <p:cond delay="0"/>
                                  </p:stCondLst>
                                  <p:childTnLst>
                                    <p:set>
                                      <p:cBhvr>
                                        <p:cTn id="39" dur="1" fill="hold">
                                          <p:stCondLst>
                                            <p:cond delay="0"/>
                                          </p:stCondLst>
                                        </p:cTn>
                                        <p:tgtEl>
                                          <p:spTgt spid="9219">
                                            <p:txEl>
                                              <p:pRg st="6" end="6"/>
                                            </p:txEl>
                                          </p:spTgt>
                                        </p:tgtEl>
                                        <p:attrNameLst>
                                          <p:attrName>style.visibility</p:attrName>
                                        </p:attrNameLst>
                                      </p:cBhvr>
                                      <p:to>
                                        <p:strVal val="visible"/>
                                      </p:to>
                                    </p:set>
                                    <p:anim calcmode="lin" valueType="num">
                                      <p:cBhvr additive="base">
                                        <p:cTn id="40"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92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609600"/>
          </a:xfrm>
        </p:spPr>
        <p:txBody>
          <a:bodyPr>
            <a:normAutofit fontScale="90000"/>
          </a:bodyPr>
          <a:lstStyle/>
          <a:p>
            <a:r>
              <a:rPr lang="en-US" sz="4000"/>
              <a:t>Mid-Latitude Zones</a:t>
            </a:r>
          </a:p>
        </p:txBody>
      </p:sp>
      <p:sp>
        <p:nvSpPr>
          <p:cNvPr id="10243" name="Rectangle 3"/>
          <p:cNvSpPr>
            <a:spLocks noGrp="1" noChangeArrowheads="1"/>
          </p:cNvSpPr>
          <p:nvPr>
            <p:ph type="body" idx="1"/>
          </p:nvPr>
        </p:nvSpPr>
        <p:spPr>
          <a:xfrm>
            <a:off x="685800" y="1371600"/>
            <a:ext cx="7772400" cy="5181600"/>
          </a:xfrm>
        </p:spPr>
        <p:txBody>
          <a:bodyPr/>
          <a:lstStyle/>
          <a:p>
            <a:r>
              <a:rPr lang="en-US" dirty="0"/>
              <a:t>Moderate climates make this area more comfortable to live in</a:t>
            </a:r>
          </a:p>
          <a:p>
            <a:r>
              <a:rPr lang="en-US" b="1" u="sng" dirty="0"/>
              <a:t>Humid Continental-</a:t>
            </a:r>
            <a:r>
              <a:rPr lang="en-US" dirty="0"/>
              <a:t> NE China, N Korea, N. South Korea and N Japan </a:t>
            </a:r>
          </a:p>
          <a:p>
            <a:pPr lvl="1"/>
            <a:r>
              <a:rPr lang="en-US" dirty="0"/>
              <a:t>Coniferous forests</a:t>
            </a:r>
          </a:p>
          <a:p>
            <a:pPr lvl="1"/>
            <a:r>
              <a:rPr lang="en-US" dirty="0"/>
              <a:t>Temperate grasslands (good for grazing)</a:t>
            </a:r>
          </a:p>
          <a:p>
            <a:r>
              <a:rPr lang="en-US" b="1" u="sng" dirty="0"/>
              <a:t>Humid Subtropical-</a:t>
            </a:r>
            <a:r>
              <a:rPr lang="en-US" dirty="0"/>
              <a:t>SE China, S South Korea, S Japan, &amp; N Taiwan </a:t>
            </a:r>
          </a:p>
          <a:p>
            <a:pPr lvl="1"/>
            <a:r>
              <a:rPr lang="en-US" dirty="0"/>
              <a:t>Deciduous and coniferous forests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3">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1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02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43">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2" name="glass.wav"/>
                                        </p:tgtEl>
                                      </p:cMediaNode>
                                    </p:audio>
                                  </p:subTnLst>
                                </p:cTn>
                              </p:par>
                              <p:par>
                                <p:cTn id="19" presetID="15" presetClass="entr" presetSubtype="0" fill="hold" grpId="0" nodeType="with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p:cTn id="21" dur="1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024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43">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2" name="glass.wav"/>
                                        </p:tgtEl>
                                      </p:cMediaNode>
                                    </p:audio>
                                  </p:subTnLst>
                                </p:cTn>
                              </p:par>
                              <p:par>
                                <p:cTn id="25" presetID="15" presetClass="entr" presetSubtype="0" fill="hold" grpId="0" nodeType="with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 calcmode="lin" valueType="num">
                                      <p:cBhvr>
                                        <p:cTn id="27" dur="1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024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1024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0243">
                                            <p:txEl>
                                              <p:pRg st="3" end="3"/>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5"/>
                                            </p:cond>
                                          </p:stCondLst>
                                          <p:endCondLst>
                                            <p:cond evt="onStopAudio" delay="0">
                                              <p:tgtEl>
                                                <p:sldTgt/>
                                              </p:tgtEl>
                                            </p:cond>
                                          </p:endCondLst>
                                        </p:cTn>
                                        <p:tgtEl>
                                          <p:sndTgt r:embed="rId2" name="glass.wav"/>
                                        </p:tgtEl>
                                      </p:cMediaNode>
                                    </p:audio>
                                  </p:sub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 calcmode="lin" valueType="num">
                                      <p:cBhvr>
                                        <p:cTn id="35" dur="1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024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024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0243">
                                            <p:txEl>
                                              <p:pRg st="4" end="4"/>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3"/>
                                            </p:cond>
                                          </p:stCondLst>
                                          <p:endCondLst>
                                            <p:cond evt="onStopAudio" delay="0">
                                              <p:tgtEl>
                                                <p:sldTgt/>
                                              </p:tgtEl>
                                            </p:cond>
                                          </p:endCondLst>
                                        </p:cTn>
                                        <p:tgtEl>
                                          <p:sndTgt r:embed="rId2" name="glass.wav"/>
                                        </p:tgtEl>
                                      </p:cMediaNode>
                                    </p:audio>
                                  </p:subTnLst>
                                </p:cTn>
                              </p:par>
                              <p:par>
                                <p:cTn id="39" presetID="15" presetClass="entr" presetSubtype="0" fill="hold" grpId="0" nodeType="withEffect">
                                  <p:stCondLst>
                                    <p:cond delay="0"/>
                                  </p:stCondLst>
                                  <p:childTnLst>
                                    <p:set>
                                      <p:cBhvr>
                                        <p:cTn id="40" dur="1" fill="hold">
                                          <p:stCondLst>
                                            <p:cond delay="0"/>
                                          </p:stCondLst>
                                        </p:cTn>
                                        <p:tgtEl>
                                          <p:spTgt spid="10243">
                                            <p:txEl>
                                              <p:pRg st="5" end="5"/>
                                            </p:txEl>
                                          </p:spTgt>
                                        </p:tgtEl>
                                        <p:attrNameLst>
                                          <p:attrName>style.visibility</p:attrName>
                                        </p:attrNameLst>
                                      </p:cBhvr>
                                      <p:to>
                                        <p:strVal val="visible"/>
                                      </p:to>
                                    </p:set>
                                    <p:anim calcmode="lin" valueType="num">
                                      <p:cBhvr>
                                        <p:cTn id="41" dur="1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1024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0243">
                                            <p:txEl>
                                              <p:pRg st="5" end="5"/>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9"/>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533400"/>
          </a:xfrm>
        </p:spPr>
        <p:txBody>
          <a:bodyPr>
            <a:normAutofit fontScale="90000"/>
          </a:bodyPr>
          <a:lstStyle/>
          <a:p>
            <a:r>
              <a:rPr lang="en-US" sz="4000"/>
              <a:t>Dry Zones</a:t>
            </a:r>
          </a:p>
        </p:txBody>
      </p:sp>
      <p:sp>
        <p:nvSpPr>
          <p:cNvPr id="11267" name="Rectangle 3"/>
          <p:cNvSpPr>
            <a:spLocks noGrp="1" noChangeArrowheads="1"/>
          </p:cNvSpPr>
          <p:nvPr>
            <p:ph type="body" idx="1"/>
          </p:nvPr>
        </p:nvSpPr>
        <p:spPr>
          <a:xfrm>
            <a:off x="685800" y="1066800"/>
            <a:ext cx="7772400" cy="5486400"/>
          </a:xfrm>
        </p:spPr>
        <p:txBody>
          <a:bodyPr/>
          <a:lstStyle/>
          <a:p>
            <a:pPr>
              <a:lnSpc>
                <a:spcPct val="90000"/>
              </a:lnSpc>
            </a:pPr>
            <a:r>
              <a:rPr lang="en-US" dirty="0"/>
              <a:t>Not well suited for agriculture</a:t>
            </a:r>
          </a:p>
          <a:p>
            <a:pPr>
              <a:lnSpc>
                <a:spcPct val="90000"/>
              </a:lnSpc>
            </a:pPr>
            <a:r>
              <a:rPr lang="en-US" dirty="0"/>
              <a:t>Not much settled by people</a:t>
            </a:r>
          </a:p>
          <a:p>
            <a:pPr>
              <a:lnSpc>
                <a:spcPct val="90000"/>
              </a:lnSpc>
            </a:pPr>
            <a:r>
              <a:rPr lang="en-US" b="1" u="sng" dirty="0"/>
              <a:t>Semiarid-</a:t>
            </a:r>
            <a:r>
              <a:rPr lang="en-US" dirty="0"/>
              <a:t> made up of parts of the Mongolian Plateau</a:t>
            </a:r>
          </a:p>
          <a:p>
            <a:pPr lvl="1">
              <a:lnSpc>
                <a:spcPct val="90000"/>
              </a:lnSpc>
            </a:pPr>
            <a:r>
              <a:rPr lang="en-US" dirty="0"/>
              <a:t>Short grasses-good for grazing</a:t>
            </a:r>
          </a:p>
          <a:p>
            <a:pPr>
              <a:lnSpc>
                <a:spcPct val="90000"/>
              </a:lnSpc>
            </a:pPr>
            <a:r>
              <a:rPr lang="en-US" b="1" u="sng" dirty="0"/>
              <a:t>Desert-</a:t>
            </a:r>
            <a:r>
              <a:rPr lang="en-US" dirty="0"/>
              <a:t> mostly found in west central area of the mainland. </a:t>
            </a:r>
          </a:p>
          <a:p>
            <a:pPr lvl="1">
              <a:lnSpc>
                <a:spcPct val="90000"/>
              </a:lnSpc>
            </a:pPr>
            <a:r>
              <a:rPr lang="en-US" b="1" u="sng" dirty="0"/>
              <a:t>Taklimakan Desert</a:t>
            </a:r>
            <a:r>
              <a:rPr lang="en-US" dirty="0"/>
              <a:t>- located in W China between the </a:t>
            </a:r>
            <a:r>
              <a:rPr lang="en-US" dirty="0" err="1"/>
              <a:t>Tian</a:t>
            </a:r>
            <a:r>
              <a:rPr lang="en-US" dirty="0"/>
              <a:t> Shan and Kunlun </a:t>
            </a:r>
            <a:r>
              <a:rPr lang="en-US" dirty="0" err="1"/>
              <a:t>Mts</a:t>
            </a:r>
            <a:endParaRPr lang="en-US" dirty="0"/>
          </a:p>
          <a:p>
            <a:pPr lvl="1">
              <a:lnSpc>
                <a:spcPct val="90000"/>
              </a:lnSpc>
            </a:pPr>
            <a:r>
              <a:rPr lang="en-US" b="1" u="sng" dirty="0"/>
              <a:t>Gobi Desert</a:t>
            </a:r>
            <a:r>
              <a:rPr lang="en-US" dirty="0"/>
              <a:t>- located in N China and SE Mongolia</a:t>
            </a:r>
          </a:p>
          <a:p>
            <a:pPr lvl="2">
              <a:lnSpc>
                <a:spcPct val="90000"/>
              </a:lnSpc>
            </a:pPr>
            <a:r>
              <a:rPr lang="en-US" i="1" dirty="0"/>
              <a:t>Prime area for finding dinosaur fossils</a:t>
            </a:r>
            <a:r>
              <a:rPr lang="en-US" sz="2000" i="1"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mate comparison.JPG"/>
          <p:cNvPicPr>
            <a:picLocks noGrp="1" noChangeAspect="1"/>
          </p:cNvPicPr>
          <p:nvPr>
            <p:ph sz="quarter" idx="1"/>
          </p:nvPr>
        </p:nvPicPr>
        <p:blipFill>
          <a:blip r:embed="rId2" cstate="print"/>
          <a:srcRect l="3750" r="2500" b="14965"/>
          <a:stretch>
            <a:fillRect/>
          </a:stretch>
        </p:blipFill>
        <p:spPr>
          <a:xfrm>
            <a:off x="0" y="685800"/>
            <a:ext cx="8839200" cy="6013112"/>
          </a:xfrm>
        </p:spPr>
      </p:pic>
      <p:sp>
        <p:nvSpPr>
          <p:cNvPr id="2" name="Title 1"/>
          <p:cNvSpPr>
            <a:spLocks noGrp="1"/>
          </p:cNvSpPr>
          <p:nvPr>
            <p:ph type="title"/>
          </p:nvPr>
        </p:nvSpPr>
        <p:spPr>
          <a:xfrm>
            <a:off x="0" y="0"/>
            <a:ext cx="7467600" cy="533400"/>
          </a:xfrm>
        </p:spPr>
        <p:txBody>
          <a:bodyPr>
            <a:normAutofit fontScale="90000"/>
          </a:bodyPr>
          <a:lstStyle/>
          <a:p>
            <a:r>
              <a:rPr lang="en-US" b="1" dirty="0" smtClean="0">
                <a:solidFill>
                  <a:schemeClr val="tx1"/>
                </a:solidFill>
              </a:rPr>
              <a:t>Page 626 in your text book </a:t>
            </a:r>
            <a:endParaRPr lang="en-US"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601" t="-348"/>
          <a:stretch>
            <a:fillRect/>
          </a:stretch>
        </p:blipFill>
        <p:spPr bwMode="auto">
          <a:xfrm>
            <a:off x="2713567" y="1295400"/>
            <a:ext cx="6430433" cy="3733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Natural Resources</a:t>
            </a:r>
            <a:endParaRPr lang="en-US" dirty="0"/>
          </a:p>
        </p:txBody>
      </p:sp>
      <p:sp>
        <p:nvSpPr>
          <p:cNvPr id="3" name="Text Placeholder 2"/>
          <p:cNvSpPr>
            <a:spLocks noGrp="1"/>
          </p:cNvSpPr>
          <p:nvPr>
            <p:ph type="body" sz="half" idx="1"/>
          </p:nvPr>
        </p:nvSpPr>
        <p:spPr>
          <a:xfrm>
            <a:off x="0" y="1600200"/>
            <a:ext cx="2898775" cy="5257800"/>
          </a:xfrm>
        </p:spPr>
        <p:txBody>
          <a:bodyPr>
            <a:normAutofit/>
          </a:bodyPr>
          <a:lstStyle/>
          <a:p>
            <a:r>
              <a:rPr lang="en-US" b="1" dirty="0" smtClean="0"/>
              <a:t>Timber is abundant in the region.</a:t>
            </a:r>
          </a:p>
          <a:p>
            <a:pPr lvl="1"/>
            <a:r>
              <a:rPr lang="en-US" b="1" dirty="0" smtClean="0"/>
              <a:t>Japan has maintained forests by buying timber from other places</a:t>
            </a:r>
          </a:p>
          <a:p>
            <a:r>
              <a:rPr lang="en-US" b="1" dirty="0" smtClean="0"/>
              <a:t>China has been able to be self-sufficient upon its minerals </a:t>
            </a:r>
          </a:p>
          <a:p>
            <a:endParaRPr lang="en-US" b="1" dirty="0" smtClean="0"/>
          </a:p>
        </p:txBody>
      </p:sp>
      <p:pic>
        <p:nvPicPr>
          <p:cNvPr id="1027" name="Picture 3"/>
          <p:cNvPicPr>
            <a:picLocks noGrp="1" noChangeAspect="1" noChangeArrowheads="1"/>
          </p:cNvPicPr>
          <p:nvPr>
            <p:ph sz="half" idx="2"/>
          </p:nvPr>
        </p:nvPicPr>
        <p:blipFill>
          <a:blip r:embed="rId3" cstate="print"/>
          <a:srcRect l="73876" t="15134" r="6815" b="42829"/>
          <a:stretch>
            <a:fillRect/>
          </a:stretch>
        </p:blipFill>
        <p:spPr bwMode="auto">
          <a:xfrm>
            <a:off x="7848600" y="3124200"/>
            <a:ext cx="1295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52400" y="0"/>
            <a:ext cx="8540750" cy="609600"/>
          </a:xfrm>
        </p:spPr>
        <p:txBody>
          <a:bodyPr/>
          <a:lstStyle/>
          <a:p>
            <a:pPr eaLnBrk="1" hangingPunct="1">
              <a:defRPr/>
            </a:pPr>
            <a:r>
              <a:rPr lang="en-US" dirty="0" smtClean="0"/>
              <a:t>Resources</a:t>
            </a:r>
          </a:p>
        </p:txBody>
      </p:sp>
      <p:sp>
        <p:nvSpPr>
          <p:cNvPr id="9219" name="Rectangle 3"/>
          <p:cNvSpPr>
            <a:spLocks noGrp="1" noRot="1" noChangeArrowheads="1"/>
          </p:cNvSpPr>
          <p:nvPr>
            <p:ph type="body" sz="half" idx="1"/>
          </p:nvPr>
        </p:nvSpPr>
        <p:spPr>
          <a:xfrm>
            <a:off x="381000" y="762000"/>
            <a:ext cx="8305800" cy="4495800"/>
          </a:xfrm>
        </p:spPr>
        <p:txBody>
          <a:bodyPr>
            <a:normAutofit fontScale="92500" lnSpcReduction="10000"/>
          </a:bodyPr>
          <a:lstStyle/>
          <a:p>
            <a:pPr eaLnBrk="1" hangingPunct="1">
              <a:lnSpc>
                <a:spcPct val="80000"/>
              </a:lnSpc>
              <a:defRPr/>
            </a:pPr>
            <a:r>
              <a:rPr lang="en-US" dirty="0" smtClean="0"/>
              <a:t>Most people in China still work as farmers or herders. Major crops include wheat and rice. </a:t>
            </a:r>
          </a:p>
          <a:p>
            <a:pPr eaLnBrk="1" hangingPunct="1">
              <a:lnSpc>
                <a:spcPct val="80000"/>
              </a:lnSpc>
              <a:defRPr/>
            </a:pPr>
            <a:r>
              <a:rPr lang="en-US" dirty="0" smtClean="0"/>
              <a:t>Fishing is also a major industry along the coasts.</a:t>
            </a:r>
          </a:p>
          <a:p>
            <a:pPr eaLnBrk="1" hangingPunct="1">
              <a:lnSpc>
                <a:spcPct val="80000"/>
              </a:lnSpc>
              <a:defRPr/>
            </a:pPr>
            <a:r>
              <a:rPr lang="en-US" dirty="0" smtClean="0"/>
              <a:t>China has been able to be self-sufficient upon its minerals </a:t>
            </a:r>
          </a:p>
          <a:p>
            <a:pPr>
              <a:lnSpc>
                <a:spcPct val="80000"/>
              </a:lnSpc>
              <a:defRPr/>
            </a:pPr>
            <a:r>
              <a:rPr lang="en-US" dirty="0" smtClean="0"/>
              <a:t>River systems provide crop irrigation, hydroelectric power and transportation</a:t>
            </a:r>
          </a:p>
          <a:p>
            <a:pPr>
              <a:lnSpc>
                <a:spcPct val="80000"/>
              </a:lnSpc>
              <a:defRPr/>
            </a:pPr>
            <a:r>
              <a:rPr lang="en-US" dirty="0" smtClean="0"/>
              <a:t>Population concentrated in the East where river basins are located</a:t>
            </a:r>
          </a:p>
          <a:p>
            <a:pPr lvl="1">
              <a:lnSpc>
                <a:spcPct val="80000"/>
              </a:lnSpc>
              <a:defRPr/>
            </a:pPr>
            <a:r>
              <a:rPr lang="en-US" sz="1800" dirty="0" smtClean="0"/>
              <a:t>Great for growing rice</a:t>
            </a:r>
          </a:p>
          <a:p>
            <a:pPr>
              <a:lnSpc>
                <a:spcPct val="80000"/>
              </a:lnSpc>
              <a:defRPr/>
            </a:pPr>
            <a:r>
              <a:rPr lang="en-US" dirty="0" smtClean="0"/>
              <a:t>China has considerable natural resources</a:t>
            </a:r>
          </a:p>
          <a:p>
            <a:pPr lvl="1" eaLnBrk="1" hangingPunct="1">
              <a:lnSpc>
                <a:spcPct val="80000"/>
              </a:lnSpc>
              <a:defRPr/>
            </a:pPr>
            <a:r>
              <a:rPr lang="en-US" sz="1800" dirty="0" smtClean="0"/>
              <a:t>Coal</a:t>
            </a:r>
          </a:p>
          <a:p>
            <a:pPr lvl="1" eaLnBrk="1" hangingPunct="1">
              <a:lnSpc>
                <a:spcPct val="80000"/>
              </a:lnSpc>
              <a:defRPr/>
            </a:pPr>
            <a:r>
              <a:rPr lang="en-US" sz="1800" dirty="0" smtClean="0"/>
              <a:t>Lead</a:t>
            </a:r>
          </a:p>
          <a:p>
            <a:pPr lvl="1" eaLnBrk="1" hangingPunct="1">
              <a:lnSpc>
                <a:spcPct val="80000"/>
              </a:lnSpc>
              <a:defRPr/>
            </a:pPr>
            <a:r>
              <a:rPr lang="en-US" sz="1800" dirty="0" smtClean="0"/>
              <a:t>Zinc</a:t>
            </a:r>
          </a:p>
          <a:p>
            <a:pPr lvl="1" eaLnBrk="1" hangingPunct="1">
              <a:lnSpc>
                <a:spcPct val="80000"/>
              </a:lnSpc>
              <a:defRPr/>
            </a:pPr>
            <a:r>
              <a:rPr lang="en-US" sz="1800" dirty="0" smtClean="0"/>
              <a:t>Copper</a:t>
            </a:r>
          </a:p>
          <a:p>
            <a:pPr lvl="1" eaLnBrk="1" hangingPunct="1">
              <a:lnSpc>
                <a:spcPct val="80000"/>
              </a:lnSpc>
              <a:defRPr/>
            </a:pPr>
            <a:r>
              <a:rPr lang="en-US" sz="1800" dirty="0" smtClean="0"/>
              <a:t>Tungsten</a:t>
            </a:r>
          </a:p>
          <a:p>
            <a:pPr lvl="1" eaLnBrk="1" hangingPunct="1">
              <a:lnSpc>
                <a:spcPct val="80000"/>
              </a:lnSpc>
              <a:defRPr/>
            </a:pPr>
            <a:r>
              <a:rPr lang="en-US" sz="1800" dirty="0" smtClean="0"/>
              <a:t>Gold. </a:t>
            </a:r>
          </a:p>
          <a:p>
            <a:pPr lvl="1" eaLnBrk="1" hangingPunct="1">
              <a:lnSpc>
                <a:spcPct val="80000"/>
              </a:lnSpc>
              <a:defRPr/>
            </a:pPr>
            <a:r>
              <a:rPr lang="en-US" sz="1800" dirty="0" smtClean="0"/>
              <a:t>Oil</a:t>
            </a:r>
          </a:p>
        </p:txBody>
      </p:sp>
      <p:pic>
        <p:nvPicPr>
          <p:cNvPr id="10244" name="Picture 6" descr="chinafarmer"/>
          <p:cNvPicPr>
            <a:picLocks noChangeAspect="1" noChangeArrowheads="1"/>
          </p:cNvPicPr>
          <p:nvPr/>
        </p:nvPicPr>
        <p:blipFill>
          <a:blip r:embed="rId2" cstate="print"/>
          <a:srcRect/>
          <a:stretch>
            <a:fillRect/>
          </a:stretch>
        </p:blipFill>
        <p:spPr bwMode="auto">
          <a:xfrm>
            <a:off x="3352800" y="3962400"/>
            <a:ext cx="57912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438400"/>
            <a:ext cx="7772400" cy="1143000"/>
          </a:xfrm>
        </p:spPr>
        <p:txBody>
          <a:bodyPr/>
          <a:lstStyle/>
          <a:p>
            <a:r>
              <a:rPr lang="en-US"/>
              <a:t>Human-Environment Interaction</a:t>
            </a:r>
          </a:p>
        </p:txBody>
      </p:sp>
      <p:sp>
        <p:nvSpPr>
          <p:cNvPr id="13315" name="Rectangle 3"/>
          <p:cNvSpPr>
            <a:spLocks noGrp="1" noChangeArrowheads="1"/>
          </p:cNvSpPr>
          <p:nvPr>
            <p:ph type="body" idx="1"/>
          </p:nvPr>
        </p:nvSpPr>
        <p:spPr/>
        <p:txBody>
          <a:bodyPr/>
          <a:lstStyle/>
          <a:p>
            <a:endParaRPr lang="en-US"/>
          </a:p>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Three Gorges Dam</a:t>
            </a:r>
          </a:p>
        </p:txBody>
      </p:sp>
      <p:sp>
        <p:nvSpPr>
          <p:cNvPr id="14339" name="Rectangle 3"/>
          <p:cNvSpPr>
            <a:spLocks noGrp="1" noChangeArrowheads="1"/>
          </p:cNvSpPr>
          <p:nvPr>
            <p:ph type="body" idx="1"/>
          </p:nvPr>
        </p:nvSpPr>
        <p:spPr>
          <a:xfrm>
            <a:off x="457200" y="1600200"/>
            <a:ext cx="7924800" cy="5257800"/>
          </a:xfrm>
        </p:spPr>
        <p:txBody>
          <a:bodyPr>
            <a:normAutofit fontScale="92500" lnSpcReduction="10000"/>
          </a:bodyPr>
          <a:lstStyle/>
          <a:p>
            <a:pPr>
              <a:lnSpc>
                <a:spcPct val="90000"/>
              </a:lnSpc>
            </a:pPr>
            <a:r>
              <a:rPr lang="en-US" dirty="0" smtClean="0"/>
              <a:t>Started construction in 1993 completed July 4, 2012.</a:t>
            </a:r>
          </a:p>
          <a:p>
            <a:pPr>
              <a:lnSpc>
                <a:spcPct val="90000"/>
              </a:lnSpc>
            </a:pPr>
            <a:r>
              <a:rPr lang="en-US" dirty="0" smtClean="0"/>
              <a:t>Built </a:t>
            </a:r>
            <a:r>
              <a:rPr lang="en-US" dirty="0"/>
              <a:t>on the Chang Jiang in </a:t>
            </a:r>
            <a:r>
              <a:rPr lang="en-US" dirty="0" smtClean="0"/>
              <a:t>China</a:t>
            </a:r>
          </a:p>
          <a:p>
            <a:pPr>
              <a:lnSpc>
                <a:spcPct val="90000"/>
              </a:lnSpc>
            </a:pPr>
            <a:r>
              <a:rPr lang="en-US" dirty="0" smtClean="0"/>
              <a:t>The world’s biggest dam</a:t>
            </a:r>
          </a:p>
          <a:p>
            <a:pPr lvl="1">
              <a:lnSpc>
                <a:spcPct val="90000"/>
              </a:lnSpc>
            </a:pPr>
            <a:r>
              <a:rPr lang="en-US" dirty="0" smtClean="0"/>
              <a:t>600ft high and a mile long</a:t>
            </a:r>
            <a:endParaRPr lang="en-US" dirty="0"/>
          </a:p>
          <a:p>
            <a:pPr>
              <a:lnSpc>
                <a:spcPct val="90000"/>
              </a:lnSpc>
            </a:pPr>
            <a:r>
              <a:rPr lang="en-US" dirty="0" smtClean="0"/>
              <a:t>Positive effects:</a:t>
            </a:r>
          </a:p>
          <a:p>
            <a:pPr lvl="1">
              <a:lnSpc>
                <a:spcPct val="90000"/>
              </a:lnSpc>
            </a:pPr>
            <a:r>
              <a:rPr lang="en-US" dirty="0" smtClean="0"/>
              <a:t>Help </a:t>
            </a:r>
            <a:r>
              <a:rPr lang="en-US" dirty="0"/>
              <a:t>control flooding along the river</a:t>
            </a:r>
          </a:p>
          <a:p>
            <a:pPr lvl="1">
              <a:lnSpc>
                <a:spcPct val="90000"/>
              </a:lnSpc>
            </a:pPr>
            <a:r>
              <a:rPr lang="en-US" dirty="0"/>
              <a:t>Generate power </a:t>
            </a:r>
          </a:p>
          <a:p>
            <a:pPr lvl="1">
              <a:lnSpc>
                <a:spcPct val="90000"/>
              </a:lnSpc>
            </a:pPr>
            <a:r>
              <a:rPr lang="en-US" dirty="0"/>
              <a:t>Allow ships to sail farther into China</a:t>
            </a:r>
          </a:p>
          <a:p>
            <a:pPr>
              <a:lnSpc>
                <a:spcPct val="90000"/>
              </a:lnSpc>
            </a:pPr>
            <a:r>
              <a:rPr lang="en-US" dirty="0" smtClean="0"/>
              <a:t>Negative effects:</a:t>
            </a:r>
          </a:p>
          <a:p>
            <a:pPr lvl="1">
              <a:lnSpc>
                <a:spcPct val="90000"/>
              </a:lnSpc>
            </a:pPr>
            <a:r>
              <a:rPr lang="en-US" dirty="0" smtClean="0"/>
              <a:t>flooded archaeological and cultural sites </a:t>
            </a:r>
          </a:p>
          <a:p>
            <a:pPr lvl="1">
              <a:lnSpc>
                <a:spcPct val="90000"/>
              </a:lnSpc>
            </a:pPr>
            <a:r>
              <a:rPr lang="en-US" b="1" dirty="0" smtClean="0"/>
              <a:t>displaced some 1.3 million people</a:t>
            </a:r>
          </a:p>
          <a:p>
            <a:pPr lvl="1">
              <a:lnSpc>
                <a:spcPct val="90000"/>
              </a:lnSpc>
            </a:pPr>
            <a:r>
              <a:rPr lang="en-US" dirty="0" smtClean="0"/>
              <a:t> and is causing significant ecological changes</a:t>
            </a:r>
          </a:p>
          <a:p>
            <a:pPr lvl="2">
              <a:lnSpc>
                <a:spcPct val="90000"/>
              </a:lnSpc>
            </a:pPr>
            <a:r>
              <a:rPr lang="en-US" dirty="0" smtClean="0"/>
              <a:t> including an increased risk of landslides</a:t>
            </a:r>
          </a:p>
          <a:p>
            <a:pPr lvl="3">
              <a:lnSpc>
                <a:spcPct val="90000"/>
              </a:lnSpc>
            </a:pPr>
            <a:r>
              <a:rPr lang="en-US" dirty="0" smtClean="0"/>
              <a:t>80% of the land in the area is experiencing erosion</a:t>
            </a:r>
          </a:p>
          <a:p>
            <a:pPr lvl="2">
              <a:lnSpc>
                <a:spcPct val="90000"/>
              </a:lnSpc>
            </a:pPr>
            <a:r>
              <a:rPr lang="en-US" dirty="0" smtClean="0"/>
              <a:t>Endangered species at risk </a:t>
            </a:r>
          </a:p>
          <a:p>
            <a:pPr lvl="2">
              <a:lnSpc>
                <a:spcPct val="90000"/>
              </a:lnSpc>
            </a:pPr>
            <a:r>
              <a:rPr lang="en-US" dirty="0" smtClean="0"/>
              <a:t>increase in earthquakes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East Asia: Physical &amp; Human Geography </a:t>
            </a:r>
            <a:endParaRPr lang="en-US" sz="4400"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naMapgorgesDams.jpg"/>
          <p:cNvPicPr>
            <a:picLocks noGrp="1" noChangeAspect="1"/>
          </p:cNvPicPr>
          <p:nvPr>
            <p:ph sz="quarter" idx="1"/>
          </p:nvPr>
        </p:nvPicPr>
        <p:blipFill>
          <a:blip r:embed="rId2" cstate="print"/>
          <a:stretch>
            <a:fillRect/>
          </a:stretch>
        </p:blipFill>
        <p:spPr>
          <a:xfrm>
            <a:off x="0" y="0"/>
            <a:ext cx="6498167" cy="4873625"/>
          </a:xfrm>
          <a:prstGeom prst="rect">
            <a:avLst/>
          </a:prstGeom>
        </p:spPr>
      </p:pic>
      <p:pic>
        <p:nvPicPr>
          <p:cNvPr id="5" name="Picture 4" descr="3gorgesdam.jpg"/>
          <p:cNvPicPr>
            <a:picLocks noChangeAspect="1"/>
          </p:cNvPicPr>
          <p:nvPr/>
        </p:nvPicPr>
        <p:blipFill>
          <a:blip r:embed="rId3" cstate="print"/>
          <a:stretch>
            <a:fillRect/>
          </a:stretch>
        </p:blipFill>
        <p:spPr>
          <a:xfrm>
            <a:off x="4038600" y="3048587"/>
            <a:ext cx="5105400" cy="380941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7772400" cy="762000"/>
          </a:xfrm>
        </p:spPr>
        <p:txBody>
          <a:bodyPr/>
          <a:lstStyle/>
          <a:p>
            <a:r>
              <a:rPr lang="en-US"/>
              <a:t>The Use of Urban Space in Japan</a:t>
            </a:r>
          </a:p>
        </p:txBody>
      </p:sp>
      <p:sp>
        <p:nvSpPr>
          <p:cNvPr id="15363" name="Rectangle 3"/>
          <p:cNvSpPr>
            <a:spLocks noGrp="1" noChangeArrowheads="1"/>
          </p:cNvSpPr>
          <p:nvPr>
            <p:ph type="body" idx="1"/>
          </p:nvPr>
        </p:nvSpPr>
        <p:spPr>
          <a:xfrm>
            <a:off x="685800" y="1143000"/>
            <a:ext cx="7772400" cy="5181600"/>
          </a:xfrm>
        </p:spPr>
        <p:txBody>
          <a:bodyPr>
            <a:normAutofit fontScale="92500"/>
          </a:bodyPr>
          <a:lstStyle/>
          <a:p>
            <a:r>
              <a:rPr lang="en-US" sz="3600" dirty="0"/>
              <a:t>More than 60% of the Japanese population live on only 3% of the land</a:t>
            </a:r>
          </a:p>
          <a:p>
            <a:pPr lvl="1"/>
            <a:r>
              <a:rPr lang="en-US" sz="3200" dirty="0"/>
              <a:t>Highly polluted</a:t>
            </a:r>
          </a:p>
          <a:p>
            <a:r>
              <a:rPr lang="en-US" sz="3600" dirty="0"/>
              <a:t>Small houses</a:t>
            </a:r>
          </a:p>
          <a:p>
            <a:r>
              <a:rPr lang="en-US" sz="3600" dirty="0"/>
              <a:t>One- BR apartments for a family of four!</a:t>
            </a:r>
          </a:p>
          <a:p>
            <a:r>
              <a:rPr lang="en-US" sz="3600" b="1" dirty="0"/>
              <a:t>Landfill-</a:t>
            </a:r>
            <a:r>
              <a:rPr lang="en-US" sz="3600" dirty="0"/>
              <a:t> a method of solid waste disposal in which trash is buried between layers of dirt</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 calcmode="lin" valueType="num">
                                      <p:cBhvr additive="base">
                                        <p:cTn id="1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363">
                                            <p:txEl>
                                              <p:pRg st="2" end="2"/>
                                            </p:txEl>
                                          </p:spTgt>
                                        </p:tgtEl>
                                        <p:attrNameLst>
                                          <p:attrName>style.visibility</p:attrName>
                                        </p:attrNameLst>
                                      </p:cBhvr>
                                      <p:to>
                                        <p:strVal val="visible"/>
                                      </p:to>
                                    </p:set>
                                    <p:anim calcmode="lin" valueType="num">
                                      <p:cBhvr additive="base">
                                        <p:cTn id="2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anim calcmode="lin" valueType="num">
                                      <p:cBhvr additive="base">
                                        <p:cTn id="2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 calcmode="lin" valueType="num">
                                      <p:cBhvr additive="base">
                                        <p:cTn id="3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a:t>
            </a:r>
            <a:endParaRPr lang="en-US" dirty="0"/>
          </a:p>
        </p:txBody>
      </p:sp>
      <p:pic>
        <p:nvPicPr>
          <p:cNvPr id="4" name="Content Placeholder 3" descr="hotel in japan.jpg"/>
          <p:cNvPicPr>
            <a:picLocks noGrp="1" noChangeAspect="1"/>
          </p:cNvPicPr>
          <p:nvPr>
            <p:ph sz="quarter" idx="1"/>
          </p:nvPr>
        </p:nvPicPr>
        <p:blipFill>
          <a:blip r:embed="rId2" cstate="print"/>
          <a:stretch>
            <a:fillRect/>
          </a:stretch>
        </p:blipFill>
        <p:spPr>
          <a:xfrm>
            <a:off x="0" y="1984375"/>
            <a:ext cx="3801427" cy="4873625"/>
          </a:xfrm>
        </p:spPr>
      </p:pic>
      <p:pic>
        <p:nvPicPr>
          <p:cNvPr id="5" name="Picture 4" descr="Overpopulation2.jpg"/>
          <p:cNvPicPr>
            <a:picLocks noChangeAspect="1"/>
          </p:cNvPicPr>
          <p:nvPr/>
        </p:nvPicPr>
        <p:blipFill>
          <a:blip r:embed="rId3" cstate="print"/>
          <a:stretch>
            <a:fillRect/>
          </a:stretch>
        </p:blipFill>
        <p:spPr>
          <a:xfrm>
            <a:off x="3733800" y="3561431"/>
            <a:ext cx="5410200" cy="3296569"/>
          </a:xfrm>
          <a:prstGeom prst="rect">
            <a:avLst/>
          </a:prstGeom>
        </p:spPr>
      </p:pic>
      <p:pic>
        <p:nvPicPr>
          <p:cNvPr id="6" name="Picture 5" descr="aptonlandfill.jpg"/>
          <p:cNvPicPr>
            <a:picLocks noChangeAspect="1"/>
          </p:cNvPicPr>
          <p:nvPr/>
        </p:nvPicPr>
        <p:blipFill>
          <a:blip r:embed="rId4" cstate="print"/>
          <a:stretch>
            <a:fillRect/>
          </a:stretch>
        </p:blipFill>
        <p:spPr>
          <a:xfrm>
            <a:off x="3429000" y="0"/>
            <a:ext cx="5715000" cy="3784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normAutofit fontScale="90000"/>
          </a:bodyPr>
          <a:lstStyle/>
          <a:p>
            <a:pPr eaLnBrk="1" hangingPunct="1">
              <a:defRPr/>
            </a:pPr>
            <a:r>
              <a:rPr lang="en-US" sz="4000" smtClean="0"/>
              <a:t>What geographical features limited travel in medieval China?</a:t>
            </a:r>
          </a:p>
        </p:txBody>
      </p:sp>
      <p:sp>
        <p:nvSpPr>
          <p:cNvPr id="7171" name="Rectangle 3"/>
          <p:cNvSpPr>
            <a:spLocks noGrp="1" noRot="1" noChangeArrowheads="1"/>
          </p:cNvSpPr>
          <p:nvPr>
            <p:ph type="body" sz="half" idx="1"/>
          </p:nvPr>
        </p:nvSpPr>
        <p:spPr>
          <a:xfrm>
            <a:off x="301625" y="1600200"/>
            <a:ext cx="4191000" cy="4498975"/>
          </a:xfrm>
        </p:spPr>
        <p:txBody>
          <a:bodyPr/>
          <a:lstStyle/>
          <a:p>
            <a:pPr lvl="2" eaLnBrk="1" hangingPunct="1">
              <a:defRPr/>
            </a:pPr>
            <a:r>
              <a:rPr lang="en-US" sz="2000" smtClean="0"/>
              <a:t>Mountains</a:t>
            </a:r>
          </a:p>
          <a:p>
            <a:pPr lvl="2" eaLnBrk="1" hangingPunct="1">
              <a:defRPr/>
            </a:pPr>
            <a:r>
              <a:rPr lang="en-US" sz="2000" smtClean="0"/>
              <a:t>Deserts</a:t>
            </a:r>
          </a:p>
          <a:p>
            <a:pPr lvl="2" eaLnBrk="1" hangingPunct="1">
              <a:defRPr/>
            </a:pPr>
            <a:r>
              <a:rPr lang="en-US" sz="2000" smtClean="0"/>
              <a:t>Rivers/Oceans</a:t>
            </a:r>
          </a:p>
        </p:txBody>
      </p:sp>
      <p:pic>
        <p:nvPicPr>
          <p:cNvPr id="9220" name="Picture 14" descr="sanqingshan"/>
          <p:cNvPicPr>
            <a:picLocks noChangeAspect="1" noChangeArrowheads="1"/>
          </p:cNvPicPr>
          <p:nvPr/>
        </p:nvPicPr>
        <p:blipFill>
          <a:blip r:embed="rId2" cstate="print"/>
          <a:srcRect/>
          <a:stretch>
            <a:fillRect/>
          </a:stretch>
        </p:blipFill>
        <p:spPr bwMode="auto">
          <a:xfrm>
            <a:off x="4953000" y="1524000"/>
            <a:ext cx="3602038"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China Early History</a:t>
            </a:r>
          </a:p>
        </p:txBody>
      </p:sp>
      <p:sp>
        <p:nvSpPr>
          <p:cNvPr id="4099" name="Content Placeholder 2"/>
          <p:cNvSpPr>
            <a:spLocks noGrp="1"/>
          </p:cNvSpPr>
          <p:nvPr>
            <p:ph idx="1"/>
          </p:nvPr>
        </p:nvSpPr>
        <p:spPr>
          <a:xfrm>
            <a:off x="152400" y="1524000"/>
            <a:ext cx="7467600" cy="4873752"/>
          </a:xfrm>
        </p:spPr>
        <p:txBody>
          <a:bodyPr/>
          <a:lstStyle/>
          <a:p>
            <a:pPr eaLnBrk="1" hangingPunct="1"/>
            <a:r>
              <a:rPr lang="en-US" dirty="0" smtClean="0"/>
              <a:t>Early China was not influenced by other countries due to the geography and long distances</a:t>
            </a:r>
          </a:p>
          <a:p>
            <a:pPr eaLnBrk="1" hangingPunct="1"/>
            <a:r>
              <a:rPr lang="en-US" i="1" u="sng" dirty="0" smtClean="0"/>
              <a:t>Dynasty</a:t>
            </a:r>
            <a:r>
              <a:rPr lang="en-US" dirty="0" smtClean="0"/>
              <a:t>- a series of rulers from the same family</a:t>
            </a:r>
          </a:p>
          <a:p>
            <a:pPr eaLnBrk="1" hangingPunct="1"/>
            <a:r>
              <a:rPr lang="en-US" dirty="0" smtClean="0"/>
              <a:t>1</a:t>
            </a:r>
            <a:r>
              <a:rPr lang="en-US" baseline="30000" dirty="0" smtClean="0"/>
              <a:t>st</a:t>
            </a:r>
            <a:r>
              <a:rPr lang="en-US" dirty="0" smtClean="0"/>
              <a:t> Chinese dynasty was Shang which arose in 1700 B.C.E.- ruled for over 600 years</a:t>
            </a:r>
          </a:p>
          <a:p>
            <a:pPr lvl="1"/>
            <a:r>
              <a:rPr lang="en-US" dirty="0" smtClean="0"/>
              <a:t>Bronze age </a:t>
            </a:r>
          </a:p>
          <a:p>
            <a:pPr eaLnBrk="1" hangingPunct="1"/>
            <a:endParaRPr lang="en-US" dirty="0" smtClean="0"/>
          </a:p>
        </p:txBody>
      </p:sp>
      <p:pic>
        <p:nvPicPr>
          <p:cNvPr id="4" name="Picture 3" descr="Shang Fuhao.jpg"/>
          <p:cNvPicPr>
            <a:picLocks noChangeAspect="1"/>
          </p:cNvPicPr>
          <p:nvPr/>
        </p:nvPicPr>
        <p:blipFill>
          <a:blip r:embed="rId2" cstate="print"/>
          <a:stretch>
            <a:fillRect/>
          </a:stretch>
        </p:blipFill>
        <p:spPr>
          <a:xfrm>
            <a:off x="5867401" y="3566508"/>
            <a:ext cx="3276600" cy="3291493"/>
          </a:xfrm>
          <a:prstGeom prst="rect">
            <a:avLst/>
          </a:prstGeom>
        </p:spPr>
      </p:pic>
      <p:pic>
        <p:nvPicPr>
          <p:cNvPr id="5" name="Picture 4" descr="mapofshang.jpg"/>
          <p:cNvPicPr>
            <a:picLocks noChangeAspect="1"/>
          </p:cNvPicPr>
          <p:nvPr/>
        </p:nvPicPr>
        <p:blipFill>
          <a:blip r:embed="rId3" cstate="print"/>
          <a:stretch>
            <a:fillRect/>
          </a:stretch>
        </p:blipFill>
        <p:spPr>
          <a:xfrm>
            <a:off x="0" y="3958742"/>
            <a:ext cx="4419601" cy="2899258"/>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76200"/>
            <a:ext cx="7772400" cy="1143000"/>
          </a:xfrm>
        </p:spPr>
        <p:txBody>
          <a:bodyPr/>
          <a:lstStyle/>
          <a:p>
            <a:pPr eaLnBrk="1" hangingPunct="1"/>
            <a:r>
              <a:rPr lang="en-US" smtClean="0"/>
              <a:t>China Early History</a:t>
            </a:r>
          </a:p>
        </p:txBody>
      </p:sp>
      <p:sp>
        <p:nvSpPr>
          <p:cNvPr id="5123" name="Content Placeholder 2"/>
          <p:cNvSpPr>
            <a:spLocks noGrp="1"/>
          </p:cNvSpPr>
          <p:nvPr>
            <p:ph idx="1"/>
          </p:nvPr>
        </p:nvSpPr>
        <p:spPr>
          <a:xfrm>
            <a:off x="0" y="1295400"/>
            <a:ext cx="8991600" cy="5562600"/>
          </a:xfrm>
        </p:spPr>
        <p:txBody>
          <a:bodyPr/>
          <a:lstStyle/>
          <a:p>
            <a:pPr eaLnBrk="1" hangingPunct="1"/>
            <a:r>
              <a:rPr lang="en-US" dirty="0" smtClean="0"/>
              <a:t>Qin Dynasty, pronounced </a:t>
            </a:r>
            <a:r>
              <a:rPr lang="en-US" dirty="0" err="1" smtClean="0"/>
              <a:t>Chihn</a:t>
            </a:r>
            <a:r>
              <a:rPr lang="en-US" dirty="0" smtClean="0"/>
              <a:t>, gave its name to China</a:t>
            </a:r>
          </a:p>
          <a:p>
            <a:pPr eaLnBrk="1" hangingPunct="1"/>
            <a:r>
              <a:rPr lang="en-US" dirty="0" smtClean="0"/>
              <a:t>1</a:t>
            </a:r>
            <a:r>
              <a:rPr lang="en-US" baseline="30000" dirty="0" smtClean="0"/>
              <a:t>st</a:t>
            </a:r>
            <a:r>
              <a:rPr lang="en-US" dirty="0" smtClean="0"/>
              <a:t> Qin emperor, Shi </a:t>
            </a:r>
            <a:r>
              <a:rPr lang="en-US" dirty="0" err="1" smtClean="0"/>
              <a:t>Huangdi</a:t>
            </a:r>
            <a:r>
              <a:rPr lang="en-US" dirty="0" smtClean="0"/>
              <a:t>, </a:t>
            </a:r>
          </a:p>
          <a:p>
            <a:pPr lvl="1"/>
            <a:r>
              <a:rPr lang="en-US" dirty="0" smtClean="0"/>
              <a:t>began the building of the Great Wall in 220 B.C.E.</a:t>
            </a:r>
          </a:p>
          <a:p>
            <a:pPr lvl="1"/>
            <a:r>
              <a:rPr lang="en-US" dirty="0" smtClean="0"/>
              <a:t>Terracotta Soldiers </a:t>
            </a:r>
          </a:p>
          <a:p>
            <a:pPr eaLnBrk="1" hangingPunct="1"/>
            <a:r>
              <a:rPr lang="en-US" dirty="0" smtClean="0"/>
              <a:t>This dynasty ruled for over 2000 years.</a:t>
            </a:r>
          </a:p>
          <a:p>
            <a:pPr eaLnBrk="1" hangingPunct="1"/>
            <a:r>
              <a:rPr lang="en-US" dirty="0" smtClean="0"/>
              <a:t>Han Dynasty</a:t>
            </a:r>
          </a:p>
          <a:p>
            <a:pPr eaLnBrk="1" hangingPunct="1"/>
            <a:r>
              <a:rPr lang="en-US" dirty="0" smtClean="0"/>
              <a:t>Manchurians invaded and established the Qing Dynasty</a:t>
            </a:r>
          </a:p>
        </p:txBody>
      </p:sp>
      <p:pic>
        <p:nvPicPr>
          <p:cNvPr id="5" name="Picture 4" descr="terracotta-army-1frnljd.gif"/>
          <p:cNvPicPr>
            <a:picLocks noChangeAspect="1"/>
          </p:cNvPicPr>
          <p:nvPr/>
        </p:nvPicPr>
        <p:blipFill>
          <a:blip r:embed="rId2" cstate="print"/>
          <a:stretch>
            <a:fillRect/>
          </a:stretch>
        </p:blipFill>
        <p:spPr>
          <a:xfrm>
            <a:off x="2362200" y="4269231"/>
            <a:ext cx="3962400" cy="2588769"/>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WALL OF CHINA</a:t>
            </a:r>
            <a:endParaRPr lang="en-US" dirty="0"/>
          </a:p>
        </p:txBody>
      </p:sp>
      <p:pic>
        <p:nvPicPr>
          <p:cNvPr id="9218" name="Picture 2" descr="http://www.dreamstime.com/the-great-wall-of-china-thumb144085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5200" y="3581400"/>
            <a:ext cx="4368800"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http://t0.gstatic.com/images?q=tbn:ANd9GcQX0kLfRqTlOCsrRA9H-iYTpkkJS5WzjezjPnRGZERCp6NkLQ79O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4522" y="762000"/>
            <a:ext cx="3789478" cy="283845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greatwallmap.jpg"/>
          <p:cNvPicPr>
            <a:picLocks noChangeAspect="1"/>
          </p:cNvPicPr>
          <p:nvPr/>
        </p:nvPicPr>
        <p:blipFill>
          <a:blip r:embed="rId4" cstate="print"/>
          <a:stretch>
            <a:fillRect/>
          </a:stretch>
        </p:blipFill>
        <p:spPr>
          <a:xfrm>
            <a:off x="0" y="1828800"/>
            <a:ext cx="4732055" cy="3657600"/>
          </a:xfrm>
          <a:prstGeom prst="rect">
            <a:avLst/>
          </a:prstGeom>
        </p:spPr>
      </p:pic>
    </p:spTree>
    <p:extLst>
      <p:ext uri="{BB962C8B-B14F-4D97-AF65-F5344CB8AC3E}">
        <p14:creationId xmlns:p14="http://schemas.microsoft.com/office/powerpoint/2010/main" xmlns="" val="2286834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0"/>
            <a:ext cx="7467600" cy="609600"/>
          </a:xfrm>
        </p:spPr>
        <p:txBody>
          <a:bodyPr/>
          <a:lstStyle/>
          <a:p>
            <a:pPr eaLnBrk="1" hangingPunct="1"/>
            <a:r>
              <a:rPr lang="en-US" dirty="0" smtClean="0"/>
              <a:t>China Early History</a:t>
            </a:r>
          </a:p>
        </p:txBody>
      </p:sp>
      <p:sp>
        <p:nvSpPr>
          <p:cNvPr id="6147" name="Content Placeholder 2"/>
          <p:cNvSpPr>
            <a:spLocks noGrp="1"/>
          </p:cNvSpPr>
          <p:nvPr>
            <p:ph idx="1"/>
          </p:nvPr>
        </p:nvSpPr>
        <p:spPr>
          <a:xfrm>
            <a:off x="0" y="990600"/>
            <a:ext cx="7620000" cy="4724400"/>
          </a:xfrm>
        </p:spPr>
        <p:txBody>
          <a:bodyPr/>
          <a:lstStyle/>
          <a:p>
            <a:pPr eaLnBrk="1" hangingPunct="1"/>
            <a:r>
              <a:rPr lang="en-US" dirty="0" smtClean="0"/>
              <a:t>Boxer Rebellion- Chinese militants attacked Europeans and Chinese Christians trying to break free from the influence on the Europeans that were trying to take advantage of the Chinese military and government weakness</a:t>
            </a:r>
          </a:p>
          <a:p>
            <a:r>
              <a:rPr lang="en-US" dirty="0" smtClean="0"/>
              <a:t>1911- Revolutionary war ended the rule of dynasty’s </a:t>
            </a:r>
          </a:p>
          <a:p>
            <a:pPr lvl="1"/>
            <a:r>
              <a:rPr lang="en-US" dirty="0" smtClean="0"/>
              <a:t>Sun </a:t>
            </a:r>
            <a:r>
              <a:rPr lang="en-US" dirty="0" err="1" smtClean="0"/>
              <a:t>Yat-sen</a:t>
            </a:r>
            <a:r>
              <a:rPr lang="en-US" dirty="0" smtClean="0"/>
              <a:t> became the first president of China</a:t>
            </a:r>
          </a:p>
          <a:p>
            <a:pPr eaLnBrk="1" hangingPunct="1"/>
            <a:r>
              <a:rPr lang="en-US" dirty="0" smtClean="0"/>
              <a:t>1949- Communist fought for control over China and won…Mao Zedong became the new ruler</a:t>
            </a:r>
          </a:p>
        </p:txBody>
      </p:sp>
      <p:pic>
        <p:nvPicPr>
          <p:cNvPr id="4" name="Picture 3" descr="sun-yat-sen.jpg"/>
          <p:cNvPicPr>
            <a:picLocks noChangeAspect="1"/>
          </p:cNvPicPr>
          <p:nvPr/>
        </p:nvPicPr>
        <p:blipFill>
          <a:blip r:embed="rId2" cstate="print"/>
          <a:stretch>
            <a:fillRect/>
          </a:stretch>
        </p:blipFill>
        <p:spPr>
          <a:xfrm>
            <a:off x="6858000" y="1981200"/>
            <a:ext cx="2286000" cy="2286000"/>
          </a:xfrm>
          <a:prstGeom prst="rect">
            <a:avLst/>
          </a:prstGeom>
        </p:spPr>
      </p:pic>
      <p:pic>
        <p:nvPicPr>
          <p:cNvPr id="5" name="Picture 4" descr="Mao Zedong.jpg"/>
          <p:cNvPicPr>
            <a:picLocks noChangeAspect="1"/>
          </p:cNvPicPr>
          <p:nvPr/>
        </p:nvPicPr>
        <p:blipFill>
          <a:blip r:embed="rId3" cstate="print"/>
          <a:stretch>
            <a:fillRect/>
          </a:stretch>
        </p:blipFill>
        <p:spPr>
          <a:xfrm>
            <a:off x="0" y="4822963"/>
            <a:ext cx="1600200" cy="2035037"/>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IN ASIA BEFORE WWI</a:t>
            </a:r>
            <a:endParaRPr lang="en-US" dirty="0"/>
          </a:p>
        </p:txBody>
      </p:sp>
      <p:pic>
        <p:nvPicPr>
          <p:cNvPr id="1028" name="Picture 4" descr="http://regentsprep.org/Regents/global/themes/imperialism/images/spheres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399" y="1556657"/>
            <a:ext cx="5355771" cy="47368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919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China History</a:t>
            </a:r>
          </a:p>
        </p:txBody>
      </p:sp>
      <p:sp>
        <p:nvSpPr>
          <p:cNvPr id="7171" name="Content Placeholder 2"/>
          <p:cNvSpPr>
            <a:spLocks noGrp="1"/>
          </p:cNvSpPr>
          <p:nvPr>
            <p:ph idx="1"/>
          </p:nvPr>
        </p:nvSpPr>
        <p:spPr/>
        <p:txBody>
          <a:bodyPr/>
          <a:lstStyle/>
          <a:p>
            <a:pPr eaLnBrk="1" hangingPunct="1"/>
            <a:r>
              <a:rPr lang="en-US" dirty="0" smtClean="0"/>
              <a:t>Due to the involvement of government in the economy, China is now one of the fastest growing economies in the world.</a:t>
            </a:r>
          </a:p>
          <a:p>
            <a:pPr eaLnBrk="1" hangingPunct="1"/>
            <a:r>
              <a:rPr lang="en-US" dirty="0" smtClean="0"/>
              <a:t>60% of population work on farms on 13% of the land</a:t>
            </a:r>
          </a:p>
          <a:p>
            <a:pPr eaLnBrk="1" hangingPunct="1"/>
            <a:r>
              <a:rPr lang="en-US" dirty="0" smtClean="0"/>
              <a:t>Known for its rice, maize, wheat, and sweet potatoes </a:t>
            </a:r>
          </a:p>
        </p:txBody>
      </p:sp>
      <p:pic>
        <p:nvPicPr>
          <p:cNvPr id="4" name="Picture 3" descr="farms.jpg"/>
          <p:cNvPicPr>
            <a:picLocks noChangeAspect="1"/>
          </p:cNvPicPr>
          <p:nvPr/>
        </p:nvPicPr>
        <p:blipFill>
          <a:blip r:embed="rId2" cstate="print"/>
          <a:stretch>
            <a:fillRect/>
          </a:stretch>
        </p:blipFill>
        <p:spPr>
          <a:xfrm>
            <a:off x="5304183" y="3962400"/>
            <a:ext cx="3839817" cy="28956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04800" y="0"/>
            <a:ext cx="8540750" cy="762000"/>
          </a:xfrm>
        </p:spPr>
        <p:txBody>
          <a:bodyPr/>
          <a:lstStyle/>
          <a:p>
            <a:pPr algn="ctr"/>
            <a:r>
              <a:rPr lang="en-US" dirty="0"/>
              <a:t>China’s Physical Geography</a:t>
            </a:r>
          </a:p>
        </p:txBody>
      </p:sp>
      <p:sp>
        <p:nvSpPr>
          <p:cNvPr id="3075" name="Rectangle 3"/>
          <p:cNvSpPr>
            <a:spLocks noGrp="1" noRot="1" noChangeArrowheads="1"/>
          </p:cNvSpPr>
          <p:nvPr>
            <p:ph type="body" sz="half" idx="1"/>
          </p:nvPr>
        </p:nvSpPr>
        <p:spPr>
          <a:xfrm>
            <a:off x="-685800" y="1219200"/>
            <a:ext cx="3962400" cy="5638800"/>
          </a:xfrm>
        </p:spPr>
        <p:txBody>
          <a:bodyPr>
            <a:normAutofit fontScale="92500" lnSpcReduction="20000"/>
          </a:bodyPr>
          <a:lstStyle/>
          <a:p>
            <a:pPr lvl="2"/>
            <a:r>
              <a:rPr lang="en-US" sz="2600" dirty="0" smtClean="0"/>
              <a:t>China </a:t>
            </a:r>
            <a:r>
              <a:rPr lang="en-US" sz="2600" dirty="0"/>
              <a:t>makes up roughly 4 million sq. mi.  (similar to the USA)</a:t>
            </a:r>
          </a:p>
          <a:p>
            <a:pPr lvl="2"/>
            <a:r>
              <a:rPr lang="en-US" sz="2600" dirty="0"/>
              <a:t>It comprises about 6.5 per cent of the world total land area. </a:t>
            </a:r>
          </a:p>
          <a:p>
            <a:pPr lvl="2"/>
            <a:r>
              <a:rPr lang="en-US" sz="2600" dirty="0"/>
              <a:t>Modern China is the third largest country in the world, just behind Russia and Canada</a:t>
            </a:r>
            <a:r>
              <a:rPr lang="en-US" sz="2600" dirty="0" smtClean="0"/>
              <a:t>.</a:t>
            </a:r>
          </a:p>
          <a:p>
            <a:pPr lvl="2"/>
            <a:r>
              <a:rPr lang="en-US" sz="2600" dirty="0" smtClean="0"/>
              <a:t>Two-thirds of its total land area covered by mountains, hills and plateaus. </a:t>
            </a:r>
          </a:p>
          <a:p>
            <a:pPr lvl="2"/>
            <a:endParaRPr lang="en-US" sz="2400" dirty="0"/>
          </a:p>
        </p:txBody>
      </p:sp>
      <p:pic>
        <p:nvPicPr>
          <p:cNvPr id="3078" name="Picture 6" descr="China">
            <a:hlinkClick r:id="rId2"/>
          </p:cNvPr>
          <p:cNvPicPr>
            <a:picLocks noChangeAspect="1" noChangeArrowheads="1"/>
          </p:cNvPicPr>
          <p:nvPr/>
        </p:nvPicPr>
        <p:blipFill>
          <a:blip r:embed="rId3" cstate="print"/>
          <a:srcRect/>
          <a:stretch>
            <a:fillRect/>
          </a:stretch>
        </p:blipFill>
        <p:spPr bwMode="auto">
          <a:xfrm>
            <a:off x="3356975" y="1066800"/>
            <a:ext cx="5787025" cy="5486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4" name="Content Placeholder 3"/>
          <p:cNvSpPr>
            <a:spLocks noGrp="1"/>
          </p:cNvSpPr>
          <p:nvPr>
            <p:ph sz="quarter" idx="1"/>
          </p:nvPr>
        </p:nvSpPr>
        <p:spPr/>
        <p:txBody>
          <a:bodyPr>
            <a:normAutofit fontScale="92500"/>
          </a:bodyPr>
          <a:lstStyle/>
          <a:p>
            <a:r>
              <a:rPr lang="en-US" b="1" u="sng" dirty="0" smtClean="0"/>
              <a:t>Free Enterprise- </a:t>
            </a:r>
            <a:r>
              <a:rPr lang="en-US" dirty="0" smtClean="0"/>
              <a:t>an economic system characterized by private or corporate ownership of capital goods; investments that are determined by private decision rather than by state control; and determined in a free market</a:t>
            </a:r>
          </a:p>
          <a:p>
            <a:endParaRPr lang="en-US" dirty="0"/>
          </a:p>
        </p:txBody>
      </p:sp>
      <p:sp>
        <p:nvSpPr>
          <p:cNvPr id="5" name="Content Placeholder 4"/>
          <p:cNvSpPr>
            <a:spLocks noGrp="1"/>
          </p:cNvSpPr>
          <p:nvPr>
            <p:ph sz="quarter" idx="2"/>
          </p:nvPr>
        </p:nvSpPr>
        <p:spPr/>
        <p:txBody>
          <a:bodyPr>
            <a:normAutofit fontScale="92500"/>
          </a:bodyPr>
          <a:lstStyle/>
          <a:p>
            <a:r>
              <a:rPr lang="en-US" b="1" u="sng" dirty="0" smtClean="0"/>
              <a:t>COMMUISM- </a:t>
            </a:r>
            <a:r>
              <a:rPr lang="en-US" dirty="0" smtClean="0"/>
              <a:t>economic system in which a central authority is in command of the economy; a centrally planned economy.</a:t>
            </a:r>
          </a:p>
          <a:p>
            <a:r>
              <a:rPr lang="en-US" b="1" u="sng" dirty="0" smtClean="0"/>
              <a:t>SOCIALISM</a:t>
            </a:r>
            <a:r>
              <a:rPr lang="en-US" b="1" dirty="0" smtClean="0"/>
              <a:t>- </a:t>
            </a:r>
            <a:r>
              <a:rPr lang="en-US" dirty="0" smtClean="0"/>
              <a:t>a social and political philosophy based on the belief that democratic means should be used to evenly distribute wealth throughout society.</a:t>
            </a:r>
          </a:p>
          <a:p>
            <a:endParaRPr lang="en-US" dirty="0" smtClean="0">
              <a:effectLst>
                <a:outerShdw blurRad="38100" dist="38100" dir="2700000" algn="tl">
                  <a:srgbClr val="C0C0C0"/>
                </a:outerShdw>
              </a:effectLst>
            </a:endParaRP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ENTERPRISE VS COMMUNISM</a:t>
            </a:r>
            <a:endParaRPr lang="en-US" dirty="0"/>
          </a:p>
        </p:txBody>
      </p:sp>
      <p:sp>
        <p:nvSpPr>
          <p:cNvPr id="3" name="Content Placeholder 2"/>
          <p:cNvSpPr>
            <a:spLocks noGrp="1"/>
          </p:cNvSpPr>
          <p:nvPr>
            <p:ph sz="quarter" idx="1"/>
          </p:nvPr>
        </p:nvSpPr>
        <p:spPr/>
        <p:txBody>
          <a:bodyPr>
            <a:normAutofit/>
          </a:bodyPr>
          <a:lstStyle/>
          <a:p>
            <a:r>
              <a:rPr lang="en-US" b="1" u="sng" dirty="0" smtClean="0"/>
              <a:t>COMMUISM- </a:t>
            </a:r>
            <a:r>
              <a:rPr lang="en-US" sz="2400" dirty="0"/>
              <a:t>economic system in which a central authority is in command of the economy; a centrally planned </a:t>
            </a:r>
            <a:r>
              <a:rPr lang="en-US" sz="2400" dirty="0" smtClean="0"/>
              <a:t>economy.</a:t>
            </a:r>
            <a:endParaRPr lang="en-US" sz="2400" dirty="0" smtClean="0">
              <a:effectLst>
                <a:outerShdw blurRad="38100" dist="38100" dir="2700000" algn="tl">
                  <a:srgbClr val="C0C0C0"/>
                </a:outerShdw>
              </a:effectLst>
            </a:endParaRPr>
          </a:p>
          <a:p>
            <a:pPr marL="430213" indent="-323850">
              <a:buSzPct val="45000"/>
              <a:buFont typeface="Wingdings" charset="2"/>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a:t>Centrally planned economies operate in direct contrast to free market systems</a:t>
            </a:r>
            <a:r>
              <a:rPr lang="en-US" sz="2400" dirty="0" smtClean="0"/>
              <a:t>.</a:t>
            </a:r>
            <a:endParaRPr lang="en-US" sz="2400" dirty="0" smtClean="0">
              <a:effectLst>
                <a:outerShdw blurRad="38100" dist="38100" dir="2700000" algn="tl">
                  <a:srgbClr val="C0C0C0"/>
                </a:outerShdw>
              </a:effectLst>
            </a:endParaRPr>
          </a:p>
          <a:p>
            <a:pPr marL="430213" indent="-323850">
              <a:buSzPct val="45000"/>
              <a:buFont typeface="Wingdings" charset="2"/>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smtClean="0">
                <a:effectLst>
                  <a:outerShdw blurRad="38100" dist="38100" dir="2700000" algn="tl">
                    <a:srgbClr val="C0C0C0"/>
                  </a:outerShdw>
                </a:effectLst>
              </a:rPr>
              <a:t>The </a:t>
            </a:r>
            <a:r>
              <a:rPr lang="en-US" sz="2400" dirty="0">
                <a:effectLst>
                  <a:outerShdw blurRad="38100" dist="38100" dir="2700000" algn="tl">
                    <a:srgbClr val="C0C0C0"/>
                  </a:outerShdw>
                </a:effectLst>
              </a:rPr>
              <a:t>central government controls the land, labor and capital</a:t>
            </a:r>
            <a:r>
              <a:rPr lang="en-US" sz="2400" dirty="0" smtClean="0">
                <a:effectLst>
                  <a:outerShdw blurRad="38100" dist="38100" dir="2700000" algn="tl">
                    <a:srgbClr val="C0C0C0"/>
                  </a:outerShdw>
                </a:effectLst>
              </a:rPr>
              <a:t>.</a:t>
            </a:r>
          </a:p>
          <a:p>
            <a:pPr marL="430213" indent="-323850">
              <a:buSzPct val="45000"/>
              <a:buFont typeface="Wingdings" charset="2"/>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smtClean="0">
                <a:effectLst>
                  <a:outerShdw blurRad="38100" dist="38100" dir="2700000" algn="tl">
                    <a:srgbClr val="C0C0C0"/>
                  </a:outerShdw>
                </a:effectLst>
              </a:rPr>
              <a:t>It </a:t>
            </a:r>
            <a:r>
              <a:rPr lang="en-US" sz="2400" dirty="0">
                <a:effectLst>
                  <a:outerShdw blurRad="38100" dist="38100" dir="2700000" algn="tl">
                    <a:srgbClr val="C0C0C0"/>
                  </a:outerShdw>
                </a:effectLst>
              </a:rPr>
              <a:t>sets quotas and tells producers what to produce</a:t>
            </a:r>
            <a:r>
              <a:rPr lang="en-US" sz="2400" dirty="0" smtClean="0">
                <a:effectLst>
                  <a:outerShdw blurRad="38100" dist="38100" dir="2700000" algn="tl">
                    <a:srgbClr val="C0C0C0"/>
                  </a:outerShdw>
                </a:effectLst>
              </a:rPr>
              <a:t>.</a:t>
            </a:r>
          </a:p>
          <a:p>
            <a:pPr marL="430213" indent="-323850">
              <a:buSzPct val="45000"/>
              <a:buFont typeface="Wingdings" charset="2"/>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smtClean="0">
                <a:effectLst>
                  <a:outerShdw blurRad="38100" dist="38100" dir="2700000" algn="tl">
                    <a:srgbClr val="C0C0C0"/>
                  </a:outerShdw>
                </a:effectLst>
              </a:rPr>
              <a:t>The </a:t>
            </a:r>
            <a:r>
              <a:rPr lang="en-US" sz="2400" dirty="0">
                <a:effectLst>
                  <a:outerShdw blurRad="38100" dist="38100" dir="2700000" algn="tl">
                    <a:srgbClr val="C0C0C0"/>
                  </a:outerShdw>
                </a:effectLst>
              </a:rPr>
              <a:t>consumer has no control and shortages occur frequently.</a:t>
            </a:r>
          </a:p>
          <a:p>
            <a:endParaRPr lang="en-US" sz="2400" dirty="0"/>
          </a:p>
          <a:p>
            <a:endParaRPr lang="en-US" sz="2100" dirty="0" smtClean="0"/>
          </a:p>
          <a:p>
            <a:pPr lvl="0"/>
            <a:endParaRPr lang="en-US" dirty="0" smtClean="0"/>
          </a:p>
        </p:txBody>
      </p:sp>
    </p:spTree>
    <p:extLst>
      <p:ext uri="{BB962C8B-B14F-4D97-AF65-F5344CB8AC3E}">
        <p14:creationId xmlns="" xmlns:p14="http://schemas.microsoft.com/office/powerpoint/2010/main" val="4229078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ENTERPRISE VS COMMUNISM</a:t>
            </a:r>
            <a:endParaRPr lang="en-US" dirty="0"/>
          </a:p>
        </p:txBody>
      </p:sp>
      <p:sp>
        <p:nvSpPr>
          <p:cNvPr id="3" name="Content Placeholder 2"/>
          <p:cNvSpPr>
            <a:spLocks noGrp="1"/>
          </p:cNvSpPr>
          <p:nvPr>
            <p:ph sz="quarter" idx="1"/>
          </p:nvPr>
        </p:nvSpPr>
        <p:spPr/>
        <p:txBody>
          <a:bodyPr>
            <a:normAutofit/>
          </a:bodyPr>
          <a:lstStyle/>
          <a:p>
            <a:pPr lvl="0"/>
            <a:r>
              <a:rPr lang="en-US" dirty="0" smtClean="0"/>
              <a:t>Understand </a:t>
            </a:r>
            <a:r>
              <a:rPr lang="en-US" dirty="0"/>
              <a:t>the forces that affect the distribution of goods and services in free enterprise, socialists and communist economic systems in East and Southeast </a:t>
            </a:r>
            <a:r>
              <a:rPr lang="en-US" dirty="0" smtClean="0"/>
              <a:t>Asia</a:t>
            </a:r>
          </a:p>
        </p:txBody>
      </p:sp>
      <p:sp>
        <p:nvSpPr>
          <p:cNvPr id="4" name="Rectangle 3"/>
          <p:cNvSpPr/>
          <p:nvPr/>
        </p:nvSpPr>
        <p:spPr>
          <a:xfrm>
            <a:off x="533400" y="3352800"/>
            <a:ext cx="3886200" cy="2819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3374571"/>
            <a:ext cx="3886200" cy="2819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3374571"/>
            <a:ext cx="3886200" cy="286232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FREE ENTERPRISE</a:t>
            </a:r>
          </a:p>
          <a:p>
            <a:endParaRPr lang="en-US" dirty="0"/>
          </a:p>
          <a:p>
            <a:r>
              <a:rPr lang="en-US" b="1" u="sng" dirty="0" smtClean="0"/>
              <a:t>INDIVIDUALS</a:t>
            </a:r>
            <a:r>
              <a:rPr lang="en-US" dirty="0" smtClean="0"/>
              <a:t> MAKE DECISIONS ON BUYING AND SELLING</a:t>
            </a:r>
          </a:p>
          <a:p>
            <a:endParaRPr lang="en-US" dirty="0"/>
          </a:p>
          <a:p>
            <a:r>
              <a:rPr lang="en-US" dirty="0" smtClean="0"/>
              <a:t>HIGHER STANDARD OF LIVING</a:t>
            </a:r>
          </a:p>
          <a:p>
            <a:endParaRPr lang="en-US" dirty="0"/>
          </a:p>
          <a:p>
            <a:endParaRPr lang="en-US" dirty="0" smtClean="0"/>
          </a:p>
          <a:p>
            <a:endParaRPr lang="en-US" dirty="0"/>
          </a:p>
        </p:txBody>
      </p:sp>
      <p:sp>
        <p:nvSpPr>
          <p:cNvPr id="7" name="TextBox 6"/>
          <p:cNvSpPr txBox="1"/>
          <p:nvPr/>
        </p:nvSpPr>
        <p:spPr>
          <a:xfrm>
            <a:off x="4724400" y="3374571"/>
            <a:ext cx="3886200" cy="286232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COMMUNISM</a:t>
            </a:r>
          </a:p>
          <a:p>
            <a:endParaRPr lang="en-US" dirty="0"/>
          </a:p>
          <a:p>
            <a:r>
              <a:rPr lang="en-US" b="1" u="sng" dirty="0" smtClean="0"/>
              <a:t>CENTRAL GOVERNMENT </a:t>
            </a:r>
            <a:r>
              <a:rPr lang="en-US" dirty="0" smtClean="0"/>
              <a:t>MAKES DECISIONS</a:t>
            </a:r>
          </a:p>
          <a:p>
            <a:endParaRPr lang="en-US" dirty="0"/>
          </a:p>
          <a:p>
            <a:endParaRPr lang="en-US" dirty="0" smtClean="0"/>
          </a:p>
          <a:p>
            <a:r>
              <a:rPr lang="en-US" dirty="0" smtClean="0"/>
              <a:t>MIXED STANDARD OF LIVING</a:t>
            </a:r>
          </a:p>
          <a:p>
            <a:endParaRPr lang="en-US" dirty="0"/>
          </a:p>
          <a:p>
            <a:endParaRPr lang="en-US" dirty="0" smtClean="0"/>
          </a:p>
          <a:p>
            <a:endParaRPr lang="en-US" dirty="0"/>
          </a:p>
        </p:txBody>
      </p:sp>
    </p:spTree>
    <p:extLst>
      <p:ext uri="{BB962C8B-B14F-4D97-AF65-F5344CB8AC3E}">
        <p14:creationId xmlns="" xmlns:p14="http://schemas.microsoft.com/office/powerpoint/2010/main" val="3462284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ENTERPRISE VS COMMUNISM</a:t>
            </a:r>
            <a:endParaRPr lang="en-US" dirty="0"/>
          </a:p>
        </p:txBody>
      </p:sp>
      <p:sp>
        <p:nvSpPr>
          <p:cNvPr id="3" name="Content Placeholder 2"/>
          <p:cNvSpPr>
            <a:spLocks noGrp="1"/>
          </p:cNvSpPr>
          <p:nvPr>
            <p:ph sz="quarter" idx="1"/>
          </p:nvPr>
        </p:nvSpPr>
        <p:spPr/>
        <p:txBody>
          <a:bodyPr/>
          <a:lstStyle/>
          <a:p>
            <a:pPr lvl="0"/>
            <a:r>
              <a:rPr lang="en-US" dirty="0"/>
              <a:t>Classify where China, Japan, Taiwan and North Korea fall along the economic spectrum between free enterprise and </a:t>
            </a:r>
            <a:r>
              <a:rPr lang="en-US" dirty="0" smtClean="0"/>
              <a:t>communism</a:t>
            </a:r>
          </a:p>
          <a:p>
            <a:pPr lvl="0"/>
            <a:r>
              <a:rPr lang="en-US" dirty="0" smtClean="0"/>
              <a:t>Countries under </a:t>
            </a:r>
            <a:r>
              <a:rPr lang="en-US" b="1" dirty="0" smtClean="0"/>
              <a:t>communist</a:t>
            </a:r>
            <a:r>
              <a:rPr lang="en-US" dirty="0" smtClean="0"/>
              <a:t> governments today:</a:t>
            </a:r>
          </a:p>
          <a:p>
            <a:pPr lvl="1"/>
            <a:r>
              <a:rPr lang="en-US" dirty="0" smtClean="0"/>
              <a:t>The </a:t>
            </a:r>
            <a:r>
              <a:rPr lang="en-US" dirty="0"/>
              <a:t>People’s Republic of </a:t>
            </a:r>
            <a:r>
              <a:rPr lang="en-US" dirty="0" smtClean="0"/>
              <a:t>China </a:t>
            </a:r>
            <a:endParaRPr lang="en-US" dirty="0"/>
          </a:p>
          <a:p>
            <a:pPr lvl="1"/>
            <a:r>
              <a:rPr lang="en-US" dirty="0" smtClean="0"/>
              <a:t>The </a:t>
            </a:r>
            <a:r>
              <a:rPr lang="en-US" dirty="0"/>
              <a:t>Democratic People’s Republic of </a:t>
            </a:r>
            <a:r>
              <a:rPr lang="en-US" dirty="0" smtClean="0"/>
              <a:t>Korea </a:t>
            </a:r>
          </a:p>
          <a:p>
            <a:pPr lvl="1"/>
            <a:r>
              <a:rPr lang="en-US" dirty="0" smtClean="0"/>
              <a:t>the </a:t>
            </a:r>
            <a:r>
              <a:rPr lang="en-US" dirty="0"/>
              <a:t>Democratic Republic of </a:t>
            </a:r>
            <a:r>
              <a:rPr lang="en-US" dirty="0" smtClean="0"/>
              <a:t>Vietnam </a:t>
            </a:r>
          </a:p>
          <a:p>
            <a:pPr lvl="1"/>
            <a:r>
              <a:rPr lang="en-US" dirty="0" smtClean="0"/>
              <a:t>the </a:t>
            </a:r>
            <a:r>
              <a:rPr lang="en-US" dirty="0"/>
              <a:t>Lao Democratic People’s Republic </a:t>
            </a:r>
            <a:endParaRPr lang="en-US" dirty="0" smtClean="0"/>
          </a:p>
          <a:p>
            <a:pPr lvl="1"/>
            <a:r>
              <a:rPr lang="en-US" dirty="0" smtClean="0"/>
              <a:t>the </a:t>
            </a:r>
            <a:r>
              <a:rPr lang="en-US" dirty="0"/>
              <a:t>Republic of </a:t>
            </a:r>
            <a:r>
              <a:rPr lang="en-US" dirty="0" smtClean="0"/>
              <a:t>Cuba</a:t>
            </a:r>
            <a:endParaRPr lang="en-US" dirty="0"/>
          </a:p>
        </p:txBody>
      </p:sp>
    </p:spTree>
    <p:extLst>
      <p:ext uri="{BB962C8B-B14F-4D97-AF65-F5344CB8AC3E}">
        <p14:creationId xmlns="" xmlns:p14="http://schemas.microsoft.com/office/powerpoint/2010/main" val="4260742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0"/>
            <a:ext cx="7772400" cy="1143000"/>
          </a:xfrm>
        </p:spPr>
        <p:txBody>
          <a:bodyPr/>
          <a:lstStyle/>
          <a:p>
            <a:pPr eaLnBrk="1" hangingPunct="1"/>
            <a:r>
              <a:rPr lang="en-US" smtClean="0"/>
              <a:t>Major Religions of China</a:t>
            </a:r>
          </a:p>
        </p:txBody>
      </p:sp>
      <p:sp>
        <p:nvSpPr>
          <p:cNvPr id="8195" name="Content Placeholder 2"/>
          <p:cNvSpPr>
            <a:spLocks noGrp="1"/>
          </p:cNvSpPr>
          <p:nvPr>
            <p:ph idx="1"/>
          </p:nvPr>
        </p:nvSpPr>
        <p:spPr>
          <a:xfrm>
            <a:off x="685800" y="1066800"/>
            <a:ext cx="7772400" cy="5562600"/>
          </a:xfrm>
        </p:spPr>
        <p:txBody>
          <a:bodyPr>
            <a:normAutofit fontScale="92500"/>
          </a:bodyPr>
          <a:lstStyle/>
          <a:p>
            <a:pPr lvl="1"/>
            <a:r>
              <a:rPr lang="en-US" sz="2600" dirty="0" smtClean="0"/>
              <a:t>Chinese religious philosophy as a whole has </a:t>
            </a:r>
            <a:r>
              <a:rPr lang="en-US" sz="2600" b="1" dirty="0" smtClean="0"/>
              <a:t>4 main influences</a:t>
            </a:r>
            <a:r>
              <a:rPr lang="en-US" sz="2600" dirty="0" smtClean="0"/>
              <a:t>:</a:t>
            </a:r>
          </a:p>
          <a:p>
            <a:pPr marL="594360" lvl="2" indent="0">
              <a:buNone/>
            </a:pPr>
            <a:r>
              <a:rPr lang="en-US" sz="2600" dirty="0" smtClean="0"/>
              <a:t>-Ancient folk religion, including ancestor worship</a:t>
            </a:r>
            <a:br>
              <a:rPr lang="en-US" sz="2600" dirty="0" smtClean="0"/>
            </a:br>
            <a:r>
              <a:rPr lang="en-US" sz="2600" dirty="0" smtClean="0"/>
              <a:t>-Confucianism</a:t>
            </a:r>
            <a:br>
              <a:rPr lang="en-US" sz="2600" dirty="0" smtClean="0"/>
            </a:br>
            <a:r>
              <a:rPr lang="en-US" sz="2600" dirty="0" smtClean="0"/>
              <a:t>- Taoism</a:t>
            </a:r>
            <a:br>
              <a:rPr lang="en-US" sz="2600" dirty="0" smtClean="0"/>
            </a:br>
            <a:r>
              <a:rPr lang="en-US" sz="2600" dirty="0" smtClean="0"/>
              <a:t>- Buddhism</a:t>
            </a:r>
            <a:endParaRPr lang="en-US" i="1" u="sng" dirty="0" smtClean="0"/>
          </a:p>
          <a:p>
            <a:pPr eaLnBrk="1" hangingPunct="1"/>
            <a:r>
              <a:rPr lang="en-US" i="1" u="sng" dirty="0" smtClean="0"/>
              <a:t>Confucianism</a:t>
            </a:r>
            <a:r>
              <a:rPr lang="en-US" dirty="0" smtClean="0"/>
              <a:t>- based on teaching of Confucianism, stresses importance of education in a well-run society</a:t>
            </a:r>
          </a:p>
          <a:p>
            <a:pPr eaLnBrk="1" hangingPunct="1"/>
            <a:r>
              <a:rPr lang="en-US" i="1" u="sng" dirty="0" smtClean="0"/>
              <a:t>Taoism</a:t>
            </a:r>
            <a:r>
              <a:rPr lang="en-US" dirty="0" smtClean="0"/>
              <a:t>- based on teaching of Lao-tzu, importance of preserving and restoring harmony in the individual as well as the universe- also believed </a:t>
            </a:r>
            <a:r>
              <a:rPr lang="en-US" dirty="0" err="1" smtClean="0"/>
              <a:t>gov’t</a:t>
            </a:r>
            <a:r>
              <a:rPr lang="en-US" dirty="0" smtClean="0"/>
              <a:t> should have little to do with the people</a:t>
            </a:r>
          </a:p>
          <a:p>
            <a:pPr eaLnBrk="1" hangingPunct="1"/>
            <a:r>
              <a:rPr lang="en-US" i="1" u="sng" dirty="0" smtClean="0"/>
              <a:t>Buddhism</a:t>
            </a:r>
            <a:r>
              <a:rPr lang="en-US" dirty="0" smtClean="0"/>
              <a:t>- believe in rebirth and is highly influenced by Confucianism and Taoism</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sz="quarter" idx="1"/>
          </p:nvPr>
        </p:nvSpPr>
        <p:spPr>
          <a:xfrm>
            <a:off x="228600" y="1527048"/>
            <a:ext cx="8763000" cy="4797552"/>
          </a:xfrm>
        </p:spPr>
        <p:txBody>
          <a:bodyPr>
            <a:normAutofit fontScale="77500" lnSpcReduction="20000"/>
          </a:bodyPr>
          <a:lstStyle/>
          <a:p>
            <a:r>
              <a:rPr lang="en-US" dirty="0" smtClean="0"/>
              <a:t>Major religions in Asia:</a:t>
            </a:r>
          </a:p>
          <a:p>
            <a:pPr lvl="1"/>
            <a:endParaRPr lang="en-US" dirty="0" smtClean="0"/>
          </a:p>
          <a:p>
            <a:pPr lvl="1"/>
            <a:r>
              <a:rPr lang="en-US" sz="2600" dirty="0" smtClean="0"/>
              <a:t>Hinduism, Buddhism, Taoism, Daoism, </a:t>
            </a:r>
            <a:r>
              <a:rPr lang="en-US" sz="2600" dirty="0"/>
              <a:t>Confucianism</a:t>
            </a:r>
            <a:r>
              <a:rPr lang="en-US" sz="2600" dirty="0" smtClean="0"/>
              <a:t>, Christianity, and Islam </a:t>
            </a:r>
          </a:p>
          <a:p>
            <a:pPr lvl="1"/>
            <a:endParaRPr lang="en-US" sz="2600" dirty="0" smtClean="0"/>
          </a:p>
          <a:p>
            <a:pPr lvl="1"/>
            <a:r>
              <a:rPr lang="en-US" sz="2600" dirty="0" smtClean="0"/>
              <a:t>Hinduism </a:t>
            </a:r>
            <a:r>
              <a:rPr lang="en-US" sz="2600" dirty="0"/>
              <a:t>is similar to Confucianism because there was a social </a:t>
            </a:r>
            <a:r>
              <a:rPr lang="en-US" sz="2600" dirty="0" smtClean="0"/>
              <a:t>order </a:t>
            </a:r>
            <a:r>
              <a:rPr lang="en-US" sz="2600" dirty="0"/>
              <a:t>in both </a:t>
            </a:r>
            <a:r>
              <a:rPr lang="en-US" sz="2600" dirty="0" smtClean="0"/>
              <a:t>religions</a:t>
            </a:r>
          </a:p>
          <a:p>
            <a:pPr lvl="1"/>
            <a:endParaRPr lang="en-US" sz="2600" dirty="0" smtClean="0"/>
          </a:p>
          <a:p>
            <a:pPr lvl="1"/>
            <a:r>
              <a:rPr lang="en-US" sz="2600" dirty="0" smtClean="0"/>
              <a:t>Daoism </a:t>
            </a:r>
            <a:r>
              <a:rPr lang="en-US" sz="2600" dirty="0"/>
              <a:t>and Buddhism are both peaceful religions a little bit. They both have no gods as </a:t>
            </a:r>
            <a:r>
              <a:rPr lang="en-US" sz="2600" dirty="0" smtClean="0"/>
              <a:t>well.</a:t>
            </a:r>
          </a:p>
          <a:p>
            <a:pPr lvl="1"/>
            <a:endParaRPr lang="en-US" sz="2600" dirty="0" smtClean="0"/>
          </a:p>
          <a:p>
            <a:pPr lvl="1"/>
            <a:r>
              <a:rPr lang="en-US" sz="2600" dirty="0" smtClean="0"/>
              <a:t>Chinese </a:t>
            </a:r>
            <a:r>
              <a:rPr lang="en-US" sz="2600" dirty="0"/>
              <a:t>religious philosophy as a whole has </a:t>
            </a:r>
            <a:r>
              <a:rPr lang="en-US" sz="2600" b="1" dirty="0"/>
              <a:t>4 main influences</a:t>
            </a:r>
            <a:r>
              <a:rPr lang="en-US" sz="2600" dirty="0"/>
              <a:t>:</a:t>
            </a:r>
          </a:p>
          <a:p>
            <a:pPr marL="594360" lvl="2" indent="0">
              <a:buNone/>
            </a:pPr>
            <a:r>
              <a:rPr lang="en-US" sz="2600" dirty="0" smtClean="0"/>
              <a:t>-Ancient </a:t>
            </a:r>
            <a:r>
              <a:rPr lang="en-US" sz="2600" dirty="0"/>
              <a:t>folk religion, including ancestor </a:t>
            </a:r>
            <a:r>
              <a:rPr lang="en-US" sz="2600" dirty="0" smtClean="0"/>
              <a:t>worship</a:t>
            </a:r>
            <a:br>
              <a:rPr lang="en-US" sz="2600" dirty="0" smtClean="0"/>
            </a:br>
            <a:r>
              <a:rPr lang="en-US" sz="2600" dirty="0" smtClean="0"/>
              <a:t>-Confucianism</a:t>
            </a:r>
            <a:r>
              <a:rPr lang="en-US" sz="2600" dirty="0"/>
              <a:t/>
            </a:r>
            <a:br>
              <a:rPr lang="en-US" sz="2600" dirty="0"/>
            </a:br>
            <a:r>
              <a:rPr lang="en-US" sz="2600" dirty="0"/>
              <a:t>- Taoism</a:t>
            </a:r>
            <a:br>
              <a:rPr lang="en-US" sz="2600" dirty="0"/>
            </a:br>
            <a:r>
              <a:rPr lang="en-US" sz="2600" dirty="0"/>
              <a:t>- Buddhism</a:t>
            </a:r>
            <a:r>
              <a:rPr lang="en-US" dirty="0"/>
              <a:t/>
            </a:r>
            <a:br>
              <a:rPr lang="en-US" dirty="0"/>
            </a:br>
            <a:endParaRPr lang="en-US" dirty="0"/>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4" name="AutoShape 10" descr="data:image/jpeg;base64,/9j/4AAQSkZJRgABAQAAAQABAAD/2wCEAAkGBhQSERQSExQVFRUVFxoZFxUYGRocGxgYGBcXFRsbGhYZHCcfGxwjHSAYHzsgIy4pLCwuHh8xNTAqNSYrLCkBCQoKDgwOGg8PGjUkHyUsMjY1NC8sLSouLywpLC4sNjQtLSosLCw0Ki4tLSosLDUpNCw2LTQvNCk2KiwsLCwsKf/AABEIALAAsAMBIgACEQEDEQH/xAAbAAEAAwEBAQEAAAAAAAAAAAAABAUGBwMCAf/EAEAQAAIBAgMFBgEKBAYCAwAAAAECAwARBBIhBQYTMUEiMlFhcYFCFCMzUmJygpGSoQdDU6IVJLGywdJjo0Rzk//EABsBAAIDAQEBAAAAAAAAAAAAAAAEAwUGAgEH/8QANBEAAQMCBAMGBQQCAwAAAAAAAQACAwQREiExQQVRYRNxgZGh8BQisdHhFTLB8UJSBmKC/9oADAMBAAIRAxEAPwDuNKUoQlKUoQlKUoQlKUoQlKUoQsnvNvEy4hcLG/CuuZpLAklr5Y0JBVWsCxJF7FbcyR9bq7xM80mFkcylFzLLlA5EKyNYBSy3U3HMEgi6knP/AMR4WieZ1VmMkDSIVF8rwKBc66AHhNfzPhXv/DyEvNmyuohiAOYWJaS2vn3XJPiRVCJqj9Qw3+XS21rXv7/Cbws7G+66HSlKvkolKUoQlKUoQlKUoQlKUoQlKUoQlKVktqbZnfESRxScJISFJCqzOxVXJJcEBQCBYC97m/IUtVVUdLH2kpyXccbpDhatbSshuhvc8ojjxFs7rdJALAm18jL0cDqNDY6LyOvqSGZkzcbDcLxzS02KUpXlisWkal5GVFHNmIAHTmalXK9aVn597QfoYnk+03zafmwzfkpqDLtnFP8AHHGPBELEeWdzY/pFVk/FqOA2c8X6Z/RTsp5H6BQt+5w3ynwhwsi38GkQu1/wrEfev3cbFhZ2XpLEpU9Lxlj73WS/opqqxOypAzzGWSe7GQwNkCsRY9nIq9rQWDXF7DTmPzB7CdZEmWaSEqcywplKLcEWJZSTzOgsvgLVmW8TjFYakn5b+lraa335dU92DuzwbrqFKyEW2MUv8yOT76WJ8s0ZAH6TU6De2300Lp9pDxF/YB/zWtLBxejmNmvseuX1ST6aRuoWhpXhg8akq543V18VN9eoPgR4HUV71aJdKUqh3k3jMFo4wGlYX7V8qLe2ZgNTc3AUWvY6i1RyysiYXvNgF01pcbBX1Kweyt48SqQTSSCVJOEJEKKtuKUUMjKAdGYaNe4v11reVDTVcVU0ujOht4rp8bmGzkpSlNKNKUpQhKx29u6XEkOJjTOzACRLkHsiyumoGa2hGhIC2OljsaVDPC2ZhY/Qrpri03C4rBhpIW4haRIo5SVv9JBIDfNIGFzGSSRe9g1zcEFehbM32UgLiBw2+uATG3nfUp6NoPE869d6tngWxAHKySjoyMbAkeKsfyLD053LAlp4455AokEaJHY5M2RGUOqllCsWtcjlbkKzL5puHTmMZtOemo02/wAufPVPBrZmXOvv0XR9ob0juYbLI3WS94191Pbb7Kn1IqlMGZg8jNI45M3w/cUdlPYX8SaYXCrEixooVEAVVHIAaAVHlxxIPDyhRfNK3cFudtRmt6gDx6VR13FZ61xaDZnL78/eSbip2RC5zKmSSBQSxAA5kmwHqTyqJ/iqHuB5PNFJH6jYEeYJr6wGxJJiHVC3UTT3CjzjiAv+QW/1q0EO6Q/mzSOfBbRr7Be1b1YnzqSm4FUTC5Fh1y9Mz52XL6tjcvos78sk6QP7vH/2p8rk/oN7PH/2qPvfseJDiFRSAmFY992s7CU9WNiAqn8VN0NlQvO0boTmhVlszixRiG7rDmHX9PlXo4UDU/DYhfuNtL/7I+IODHZSP8UUd9ZE82Q2/Utx7mpUUysAykMDyIIIPoRpVzNukv8AKllj8iQ6+lnubehB86ocfsGSIl2Q+c2Hvc+bxak/3+tFTwKoiFwLjpn6ZHyuhlWxy+jh7NxEJjk+umhNuQYcnHkwNXOzd5iCI8RZSTZZRojE6AMD9Gx8DcHobmwzsWOKgFyrIeUy9232gO794dn7vKproGBBAIIsQdQQehHUVBRcTqKEgXu3kf45H2Qu5YGSjkVe47eiNbrH8840sp7IPLtyclt1AufKuabyYiSWR2EjNmIXEMg7o0Xh4canOBoefPTtkCvrEuIIp4UxJjEbAKpKkojZGyq7jMAqs1tSQALWtWq3K2IrPxbDhwnLEvTPbtN+G+Ueec+Bq+bUzcSmDBkzW3TLM33zFrZX7kngbC2+68N29zi0kcskbJHGQyh2bM7L3bqW0RTZrN1AsBat/SlaSnp2U7MDPVJPeXm5SlKUwuEpSlCEpSvLFYpY0aRzZUBZj4AC5oQqXenHXX5MvORTxD9WI3U+7aqPxH4apMJhEiRY41CIosqqLAD0r6iZmLSOLPIczD6vQL+FbL52J61GxstzkvZQM0jcrJrpfpmsfQA+VfNuK1zq2chp+Qaffx/Cu6eIRMz1UbaW0ECGSRssI085TyAH2b/q8lGthuq8MsgGIGWYG8ULW4YA1BTo7ge620AAuU27z8IYtlJKg/MEcoGAvZLfS2F7eF0rO4nAmNkjRONDJcxi63QqM4XtHtLbVSNVtblYh2CN3DZGOlYCSLi+3O3/AGG9+4W3ie4Tghp9/ZdcpXN9ztv4hMQUmc8B24SIzZyjj4jKbk5mumW5A01NdIraU9QyoZjYqx7Cw2K5Vj8ZLIcQJ4xFE8kiyTZ8xCAmOxUAcMZABnJIF7+kbZWMmTE4bgqJUEqKspbKWRuw3YIObsXOYEA2vpV/vhFkONUcnw5k92jkjP8Asv718bm4bPiYyeUURf0Zssa/sZPyrKxxO/Ui3fHf0xX53tlrbony4djfp+F0KlKym++25o14eGIzqvEk8eGDbIp+F3s5DWNsh01BrWzTMhYXvOQVe1pcbBN7MJFCONH2ZnJtEo0nbwK9D/5fh+K40qiwmJCglQQimzxnnCefT4ethpYgjSoWJ2oQQsccglmBJmks1lW1zmzHP3hZR2bnoKk7B3ekYSTw37FwQdWxLXu+Zj1Gtm+sSNFBviaoHiUpMMdjbxNtzsOQ38FaRnsG/MVayRhgQQGUixB1BB6EHQip+50qQKMGAFVQTD5pe5TX4lJ91I8DalwcoUhR3HF4z4DmU8rcwPC4+GpMwbRkNnQhkJ5Zh0PkdVPkTVfw2tdQ1AJ/ade7n3j8KaeISs6rc0qPs/HLNEkq8mF7HmD1B8wbg+YqRX0oG+YVGlKUr1CUpShCVQb2z3EUP9Rszfcisx/vMY96v6yO2Jc+LfwjREHkWvI1vUGP9NVfFpzBRvcNbW88lPTsxSAKPJIFBYmwAJJ8ANSa8dh4EzSorDmeNKD0AIEaH3AFuuR689p6oE+u6qfQm59iAR71od0oezLL1eQqD9mPsC3lmzn1JrH8CphNUAnQZ+Wnqb+CsquTCzJX9c42hu9NDOzOXGGS4hMIvlVtTxDqwI0QZRlCjmbm3R6VuaukjqmYH+e4VVHIYzcLkWKwnAF8xfDyG4kzXMbMc1y45oWNw/wnysRu93d51eIrO6rLEO2SQodb2Eg6amwI6Np1F/PeDYCqsk8WVdC0kZ+jkGpbTkrkX15N8QN7jKYTAxwKHZSWueFGbExgjRFv1A5knQaXsKzXaTcIkId8wdptf7Eb7EdU9ZtQMsreist7cX8oLcCN2zQSxliAgu2XJ3yCQO30pulizhnkaaN1DRxKCLPYoZi18hJA7S1SY3bZDKrzCMvoscYzMfTsl266gAeVfWH2qwbKspZufDlUqSPEXVXt5i4HgaS+Oqe2+KwDydbS2uik7JmHBf6Lo2L29EkPGDBwdECkXd+iDz9eVje1jWD2jtJ8zopBxEhzSuNViBFhz5kLYKp52udOf3IOKrSQ2SdQRY2OpHUcjcAWbysdARUndTdPjoJJMywkk5SfnJWvZmkbmovcW5m3QCxcfUS8WcImiwGo68z05DdRhjacFxKoYNlYiThrhS0xhsnbAyBbBWVpgBlNgDYZjdR2a6rsrZ4ghjiBvkUC/LMerEeJNz717wQKihEUKqiwVQAAPAAaAV6Vo6OiZStyzJ1KSllMhWI3i2cY5WVf5l5ovASKRnXyBJU/jbwr8gmDqrjkwBHvrr51eb3RfMrJ1ikVvZjw2/Zqzez9OIn1XNvR7SD/AHGsZx6mEVQXN0dn/B9bHxVnRyYmWOyvd1cRZpoT4iRfR7hh7OpP41rR1jtnSZcVA31s8Z9GXOP7kWtjWq4NOZqNhOoy8vxZV9SzDIUpSlW6XWX3i3tkiZ48PEHMduK7Xst7GyIusjBSCRdbA8ydKqsN/EGUFCyRzK5sDEchFgTftswblyuCPPlU3eLdzEZ5JMLlImILqTlZGsFLRkjK11A0a1iL3N7Cig/h3I8qu2HgUg3Z5gsrPdStiRdieXMgD9qoZn8QE5DB8u1gLEW3v9020Q4M9VbYvfWZgQkccQ+szFyB93Kqg9bksPKqfYONkd5mmcuZZM8TEAZ4wqppYAWBB9ip5EVYYjcgKDmwWFkXkeGiXt9x0X8gSar9kRF5ZeKrf5eQpCJAbgFFbP2tS3aKZvAc9STRcTkrHRkVIIHcLeFic789k3AIwRgU/FfSwfeY/wDrYf8ANfOxt75EwyJHCnJjneQ/EzNfIqa8+WYV9Yr6WD7zj/1sf+KhbI3RzQI4weHkGouMmc5WKksHRRe48TS/Cn1DA404ubDkcru5kLuoDCRjUbG7w4s4hH+UOEW/ECBQiFyBECpB0vm7xOlr9KvcNvliUFnSKXzu0Z97K4J9AtZzFRxxSrhBG0UeIEhkhyMD2cpIVANeIGIOS/LTrVvDuer2ybPjA8ZFjT9tW/arGKp4gXfKHH/yPW9gDe/hZQlkNs7eambQ3qOI4cBhaPO4JOZWBCAyW011IHQVQ7TxDGSRlsSpWKMHlmcqNfIuy38lFWU26rYZ45uBho1VsrNETms6lBf5pdLkdarNpQsJJQoGbMk0d+RKsjWv07S2PgGB60rWumdUs+KFshy0xZ6E7LuINDD2fvJXWw9jRxTzWF2iKoHI7TMyLJI5P1mJA8AqqBYc/rGxNiYQ7RK0R7aZWPGVbXWROzYPbULfkbXNytfSYrA4sGUyZCRaWMymI9nTLKmYd3lfqOpFqk4PFxwQySE5IAx4QN+5YABFOti18qjoQB0qxfFnjPSygDtlldmYs5o3uCc5icjQMDezDyPZcDpmt41p9l7daBpYhEXGYOpzKoAcag317wY6DrWS2LhG+aVhZ3led1vfICxky3+zdE9at5d1JMXK8oSB1W0YMjMD2RmawEbaZmI59KrqQytq3fC62Pli7wPVTyYTGO095LQS7w4ltFSKLzu8p9hljAP6qoINr4j5W3+ZkylQqlshRpUJLjJlA1VlFhY9h/Co+I3GdOeDRgOsZVvyByt+1U6IHf5Dw2aNFV1gCNm1YhUKEXCoVZtbDtJroLtSycSxfMXeDQPKxNz0Kja2C2VvNbDb28WIOEmUwxP8093EjJ8BNxGY2tbnbMfWvCA/PyW5FI29yZV/0Vap9o7jyDDzSfJ4Y8sTntt2u4eQRW18iRVvAvz8lukca+4aVv8ARhSHFTUljfidbG2QG7eRP8KanDATg96qLtzENeMRkhkkWRyveSNbgnS+pvy62bwNWWH32Kf/ACMLMPtSKje7oWB/SKqtvYZxlaBTnldI3CaMyHr07SgaHmBep+B3DlI1EEA6DLxDz1uFKgHrcM171LwttZ2YNMTbwtfrffu2XNR2eL51HxX8R2d2RZcNFlNrJIJWbQG4uF8bWCk6c+lW+7+9U5dFxKLllbLG4BVwbErxEJI7VjqLW0BGtxV4j+HUiFmAgnzG98vDYaAWF82gte+YHy61a7A3TnV0bEOpWJs0aKSzE2svEkIF8tyABe+hLHlV7F+odu3F+3K97Wt0tulHdjgNtVr6UpV+lErIbXiy4uT/AMiRv7jNGQPTKp/FWvrP72QW4M31GKN9yWw/3rHVVxeAzUb2jUC/lmmKZ+GQFZ/aWiq/1HUn0Jyn9jWi3Rl+bki/pyNb7r2kH7kj2NU00QZSrahgQR5EWP7V87v48xzIzHvfMSn7QN439yT/APp5CslwGpEVQAdDl56eot4qxq2YmXW5pSsbvTv7wJ/kyAK1tZnvkVrZigA0LBbHtFRr8ViK30srYm4nnJVDWlxsFfbxY+GOFhNqHBUIO+5tyQePW/TncWrCwYhcQOGxCzx+FjzF79AQRa66e3ZNQuO+IlOSTiSH6SckMI1OtgB2QTzEYsOp056Pd3dmOUag/J42NtTmllBIZy41sDfXmWvyCi+Tq3nikzY4ha2+4HM9DsN9dFYRj4dpc4rPT4BlfMY5A/8AUhJ1tyvbXT7QNulfq4V3YNklkYcnmY2XpcZuX4VvV9vNg2wzRCKQkSFrrIA9goBuCMrcyBqTUbdpZMU0PEkyrLh+KVjULr81pmYsbdvpblSLqSqbKKXELnqbaE/QFSiSMt7SyiyzphhqwMr2BYjsrc2Ba3djBJ5nUnnqSNbuvtNAi4ZhklUHTpJ1Z0PW5uSvNb+FiYW8W6CCPiYdO2os6c+MnUG/ecdCefdOhFsjhMasSqspzYc2McpJBiPwgvzC/VfmvI9DTsbJeES3IxYtevd1HLfvURLahvKy63SsFgt+DFKkWb5TGdWcDWKMWBdpR2HUEjTvczc2tW9rUU1VHUsxx+uRSD4yw2KpN7pfmBH1lkRfYHO39qms1gNTK/1nNvRAI/8Ag1M3l2iWlYrqIfm0HRpntf2Xsr4i8leWGgCIqDXKLX6nxJ8ydfesTx+pEtQWj/HLx1P8DwVpRswsvzXvgI82KgXnlLyH0VcoP6nX862VZvdbD5pJpjyFol/D2nI9WKr+AVpK0/BYDDRsB1Ofn+LJGqfilKUpSrhLJSlKEJXhjsGssbRt3XBB8deoPQjmD0Ne9KELDQ5hdH76HK/mR1A8GFmHkajY2IAliLowyyjy5BvbkT4a/CK0O8uziP8AMICSotKo5sg5MB1ZNfUEj6tqpWBFxYgjQ9CD/wAV804nROoag2/adO7l3j7FXkEolZ1U3D72rDCyzHNMmiL1nvopXz6N0XUmwIrGlpJJQFCvKJBLKxJVVJubXAJBN7BbE5QL25mw2hgVyhGJVAbxyjnC3Ian4emulrqdLVI3b2aCww0rcEDUBSb4lubMJDqPErfPz1yi7WXxc3EgyDK/XIHr5bDfPRQdm2C7lCwbSHFPhsmR58rK8ZzBVAEcjXsCpCgEFhYk2F7V0zD4dY0VEGVVAVQOgAsBXlgdnRwrliRUHWwtc8rk82PmbmpNaigoG0bCBmTqe4W6pCaUyFYbfPE5sUiD+VEb+srqbeoEYP4qjbny5BgG5BoVjP44VYf3ItVW34ZxjMTnIKcS+VLrI0ZVcoDkkHsi1hkNwe0K+IIpWSP5IUSFmTgLIrMb5gUZFBUonxWYt2b9kcqz1RK4cRD+TgPS1u83y+qcY0djboutVy/ffBth58qJeOeRXDE5Y0IbPIrPqASwBA5nObA2NdQr5dAQQRcHQg8iPStRVUzamPA72UjG8sNwuVR49lmY4gJw5USPMt7KQZNHDE2Vs9r8r3va4rS4fel0jOF7RxKgBHIuGj5CUnxXkQdS1ujXqHvRsaFGyYawkPfg5xBW+Jh/K06DvcsvUQNm7PCrw0ZmHKSUk3a2mRDe4VeXPsi4uTc1j5JJOFSOaxwJI/o22I5b+qsQBUAEhSsJEGII7iXCE82Y3zOT16i/Ulj1FSp3IFlF3YhUXxY6AenUnoATX2qgCwsABoOgAqfuthBKRirgpqIbG4IOjSe/IeVz8WlZw+jdX1AB/aMyen3P5TE0ghZ1V7svACGJIwb5Rq31mOrMfU3PvUqlK+mAACwVElKUr1CUpShCUpVPvDvAMOoVQGle+Vb2AAtdmP1RceZJA8SOJJGxtL3GwC9AJNgv3enavAgOU2kfsR+OYjvfhF29q5hhZhB8oiixBTIgdEJVgjMr9ntg5VuqtqQO0a+8fvA8+JZZZUuNONYLHAp7RjAJI4htfUm/ZzcgDr9ibtOyALeCLpcXle+pYhtFvzuwLG/Jay1a+XiEoZC27QN8hzubg9wGupT8YbC27jmvOGUOisDmVgCD4gi4PuKhzYEgZVAeP+k3S2o4bdLdAdBpYrarmTc0YdAMJoq3vCx0PUlG+Biend8l5iAmIBYoQUcamNhZgPG3UfaFx51QVvDaihdci7eY08eR9hORTslFt19bN3jlQ5A3EAH0UxKygfZexzD1B+8KvIt7of5iyRH7SEj9SZl971RT4ZXFnUMPAi+viPA+dR/8OI7ksieVww/JwabpuPzxDC44h1+4z8wVG+jY7MZL83x2th2nhdJoSWjdWtIh7rIyXF9O9L+dRdz9qwD5EHmiXJhg2siDtiOKMA3POztp5VKfDTHTiRMPtREn9pAP2r8TDTDTPEB9mIg/vKR+1eP4qx1SKktzG1zsCP8AVApyGYL+/NaiXe2H4A8p+wht+trLbzvVLtPeaVjlLcEHlHH25mHrayjp2QbH46h/4eT35ZG8gQg/sANe+HwqILIoW/O3U+JPMnzOtdVP/IJ5BZvy92vmf4AXjKNrdc1EhwZYWI4aE3KA3dyeZke/XyJJ6t0qeqgAAAAAaAaAAf6CvOXEhSF1Z27qKLs3oo6eZ0HU1aYDdlpO1iQMvSAG4P8A9rcm+4Oz4luiVJw+or3XAs3mdPyVNJMyEdVgMVj4po3ZjPLE8uts5j4WYKbZea2B8QQTzre7qY5UJgFsj9uAi2Ugi7KttNO+Lcwxt3TX7tHchCCcOeEw5JqYz5ZeaDpdeXgeVc+2hipMMXjyOiIwaWwucM1w3EiI7wI7Ry3ABzeKm/ZTzcNmDxmzTXY/R2Qtz0SRe2Ztt/fou0UrFbtb65pEgllSTiHLG4Khs4BORlHM2B1AB0sR1ra1p4J2TsD2aJF7Cw2KUpSplylKUoQlYne3Zg+VcaWEyRtEiBxGZMjI8jEEKpYBg4NwLaG9tK21KXqqdtTEYnEgHlqu2PLHYgucbsbtPK12iMcAlZjmTJnyvmQJGQCF0W5IHIgc66PSleU1KymZgZ/aHyF5uUqNj9mxzLllQMBqL8wfFWGqnzFjUmlMEXyK4Wbn3UZdYZjb6kozD0Dghh6nN6VBk2fiU70GbzjdWHsGysfyrZUqpn4LRzG5ZY9MvTT0TLKqRu65lid4gHMQjkRwcpaVCsanTm3XmNBz8Rzr9h22VYROkkrAheJEhKsxIUXtorE815A3qy30wIXEBrXE8ZzDoTGVU38cyuBb7FeW5eHz/I16Jh1lPW7ZEUX8yWdr+K1mX8LjFWKYDK/ja1737k8Jz2eNTY8DiH7sBW/WR1Ue4GZv2qbButI2ss2UfUiFvYyNcn1AStLStLBwSjhNwy565+mnokX1Urt1E2fsqKAERIFv3jzZvvMdW9zUulKtwABYJZKzO9W7bSnjQgM+XK8ZIAkAvaxOgYajXQg2NrAjTUqOaFkzCx4uCumuLTcLnuydjzyDDxNDImTgmWVwB9Dlaym5LFmW3hYk10KlKhpKOOlYWR7m+a6kkMhuUpSlNqNKUpQhKUpQhKUpQhKUpQhKUpQhYP8AiDiSZkUNkEMZkJspvnzL1GgAQnTnceFQP4cYqRHgV2J4mHSIrlUZGhUtbQX0OdTfwHhrfb4bAZ5o8QqvKqrlkiUi5ytnjcKbZspLXW/UH4bHx3Z2CxxRxRR4kAayPYF5GsC+TXIAtx9otewy3NA+Kf8AUQ4N+XnbK1rWvz1TYczsbXzWzpSlX6USlKUISlKUISlKUISlKUIX/9k="/>
          <p:cNvSpPr>
            <a:spLocks noChangeAspect="1" noChangeArrowheads="1"/>
          </p:cNvSpPr>
          <p:nvPr/>
        </p:nvSpPr>
        <p:spPr bwMode="auto">
          <a:xfrm>
            <a:off x="63500" y="-811213"/>
            <a:ext cx="1676400" cy="1676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CEAAkGBhQSERQSExQVFRUVFxoZFxUYGRocGxgYGBcXFRsbGhYZHCcfGxwjHSAYHzsgIy4pLCwuHh8xNTAqNSYrLCkBCQoKDgwOGg8PGjUkHyUsMjY1NC8sLSouLywpLC4sNjQtLSosLCw0Ki4tLSosLDUpNCw2LTQvNCk2KiwsLCwsKf/AABEIALAAsAMBIgACEQEDEQH/xAAbAAEAAwEBAQEAAAAAAAAAAAAABAUGBwMCAf/EAEAQAAIBAgMFBgEKBAYCAwAAAAECAwARBBIhBQYTMUEiMlFhcYFCFCMzUmJygpGSoQdDU6IVJLGywdJjo0Rzk//EABsBAAIDAQEBAAAAAAAAAAAAAAAEAwUGAgEH/8QANBEAAQMCBAMGBQQCAwAAAAAAAQACAwQREiExQQVRYRNxgZGh8BQisdHhFTLB8UJSBmKC/9oADAMBAAIRAxEAPwDuNKUoQlKUoQlKUoQlKUoQlKUoQsnvNvEy4hcLG/CuuZpLAklr5Y0JBVWsCxJF7FbcyR9bq7xM80mFkcylFzLLlA5EKyNYBSy3U3HMEgi6knP/AMR4WieZ1VmMkDSIVF8rwKBc66AHhNfzPhXv/DyEvNmyuohiAOYWJaS2vn3XJPiRVCJqj9Qw3+XS21rXv7/Cbws7G+66HSlKvkolKUoQlKUoQlKUoQlKUoQlKUoQlKVktqbZnfESRxScJISFJCqzOxVXJJcEBQCBYC97m/IUtVVUdLH2kpyXccbpDhatbSshuhvc8ojjxFs7rdJALAm18jL0cDqNDY6LyOvqSGZkzcbDcLxzS02KUpXlisWkal5GVFHNmIAHTmalXK9aVn597QfoYnk+03zafmwzfkpqDLtnFP8AHHGPBELEeWdzY/pFVk/FqOA2c8X6Z/RTsp5H6BQt+5w3ynwhwsi38GkQu1/wrEfev3cbFhZ2XpLEpU9Lxlj73WS/opqqxOypAzzGWSe7GQwNkCsRY9nIq9rQWDXF7DTmPzB7CdZEmWaSEqcywplKLcEWJZSTzOgsvgLVmW8TjFYakn5b+lraa335dU92DuzwbrqFKyEW2MUv8yOT76WJ8s0ZAH6TU6De2300Lp9pDxF/YB/zWtLBxejmNmvseuX1ST6aRuoWhpXhg8akq543V18VN9eoPgR4HUV71aJdKUqh3k3jMFo4wGlYX7V8qLe2ZgNTc3AUWvY6i1RyysiYXvNgF01pcbBX1Kweyt48SqQTSSCVJOEJEKKtuKUUMjKAdGYaNe4v11reVDTVcVU0ujOht4rp8bmGzkpSlNKNKUpQhKx29u6XEkOJjTOzACRLkHsiyumoGa2hGhIC2OljsaVDPC2ZhY/Qrpri03C4rBhpIW4haRIo5SVv9JBIDfNIGFzGSSRe9g1zcEFehbM32UgLiBw2+uATG3nfUp6NoPE869d6tngWxAHKySjoyMbAkeKsfyLD053LAlp4455AokEaJHY5M2RGUOqllCsWtcjlbkKzL5puHTmMZtOemo02/wAufPVPBrZmXOvv0XR9ob0juYbLI3WS94191Pbb7Kn1IqlMGZg8jNI45M3w/cUdlPYX8SaYXCrEixooVEAVVHIAaAVHlxxIPDyhRfNK3cFudtRmt6gDx6VR13FZ61xaDZnL78/eSbip2RC5zKmSSBQSxAA5kmwHqTyqJ/iqHuB5PNFJH6jYEeYJr6wGxJJiHVC3UTT3CjzjiAv+QW/1q0EO6Q/mzSOfBbRr7Be1b1YnzqSm4FUTC5Fh1y9Mz52XL6tjcvos78sk6QP7vH/2p8rk/oN7PH/2qPvfseJDiFRSAmFY992s7CU9WNiAqn8VN0NlQvO0boTmhVlszixRiG7rDmHX9PlXo4UDU/DYhfuNtL/7I+IODHZSP8UUd9ZE82Q2/Utx7mpUUysAykMDyIIIPoRpVzNukv8AKllj8iQ6+lnubehB86ocfsGSIl2Q+c2Hvc+bxak/3+tFTwKoiFwLjpn6ZHyuhlWxy+jh7NxEJjk+umhNuQYcnHkwNXOzd5iCI8RZSTZZRojE6AMD9Gx8DcHobmwzsWOKgFyrIeUy9232gO794dn7vKproGBBAIIsQdQQehHUVBRcTqKEgXu3kf45H2Qu5YGSjkVe47eiNbrH8840sp7IPLtyclt1AufKuabyYiSWR2EjNmIXEMg7o0Xh4canOBoefPTtkCvrEuIIp4UxJjEbAKpKkojZGyq7jMAqs1tSQALWtWq3K2IrPxbDhwnLEvTPbtN+G+Ueec+Bq+bUzcSmDBkzW3TLM33zFrZX7kngbC2+68N29zi0kcskbJHGQyh2bM7L3bqW0RTZrN1AsBat/SlaSnp2U7MDPVJPeXm5SlKUwuEpSlCEpSvLFYpY0aRzZUBZj4AC5oQqXenHXX5MvORTxD9WI3U+7aqPxH4apMJhEiRY41CIosqqLAD0r6iZmLSOLPIczD6vQL+FbL52J61GxstzkvZQM0jcrJrpfpmsfQA+VfNuK1zq2chp+Qaffx/Cu6eIRMz1UbaW0ECGSRssI085TyAH2b/q8lGthuq8MsgGIGWYG8ULW4YA1BTo7ge620AAuU27z8IYtlJKg/MEcoGAvZLfS2F7eF0rO4nAmNkjRONDJcxi63QqM4XtHtLbVSNVtblYh2CN3DZGOlYCSLi+3O3/AGG9+4W3ie4Tghp9/ZdcpXN9ztv4hMQUmc8B24SIzZyjj4jKbk5mumW5A01NdIraU9QyoZjYqx7Cw2K5Vj8ZLIcQJ4xFE8kiyTZ8xCAmOxUAcMZABnJIF7+kbZWMmTE4bgqJUEqKspbKWRuw3YIObsXOYEA2vpV/vhFkONUcnw5k92jkjP8Asv718bm4bPiYyeUURf0Zssa/sZPyrKxxO/Ui3fHf0xX53tlrbony4djfp+F0KlKym++25o14eGIzqvEk8eGDbIp+F3s5DWNsh01BrWzTMhYXvOQVe1pcbBN7MJFCONH2ZnJtEo0nbwK9D/5fh+K40qiwmJCglQQimzxnnCefT4ethpYgjSoWJ2oQQsccglmBJmks1lW1zmzHP3hZR2bnoKk7B3ekYSTw37FwQdWxLXu+Zj1Gtm+sSNFBviaoHiUpMMdjbxNtzsOQ38FaRnsG/MVayRhgQQGUixB1BB6EHQip+50qQKMGAFVQTD5pe5TX4lJ91I8DalwcoUhR3HF4z4DmU8rcwPC4+GpMwbRkNnQhkJ5Zh0PkdVPkTVfw2tdQ1AJ/ade7n3j8KaeISs6rc0qPs/HLNEkq8mF7HmD1B8wbg+YqRX0oG+YVGlKUr1CUpShCVQb2z3EUP9Rszfcisx/vMY96v6yO2Jc+LfwjREHkWvI1vUGP9NVfFpzBRvcNbW88lPTsxSAKPJIFBYmwAJJ8ANSa8dh4EzSorDmeNKD0AIEaH3AFuuR689p6oE+u6qfQm59iAR71od0oezLL1eQqD9mPsC3lmzn1JrH8CphNUAnQZ+Wnqb+CsquTCzJX9c42hu9NDOzOXGGS4hMIvlVtTxDqwI0QZRlCjmbm3R6VuaukjqmYH+e4VVHIYzcLkWKwnAF8xfDyG4kzXMbMc1y45oWNw/wnysRu93d51eIrO6rLEO2SQodb2Eg6amwI6Np1F/PeDYCqsk8WVdC0kZ+jkGpbTkrkX15N8QN7jKYTAxwKHZSWueFGbExgjRFv1A5knQaXsKzXaTcIkId8wdptf7Eb7EdU9ZtQMsreist7cX8oLcCN2zQSxliAgu2XJ3yCQO30pulizhnkaaN1DRxKCLPYoZi18hJA7S1SY3bZDKrzCMvoscYzMfTsl266gAeVfWH2qwbKspZufDlUqSPEXVXt5i4HgaS+Oqe2+KwDydbS2uik7JmHBf6Lo2L29EkPGDBwdECkXd+iDz9eVje1jWD2jtJ8zopBxEhzSuNViBFhz5kLYKp52udOf3IOKrSQ2SdQRY2OpHUcjcAWbysdARUndTdPjoJJMywkk5SfnJWvZmkbmovcW5m3QCxcfUS8WcImiwGo68z05DdRhjacFxKoYNlYiThrhS0xhsnbAyBbBWVpgBlNgDYZjdR2a6rsrZ4ghjiBvkUC/LMerEeJNz717wQKihEUKqiwVQAAPAAaAV6Vo6OiZStyzJ1KSllMhWI3i2cY5WVf5l5ovASKRnXyBJU/jbwr8gmDqrjkwBHvrr51eb3RfMrJ1ikVvZjw2/Zqzez9OIn1XNvR7SD/AHGsZx6mEVQXN0dn/B9bHxVnRyYmWOyvd1cRZpoT4iRfR7hh7OpP41rR1jtnSZcVA31s8Z9GXOP7kWtjWq4NOZqNhOoy8vxZV9SzDIUpSlW6XWX3i3tkiZ48PEHMduK7Xst7GyIusjBSCRdbA8ydKqsN/EGUFCyRzK5sDEchFgTftswblyuCPPlU3eLdzEZ5JMLlImILqTlZGsFLRkjK11A0a1iL3N7Cig/h3I8qu2HgUg3Z5gsrPdStiRdieXMgD9qoZn8QE5DB8u1gLEW3v9020Q4M9VbYvfWZgQkccQ+szFyB93Kqg9bksPKqfYONkd5mmcuZZM8TEAZ4wqppYAWBB9ip5EVYYjcgKDmwWFkXkeGiXt9x0X8gSar9kRF5ZeKrf5eQpCJAbgFFbP2tS3aKZvAc9STRcTkrHRkVIIHcLeFic789k3AIwRgU/FfSwfeY/wDrYf8ANfOxt75EwyJHCnJjneQ/EzNfIqa8+WYV9Yr6WD7zj/1sf+KhbI3RzQI4weHkGouMmc5WKksHRRe48TS/Cn1DA404ubDkcru5kLuoDCRjUbG7w4s4hH+UOEW/ECBQiFyBECpB0vm7xOlr9KvcNvliUFnSKXzu0Z97K4J9AtZzFRxxSrhBG0UeIEhkhyMD2cpIVANeIGIOS/LTrVvDuer2ybPjA8ZFjT9tW/arGKp4gXfKHH/yPW9gDe/hZQlkNs7eambQ3qOI4cBhaPO4JOZWBCAyW011IHQVQ7TxDGSRlsSpWKMHlmcqNfIuy38lFWU26rYZ45uBho1VsrNETms6lBf5pdLkdarNpQsJJQoGbMk0d+RKsjWv07S2PgGB60rWumdUs+KFshy0xZ6E7LuINDD2fvJXWw9jRxTzWF2iKoHI7TMyLJI5P1mJA8AqqBYc/rGxNiYQ7RK0R7aZWPGVbXWROzYPbULfkbXNytfSYrA4sGUyZCRaWMymI9nTLKmYd3lfqOpFqk4PFxwQySE5IAx4QN+5YABFOti18qjoQB0qxfFnjPSygDtlldmYs5o3uCc5icjQMDezDyPZcDpmt41p9l7daBpYhEXGYOpzKoAcag317wY6DrWS2LhG+aVhZ3led1vfICxky3+zdE9at5d1JMXK8oSB1W0YMjMD2RmawEbaZmI59KrqQytq3fC62Pli7wPVTyYTGO095LQS7w4ltFSKLzu8p9hljAP6qoINr4j5W3+ZkylQqlshRpUJLjJlA1VlFhY9h/Co+I3GdOeDRgOsZVvyByt+1U6IHf5Dw2aNFV1gCNm1YhUKEXCoVZtbDtJroLtSycSxfMXeDQPKxNz0Kja2C2VvNbDb28WIOEmUwxP8093EjJ8BNxGY2tbnbMfWvCA/PyW5FI29yZV/0Vap9o7jyDDzSfJ4Y8sTntt2u4eQRW18iRVvAvz8lukca+4aVv8ARhSHFTUljfidbG2QG7eRP8KanDATg96qLtzENeMRkhkkWRyveSNbgnS+pvy62bwNWWH32Kf/ACMLMPtSKje7oWB/SKqtvYZxlaBTnldI3CaMyHr07SgaHmBep+B3DlI1EEA6DLxDz1uFKgHrcM171LwttZ2YNMTbwtfrffu2XNR2eL51HxX8R2d2RZcNFlNrJIJWbQG4uF8bWCk6c+lW+7+9U5dFxKLllbLG4BVwbErxEJI7VjqLW0BGtxV4j+HUiFmAgnzG98vDYaAWF82gte+YHy61a7A3TnV0bEOpWJs0aKSzE2svEkIF8tyABe+hLHlV7F+odu3F+3K97Wt0tulHdjgNtVr6UpV+lErIbXiy4uT/AMiRv7jNGQPTKp/FWvrP72QW4M31GKN9yWw/3rHVVxeAzUb2jUC/lmmKZ+GQFZ/aWiq/1HUn0Jyn9jWi3Rl+bki/pyNb7r2kH7kj2NU00QZSrahgQR5EWP7V87v48xzIzHvfMSn7QN439yT/APp5CslwGpEVQAdDl56eot4qxq2YmXW5pSsbvTv7wJ/kyAK1tZnvkVrZigA0LBbHtFRr8ViK30srYm4nnJVDWlxsFfbxY+GOFhNqHBUIO+5tyQePW/TncWrCwYhcQOGxCzx+FjzF79AQRa66e3ZNQuO+IlOSTiSH6SckMI1OtgB2QTzEYsOp056Pd3dmOUag/J42NtTmllBIZy41sDfXmWvyCi+Tq3nikzY4ha2+4HM9DsN9dFYRj4dpc4rPT4BlfMY5A/8AUhJ1tyvbXT7QNulfq4V3YNklkYcnmY2XpcZuX4VvV9vNg2wzRCKQkSFrrIA9goBuCMrcyBqTUbdpZMU0PEkyrLh+KVjULr81pmYsbdvpblSLqSqbKKXELnqbaE/QFSiSMt7SyiyzphhqwMr2BYjsrc2Ba3djBJ5nUnnqSNbuvtNAi4ZhklUHTpJ1Z0PW5uSvNb+FiYW8W6CCPiYdO2os6c+MnUG/ecdCefdOhFsjhMasSqspzYc2McpJBiPwgvzC/VfmvI9DTsbJeES3IxYtevd1HLfvURLahvKy63SsFgt+DFKkWb5TGdWcDWKMWBdpR2HUEjTvczc2tW9rUU1VHUsxx+uRSD4yw2KpN7pfmBH1lkRfYHO39qms1gNTK/1nNvRAI/8Ag1M3l2iWlYrqIfm0HRpntf2Xsr4i8leWGgCIqDXKLX6nxJ8ydfesTx+pEtQWj/HLx1P8DwVpRswsvzXvgI82KgXnlLyH0VcoP6nX862VZvdbD5pJpjyFol/D2nI9WKr+AVpK0/BYDDRsB1Ofn+LJGqfilKUpSrhLJSlKEJXhjsGssbRt3XBB8deoPQjmD0Ne9KELDQ5hdH76HK/mR1A8GFmHkajY2IAliLowyyjy5BvbkT4a/CK0O8uziP8AMICSotKo5sg5MB1ZNfUEj6tqpWBFxYgjQ9CD/wAV804nROoag2/adO7l3j7FXkEolZ1U3D72rDCyzHNMmiL1nvopXz6N0XUmwIrGlpJJQFCvKJBLKxJVVJubXAJBN7BbE5QL25mw2hgVyhGJVAbxyjnC3Ian4emulrqdLVI3b2aCww0rcEDUBSb4lubMJDqPErfPz1yi7WXxc3EgyDK/XIHr5bDfPRQdm2C7lCwbSHFPhsmR58rK8ZzBVAEcjXsCpCgEFhYk2F7V0zD4dY0VEGVVAVQOgAsBXlgdnRwrliRUHWwtc8rk82PmbmpNaigoG0bCBmTqe4W6pCaUyFYbfPE5sUiD+VEb+srqbeoEYP4qjbny5BgG5BoVjP44VYf3ItVW34ZxjMTnIKcS+VLrI0ZVcoDkkHsi1hkNwe0K+IIpWSP5IUSFmTgLIrMb5gUZFBUonxWYt2b9kcqz1RK4cRD+TgPS1u83y+qcY0djboutVy/ffBth58qJeOeRXDE5Y0IbPIrPqASwBA5nObA2NdQr5dAQQRcHQg8iPStRVUzamPA72UjG8sNwuVR49lmY4gJw5USPMt7KQZNHDE2Vs9r8r3va4rS4fel0jOF7RxKgBHIuGj5CUnxXkQdS1ujXqHvRsaFGyYawkPfg5xBW+Jh/K06DvcsvUQNm7PCrw0ZmHKSUk3a2mRDe4VeXPsi4uTc1j5JJOFSOaxwJI/o22I5b+qsQBUAEhSsJEGII7iXCE82Y3zOT16i/Ulj1FSp3IFlF3YhUXxY6AenUnoATX2qgCwsABoOgAqfuthBKRirgpqIbG4IOjSe/IeVz8WlZw+jdX1AB/aMyen3P5TE0ghZ1V7svACGJIwb5Rq31mOrMfU3PvUqlK+mAACwVElKUr1CUpShCUpVPvDvAMOoVQGle+Vb2AAtdmP1RceZJA8SOJJGxtL3GwC9AJNgv3enavAgOU2kfsR+OYjvfhF29q5hhZhB8oiixBTIgdEJVgjMr9ntg5VuqtqQO0a+8fvA8+JZZZUuNONYLHAp7RjAJI4htfUm/ZzcgDr9ibtOyALeCLpcXle+pYhtFvzuwLG/Jay1a+XiEoZC27QN8hzubg9wGupT8YbC27jmvOGUOisDmVgCD4gi4PuKhzYEgZVAeP+k3S2o4bdLdAdBpYrarmTc0YdAMJoq3vCx0PUlG+Biend8l5iAmIBYoQUcamNhZgPG3UfaFx51QVvDaihdci7eY08eR9hORTslFt19bN3jlQ5A3EAH0UxKygfZexzD1B+8KvIt7of5iyRH7SEj9SZl971RT4ZXFnUMPAi+viPA+dR/8OI7ksieVww/JwabpuPzxDC44h1+4z8wVG+jY7MZL83x2th2nhdJoSWjdWtIh7rIyXF9O9L+dRdz9qwD5EHmiXJhg2siDtiOKMA3POztp5VKfDTHTiRMPtREn9pAP2r8TDTDTPEB9mIg/vKR+1eP4qx1SKktzG1zsCP8AVApyGYL+/NaiXe2H4A8p+wht+trLbzvVLtPeaVjlLcEHlHH25mHrayjp2QbH46h/4eT35ZG8gQg/sANe+HwqILIoW/O3U+JPMnzOtdVP/IJ5BZvy92vmf4AXjKNrdc1EhwZYWI4aE3KA3dyeZke/XyJJ6t0qeqgAAAAAaAaAAf6CvOXEhSF1Z27qKLs3oo6eZ0HU1aYDdlpO1iQMvSAG4P8A9rcm+4Oz4luiVJw+or3XAs3mdPyVNJMyEdVgMVj4po3ZjPLE8uts5j4WYKbZea2B8QQTzre7qY5UJgFsj9uAi2Ugi7KttNO+Lcwxt3TX7tHchCCcOeEw5JqYz5ZeaDpdeXgeVc+2hipMMXjyOiIwaWwucM1w3EiI7wI7Ry3ABzeKm/ZTzcNmDxmzTXY/R2Qtz0SRe2Ztt/fou0UrFbtb65pEgllSTiHLG4Khs4BORlHM2B1AB0sR1ra1p4J2TsD2aJF7Cw2KUpSplylKUoQlYne3Zg+VcaWEyRtEiBxGZMjI8jEEKpYBg4NwLaG9tK21KXqqdtTEYnEgHlqu2PLHYgucbsbtPK12iMcAlZjmTJnyvmQJGQCF0W5IHIgc66PSleU1KymZgZ/aHyF5uUqNj9mxzLllQMBqL8wfFWGqnzFjUmlMEXyK4Wbn3UZdYZjb6kozD0Dghh6nN6VBk2fiU70GbzjdWHsGysfyrZUqpn4LRzG5ZY9MvTT0TLKqRu65lid4gHMQjkRwcpaVCsanTm3XmNBz8Rzr9h22VYROkkrAheJEhKsxIUXtorE815A3qy30wIXEBrXE8ZzDoTGVU38cyuBb7FeW5eHz/I16Jh1lPW7ZEUX8yWdr+K1mX8LjFWKYDK/ja1737k8Jz2eNTY8DiH7sBW/WR1Ue4GZv2qbButI2ss2UfUiFvYyNcn1AStLStLBwSjhNwy565+mnokX1Urt1E2fsqKAERIFv3jzZvvMdW9zUulKtwABYJZKzO9W7bSnjQgM+XK8ZIAkAvaxOgYajXQg2NrAjTUqOaFkzCx4uCumuLTcLnuydjzyDDxNDImTgmWVwB9Dlaym5LFmW3hYk10KlKhpKOOlYWR7m+a6kkMhuUpSlNqNKUpQhKUpQhKUpQhKUpQhKUpQhYP8AiDiSZkUNkEMZkJspvnzL1GgAQnTnceFQP4cYqRHgV2J4mHSIrlUZGhUtbQX0OdTfwHhrfb4bAZ5o8QqvKqrlkiUi5ytnjcKbZspLXW/UH4bHx3Z2CxxRxRR4kAayPYF5GsC+TXIAtx9otewy3NA+Kf8AUQ4N+XnbK1rWvz1TYczsbXzWzpSlX6USlKUISlKUISlKUISlKUIX/9k="/>
          <p:cNvSpPr>
            <a:spLocks noChangeAspect="1" noChangeArrowheads="1"/>
          </p:cNvSpPr>
          <p:nvPr/>
        </p:nvSpPr>
        <p:spPr bwMode="auto">
          <a:xfrm>
            <a:off x="63500" y="-650875"/>
            <a:ext cx="1343025" cy="13430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hQSERQSExQVFRUVFxoZFxUYGRocGxgYGBcXFRsbGhYZHCcfGxwjHSAYHzsgIy4pLCwuHh8xNTAqNSYrLCkBCQoKDgwOGg8PGjUkHyUsMjY1NC8sLSouLywpLC4sNjQtLSosLCw0Ki4tLSosLDUpNCw2LTQvNCk2KiwsLCwsKf/AABEIALAAsAMBIgACEQEDEQH/xAAbAAEAAwEBAQEAAAAAAAAAAAAABAUGBwMCAf/EAEAQAAIBAgMFBgEKBAYCAwAAAAECAwARBBIhBQYTMUEiMlFhcYFCFCMzUmJygpGSoQdDU6IVJLGywdJjo0Rzk//EABsBAAIDAQEBAAAAAAAAAAAAAAAEAwUGAgEH/8QANBEAAQMCBAMGBQQCAwAAAAAAAQACAwQREiExQQVRYRNxgZGh8BQisdHhFTLB8UJSBmKC/9oADAMBAAIRAxEAPwDuNKUoQlKUoQlKUoQlKUoQlKUoQsnvNvEy4hcLG/CuuZpLAklr5Y0JBVWsCxJF7FbcyR9bq7xM80mFkcylFzLLlA5EKyNYBSy3U3HMEgi6knP/AMR4WieZ1VmMkDSIVF8rwKBc66AHhNfzPhXv/DyEvNmyuohiAOYWJaS2vn3XJPiRVCJqj9Qw3+XS21rXv7/Cbws7G+66HSlKvkolKUoQlKUoQlKUoQlKUoQlKUoQlKVktqbZnfESRxScJISFJCqzOxVXJJcEBQCBYC97m/IUtVVUdLH2kpyXccbpDhatbSshuhvc8ojjxFs7rdJALAm18jL0cDqNDY6LyOvqSGZkzcbDcLxzS02KUpXlisWkal5GVFHNmIAHTmalXK9aVn597QfoYnk+03zafmwzfkpqDLtnFP8AHHGPBELEeWdzY/pFVk/FqOA2c8X6Z/RTsp5H6BQt+5w3ynwhwsi38GkQu1/wrEfev3cbFhZ2XpLEpU9Lxlj73WS/opqqxOypAzzGWSe7GQwNkCsRY9nIq9rQWDXF7DTmPzB7CdZEmWaSEqcywplKLcEWJZSTzOgsvgLVmW8TjFYakn5b+lraa335dU92DuzwbrqFKyEW2MUv8yOT76WJ8s0ZAH6TU6De2300Lp9pDxF/YB/zWtLBxejmNmvseuX1ST6aRuoWhpXhg8akq543V18VN9eoPgR4HUV71aJdKUqh3k3jMFo4wGlYX7V8qLe2ZgNTc3AUWvY6i1RyysiYXvNgF01pcbBX1Kweyt48SqQTSSCVJOEJEKKtuKUUMjKAdGYaNe4v11reVDTVcVU0ujOht4rp8bmGzkpSlNKNKUpQhKx29u6XEkOJjTOzACRLkHsiyumoGa2hGhIC2OljsaVDPC2ZhY/Qrpri03C4rBhpIW4haRIo5SVv9JBIDfNIGFzGSSRe9g1zcEFehbM32UgLiBw2+uATG3nfUp6NoPE869d6tngWxAHKySjoyMbAkeKsfyLD053LAlp4455AokEaJHY5M2RGUOqllCsWtcjlbkKzL5puHTmMZtOemo02/wAufPVPBrZmXOvv0XR9ob0juYbLI3WS94191Pbb7Kn1IqlMGZg8jNI45M3w/cUdlPYX8SaYXCrEixooVEAVVHIAaAVHlxxIPDyhRfNK3cFudtRmt6gDx6VR13FZ61xaDZnL78/eSbip2RC5zKmSSBQSxAA5kmwHqTyqJ/iqHuB5PNFJH6jYEeYJr6wGxJJiHVC3UTT3CjzjiAv+QW/1q0EO6Q/mzSOfBbRr7Be1b1YnzqSm4FUTC5Fh1y9Mz52XL6tjcvos78sk6QP7vH/2p8rk/oN7PH/2qPvfseJDiFRSAmFY992s7CU9WNiAqn8VN0NlQvO0boTmhVlszixRiG7rDmHX9PlXo4UDU/DYhfuNtL/7I+IODHZSP8UUd9ZE82Q2/Utx7mpUUysAykMDyIIIPoRpVzNukv8AKllj8iQ6+lnubehB86ocfsGSIl2Q+c2Hvc+bxak/3+tFTwKoiFwLjpn6ZHyuhlWxy+jh7NxEJjk+umhNuQYcnHkwNXOzd5iCI8RZSTZZRojE6AMD9Gx8DcHobmwzsWOKgFyrIeUy9232gO794dn7vKproGBBAIIsQdQQehHUVBRcTqKEgXu3kf45H2Qu5YGSjkVe47eiNbrH8840sp7IPLtyclt1AufKuabyYiSWR2EjNmIXEMg7o0Xh4canOBoefPTtkCvrEuIIp4UxJjEbAKpKkojZGyq7jMAqs1tSQALWtWq3K2IrPxbDhwnLEvTPbtN+G+Ueec+Bq+bUzcSmDBkzW3TLM33zFrZX7kngbC2+68N29zi0kcskbJHGQyh2bM7L3bqW0RTZrN1AsBat/SlaSnp2U7MDPVJPeXm5SlKUwuEpSlCEpSvLFYpY0aRzZUBZj4AC5oQqXenHXX5MvORTxD9WI3U+7aqPxH4apMJhEiRY41CIosqqLAD0r6iZmLSOLPIczD6vQL+FbL52J61GxstzkvZQM0jcrJrpfpmsfQA+VfNuK1zq2chp+Qaffx/Cu6eIRMz1UbaW0ECGSRssI085TyAH2b/q8lGthuq8MsgGIGWYG8ULW4YA1BTo7ge620AAuU27z8IYtlJKg/MEcoGAvZLfS2F7eF0rO4nAmNkjRONDJcxi63QqM4XtHtLbVSNVtblYh2CN3DZGOlYCSLi+3O3/AGG9+4W3ie4Tghp9/ZdcpXN9ztv4hMQUmc8B24SIzZyjj4jKbk5mumW5A01NdIraU9QyoZjYqx7Cw2K5Vj8ZLIcQJ4xFE8kiyTZ8xCAmOxUAcMZABnJIF7+kbZWMmTE4bgqJUEqKspbKWRuw3YIObsXOYEA2vpV/vhFkONUcnw5k92jkjP8Asv718bm4bPiYyeUURf0Zssa/sZPyrKxxO/Ui3fHf0xX53tlrbony4djfp+F0KlKym++25o14eGIzqvEk8eGDbIp+F3s5DWNsh01BrWzTMhYXvOQVe1pcbBN7MJFCONH2ZnJtEo0nbwK9D/5fh+K40qiwmJCglQQimzxnnCefT4ethpYgjSoWJ2oQQsccglmBJmks1lW1zmzHP3hZR2bnoKk7B3ekYSTw37FwQdWxLXu+Zj1Gtm+sSNFBviaoHiUpMMdjbxNtzsOQ38FaRnsG/MVayRhgQQGUixB1BB6EHQip+50qQKMGAFVQTD5pe5TX4lJ91I8DalwcoUhR3HF4z4DmU8rcwPC4+GpMwbRkNnQhkJ5Zh0PkdVPkTVfw2tdQ1AJ/ade7n3j8KaeISs6rc0qPs/HLNEkq8mF7HmD1B8wbg+YqRX0oG+YVGlKUr1CUpShCVQb2z3EUP9Rszfcisx/vMY96v6yO2Jc+LfwjREHkWvI1vUGP9NVfFpzBRvcNbW88lPTsxSAKPJIFBYmwAJJ8ANSa8dh4EzSorDmeNKD0AIEaH3AFuuR689p6oE+u6qfQm59iAR71od0oezLL1eQqD9mPsC3lmzn1JrH8CphNUAnQZ+Wnqb+CsquTCzJX9c42hu9NDOzOXGGS4hMIvlVtTxDqwI0QZRlCjmbm3R6VuaukjqmYH+e4VVHIYzcLkWKwnAF8xfDyG4kzXMbMc1y45oWNw/wnysRu93d51eIrO6rLEO2SQodb2Eg6amwI6Np1F/PeDYCqsk8WVdC0kZ+jkGpbTkrkX15N8QN7jKYTAxwKHZSWueFGbExgjRFv1A5knQaXsKzXaTcIkId8wdptf7Eb7EdU9ZtQMsreist7cX8oLcCN2zQSxliAgu2XJ3yCQO30pulizhnkaaN1DRxKCLPYoZi18hJA7S1SY3bZDKrzCMvoscYzMfTsl266gAeVfWH2qwbKspZufDlUqSPEXVXt5i4HgaS+Oqe2+KwDydbS2uik7JmHBf6Lo2L29EkPGDBwdECkXd+iDz9eVje1jWD2jtJ8zopBxEhzSuNViBFhz5kLYKp52udOf3IOKrSQ2SdQRY2OpHUcjcAWbysdARUndTdPjoJJMywkk5SfnJWvZmkbmovcW5m3QCxcfUS8WcImiwGo68z05DdRhjacFxKoYNlYiThrhS0xhsnbAyBbBWVpgBlNgDYZjdR2a6rsrZ4ghjiBvkUC/LMerEeJNz717wQKihEUKqiwVQAAPAAaAV6Vo6OiZStyzJ1KSllMhWI3i2cY5WVf5l5ovASKRnXyBJU/jbwr8gmDqrjkwBHvrr51eb3RfMrJ1ikVvZjw2/Zqzez9OIn1XNvR7SD/AHGsZx6mEVQXN0dn/B9bHxVnRyYmWOyvd1cRZpoT4iRfR7hh7OpP41rR1jtnSZcVA31s8Z9GXOP7kWtjWq4NOZqNhOoy8vxZV9SzDIUpSlW6XWX3i3tkiZ48PEHMduK7Xst7GyIusjBSCRdbA8ydKqsN/EGUFCyRzK5sDEchFgTftswblyuCPPlU3eLdzEZ5JMLlImILqTlZGsFLRkjK11A0a1iL3N7Cig/h3I8qu2HgUg3Z5gsrPdStiRdieXMgD9qoZn8QE5DB8u1gLEW3v9020Q4M9VbYvfWZgQkccQ+szFyB93Kqg9bksPKqfYONkd5mmcuZZM8TEAZ4wqppYAWBB9ip5EVYYjcgKDmwWFkXkeGiXt9x0X8gSar9kRF5ZeKrf5eQpCJAbgFFbP2tS3aKZvAc9STRcTkrHRkVIIHcLeFic789k3AIwRgU/FfSwfeY/wDrYf8ANfOxt75EwyJHCnJjneQ/EzNfIqa8+WYV9Yr6WD7zj/1sf+KhbI3RzQI4weHkGouMmc5WKksHRRe48TS/Cn1DA404ubDkcru5kLuoDCRjUbG7w4s4hH+UOEW/ECBQiFyBECpB0vm7xOlr9KvcNvliUFnSKXzu0Z97K4J9AtZzFRxxSrhBG0UeIEhkhyMD2cpIVANeIGIOS/LTrVvDuer2ybPjA8ZFjT9tW/arGKp4gXfKHH/yPW9gDe/hZQlkNs7eambQ3qOI4cBhaPO4JOZWBCAyW011IHQVQ7TxDGSRlsSpWKMHlmcqNfIuy38lFWU26rYZ45uBho1VsrNETms6lBf5pdLkdarNpQsJJQoGbMk0d+RKsjWv07S2PgGB60rWumdUs+KFshy0xZ6E7LuINDD2fvJXWw9jRxTzWF2iKoHI7TMyLJI5P1mJA8AqqBYc/rGxNiYQ7RK0R7aZWPGVbXWROzYPbULfkbXNytfSYrA4sGUyZCRaWMymI9nTLKmYd3lfqOpFqk4PFxwQySE5IAx4QN+5YABFOti18qjoQB0qxfFnjPSygDtlldmYs5o3uCc5icjQMDezDyPZcDpmt41p9l7daBpYhEXGYOpzKoAcag317wY6DrWS2LhG+aVhZ3led1vfICxky3+zdE9at5d1JMXK8oSB1W0YMjMD2RmawEbaZmI59KrqQytq3fC62Pli7wPVTyYTGO095LQS7w4ltFSKLzu8p9hljAP6qoINr4j5W3+ZkylQqlshRpUJLjJlA1VlFhY9h/Co+I3GdOeDRgOsZVvyByt+1U6IHf5Dw2aNFV1gCNm1YhUKEXCoVZtbDtJroLtSycSxfMXeDQPKxNz0Kja2C2VvNbDb28WIOEmUwxP8093EjJ8BNxGY2tbnbMfWvCA/PyW5FI29yZV/0Vap9o7jyDDzSfJ4Y8sTntt2u4eQRW18iRVvAvz8lukca+4aVv8ARhSHFTUljfidbG2QG7eRP8KanDATg96qLtzENeMRkhkkWRyveSNbgnS+pvy62bwNWWH32Kf/ACMLMPtSKje7oWB/SKqtvYZxlaBTnldI3CaMyHr07SgaHmBep+B3DlI1EEA6DLxDz1uFKgHrcM171LwttZ2YNMTbwtfrffu2XNR2eL51HxX8R2d2RZcNFlNrJIJWbQG4uF8bWCk6c+lW+7+9U5dFxKLllbLG4BVwbErxEJI7VjqLW0BGtxV4j+HUiFmAgnzG98vDYaAWF82gte+YHy61a7A3TnV0bEOpWJs0aKSzE2svEkIF8tyABe+hLHlV7F+odu3F+3K97Wt0tulHdjgNtVr6UpV+lErIbXiy4uT/AMiRv7jNGQPTKp/FWvrP72QW4M31GKN9yWw/3rHVVxeAzUb2jUC/lmmKZ+GQFZ/aWiq/1HUn0Jyn9jWi3Rl+bki/pyNb7r2kH7kj2NU00QZSrahgQR5EWP7V87v48xzIzHvfMSn7QN439yT/APp5CslwGpEVQAdDl56eot4qxq2YmXW5pSsbvTv7wJ/kyAK1tZnvkVrZigA0LBbHtFRr8ViK30srYm4nnJVDWlxsFfbxY+GOFhNqHBUIO+5tyQePW/TncWrCwYhcQOGxCzx+FjzF79AQRa66e3ZNQuO+IlOSTiSH6SckMI1OtgB2QTzEYsOp056Pd3dmOUag/J42NtTmllBIZy41sDfXmWvyCi+Tq3nikzY4ha2+4HM9DsN9dFYRj4dpc4rPT4BlfMY5A/8AUhJ1tyvbXT7QNulfq4V3YNklkYcnmY2XpcZuX4VvV9vNg2wzRCKQkSFrrIA9goBuCMrcyBqTUbdpZMU0PEkyrLh+KVjULr81pmYsbdvpblSLqSqbKKXELnqbaE/QFSiSMt7SyiyzphhqwMr2BYjsrc2Ba3djBJ5nUnnqSNbuvtNAi4ZhklUHTpJ1Z0PW5uSvNb+FiYW8W6CCPiYdO2os6c+MnUG/ecdCefdOhFsjhMasSqspzYc2McpJBiPwgvzC/VfmvI9DTsbJeES3IxYtevd1HLfvURLahvKy63SsFgt+DFKkWb5TGdWcDWKMWBdpR2HUEjTvczc2tW9rUU1VHUsxx+uRSD4yw2KpN7pfmBH1lkRfYHO39qms1gNTK/1nNvRAI/8Ag1M3l2iWlYrqIfm0HRpntf2Xsr4i8leWGgCIqDXKLX6nxJ8ydfesTx+pEtQWj/HLx1P8DwVpRswsvzXvgI82KgXnlLyH0VcoP6nX862VZvdbD5pJpjyFol/D2nI9WKr+AVpK0/BYDDRsB1Ofn+LJGqfilKUpSrhLJSlKEJXhjsGssbRt3XBB8deoPQjmD0Ne9KELDQ5hdH76HK/mR1A8GFmHkajY2IAliLowyyjy5BvbkT4a/CK0O8uziP8AMICSotKo5sg5MB1ZNfUEj6tqpWBFxYgjQ9CD/wAV804nROoag2/adO7l3j7FXkEolZ1U3D72rDCyzHNMmiL1nvopXz6N0XUmwIrGlpJJQFCvKJBLKxJVVJubXAJBN7BbE5QL25mw2hgVyhGJVAbxyjnC3Ian4emulrqdLVI3b2aCww0rcEDUBSb4lubMJDqPErfPz1yi7WXxc3EgyDK/XIHr5bDfPRQdm2C7lCwbSHFPhsmR58rK8ZzBVAEcjXsCpCgEFhYk2F7V0zD4dY0VEGVVAVQOgAsBXlgdnRwrliRUHWwtc8rk82PmbmpNaigoG0bCBmTqe4W6pCaUyFYbfPE5sUiD+VEb+srqbeoEYP4qjbny5BgG5BoVjP44VYf3ItVW34ZxjMTnIKcS+VLrI0ZVcoDkkHsi1hkNwe0K+IIpWSP5IUSFmTgLIrMb5gUZFBUonxWYt2b9kcqz1RK4cRD+TgPS1u83y+qcY0djboutVy/ffBth58qJeOeRXDE5Y0IbPIrPqASwBA5nObA2NdQr5dAQQRcHQg8iPStRVUzamPA72UjG8sNwuVR49lmY4gJw5USPMt7KQZNHDE2Vs9r8r3va4rS4fel0jOF7RxKgBHIuGj5CUnxXkQdS1ujXqHvRsaFGyYawkPfg5xBW+Jh/K06DvcsvUQNm7PCrw0ZmHKSUk3a2mRDe4VeXPsi4uTc1j5JJOFSOaxwJI/o22I5b+qsQBUAEhSsJEGII7iXCE82Y3zOT16i/Ulj1FSp3IFlF3YhUXxY6AenUnoATX2qgCwsABoOgAqfuthBKRirgpqIbG4IOjSe/IeVz8WlZw+jdX1AB/aMyen3P5TE0ghZ1V7svACGJIwb5Rq31mOrMfU3PvUqlK+mAACwVElKUr1CUpShCUpVPvDvAMOoVQGle+Vb2AAtdmP1RceZJA8SOJJGxtL3GwC9AJNgv3enavAgOU2kfsR+OYjvfhF29q5hhZhB8oiixBTIgdEJVgjMr9ntg5VuqtqQO0a+8fvA8+JZZZUuNONYLHAp7RjAJI4htfUm/ZzcgDr9ibtOyALeCLpcXle+pYhtFvzuwLG/Jay1a+XiEoZC27QN8hzubg9wGupT8YbC27jmvOGUOisDmVgCD4gi4PuKhzYEgZVAeP+k3S2o4bdLdAdBpYrarmTc0YdAMJoq3vCx0PUlG+Biend8l5iAmIBYoQUcamNhZgPG3UfaFx51QVvDaihdci7eY08eR9hORTslFt19bN3jlQ5A3EAH0UxKygfZexzD1B+8KvIt7of5iyRH7SEj9SZl971RT4ZXFnUMPAi+viPA+dR/8OI7ksieVww/JwabpuPzxDC44h1+4z8wVG+jY7MZL83x2th2nhdJoSWjdWtIh7rIyXF9O9L+dRdz9qwD5EHmiXJhg2siDtiOKMA3POztp5VKfDTHTiRMPtREn9pAP2r8TDTDTPEB9mIg/vKR+1eP4qx1SKktzG1zsCP8AVApyGYL+/NaiXe2H4A8p+wht+trLbzvVLtPeaVjlLcEHlHH25mHrayjp2QbH46h/4eT35ZG8gQg/sANe+HwqILIoW/O3U+JPMnzOtdVP/IJ5BZvy92vmf4AXjKNrdc1EhwZYWI4aE3KA3dyeZke/XyJJ6t0qeqgAAAAAaAaAAf6CvOXEhSF1Z27qKLs3oo6eZ0HU1aYDdlpO1iQMvSAG4P8A9rcm+4Oz4luiVJw+or3XAs3mdPyVNJMyEdVgMVj4po3ZjPLE8uts5j4WYKbZea2B8QQTzre7qY5UJgFsj9uAi2Ugi7KttNO+Lcwxt3TX7tHchCCcOeEw5JqYz5ZeaDpdeXgeVc+2hipMMXjyOiIwaWwucM1w3EiI7wI7Ry3ABzeKm/ZTzcNmDxmzTXY/R2Qtz0SRe2Ztt/fou0UrFbtb65pEgllSTiHLG4Khs4BORlHM2B1AB0sR1ra1p4J2TsD2aJF7Cw2KUpSplylKUoQlYne3Zg+VcaWEyRtEiBxGZMjI8jEEKpYBg4NwLaG9tK21KXqqdtTEYnEgHlqu2PLHYgucbsbtPK12iMcAlZjmTJnyvmQJGQCF0W5IHIgc66PSleU1KymZgZ/aHyF5uUqNj9mxzLllQMBqL8wfFWGqnzFjUmlMEXyK4Wbn3UZdYZjb6kozD0Dghh6nN6VBk2fiU70GbzjdWHsGysfyrZUqpn4LRzG5ZY9MvTT0TLKqRu65lid4gHMQjkRwcpaVCsanTm3XmNBz8Rzr9h22VYROkkrAheJEhKsxIUXtorE815A3qy30wIXEBrXE8ZzDoTGVU38cyuBb7FeW5eHz/I16Jh1lPW7ZEUX8yWdr+K1mX8LjFWKYDK/ja1737k8Jz2eNTY8DiH7sBW/WR1Ue4GZv2qbButI2ss2UfUiFvYyNcn1AStLStLBwSjhNwy565+mnokX1Urt1E2fsqKAERIFv3jzZvvMdW9zUulKtwABYJZKzO9W7bSnjQgM+XK8ZIAkAvaxOgYajXQg2NrAjTUqOaFkzCx4uCumuLTcLnuydjzyDDxNDImTgmWVwB9Dlaym5LFmW3hYk10KlKhpKOOlYWR7m+a6kkMhuUpSlNqNKUpQhKUpQhKUpQhKUpQhKUpQhYP8AiDiSZkUNkEMZkJspvnzL1GgAQnTnceFQP4cYqRHgV2J4mHSIrlUZGhUtbQX0OdTfwHhrfb4bAZ5o8QqvKqrlkiUi5ytnjcKbZspLXW/UH4bHx3Z2CxxRxRR4kAayPYF5GsC+TXIAtx9otewy3NA+Kf8AUQ4N+XnbK1rWvz1TYczsbXzWzpSlX6USlKUISlKUISlKUISlKUIX/9k="/>
          <p:cNvSpPr>
            <a:spLocks noChangeAspect="1" noChangeArrowheads="1"/>
          </p:cNvSpPr>
          <p:nvPr/>
        </p:nvSpPr>
        <p:spPr bwMode="auto">
          <a:xfrm>
            <a:off x="215900" y="-498475"/>
            <a:ext cx="1343025" cy="13430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upload.wikimedia.org/wikipedia/commons/thumb/d/df/Dharma_Wheel.svg/220px-Dharma_Wheel.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6999" y="1447799"/>
            <a:ext cx="2057399"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http://www.world-faiths.com/images/Maitreya.bud.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1752600"/>
            <a:ext cx="3631946" cy="4514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http://t1.gstatic.com/images?q=tbn:ANd9GcR6DCIiO_LT2Gg2cELz3uV0Xsso9tw8P_1EZjuzddejndAUsPmc2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2861" y="1533524"/>
            <a:ext cx="2834078"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http://t1.gstatic.com/images?q=tbn:ANd9GcStu6ZZ-P4YWeNbyHL2lkzkZjoXkl2LPpauIS_O-4uY1h7VGzi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64121" y="3810000"/>
            <a:ext cx="2683153" cy="200977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t2.gstatic.com/images?q=tbn:ANd9GcQdF3vTSR27WFlvwcuCQheyv_6RLzqwAbasVxHhJmaT9fDAHQ8oOw"/>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755" y="3657600"/>
            <a:ext cx="2396340" cy="1766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3148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7" name="Content Placeholder 2"/>
          <p:cNvSpPr>
            <a:spLocks noGrp="1"/>
          </p:cNvSpPr>
          <p:nvPr>
            <p:ph sz="quarter" idx="1"/>
          </p:nvPr>
        </p:nvSpPr>
        <p:spPr>
          <a:xfrm>
            <a:off x="301752" y="1527048"/>
            <a:ext cx="8503920" cy="4572000"/>
          </a:xfrm>
        </p:spPr>
        <p:txBody>
          <a:bodyPr/>
          <a:lstStyle/>
          <a:p>
            <a:pPr lvl="1"/>
            <a:r>
              <a:rPr lang="en-US" dirty="0"/>
              <a:t>Buddhism is a religion to about 300 million people around the world. The word comes from '</a:t>
            </a:r>
            <a:r>
              <a:rPr lang="en-US" dirty="0" err="1"/>
              <a:t>budhi</a:t>
            </a:r>
            <a:r>
              <a:rPr lang="en-US" dirty="0"/>
              <a:t>', 'to awaken'. It has its origins about 2,500 years ago when S</a:t>
            </a:r>
            <a:r>
              <a:rPr lang="en-US" b="1" dirty="0"/>
              <a:t>iddhartha </a:t>
            </a:r>
            <a:r>
              <a:rPr lang="en-US" b="1" dirty="0" err="1"/>
              <a:t>Gotama</a:t>
            </a:r>
            <a:r>
              <a:rPr lang="en-US" b="1" dirty="0"/>
              <a:t>, known as the Buddha</a:t>
            </a:r>
            <a:r>
              <a:rPr lang="en-US" dirty="0"/>
              <a:t>, was himself </a:t>
            </a:r>
            <a:r>
              <a:rPr lang="en-US" dirty="0" smtClean="0"/>
              <a:t>“awakened” </a:t>
            </a:r>
            <a:r>
              <a:rPr lang="en-US" dirty="0"/>
              <a:t>(enlightened) at the age of </a:t>
            </a:r>
            <a:r>
              <a:rPr lang="en-US" dirty="0" smtClean="0"/>
              <a:t>35.</a:t>
            </a:r>
          </a:p>
          <a:p>
            <a:pPr lvl="1"/>
            <a:endParaRPr lang="en-US" dirty="0" smtClean="0"/>
          </a:p>
          <a:p>
            <a:pPr lvl="1"/>
            <a:r>
              <a:rPr lang="en-US" dirty="0" smtClean="0"/>
              <a:t>The </a:t>
            </a:r>
            <a:r>
              <a:rPr lang="en-US" dirty="0"/>
              <a:t>Buddha taught many things, but the basic concepts in Buddhism can be summed up by the Four Noble Truths and the Noble Eightfold </a:t>
            </a:r>
            <a:r>
              <a:rPr lang="en-US" dirty="0" smtClean="0"/>
              <a:t>Path.</a:t>
            </a:r>
          </a:p>
          <a:p>
            <a:pPr lvl="1"/>
            <a:endParaRPr lang="en-US" dirty="0" smtClean="0"/>
          </a:p>
        </p:txBody>
      </p:sp>
    </p:spTree>
    <p:extLst>
      <p:ext uri="{BB962C8B-B14F-4D97-AF65-F5344CB8AC3E}">
        <p14:creationId xmlns:p14="http://schemas.microsoft.com/office/powerpoint/2010/main" xmlns="" val="1093321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7" name="Content Placeholder 2"/>
          <p:cNvSpPr>
            <a:spLocks noGrp="1"/>
          </p:cNvSpPr>
          <p:nvPr>
            <p:ph sz="quarter" idx="1"/>
          </p:nvPr>
        </p:nvSpPr>
        <p:spPr>
          <a:xfrm>
            <a:off x="301752" y="1527048"/>
            <a:ext cx="8503920" cy="5330952"/>
          </a:xfrm>
        </p:spPr>
        <p:txBody>
          <a:bodyPr>
            <a:normAutofit/>
          </a:bodyPr>
          <a:lstStyle/>
          <a:p>
            <a:pPr marL="365760" indent="-457200"/>
            <a:r>
              <a:rPr lang="en-US" dirty="0" smtClean="0"/>
              <a:t>The four noble truths:</a:t>
            </a:r>
          </a:p>
          <a:p>
            <a:pPr marL="731520" lvl="1" indent="-457200">
              <a:buFont typeface="+mj-lt"/>
              <a:buAutoNum type="arabicPeriod"/>
            </a:pPr>
            <a:r>
              <a:rPr lang="en-US" dirty="0" smtClean="0"/>
              <a:t>Life is suffering i.e., life includes pain, getting old, disease, and ultimately death.</a:t>
            </a:r>
          </a:p>
          <a:p>
            <a:pPr marL="731520" lvl="1" indent="-457200">
              <a:buFont typeface="+mj-lt"/>
              <a:buAutoNum type="arabicPeriod"/>
            </a:pPr>
            <a:r>
              <a:rPr lang="en-US" dirty="0" smtClean="0"/>
              <a:t>Suffering is caused by craving and hatred.</a:t>
            </a:r>
          </a:p>
          <a:p>
            <a:pPr marL="731520" lvl="1" indent="-457200">
              <a:buFont typeface="+mj-lt"/>
              <a:buAutoNum type="arabicPeriod"/>
            </a:pPr>
            <a:r>
              <a:rPr lang="en-US" dirty="0" smtClean="0"/>
              <a:t>Suffering can be overcome and happiness can be attained. In order to reach this state, we must give up useless craving and learn to live each day at a time.</a:t>
            </a:r>
          </a:p>
          <a:p>
            <a:pPr marL="731520" lvl="1" indent="-457200">
              <a:buFont typeface="+mj-lt"/>
              <a:buAutoNum type="arabicPeriod"/>
            </a:pPr>
            <a:r>
              <a:rPr lang="en-US" dirty="0" smtClean="0"/>
              <a:t>The fourth truth is that the Noble 8-fold Path is the path which leads to the end of suffering</a:t>
            </a:r>
          </a:p>
          <a:p>
            <a:pPr marL="365760" indent="-457200"/>
            <a:r>
              <a:rPr lang="en-US" dirty="0" smtClean="0"/>
              <a:t>The </a:t>
            </a:r>
            <a:r>
              <a:rPr lang="en-US" u="sng" dirty="0" smtClean="0"/>
              <a:t>Noble 8-fold Path </a:t>
            </a:r>
            <a:r>
              <a:rPr lang="en-US" dirty="0" smtClean="0"/>
              <a:t>is being moral (through what we say, do and our livelihood), focusing the mind on being fully aware of our thoughts and actions, and developing wisdom by understanding the Four Noble Truths and by developing compassion for others</a:t>
            </a:r>
          </a:p>
          <a:p>
            <a:pPr marL="365760" indent="-457200"/>
            <a:endParaRPr lang="en-US" sz="2400" dirty="0" smtClean="0"/>
          </a:p>
        </p:txBody>
      </p:sp>
    </p:spTree>
    <p:extLst>
      <p:ext uri="{BB962C8B-B14F-4D97-AF65-F5344CB8AC3E}">
        <p14:creationId xmlns:p14="http://schemas.microsoft.com/office/powerpoint/2010/main" xmlns="" val="793376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pic>
        <p:nvPicPr>
          <p:cNvPr id="9" name="Picture 4" descr="http://t3.gstatic.com/images?q=tbn:ANd9GcSds4ZXHFSwhdrfGKl7EuqjgdL1DqXAUkIYkIWOg2PJvmzMp_gPs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5012" y="1600200"/>
            <a:ext cx="7723188" cy="473617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10" descr="data:image/jpeg;base64,/9j/4AAQSkZJRgABAQAAAQABAAD/2wCEAAkGBhQSERQSExQVFRUVFxoZFxUYGRocGxgYGBcXFRsbGhYZHCcfGxwjHSAYHzsgIy4pLCwuHh8xNTAqNSYrLCkBCQoKDgwOGg8PGjUkHyUsMjY1NC8sLSouLywpLC4sNjQtLSosLCw0Ki4tLSosLDUpNCw2LTQvNCk2KiwsLCwsKf/AABEIALAAsAMBIgACEQEDEQH/xAAbAAEAAwEBAQEAAAAAAAAAAAAABAUGBwMCAf/EAEAQAAIBAgMFBgEKBAYCAwAAAAECAwARBBIhBQYTMUEiMlFhcYFCFCMzUmJygpGSoQdDU6IVJLGywdJjo0Rzk//EABsBAAIDAQEBAAAAAAAAAAAAAAAEAwUGAgEH/8QANBEAAQMCBAMGBQQCAwAAAAAAAQACAwQREiExQQVRYRNxgZGh8BQisdHhFTLB8UJSBmKC/9oADAMBAAIRAxEAPwDuNKUoQlKUoQlKUoQlKUoQlKUoQsnvNvEy4hcLG/CuuZpLAklr5Y0JBVWsCxJF7FbcyR9bq7xM80mFkcylFzLLlA5EKyNYBSy3U3HMEgi6knP/AMR4WieZ1VmMkDSIVF8rwKBc66AHhNfzPhXv/DyEvNmyuohiAOYWJaS2vn3XJPiRVCJqj9Qw3+XS21rXv7/Cbws7G+66HSlKvkolKUoQlKUoQlKUoQlKUoQlKUoQlKVktqbZnfESRxScJISFJCqzOxVXJJcEBQCBYC97m/IUtVVUdLH2kpyXccbpDhatbSshuhvc8ojjxFs7rdJALAm18jL0cDqNDY6LyOvqSGZkzcbDcLxzS02KUpXlisWkal5GVFHNmIAHTmalXK9aVn597QfoYnk+03zafmwzfkpqDLtnFP8AHHGPBELEeWdzY/pFVk/FqOA2c8X6Z/RTsp5H6BQt+5w3ynwhwsi38GkQu1/wrEfev3cbFhZ2XpLEpU9Lxlj73WS/opqqxOypAzzGWSe7GQwNkCsRY9nIq9rQWDXF7DTmPzB7CdZEmWaSEqcywplKLcEWJZSTzOgsvgLVmW8TjFYakn5b+lraa335dU92DuzwbrqFKyEW2MUv8yOT76WJ8s0ZAH6TU6De2300Lp9pDxF/YB/zWtLBxejmNmvseuX1ST6aRuoWhpXhg8akq543V18VN9eoPgR4HUV71aJdKUqh3k3jMFo4wGlYX7V8qLe2ZgNTc3AUWvY6i1RyysiYXvNgF01pcbBX1Kweyt48SqQTSSCVJOEJEKKtuKUUMjKAdGYaNe4v11reVDTVcVU0ujOht4rp8bmGzkpSlNKNKUpQhKx29u6XEkOJjTOzACRLkHsiyumoGa2hGhIC2OljsaVDPC2ZhY/Qrpri03C4rBhpIW4haRIo5SVv9JBIDfNIGFzGSSRe9g1zcEFehbM32UgLiBw2+uATG3nfUp6NoPE869d6tngWxAHKySjoyMbAkeKsfyLD053LAlp4455AokEaJHY5M2RGUOqllCsWtcjlbkKzL5puHTmMZtOemo02/wAufPVPBrZmXOvv0XR9ob0juYbLI3WS94191Pbb7Kn1IqlMGZg8jNI45M3w/cUdlPYX8SaYXCrEixooVEAVVHIAaAVHlxxIPDyhRfNK3cFudtRmt6gDx6VR13FZ61xaDZnL78/eSbip2RC5zKmSSBQSxAA5kmwHqTyqJ/iqHuB5PNFJH6jYEeYJr6wGxJJiHVC3UTT3CjzjiAv+QW/1q0EO6Q/mzSOfBbRr7Be1b1YnzqSm4FUTC5Fh1y9Mz52XL6tjcvos78sk6QP7vH/2p8rk/oN7PH/2qPvfseJDiFRSAmFY992s7CU9WNiAqn8VN0NlQvO0boTmhVlszixRiG7rDmHX9PlXo4UDU/DYhfuNtL/7I+IODHZSP8UUd9ZE82Q2/Utx7mpUUysAykMDyIIIPoRpVzNukv8AKllj8iQ6+lnubehB86ocfsGSIl2Q+c2Hvc+bxak/3+tFTwKoiFwLjpn6ZHyuhlWxy+jh7NxEJjk+umhNuQYcnHkwNXOzd5iCI8RZSTZZRojE6AMD9Gx8DcHobmwzsWOKgFyrIeUy9232gO794dn7vKproGBBAIIsQdQQehHUVBRcTqKEgXu3kf45H2Qu5YGSjkVe47eiNbrH8840sp7IPLtyclt1AufKuabyYiSWR2EjNmIXEMg7o0Xh4canOBoefPTtkCvrEuIIp4UxJjEbAKpKkojZGyq7jMAqs1tSQALWtWq3K2IrPxbDhwnLEvTPbtN+G+Ueec+Bq+bUzcSmDBkzW3TLM33zFrZX7kngbC2+68N29zi0kcskbJHGQyh2bM7L3bqW0RTZrN1AsBat/SlaSnp2U7MDPVJPeXm5SlKUwuEpSlCEpSvLFYpY0aRzZUBZj4AC5oQqXenHXX5MvORTxD9WI3U+7aqPxH4apMJhEiRY41CIosqqLAD0r6iZmLSOLPIczD6vQL+FbL52J61GxstzkvZQM0jcrJrpfpmsfQA+VfNuK1zq2chp+Qaffx/Cu6eIRMz1UbaW0ECGSRssI085TyAH2b/q8lGthuq8MsgGIGWYG8ULW4YA1BTo7ge620AAuU27z8IYtlJKg/MEcoGAvZLfS2F7eF0rO4nAmNkjRONDJcxi63QqM4XtHtLbVSNVtblYh2CN3DZGOlYCSLi+3O3/AGG9+4W3ie4Tghp9/ZdcpXN9ztv4hMQUmc8B24SIzZyjj4jKbk5mumW5A01NdIraU9QyoZjYqx7Cw2K5Vj8ZLIcQJ4xFE8kiyTZ8xCAmOxUAcMZABnJIF7+kbZWMmTE4bgqJUEqKspbKWRuw3YIObsXOYEA2vpV/vhFkONUcnw5k92jkjP8Asv718bm4bPiYyeUURf0Zssa/sZPyrKxxO/Ui3fHf0xX53tlrbony4djfp+F0KlKym++25o14eGIzqvEk8eGDbIp+F3s5DWNsh01BrWzTMhYXvOQVe1pcbBN7MJFCONH2ZnJtEo0nbwK9D/5fh+K40qiwmJCglQQimzxnnCefT4ethpYgjSoWJ2oQQsccglmBJmks1lW1zmzHP3hZR2bnoKk7B3ekYSTw37FwQdWxLXu+Zj1Gtm+sSNFBviaoHiUpMMdjbxNtzsOQ38FaRnsG/MVayRhgQQGUixB1BB6EHQip+50qQKMGAFVQTD5pe5TX4lJ91I8DalwcoUhR3HF4z4DmU8rcwPC4+GpMwbRkNnQhkJ5Zh0PkdVPkTVfw2tdQ1AJ/ade7n3j8KaeISs6rc0qPs/HLNEkq8mF7HmD1B8wbg+YqRX0oG+YVGlKUr1CUpShCVQb2z3EUP9Rszfcisx/vMY96v6yO2Jc+LfwjREHkWvI1vUGP9NVfFpzBRvcNbW88lPTsxSAKPJIFBYmwAJJ8ANSa8dh4EzSorDmeNKD0AIEaH3AFuuR689p6oE+u6qfQm59iAR71od0oezLL1eQqD9mPsC3lmzn1JrH8CphNUAnQZ+Wnqb+CsquTCzJX9c42hu9NDOzOXGGS4hMIvlVtTxDqwI0QZRlCjmbm3R6VuaukjqmYH+e4VVHIYzcLkWKwnAF8xfDyG4kzXMbMc1y45oWNw/wnysRu93d51eIrO6rLEO2SQodb2Eg6amwI6Np1F/PeDYCqsk8WVdC0kZ+jkGpbTkrkX15N8QN7jKYTAxwKHZSWueFGbExgjRFv1A5knQaXsKzXaTcIkId8wdptf7Eb7EdU9ZtQMsreist7cX8oLcCN2zQSxliAgu2XJ3yCQO30pulizhnkaaN1DRxKCLPYoZi18hJA7S1SY3bZDKrzCMvoscYzMfTsl266gAeVfWH2qwbKspZufDlUqSPEXVXt5i4HgaS+Oqe2+KwDydbS2uik7JmHBf6Lo2L29EkPGDBwdECkXd+iDz9eVje1jWD2jtJ8zopBxEhzSuNViBFhz5kLYKp52udOf3IOKrSQ2SdQRY2OpHUcjcAWbysdARUndTdPjoJJMywkk5SfnJWvZmkbmovcW5m3QCxcfUS8WcImiwGo68z05DdRhjacFxKoYNlYiThrhS0xhsnbAyBbBWVpgBlNgDYZjdR2a6rsrZ4ghjiBvkUC/LMerEeJNz717wQKihEUKqiwVQAAPAAaAV6Vo6OiZStyzJ1KSllMhWI3i2cY5WVf5l5ovASKRnXyBJU/jbwr8gmDqrjkwBHvrr51eb3RfMrJ1ikVvZjw2/Zqzez9OIn1XNvR7SD/AHGsZx6mEVQXN0dn/B9bHxVnRyYmWOyvd1cRZpoT4iRfR7hh7OpP41rR1jtnSZcVA31s8Z9GXOP7kWtjWq4NOZqNhOoy8vxZV9SzDIUpSlW6XWX3i3tkiZ48PEHMduK7Xst7GyIusjBSCRdbA8ydKqsN/EGUFCyRzK5sDEchFgTftswblyuCPPlU3eLdzEZ5JMLlImILqTlZGsFLRkjK11A0a1iL3N7Cig/h3I8qu2HgUg3Z5gsrPdStiRdieXMgD9qoZn8QE5DB8u1gLEW3v9020Q4M9VbYvfWZgQkccQ+szFyB93Kqg9bksPKqfYONkd5mmcuZZM8TEAZ4wqppYAWBB9ip5EVYYjcgKDmwWFkXkeGiXt9x0X8gSar9kRF5ZeKrf5eQpCJAbgFFbP2tS3aKZvAc9STRcTkrHRkVIIHcLeFic789k3AIwRgU/FfSwfeY/wDrYf8ANfOxt75EwyJHCnJjneQ/EzNfIqa8+WYV9Yr6WD7zj/1sf+KhbI3RzQI4weHkGouMmc5WKksHRRe48TS/Cn1DA404ubDkcru5kLuoDCRjUbG7w4s4hH+UOEW/ECBQiFyBECpB0vm7xOlr9KvcNvliUFnSKXzu0Z97K4J9AtZzFRxxSrhBG0UeIEhkhyMD2cpIVANeIGIOS/LTrVvDuer2ybPjA8ZFjT9tW/arGKp4gXfKHH/yPW9gDe/hZQlkNs7eambQ3qOI4cBhaPO4JOZWBCAyW011IHQVQ7TxDGSRlsSpWKMHlmcqNfIuy38lFWU26rYZ45uBho1VsrNETms6lBf5pdLkdarNpQsJJQoGbMk0d+RKsjWv07S2PgGB60rWumdUs+KFshy0xZ6E7LuINDD2fvJXWw9jRxTzWF2iKoHI7TMyLJI5P1mJA8AqqBYc/rGxNiYQ7RK0R7aZWPGVbXWROzYPbULfkbXNytfSYrA4sGUyZCRaWMymI9nTLKmYd3lfqOpFqk4PFxwQySE5IAx4QN+5YABFOti18qjoQB0qxfFnjPSygDtlldmYs5o3uCc5icjQMDezDyPZcDpmt41p9l7daBpYhEXGYOpzKoAcag317wY6DrWS2LhG+aVhZ3led1vfICxky3+zdE9at5d1JMXK8oSB1W0YMjMD2RmawEbaZmI59KrqQytq3fC62Pli7wPVTyYTGO095LQS7w4ltFSKLzu8p9hljAP6qoINr4j5W3+ZkylQqlshRpUJLjJlA1VlFhY9h/Co+I3GdOeDRgOsZVvyByt+1U6IHf5Dw2aNFV1gCNm1YhUKEXCoVZtbDtJroLtSycSxfMXeDQPKxNz0Kja2C2VvNbDb28WIOEmUwxP8093EjJ8BNxGY2tbnbMfWvCA/PyW5FI29yZV/0Vap9o7jyDDzSfJ4Y8sTntt2u4eQRW18iRVvAvz8lukca+4aVv8ARhSHFTUljfidbG2QG7eRP8KanDATg96qLtzENeMRkhkkWRyveSNbgnS+pvy62bwNWWH32Kf/ACMLMPtSKje7oWB/SKqtvYZxlaBTnldI3CaMyHr07SgaHmBep+B3DlI1EEA6DLxDz1uFKgHrcM171LwttZ2YNMTbwtfrffu2XNR2eL51HxX8R2d2RZcNFlNrJIJWbQG4uF8bWCk6c+lW+7+9U5dFxKLllbLG4BVwbErxEJI7VjqLW0BGtxV4j+HUiFmAgnzG98vDYaAWF82gte+YHy61a7A3TnV0bEOpWJs0aKSzE2svEkIF8tyABe+hLHlV7F+odu3F+3K97Wt0tulHdjgNtVr6UpV+lErIbXiy4uT/AMiRv7jNGQPTKp/FWvrP72QW4M31GKN9yWw/3rHVVxeAzUb2jUC/lmmKZ+GQFZ/aWiq/1HUn0Jyn9jWi3Rl+bki/pyNb7r2kH7kj2NU00QZSrahgQR5EWP7V87v48xzIzHvfMSn7QN439yT/APp5CslwGpEVQAdDl56eot4qxq2YmXW5pSsbvTv7wJ/kyAK1tZnvkVrZigA0LBbHtFRr8ViK30srYm4nnJVDWlxsFfbxY+GOFhNqHBUIO+5tyQePW/TncWrCwYhcQOGxCzx+FjzF79AQRa66e3ZNQuO+IlOSTiSH6SckMI1OtgB2QTzEYsOp056Pd3dmOUag/J42NtTmllBIZy41sDfXmWvyCi+Tq3nikzY4ha2+4HM9DsN9dFYRj4dpc4rPT4BlfMY5A/8AUhJ1tyvbXT7QNulfq4V3YNklkYcnmY2XpcZuX4VvV9vNg2wzRCKQkSFrrIA9goBuCMrcyBqTUbdpZMU0PEkyrLh+KVjULr81pmYsbdvpblSLqSqbKKXELnqbaE/QFSiSMt7SyiyzphhqwMr2BYjsrc2Ba3djBJ5nUnnqSNbuvtNAi4ZhklUHTpJ1Z0PW5uSvNb+FiYW8W6CCPiYdO2os6c+MnUG/ecdCefdOhFsjhMasSqspzYc2McpJBiPwgvzC/VfmvI9DTsbJeES3IxYtevd1HLfvURLahvKy63SsFgt+DFKkWb5TGdWcDWKMWBdpR2HUEjTvczc2tW9rUU1VHUsxx+uRSD4yw2KpN7pfmBH1lkRfYHO39qms1gNTK/1nNvRAI/8Ag1M3l2iWlYrqIfm0HRpntf2Xsr4i8leWGgCIqDXKLX6nxJ8ydfesTx+pEtQWj/HLx1P8DwVpRswsvzXvgI82KgXnlLyH0VcoP6nX862VZvdbD5pJpjyFol/D2nI9WKr+AVpK0/BYDDRsB1Ofn+LJGqfilKUpSrhLJSlKEJXhjsGssbRt3XBB8deoPQjmD0Ne9KELDQ5hdH76HK/mR1A8GFmHkajY2IAliLowyyjy5BvbkT4a/CK0O8uziP8AMICSotKo5sg5MB1ZNfUEj6tqpWBFxYgjQ9CD/wAV804nROoag2/adO7l3j7FXkEolZ1U3D72rDCyzHNMmiL1nvopXz6N0XUmwIrGlpJJQFCvKJBLKxJVVJubXAJBN7BbE5QL25mw2hgVyhGJVAbxyjnC3Ian4emulrqdLVI3b2aCww0rcEDUBSb4lubMJDqPErfPz1yi7WXxc3EgyDK/XIHr5bDfPRQdm2C7lCwbSHFPhsmR58rK8ZzBVAEcjXsCpCgEFhYk2F7V0zD4dY0VEGVVAVQOgAsBXlgdnRwrliRUHWwtc8rk82PmbmpNaigoG0bCBmTqe4W6pCaUyFYbfPE5sUiD+VEb+srqbeoEYP4qjbny5BgG5BoVjP44VYf3ItVW34ZxjMTnIKcS+VLrI0ZVcoDkkHsi1hkNwe0K+IIpWSP5IUSFmTgLIrMb5gUZFBUonxWYt2b9kcqz1RK4cRD+TgPS1u83y+qcY0djboutVy/ffBth58qJeOeRXDE5Y0IbPIrPqASwBA5nObA2NdQr5dAQQRcHQg8iPStRVUzamPA72UjG8sNwuVR49lmY4gJw5USPMt7KQZNHDE2Vs9r8r3va4rS4fel0jOF7RxKgBHIuGj5CUnxXkQdS1ujXqHvRsaFGyYawkPfg5xBW+Jh/K06DvcsvUQNm7PCrw0ZmHKSUk3a2mRDe4VeXPsi4uTc1j5JJOFSOaxwJI/o22I5b+qsQBUAEhSsJEGII7iXCE82Y3zOT16i/Ulj1FSp3IFlF3YhUXxY6AenUnoATX2qgCwsABoOgAqfuthBKRirgpqIbG4IOjSe/IeVz8WlZw+jdX1AB/aMyen3P5TE0ghZ1V7svACGJIwb5Rq31mOrMfU3PvUqlK+mAACwVElKUr1CUpShCUpVPvDvAMOoVQGle+Vb2AAtdmP1RceZJA8SOJJGxtL3GwC9AJNgv3enavAgOU2kfsR+OYjvfhF29q5hhZhB8oiixBTIgdEJVgjMr9ntg5VuqtqQO0a+8fvA8+JZZZUuNONYLHAp7RjAJI4htfUm/ZzcgDr9ibtOyALeCLpcXle+pYhtFvzuwLG/Jay1a+XiEoZC27QN8hzubg9wGupT8YbC27jmvOGUOisDmVgCD4gi4PuKhzYEgZVAeP+k3S2o4bdLdAdBpYrarmTc0YdAMJoq3vCx0PUlG+Biend8l5iAmIBYoQUcamNhZgPG3UfaFx51QVvDaihdci7eY08eR9hORTslFt19bN3jlQ5A3EAH0UxKygfZexzD1B+8KvIt7of5iyRH7SEj9SZl971RT4ZXFnUMPAi+viPA+dR/8OI7ksieVww/JwabpuPzxDC44h1+4z8wVG+jY7MZL83x2th2nhdJoSWjdWtIh7rIyXF9O9L+dRdz9qwD5EHmiXJhg2siDtiOKMA3POztp5VKfDTHTiRMPtREn9pAP2r8TDTDTPEB9mIg/vKR+1eP4qx1SKktzG1zsCP8AVApyGYL+/NaiXe2H4A8p+wht+trLbzvVLtPeaVjlLcEHlHH25mHrayjp2QbH46h/4eT35ZG8gQg/sANe+HwqILIoW/O3U+JPMnzOtdVP/IJ5BZvy92vmf4AXjKNrdc1EhwZYWI4aE3KA3dyeZke/XyJJ6t0qeqgAAAAAaAaAAf6CvOXEhSF1Z27qKLs3oo6eZ0HU1aYDdlpO1iQMvSAG4P8A9rcm+4Oz4luiVJw+or3XAs3mdPyVNJMyEdVgMVj4po3ZjPLE8uts5j4WYKbZea2B8QQTzre7qY5UJgFsj9uAi2Ugi7KttNO+Lcwxt3TX7tHchCCcOeEw5JqYz5ZeaDpdeXgeVc+2hipMMXjyOiIwaWwucM1w3EiI7wI7Ry3ABzeKm/ZTzcNmDxmzTXY/R2Qtz0SRe2Ztt/fou0UrFbtb65pEgllSTiHLG4Khs4BORlHM2B1AB0sR1ra1p4J2TsD2aJF7Cw2KUpSplylKUoQlYne3Zg+VcaWEyRtEiBxGZMjI8jEEKpYBg4NwLaG9tK21KXqqdtTEYnEgHlqu2PLHYgucbsbtPK12iMcAlZjmTJnyvmQJGQCF0W5IHIgc66PSleU1KymZgZ/aHyF5uUqNj9mxzLllQMBqL8wfFWGqnzFjUmlMEXyK4Wbn3UZdYZjb6kozD0Dghh6nN6VBk2fiU70GbzjdWHsGysfyrZUqpn4LRzG5ZY9MvTT0TLKqRu65lid4gHMQjkRwcpaVCsanTm3XmNBz8Rzr9h22VYROkkrAheJEhKsxIUXtorE815A3qy30wIXEBrXE8ZzDoTGVU38cyuBb7FeW5eHz/I16Jh1lPW7ZEUX8yWdr+K1mX8LjFWKYDK/ja1737k8Jz2eNTY8DiH7sBW/WR1Ue4GZv2qbButI2ss2UfUiFvYyNcn1AStLStLBwSjhNwy565+mnokX1Urt1E2fsqKAERIFv3jzZvvMdW9zUulKtwABYJZKzO9W7bSnjQgM+XK8ZIAkAvaxOgYajXQg2NrAjTUqOaFkzCx4uCumuLTcLnuydjzyDDxNDImTgmWVwB9Dlaym5LFmW3hYk10KlKhpKOOlYWR7m+a6kkMhuUpSlNqNKUpQhKUpQhKUpQhKUpQhKUpQhYP8AiDiSZkUNkEMZkJspvnzL1GgAQnTnceFQP4cYqRHgV2J4mHSIrlUZGhUtbQX0OdTfwHhrfb4bAZ5o8QqvKqrlkiUi5ytnjcKbZspLXW/UH4bHx3Z2CxxRxRR4kAayPYF5GsC+TXIAtx9otewy3NA+Kf8AUQ4N+XnbK1rWvz1TYczsbXzWzpSlX6USlKUISlKUISlKUISlKUIX/9k="/>
          <p:cNvSpPr>
            <a:spLocks noChangeAspect="1" noChangeArrowheads="1"/>
          </p:cNvSpPr>
          <p:nvPr/>
        </p:nvSpPr>
        <p:spPr bwMode="auto">
          <a:xfrm>
            <a:off x="63500" y="-811213"/>
            <a:ext cx="1676400" cy="1676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CEAAkGBhQSERQSExQVFRUVFxoZFxUYGRocGxgYGBcXFRsbGhYZHCcfGxwjHSAYHzsgIy4pLCwuHh8xNTAqNSYrLCkBCQoKDgwOGg8PGjUkHyUsMjY1NC8sLSouLywpLC4sNjQtLSosLCw0Ki4tLSosLDUpNCw2LTQvNCk2KiwsLCwsKf/AABEIALAAsAMBIgACEQEDEQH/xAAbAAEAAwEBAQEAAAAAAAAAAAAABAUGBwMCAf/EAEAQAAIBAgMFBgEKBAYCAwAAAAECAwARBBIhBQYTMUEiMlFhcYFCFCMzUmJygpGSoQdDU6IVJLGywdJjo0Rzk//EABsBAAIDAQEBAAAAAAAAAAAAAAAEAwUGAgEH/8QANBEAAQMCBAMGBQQCAwAAAAAAAQACAwQREiExQQVRYRNxgZGh8BQisdHhFTLB8UJSBmKC/9oADAMBAAIRAxEAPwDuNKUoQlKUoQlKUoQlKUoQlKUoQsnvNvEy4hcLG/CuuZpLAklr5Y0JBVWsCxJF7FbcyR9bq7xM80mFkcylFzLLlA5EKyNYBSy3U3HMEgi6knP/AMR4WieZ1VmMkDSIVF8rwKBc66AHhNfzPhXv/DyEvNmyuohiAOYWJaS2vn3XJPiRVCJqj9Qw3+XS21rXv7/Cbws7G+66HSlKvkolKUoQlKUoQlKUoQlKUoQlKUoQlKVktqbZnfESRxScJISFJCqzOxVXJJcEBQCBYC97m/IUtVVUdLH2kpyXccbpDhatbSshuhvc8ojjxFs7rdJALAm18jL0cDqNDY6LyOvqSGZkzcbDcLxzS02KUpXlisWkal5GVFHNmIAHTmalXK9aVn597QfoYnk+03zafmwzfkpqDLtnFP8AHHGPBELEeWdzY/pFVk/FqOA2c8X6Z/RTsp5H6BQt+5w3ynwhwsi38GkQu1/wrEfev3cbFhZ2XpLEpU9Lxlj73WS/opqqxOypAzzGWSe7GQwNkCsRY9nIq9rQWDXF7DTmPzB7CdZEmWaSEqcywplKLcEWJZSTzOgsvgLVmW8TjFYakn5b+lraa335dU92DuzwbrqFKyEW2MUv8yOT76WJ8s0ZAH6TU6De2300Lp9pDxF/YB/zWtLBxejmNmvseuX1ST6aRuoWhpXhg8akq543V18VN9eoPgR4HUV71aJdKUqh3k3jMFo4wGlYX7V8qLe2ZgNTc3AUWvY6i1RyysiYXvNgF01pcbBX1Kweyt48SqQTSSCVJOEJEKKtuKUUMjKAdGYaNe4v11reVDTVcVU0ujOht4rp8bmGzkpSlNKNKUpQhKx29u6XEkOJjTOzACRLkHsiyumoGa2hGhIC2OljsaVDPC2ZhY/Qrpri03C4rBhpIW4haRIo5SVv9JBIDfNIGFzGSSRe9g1zcEFehbM32UgLiBw2+uATG3nfUp6NoPE869d6tngWxAHKySjoyMbAkeKsfyLD053LAlp4455AokEaJHY5M2RGUOqllCsWtcjlbkKzL5puHTmMZtOemo02/wAufPVPBrZmXOvv0XR9ob0juYbLI3WS94191Pbb7Kn1IqlMGZg8jNI45M3w/cUdlPYX8SaYXCrEixooVEAVVHIAaAVHlxxIPDyhRfNK3cFudtRmt6gDx6VR13FZ61xaDZnL78/eSbip2RC5zKmSSBQSxAA5kmwHqTyqJ/iqHuB5PNFJH6jYEeYJr6wGxJJiHVC3UTT3CjzjiAv+QW/1q0EO6Q/mzSOfBbRr7Be1b1YnzqSm4FUTC5Fh1y9Mz52XL6tjcvos78sk6QP7vH/2p8rk/oN7PH/2qPvfseJDiFRSAmFY992s7CU9WNiAqn8VN0NlQvO0boTmhVlszixRiG7rDmHX9PlXo4UDU/DYhfuNtL/7I+IODHZSP8UUd9ZE82Q2/Utx7mpUUysAykMDyIIIPoRpVzNukv8AKllj8iQ6+lnubehB86ocfsGSIl2Q+c2Hvc+bxak/3+tFTwKoiFwLjpn6ZHyuhlWxy+jh7NxEJjk+umhNuQYcnHkwNXOzd5iCI8RZSTZZRojE6AMD9Gx8DcHobmwzsWOKgFyrIeUy9232gO794dn7vKproGBBAIIsQdQQehHUVBRcTqKEgXu3kf45H2Qu5YGSjkVe47eiNbrH8840sp7IPLtyclt1AufKuabyYiSWR2EjNmIXEMg7o0Xh4canOBoefPTtkCvrEuIIp4UxJjEbAKpKkojZGyq7jMAqs1tSQALWtWq3K2IrPxbDhwnLEvTPbtN+G+Ueec+Bq+bUzcSmDBkzW3TLM33zFrZX7kngbC2+68N29zi0kcskbJHGQyh2bM7L3bqW0RTZrN1AsBat/SlaSnp2U7MDPVJPeXm5SlKUwuEpSlCEpSvLFYpY0aRzZUBZj4AC5oQqXenHXX5MvORTxD9WI3U+7aqPxH4apMJhEiRY41CIosqqLAD0r6iZmLSOLPIczD6vQL+FbL52J61GxstzkvZQM0jcrJrpfpmsfQA+VfNuK1zq2chp+Qaffx/Cu6eIRMz1UbaW0ECGSRssI085TyAH2b/q8lGthuq8MsgGIGWYG8ULW4YA1BTo7ge620AAuU27z8IYtlJKg/MEcoGAvZLfS2F7eF0rO4nAmNkjRONDJcxi63QqM4XtHtLbVSNVtblYh2CN3DZGOlYCSLi+3O3/AGG9+4W3ie4Tghp9/ZdcpXN9ztv4hMQUmc8B24SIzZyjj4jKbk5mumW5A01NdIraU9QyoZjYqx7Cw2K5Vj8ZLIcQJ4xFE8kiyTZ8xCAmOxUAcMZABnJIF7+kbZWMmTE4bgqJUEqKspbKWRuw3YIObsXOYEA2vpV/vhFkONUcnw5k92jkjP8Asv718bm4bPiYyeUURf0Zssa/sZPyrKxxO/Ui3fHf0xX53tlrbony4djfp+F0KlKym++25o14eGIzqvEk8eGDbIp+F3s5DWNsh01BrWzTMhYXvOQVe1pcbBN7MJFCONH2ZnJtEo0nbwK9D/5fh+K40qiwmJCglQQimzxnnCefT4ethpYgjSoWJ2oQQsccglmBJmks1lW1zmzHP3hZR2bnoKk7B3ekYSTw37FwQdWxLXu+Zj1Gtm+sSNFBviaoHiUpMMdjbxNtzsOQ38FaRnsG/MVayRhgQQGUixB1BB6EHQip+50qQKMGAFVQTD5pe5TX4lJ91I8DalwcoUhR3HF4z4DmU8rcwPC4+GpMwbRkNnQhkJ5Zh0PkdVPkTVfw2tdQ1AJ/ade7n3j8KaeISs6rc0qPs/HLNEkq8mF7HmD1B8wbg+YqRX0oG+YVGlKUr1CUpShCVQb2z3EUP9Rszfcisx/vMY96v6yO2Jc+LfwjREHkWvI1vUGP9NVfFpzBRvcNbW88lPTsxSAKPJIFBYmwAJJ8ANSa8dh4EzSorDmeNKD0AIEaH3AFuuR689p6oE+u6qfQm59iAR71od0oezLL1eQqD9mPsC3lmzn1JrH8CphNUAnQZ+Wnqb+CsquTCzJX9c42hu9NDOzOXGGS4hMIvlVtTxDqwI0QZRlCjmbm3R6VuaukjqmYH+e4VVHIYzcLkWKwnAF8xfDyG4kzXMbMc1y45oWNw/wnysRu93d51eIrO6rLEO2SQodb2Eg6amwI6Np1F/PeDYCqsk8WVdC0kZ+jkGpbTkrkX15N8QN7jKYTAxwKHZSWueFGbExgjRFv1A5knQaXsKzXaTcIkId8wdptf7Eb7EdU9ZtQMsreist7cX8oLcCN2zQSxliAgu2XJ3yCQO30pulizhnkaaN1DRxKCLPYoZi18hJA7S1SY3bZDKrzCMvoscYzMfTsl266gAeVfWH2qwbKspZufDlUqSPEXVXt5i4HgaS+Oqe2+KwDydbS2uik7JmHBf6Lo2L29EkPGDBwdECkXd+iDz9eVje1jWD2jtJ8zopBxEhzSuNViBFhz5kLYKp52udOf3IOKrSQ2SdQRY2OpHUcjcAWbysdARUndTdPjoJJMywkk5SfnJWvZmkbmovcW5m3QCxcfUS8WcImiwGo68z05DdRhjacFxKoYNlYiThrhS0xhsnbAyBbBWVpgBlNgDYZjdR2a6rsrZ4ghjiBvkUC/LMerEeJNz717wQKihEUKqiwVQAAPAAaAV6Vo6OiZStyzJ1KSllMhWI3i2cY5WVf5l5ovASKRnXyBJU/jbwr8gmDqrjkwBHvrr51eb3RfMrJ1ikVvZjw2/Zqzez9OIn1XNvR7SD/AHGsZx6mEVQXN0dn/B9bHxVnRyYmWOyvd1cRZpoT4iRfR7hh7OpP41rR1jtnSZcVA31s8Z9GXOP7kWtjWq4NOZqNhOoy8vxZV9SzDIUpSlW6XWX3i3tkiZ48PEHMduK7Xst7GyIusjBSCRdbA8ydKqsN/EGUFCyRzK5sDEchFgTftswblyuCPPlU3eLdzEZ5JMLlImILqTlZGsFLRkjK11A0a1iL3N7Cig/h3I8qu2HgUg3Z5gsrPdStiRdieXMgD9qoZn8QE5DB8u1gLEW3v9020Q4M9VbYvfWZgQkccQ+szFyB93Kqg9bksPKqfYONkd5mmcuZZM8TEAZ4wqppYAWBB9ip5EVYYjcgKDmwWFkXkeGiXt9x0X8gSar9kRF5ZeKrf5eQpCJAbgFFbP2tS3aKZvAc9STRcTkrHRkVIIHcLeFic789k3AIwRgU/FfSwfeY/wDrYf8ANfOxt75EwyJHCnJjneQ/EzNfIqa8+WYV9Yr6WD7zj/1sf+KhbI3RzQI4weHkGouMmc5WKksHRRe48TS/Cn1DA404ubDkcru5kLuoDCRjUbG7w4s4hH+UOEW/ECBQiFyBECpB0vm7xOlr9KvcNvliUFnSKXzu0Z97K4J9AtZzFRxxSrhBG0UeIEhkhyMD2cpIVANeIGIOS/LTrVvDuer2ybPjA8ZFjT9tW/arGKp4gXfKHH/yPW9gDe/hZQlkNs7eambQ3qOI4cBhaPO4JOZWBCAyW011IHQVQ7TxDGSRlsSpWKMHlmcqNfIuy38lFWU26rYZ45uBho1VsrNETms6lBf5pdLkdarNpQsJJQoGbMk0d+RKsjWv07S2PgGB60rWumdUs+KFshy0xZ6E7LuINDD2fvJXWw9jRxTzWF2iKoHI7TMyLJI5P1mJA8AqqBYc/rGxNiYQ7RK0R7aZWPGVbXWROzYPbULfkbXNytfSYrA4sGUyZCRaWMymI9nTLKmYd3lfqOpFqk4PFxwQySE5IAx4QN+5YABFOti18qjoQB0qxfFnjPSygDtlldmYs5o3uCc5icjQMDezDyPZcDpmt41p9l7daBpYhEXGYOpzKoAcag317wY6DrWS2LhG+aVhZ3led1vfICxky3+zdE9at5d1JMXK8oSB1W0YMjMD2RmawEbaZmI59KrqQytq3fC62Pli7wPVTyYTGO095LQS7w4ltFSKLzu8p9hljAP6qoINr4j5W3+ZkylQqlshRpUJLjJlA1VlFhY9h/Co+I3GdOeDRgOsZVvyByt+1U6IHf5Dw2aNFV1gCNm1YhUKEXCoVZtbDtJroLtSycSxfMXeDQPKxNz0Kja2C2VvNbDb28WIOEmUwxP8093EjJ8BNxGY2tbnbMfWvCA/PyW5FI29yZV/0Vap9o7jyDDzSfJ4Y8sTntt2u4eQRW18iRVvAvz8lukca+4aVv8ARhSHFTUljfidbG2QG7eRP8KanDATg96qLtzENeMRkhkkWRyveSNbgnS+pvy62bwNWWH32Kf/ACMLMPtSKje7oWB/SKqtvYZxlaBTnldI3CaMyHr07SgaHmBep+B3DlI1EEA6DLxDz1uFKgHrcM171LwttZ2YNMTbwtfrffu2XNR2eL51HxX8R2d2RZcNFlNrJIJWbQG4uF8bWCk6c+lW+7+9U5dFxKLllbLG4BVwbErxEJI7VjqLW0BGtxV4j+HUiFmAgnzG98vDYaAWF82gte+YHy61a7A3TnV0bEOpWJs0aKSzE2svEkIF8tyABe+hLHlV7F+odu3F+3K97Wt0tulHdjgNtVr6UpV+lErIbXiy4uT/AMiRv7jNGQPTKp/FWvrP72QW4M31GKN9yWw/3rHVVxeAzUb2jUC/lmmKZ+GQFZ/aWiq/1HUn0Jyn9jWi3Rl+bki/pyNb7r2kH7kj2NU00QZSrahgQR5EWP7V87v48xzIzHvfMSn7QN439yT/APp5CslwGpEVQAdDl56eot4qxq2YmXW5pSsbvTv7wJ/kyAK1tZnvkVrZigA0LBbHtFRr8ViK30srYm4nnJVDWlxsFfbxY+GOFhNqHBUIO+5tyQePW/TncWrCwYhcQOGxCzx+FjzF79AQRa66e3ZNQuO+IlOSTiSH6SckMI1OtgB2QTzEYsOp056Pd3dmOUag/J42NtTmllBIZy41sDfXmWvyCi+Tq3nikzY4ha2+4HM9DsN9dFYRj4dpc4rPT4BlfMY5A/8AUhJ1tyvbXT7QNulfq4V3YNklkYcnmY2XpcZuX4VvV9vNg2wzRCKQkSFrrIA9goBuCMrcyBqTUbdpZMU0PEkyrLh+KVjULr81pmYsbdvpblSLqSqbKKXELnqbaE/QFSiSMt7SyiyzphhqwMr2BYjsrc2Ba3djBJ5nUnnqSNbuvtNAi4ZhklUHTpJ1Z0PW5uSvNb+FiYW8W6CCPiYdO2os6c+MnUG/ecdCefdOhFsjhMasSqspzYc2McpJBiPwgvzC/VfmvI9DTsbJeES3IxYtevd1HLfvURLahvKy63SsFgt+DFKkWb5TGdWcDWKMWBdpR2HUEjTvczc2tW9rUU1VHUsxx+uRSD4yw2KpN7pfmBH1lkRfYHO39qms1gNTK/1nNvRAI/8Ag1M3l2iWlYrqIfm0HRpntf2Xsr4i8leWGgCIqDXKLX6nxJ8ydfesTx+pEtQWj/HLx1P8DwVpRswsvzXvgI82KgXnlLyH0VcoP6nX862VZvdbD5pJpjyFol/D2nI9WKr+AVpK0/BYDDRsB1Ofn+LJGqfilKUpSrhLJSlKEJXhjsGssbRt3XBB8deoPQjmD0Ne9KELDQ5hdH76HK/mR1A8GFmHkajY2IAliLowyyjy5BvbkT4a/CK0O8uziP8AMICSotKo5sg5MB1ZNfUEj6tqpWBFxYgjQ9CD/wAV804nROoag2/adO7l3j7FXkEolZ1U3D72rDCyzHNMmiL1nvopXz6N0XUmwIrGlpJJQFCvKJBLKxJVVJubXAJBN7BbE5QL25mw2hgVyhGJVAbxyjnC3Ian4emulrqdLVI3b2aCww0rcEDUBSb4lubMJDqPErfPz1yi7WXxc3EgyDK/XIHr5bDfPRQdm2C7lCwbSHFPhsmR58rK8ZzBVAEcjXsCpCgEFhYk2F7V0zD4dY0VEGVVAVQOgAsBXlgdnRwrliRUHWwtc8rk82PmbmpNaigoG0bCBmTqe4W6pCaUyFYbfPE5sUiD+VEb+srqbeoEYP4qjbny5BgG5BoVjP44VYf3ItVW34ZxjMTnIKcS+VLrI0ZVcoDkkHsi1hkNwe0K+IIpWSP5IUSFmTgLIrMb5gUZFBUonxWYt2b9kcqz1RK4cRD+TgPS1u83y+qcY0djboutVy/ffBth58qJeOeRXDE5Y0IbPIrPqASwBA5nObA2NdQr5dAQQRcHQg8iPStRVUzamPA72UjG8sNwuVR49lmY4gJw5USPMt7KQZNHDE2Vs9r8r3va4rS4fel0jOF7RxKgBHIuGj5CUnxXkQdS1ujXqHvRsaFGyYawkPfg5xBW+Jh/K06DvcsvUQNm7PCrw0ZmHKSUk3a2mRDe4VeXPsi4uTc1j5JJOFSOaxwJI/o22I5b+qsQBUAEhSsJEGII7iXCE82Y3zOT16i/Ulj1FSp3IFlF3YhUXxY6AenUnoATX2qgCwsABoOgAqfuthBKRirgpqIbG4IOjSe/IeVz8WlZw+jdX1AB/aMyen3P5TE0ghZ1V7svACGJIwb5Rq31mOrMfU3PvUqlK+mAACwVElKUr1CUpShCUpVPvDvAMOoVQGle+Vb2AAtdmP1RceZJA8SOJJGxtL3GwC9AJNgv3enavAgOU2kfsR+OYjvfhF29q5hhZhB8oiixBTIgdEJVgjMr9ntg5VuqtqQO0a+8fvA8+JZZZUuNONYLHAp7RjAJI4htfUm/ZzcgDr9ibtOyALeCLpcXle+pYhtFvzuwLG/Jay1a+XiEoZC27QN8hzubg9wGupT8YbC27jmvOGUOisDmVgCD4gi4PuKhzYEgZVAeP+k3S2o4bdLdAdBpYrarmTc0YdAMJoq3vCx0PUlG+Biend8l5iAmIBYoQUcamNhZgPG3UfaFx51QVvDaihdci7eY08eR9hORTslFt19bN3jlQ5A3EAH0UxKygfZexzD1B+8KvIt7of5iyRH7SEj9SZl971RT4ZXFnUMPAi+viPA+dR/8OI7ksieVww/JwabpuPzxDC44h1+4z8wVG+jY7MZL83x2th2nhdJoSWjdWtIh7rIyXF9O9L+dRdz9qwD5EHmiXJhg2siDtiOKMA3POztp5VKfDTHTiRMPtREn9pAP2r8TDTDTPEB9mIg/vKR+1eP4qx1SKktzG1zsCP8AVApyGYL+/NaiXe2H4A8p+wht+trLbzvVLtPeaVjlLcEHlHH25mHrayjp2QbH46h/4eT35ZG8gQg/sANe+HwqILIoW/O3U+JPMnzOtdVP/IJ5BZvy92vmf4AXjKNrdc1EhwZYWI4aE3KA3dyeZke/XyJJ6t0qeqgAAAAAaAaAAf6CvOXEhSF1Z27qKLs3oo6eZ0HU1aYDdlpO1iQMvSAG4P8A9rcm+4Oz4luiVJw+or3XAs3mdPyVNJMyEdVgMVj4po3ZjPLE8uts5j4WYKbZea2B8QQTzre7qY5UJgFsj9uAi2Ugi7KttNO+Lcwxt3TX7tHchCCcOeEw5JqYz5ZeaDpdeXgeVc+2hipMMXjyOiIwaWwucM1w3EiI7wI7Ry3ABzeKm/ZTzcNmDxmzTXY/R2Qtz0SRe2Ztt/fou0UrFbtb65pEgllSTiHLG4Khs4BORlHM2B1AB0sR1ra1p4J2TsD2aJF7Cw2KUpSplylKUoQlYne3Zg+VcaWEyRtEiBxGZMjI8jEEKpYBg4NwLaG9tK21KXqqdtTEYnEgHlqu2PLHYgucbsbtPK12iMcAlZjmTJnyvmQJGQCF0W5IHIgc66PSleU1KymZgZ/aHyF5uUqNj9mxzLllQMBqL8wfFWGqnzFjUmlMEXyK4Wbn3UZdYZjb6kozD0Dghh6nN6VBk2fiU70GbzjdWHsGysfyrZUqpn4LRzG5ZY9MvTT0TLKqRu65lid4gHMQjkRwcpaVCsanTm3XmNBz8Rzr9h22VYROkkrAheJEhKsxIUXtorE815A3qy30wIXEBrXE8ZzDoTGVU38cyuBb7FeW5eHz/I16Jh1lPW7ZEUX8yWdr+K1mX8LjFWKYDK/ja1737k8Jz2eNTY8DiH7sBW/WR1Ue4GZv2qbButI2ss2UfUiFvYyNcn1AStLStLBwSjhNwy565+mnokX1Urt1E2fsqKAERIFv3jzZvvMdW9zUulKtwABYJZKzO9W7bSnjQgM+XK8ZIAkAvaxOgYajXQg2NrAjTUqOaFkzCx4uCumuLTcLnuydjzyDDxNDImTgmWVwB9Dlaym5LFmW3hYk10KlKhpKOOlYWR7m+a6kkMhuUpSlNqNKUpQhKUpQhKUpQhKUpQhKUpQhYP8AiDiSZkUNkEMZkJspvnzL1GgAQnTnceFQP4cYqRHgV2J4mHSIrlUZGhUtbQX0OdTfwHhrfb4bAZ5o8QqvKqrlkiUi5ytnjcKbZspLXW/UH4bHx3Z2CxxRxRR4kAayPYF5GsC+TXIAtx9otewy3NA+Kf8AUQ4N+XnbK1rWvz1TYczsbXzWzpSlX6USlKUISlKUISlKUISlKUIX/9k="/>
          <p:cNvSpPr>
            <a:spLocks noChangeAspect="1" noChangeArrowheads="1"/>
          </p:cNvSpPr>
          <p:nvPr/>
        </p:nvSpPr>
        <p:spPr bwMode="auto">
          <a:xfrm>
            <a:off x="63500" y="-650875"/>
            <a:ext cx="1343025" cy="13430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hQSERQSExQVFRUVFxoZFxUYGRocGxgYGBcXFRsbGhYZHCcfGxwjHSAYHzsgIy4pLCwuHh8xNTAqNSYrLCkBCQoKDgwOGg8PGjUkHyUsMjY1NC8sLSouLywpLC4sNjQtLSosLCw0Ki4tLSosLDUpNCw2LTQvNCk2KiwsLCwsKf/AABEIALAAsAMBIgACEQEDEQH/xAAbAAEAAwEBAQEAAAAAAAAAAAAABAUGBwMCAf/EAEAQAAIBAgMFBgEKBAYCAwAAAAECAwARBBIhBQYTMUEiMlFhcYFCFCMzUmJygpGSoQdDU6IVJLGywdJjo0Rzk//EABsBAAIDAQEBAAAAAAAAAAAAAAAEAwUGAgEH/8QANBEAAQMCBAMGBQQCAwAAAAAAAQACAwQREiExQQVRYRNxgZGh8BQisdHhFTLB8UJSBmKC/9oADAMBAAIRAxEAPwDuNKUoQlKUoQlKUoQlKUoQlKUoQsnvNvEy4hcLG/CuuZpLAklr5Y0JBVWsCxJF7FbcyR9bq7xM80mFkcylFzLLlA5EKyNYBSy3U3HMEgi6knP/AMR4WieZ1VmMkDSIVF8rwKBc66AHhNfzPhXv/DyEvNmyuohiAOYWJaS2vn3XJPiRVCJqj9Qw3+XS21rXv7/Cbws7G+66HSlKvkolKUoQlKUoQlKUoQlKUoQlKUoQlKVktqbZnfESRxScJISFJCqzOxVXJJcEBQCBYC97m/IUtVVUdLH2kpyXccbpDhatbSshuhvc8ojjxFs7rdJALAm18jL0cDqNDY6LyOvqSGZkzcbDcLxzS02KUpXlisWkal5GVFHNmIAHTmalXK9aVn597QfoYnk+03zafmwzfkpqDLtnFP8AHHGPBELEeWdzY/pFVk/FqOA2c8X6Z/RTsp5H6BQt+5w3ynwhwsi38GkQu1/wrEfev3cbFhZ2XpLEpU9Lxlj73WS/opqqxOypAzzGWSe7GQwNkCsRY9nIq9rQWDXF7DTmPzB7CdZEmWaSEqcywplKLcEWJZSTzOgsvgLVmW8TjFYakn5b+lraa335dU92DuzwbrqFKyEW2MUv8yOT76WJ8s0ZAH6TU6De2300Lp9pDxF/YB/zWtLBxejmNmvseuX1ST6aRuoWhpXhg8akq543V18VN9eoPgR4HUV71aJdKUqh3k3jMFo4wGlYX7V8qLe2ZgNTc3AUWvY6i1RyysiYXvNgF01pcbBX1Kweyt48SqQTSSCVJOEJEKKtuKUUMjKAdGYaNe4v11reVDTVcVU0ujOht4rp8bmGzkpSlNKNKUpQhKx29u6XEkOJjTOzACRLkHsiyumoGa2hGhIC2OljsaVDPC2ZhY/Qrpri03C4rBhpIW4haRIo5SVv9JBIDfNIGFzGSSRe9g1zcEFehbM32UgLiBw2+uATG3nfUp6NoPE869d6tngWxAHKySjoyMbAkeKsfyLD053LAlp4455AokEaJHY5M2RGUOqllCsWtcjlbkKzL5puHTmMZtOemo02/wAufPVPBrZmXOvv0XR9ob0juYbLI3WS94191Pbb7Kn1IqlMGZg8jNI45M3w/cUdlPYX8SaYXCrEixooVEAVVHIAaAVHlxxIPDyhRfNK3cFudtRmt6gDx6VR13FZ61xaDZnL78/eSbip2RC5zKmSSBQSxAA5kmwHqTyqJ/iqHuB5PNFJH6jYEeYJr6wGxJJiHVC3UTT3CjzjiAv+QW/1q0EO6Q/mzSOfBbRr7Be1b1YnzqSm4FUTC5Fh1y9Mz52XL6tjcvos78sk6QP7vH/2p8rk/oN7PH/2qPvfseJDiFRSAmFY992s7CU9WNiAqn8VN0NlQvO0boTmhVlszixRiG7rDmHX9PlXo4UDU/DYhfuNtL/7I+IODHZSP8UUd9ZE82Q2/Utx7mpUUysAykMDyIIIPoRpVzNukv8AKllj8iQ6+lnubehB86ocfsGSIl2Q+c2Hvc+bxak/3+tFTwKoiFwLjpn6ZHyuhlWxy+jh7NxEJjk+umhNuQYcnHkwNXOzd5iCI8RZSTZZRojE6AMD9Gx8DcHobmwzsWOKgFyrIeUy9232gO794dn7vKproGBBAIIsQdQQehHUVBRcTqKEgXu3kf45H2Qu5YGSjkVe47eiNbrH8840sp7IPLtyclt1AufKuabyYiSWR2EjNmIXEMg7o0Xh4canOBoefPTtkCvrEuIIp4UxJjEbAKpKkojZGyq7jMAqs1tSQALWtWq3K2IrPxbDhwnLEvTPbtN+G+Ueec+Bq+bUzcSmDBkzW3TLM33zFrZX7kngbC2+68N29zi0kcskbJHGQyh2bM7L3bqW0RTZrN1AsBat/SlaSnp2U7MDPVJPeXm5SlKUwuEpSlCEpSvLFYpY0aRzZUBZj4AC5oQqXenHXX5MvORTxD9WI3U+7aqPxH4apMJhEiRY41CIosqqLAD0r6iZmLSOLPIczD6vQL+FbL52J61GxstzkvZQM0jcrJrpfpmsfQA+VfNuK1zq2chp+Qaffx/Cu6eIRMz1UbaW0ECGSRssI085TyAH2b/q8lGthuq8MsgGIGWYG8ULW4YA1BTo7ge620AAuU27z8IYtlJKg/MEcoGAvZLfS2F7eF0rO4nAmNkjRONDJcxi63QqM4XtHtLbVSNVtblYh2CN3DZGOlYCSLi+3O3/AGG9+4W3ie4Tghp9/ZdcpXN9ztv4hMQUmc8B24SIzZyjj4jKbk5mumW5A01NdIraU9QyoZjYqx7Cw2K5Vj8ZLIcQJ4xFE8kiyTZ8xCAmOxUAcMZABnJIF7+kbZWMmTE4bgqJUEqKspbKWRuw3YIObsXOYEA2vpV/vhFkONUcnw5k92jkjP8Asv718bm4bPiYyeUURf0Zssa/sZPyrKxxO/Ui3fHf0xX53tlrbony4djfp+F0KlKym++25o14eGIzqvEk8eGDbIp+F3s5DWNsh01BrWzTMhYXvOQVe1pcbBN7MJFCONH2ZnJtEo0nbwK9D/5fh+K40qiwmJCglQQimzxnnCefT4ethpYgjSoWJ2oQQsccglmBJmks1lW1zmzHP3hZR2bnoKk7B3ekYSTw37FwQdWxLXu+Zj1Gtm+sSNFBviaoHiUpMMdjbxNtzsOQ38FaRnsG/MVayRhgQQGUixB1BB6EHQip+50qQKMGAFVQTD5pe5TX4lJ91I8DalwcoUhR3HF4z4DmU8rcwPC4+GpMwbRkNnQhkJ5Zh0PkdVPkTVfw2tdQ1AJ/ade7n3j8KaeISs6rc0qPs/HLNEkq8mF7HmD1B8wbg+YqRX0oG+YVGlKUr1CUpShCVQb2z3EUP9Rszfcisx/vMY96v6yO2Jc+LfwjREHkWvI1vUGP9NVfFpzBRvcNbW88lPTsxSAKPJIFBYmwAJJ8ANSa8dh4EzSorDmeNKD0AIEaH3AFuuR689p6oE+u6qfQm59iAR71od0oezLL1eQqD9mPsC3lmzn1JrH8CphNUAnQZ+Wnqb+CsquTCzJX9c42hu9NDOzOXGGS4hMIvlVtTxDqwI0QZRlCjmbm3R6VuaukjqmYH+e4VVHIYzcLkWKwnAF8xfDyG4kzXMbMc1y45oWNw/wnysRu93d51eIrO6rLEO2SQodb2Eg6amwI6Np1F/PeDYCqsk8WVdC0kZ+jkGpbTkrkX15N8QN7jKYTAxwKHZSWueFGbExgjRFv1A5knQaXsKzXaTcIkId8wdptf7Eb7EdU9ZtQMsreist7cX8oLcCN2zQSxliAgu2XJ3yCQO30pulizhnkaaN1DRxKCLPYoZi18hJA7S1SY3bZDKrzCMvoscYzMfTsl266gAeVfWH2qwbKspZufDlUqSPEXVXt5i4HgaS+Oqe2+KwDydbS2uik7JmHBf6Lo2L29EkPGDBwdECkXd+iDz9eVje1jWD2jtJ8zopBxEhzSuNViBFhz5kLYKp52udOf3IOKrSQ2SdQRY2OpHUcjcAWbysdARUndTdPjoJJMywkk5SfnJWvZmkbmovcW5m3QCxcfUS8WcImiwGo68z05DdRhjacFxKoYNlYiThrhS0xhsnbAyBbBWVpgBlNgDYZjdR2a6rsrZ4ghjiBvkUC/LMerEeJNz717wQKihEUKqiwVQAAPAAaAV6Vo6OiZStyzJ1KSllMhWI3i2cY5WVf5l5ovASKRnXyBJU/jbwr8gmDqrjkwBHvrr51eb3RfMrJ1ikVvZjw2/Zqzez9OIn1XNvR7SD/AHGsZx6mEVQXN0dn/B9bHxVnRyYmWOyvd1cRZpoT4iRfR7hh7OpP41rR1jtnSZcVA31s8Z9GXOP7kWtjWq4NOZqNhOoy8vxZV9SzDIUpSlW6XWX3i3tkiZ48PEHMduK7Xst7GyIusjBSCRdbA8ydKqsN/EGUFCyRzK5sDEchFgTftswblyuCPPlU3eLdzEZ5JMLlImILqTlZGsFLRkjK11A0a1iL3N7Cig/h3I8qu2HgUg3Z5gsrPdStiRdieXMgD9qoZn8QE5DB8u1gLEW3v9020Q4M9VbYvfWZgQkccQ+szFyB93Kqg9bksPKqfYONkd5mmcuZZM8TEAZ4wqppYAWBB9ip5EVYYjcgKDmwWFkXkeGiXt9x0X8gSar9kRF5ZeKrf5eQpCJAbgFFbP2tS3aKZvAc9STRcTkrHRkVIIHcLeFic789k3AIwRgU/FfSwfeY/wDrYf8ANfOxt75EwyJHCnJjneQ/EzNfIqa8+WYV9Yr6WD7zj/1sf+KhbI3RzQI4weHkGouMmc5WKksHRRe48TS/Cn1DA404ubDkcru5kLuoDCRjUbG7w4s4hH+UOEW/ECBQiFyBECpB0vm7xOlr9KvcNvliUFnSKXzu0Z97K4J9AtZzFRxxSrhBG0UeIEhkhyMD2cpIVANeIGIOS/LTrVvDuer2ybPjA8ZFjT9tW/arGKp4gXfKHH/yPW9gDe/hZQlkNs7eambQ3qOI4cBhaPO4JOZWBCAyW011IHQVQ7TxDGSRlsSpWKMHlmcqNfIuy38lFWU26rYZ45uBho1VsrNETms6lBf5pdLkdarNpQsJJQoGbMk0d+RKsjWv07S2PgGB60rWumdUs+KFshy0xZ6E7LuINDD2fvJXWw9jRxTzWF2iKoHI7TMyLJI5P1mJA8AqqBYc/rGxNiYQ7RK0R7aZWPGVbXWROzYPbULfkbXNytfSYrA4sGUyZCRaWMymI9nTLKmYd3lfqOpFqk4PFxwQySE5IAx4QN+5YABFOti18qjoQB0qxfFnjPSygDtlldmYs5o3uCc5icjQMDezDyPZcDpmt41p9l7daBpYhEXGYOpzKoAcag317wY6DrWS2LhG+aVhZ3led1vfICxky3+zdE9at5d1JMXK8oSB1W0YMjMD2RmawEbaZmI59KrqQytq3fC62Pli7wPVTyYTGO095LQS7w4ltFSKLzu8p9hljAP6qoINr4j5W3+ZkylQqlshRpUJLjJlA1VlFhY9h/Co+I3GdOeDRgOsZVvyByt+1U6IHf5Dw2aNFV1gCNm1YhUKEXCoVZtbDtJroLtSycSxfMXeDQPKxNz0Kja2C2VvNbDb28WIOEmUwxP8093EjJ8BNxGY2tbnbMfWvCA/PyW5FI29yZV/0Vap9o7jyDDzSfJ4Y8sTntt2u4eQRW18iRVvAvz8lukca+4aVv8ARhSHFTUljfidbG2QG7eRP8KanDATg96qLtzENeMRkhkkWRyveSNbgnS+pvy62bwNWWH32Kf/ACMLMPtSKje7oWB/SKqtvYZxlaBTnldI3CaMyHr07SgaHmBep+B3DlI1EEA6DLxDz1uFKgHrcM171LwttZ2YNMTbwtfrffu2XNR2eL51HxX8R2d2RZcNFlNrJIJWbQG4uF8bWCk6c+lW+7+9U5dFxKLllbLG4BVwbErxEJI7VjqLW0BGtxV4j+HUiFmAgnzG98vDYaAWF82gte+YHy61a7A3TnV0bEOpWJs0aKSzE2svEkIF8tyABe+hLHlV7F+odu3F+3K97Wt0tulHdjgNtVr6UpV+lErIbXiy4uT/AMiRv7jNGQPTKp/FWvrP72QW4M31GKN9yWw/3rHVVxeAzUb2jUC/lmmKZ+GQFZ/aWiq/1HUn0Jyn9jWi3Rl+bki/pyNb7r2kH7kj2NU00QZSrahgQR5EWP7V87v48xzIzHvfMSn7QN439yT/APp5CslwGpEVQAdDl56eot4qxq2YmXW5pSsbvTv7wJ/kyAK1tZnvkVrZigA0LBbHtFRr8ViK30srYm4nnJVDWlxsFfbxY+GOFhNqHBUIO+5tyQePW/TncWrCwYhcQOGxCzx+FjzF79AQRa66e3ZNQuO+IlOSTiSH6SckMI1OtgB2QTzEYsOp056Pd3dmOUag/J42NtTmllBIZy41sDfXmWvyCi+Tq3nikzY4ha2+4HM9DsN9dFYRj4dpc4rPT4BlfMY5A/8AUhJ1tyvbXT7QNulfq4V3YNklkYcnmY2XpcZuX4VvV9vNg2wzRCKQkSFrrIA9goBuCMrcyBqTUbdpZMU0PEkyrLh+KVjULr81pmYsbdvpblSLqSqbKKXELnqbaE/QFSiSMt7SyiyzphhqwMr2BYjsrc2Ba3djBJ5nUnnqSNbuvtNAi4ZhklUHTpJ1Z0PW5uSvNb+FiYW8W6CCPiYdO2os6c+MnUG/ecdCefdOhFsjhMasSqspzYc2McpJBiPwgvzC/VfmvI9DTsbJeES3IxYtevd1HLfvURLahvKy63SsFgt+DFKkWb5TGdWcDWKMWBdpR2HUEjTvczc2tW9rUU1VHUsxx+uRSD4yw2KpN7pfmBH1lkRfYHO39qms1gNTK/1nNvRAI/8Ag1M3l2iWlYrqIfm0HRpntf2Xsr4i8leWGgCIqDXKLX6nxJ8ydfesTx+pEtQWj/HLx1P8DwVpRswsvzXvgI82KgXnlLyH0VcoP6nX862VZvdbD5pJpjyFol/D2nI9WKr+AVpK0/BYDDRsB1Ofn+LJGqfilKUpSrhLJSlKEJXhjsGssbRt3XBB8deoPQjmD0Ne9KELDQ5hdH76HK/mR1A8GFmHkajY2IAliLowyyjy5BvbkT4a/CK0O8uziP8AMICSotKo5sg5MB1ZNfUEj6tqpWBFxYgjQ9CD/wAV804nROoag2/adO7l3j7FXkEolZ1U3D72rDCyzHNMmiL1nvopXz6N0XUmwIrGlpJJQFCvKJBLKxJVVJubXAJBN7BbE5QL25mw2hgVyhGJVAbxyjnC3Ian4emulrqdLVI3b2aCww0rcEDUBSb4lubMJDqPErfPz1yi7WXxc3EgyDK/XIHr5bDfPRQdm2C7lCwbSHFPhsmR58rK8ZzBVAEcjXsCpCgEFhYk2F7V0zD4dY0VEGVVAVQOgAsBXlgdnRwrliRUHWwtc8rk82PmbmpNaigoG0bCBmTqe4W6pCaUyFYbfPE5sUiD+VEb+srqbeoEYP4qjbny5BgG5BoVjP44VYf3ItVW34ZxjMTnIKcS+VLrI0ZVcoDkkHsi1hkNwe0K+IIpWSP5IUSFmTgLIrMb5gUZFBUonxWYt2b9kcqz1RK4cRD+TgPS1u83y+qcY0djboutVy/ffBth58qJeOeRXDE5Y0IbPIrPqASwBA5nObA2NdQr5dAQQRcHQg8iPStRVUzamPA72UjG8sNwuVR49lmY4gJw5USPMt7KQZNHDE2Vs9r8r3va4rS4fel0jOF7RxKgBHIuGj5CUnxXkQdS1ujXqHvRsaFGyYawkPfg5xBW+Jh/K06DvcsvUQNm7PCrw0ZmHKSUk3a2mRDe4VeXPsi4uTc1j5JJOFSOaxwJI/o22I5b+qsQBUAEhSsJEGII7iXCE82Y3zOT16i/Ulj1FSp3IFlF3YhUXxY6AenUnoATX2qgCwsABoOgAqfuthBKRirgpqIbG4IOjSe/IeVz8WlZw+jdX1AB/aMyen3P5TE0ghZ1V7svACGJIwb5Rq31mOrMfU3PvUqlK+mAACwVElKUr1CUpShCUpVPvDvAMOoVQGle+Vb2AAtdmP1RceZJA8SOJJGxtL3GwC9AJNgv3enavAgOU2kfsR+OYjvfhF29q5hhZhB8oiixBTIgdEJVgjMr9ntg5VuqtqQO0a+8fvA8+JZZZUuNONYLHAp7RjAJI4htfUm/ZzcgDr9ibtOyALeCLpcXle+pYhtFvzuwLG/Jay1a+XiEoZC27QN8hzubg9wGupT8YbC27jmvOGUOisDmVgCD4gi4PuKhzYEgZVAeP+k3S2o4bdLdAdBpYrarmTc0YdAMJoq3vCx0PUlG+Biend8l5iAmIBYoQUcamNhZgPG3UfaFx51QVvDaihdci7eY08eR9hORTslFt19bN3jlQ5A3EAH0UxKygfZexzD1B+8KvIt7of5iyRH7SEj9SZl971RT4ZXFnUMPAi+viPA+dR/8OI7ksieVww/JwabpuPzxDC44h1+4z8wVG+jY7MZL83x2th2nhdJoSWjdWtIh7rIyXF9O9L+dRdz9qwD5EHmiXJhg2siDtiOKMA3POztp5VKfDTHTiRMPtREn9pAP2r8TDTDTPEB9mIg/vKR+1eP4qx1SKktzG1zsCP8AVApyGYL+/NaiXe2H4A8p+wht+trLbzvVLtPeaVjlLcEHlHH25mHrayjp2QbH46h/4eT35ZG8gQg/sANe+HwqILIoW/O3U+JPMnzOtdVP/IJ5BZvy92vmf4AXjKNrdc1EhwZYWI4aE3KA3dyeZke/XyJJ6t0qeqgAAAAAaAaAAf6CvOXEhSF1Z27qKLs3oo6eZ0HU1aYDdlpO1iQMvSAG4P8A9rcm+4Oz4luiVJw+or3XAs3mdPyVNJMyEdVgMVj4po3ZjPLE8uts5j4WYKbZea2B8QQTzre7qY5UJgFsj9uAi2Ugi7KttNO+Lcwxt3TX7tHchCCcOeEw5JqYz5ZeaDpdeXgeVc+2hipMMXjyOiIwaWwucM1w3EiI7wI7Ry3ABzeKm/ZTzcNmDxmzTXY/R2Qtz0SRe2Ztt/fou0UrFbtb65pEgllSTiHLG4Khs4BORlHM2B1AB0sR1ra1p4J2TsD2aJF7Cw2KUpSplylKUoQlYne3Zg+VcaWEyRtEiBxGZMjI8jEEKpYBg4NwLaG9tK21KXqqdtTEYnEgHlqu2PLHYgucbsbtPK12iMcAlZjmTJnyvmQJGQCF0W5IHIgc66PSleU1KymZgZ/aHyF5uUqNj9mxzLllQMBqL8wfFWGqnzFjUmlMEXyK4Wbn3UZdYZjb6kozD0Dghh6nN6VBk2fiU70GbzjdWHsGysfyrZUqpn4LRzG5ZY9MvTT0TLKqRu65lid4gHMQjkRwcpaVCsanTm3XmNBz8Rzr9h22VYROkkrAheJEhKsxIUXtorE815A3qy30wIXEBrXE8ZzDoTGVU38cyuBb7FeW5eHz/I16Jh1lPW7ZEUX8yWdr+K1mX8LjFWKYDK/ja1737k8Jz2eNTY8DiH7sBW/WR1Ue4GZv2qbButI2ss2UfUiFvYyNcn1AStLStLBwSjhNwy565+mnokX1Urt1E2fsqKAERIFv3jzZvvMdW9zUulKtwABYJZKzO9W7bSnjQgM+XK8ZIAkAvaxOgYajXQg2NrAjTUqOaFkzCx4uCumuLTcLnuydjzyDDxNDImTgmWVwB9Dlaym5LFmW3hYk10KlKhpKOOlYWR7m+a6kkMhuUpSlNqNKUpQhKUpQhKUpQhKUpQhKUpQhYP8AiDiSZkUNkEMZkJspvnzL1GgAQnTnceFQP4cYqRHgV2J4mHSIrlUZGhUtbQX0OdTfwHhrfb4bAZ5o8QqvKqrlkiUi5ytnjcKbZspLXW/UH4bHx3Z2CxxRxRR4kAayPYF5GsC+TXIAtx9otewy3NA+Kf8AUQ4N+XnbK1rWvz1TYczsbXzWzpSlX6USlKUISlKUISlKUISlKUIX/9k="/>
          <p:cNvSpPr>
            <a:spLocks noChangeAspect="1" noChangeArrowheads="1"/>
          </p:cNvSpPr>
          <p:nvPr/>
        </p:nvSpPr>
        <p:spPr bwMode="auto">
          <a:xfrm>
            <a:off x="215900" y="-498475"/>
            <a:ext cx="1343025" cy="13430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31266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of Fire</a:t>
            </a:r>
            <a:endParaRPr lang="en-US" dirty="0"/>
          </a:p>
        </p:txBody>
      </p:sp>
      <p:sp>
        <p:nvSpPr>
          <p:cNvPr id="3" name="Text Placeholder 2"/>
          <p:cNvSpPr>
            <a:spLocks noGrp="1"/>
          </p:cNvSpPr>
          <p:nvPr>
            <p:ph type="body" sz="half" idx="1"/>
          </p:nvPr>
        </p:nvSpPr>
        <p:spPr/>
        <p:txBody>
          <a:bodyPr>
            <a:normAutofit/>
          </a:bodyPr>
          <a:lstStyle/>
          <a:p>
            <a:r>
              <a:rPr lang="en-US" b="1" dirty="0" smtClean="0"/>
              <a:t>world’s deadliest recorded earthquake</a:t>
            </a:r>
          </a:p>
          <a:p>
            <a:r>
              <a:rPr lang="en-US" b="1" dirty="0" smtClean="0"/>
              <a:t>Japan= Island arc</a:t>
            </a:r>
            <a:endParaRPr lang="en-US" dirty="0"/>
          </a:p>
        </p:txBody>
      </p:sp>
      <p:pic>
        <p:nvPicPr>
          <p:cNvPr id="8" name="Content Placeholder 7" descr="japanearthquakes.jpg"/>
          <p:cNvPicPr>
            <a:picLocks noGrp="1" noChangeAspect="1"/>
          </p:cNvPicPr>
          <p:nvPr>
            <p:ph sz="half" idx="2"/>
          </p:nvPr>
        </p:nvPicPr>
        <p:blipFill>
          <a:blip r:embed="rId2" cstate="print"/>
          <a:stretch>
            <a:fillRect/>
          </a:stretch>
        </p:blipFill>
        <p:spPr>
          <a:xfrm>
            <a:off x="4187825" y="1901825"/>
            <a:ext cx="4956175" cy="4956175"/>
          </a:xfrm>
        </p:spPr>
      </p:pic>
      <p:pic>
        <p:nvPicPr>
          <p:cNvPr id="9" name="Picture 8" descr="ring of fire.jpg"/>
          <p:cNvPicPr>
            <a:picLocks noChangeAspect="1"/>
          </p:cNvPicPr>
          <p:nvPr/>
        </p:nvPicPr>
        <p:blipFill>
          <a:blip r:embed="rId3" cstate="print"/>
          <a:stretch>
            <a:fillRect/>
          </a:stretch>
        </p:blipFill>
        <p:spPr>
          <a:xfrm>
            <a:off x="0" y="3409622"/>
            <a:ext cx="4648200" cy="344837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5" name="AutoShape 2" descr="data:image/jpeg;base64,/9j/4AAQSkZJRgABAQAAAQABAAD/2wCEAAkGBhQSDxUUEBAQFRQWEBQWFxUXFhQUFRYWFBYWFxQYFhQXHSgeFxwkGRoUIC8gLycpLSwsFR8xNTAqNSgrOC0BCQoKBQUFDQUFDSkYEhgpKSkpKSkpKSkpKSkpKSkpKSkpKSkpKSkpKSkpKSkpKSkpKSkpKSkpKSkpKSkpKSkpKf/AABEIAMgAugMBIgACEQEDEQH/xAAcAAEAAgMBAQEAAAAAAAAAAAAABwgBBQYEAgP/xABKEAABAwIDBQMHBwcKBwAAAAABAAIDBBEFITEGBxJBURNhcQgiMlKBkaEUI0JicpLBQ4OisbKz0SQlMzVjdIKj0vAVNFOTwuHx/8QAFAEBAAAAAAAAAAAAAAAAAAAAAP/EABQRAQAAAAAAAAAAAAAAAAAAAAD/2gAMAwEAAhEDEQA/AJxREQEREBERAREQYdoqvbY74K+onkbHPJTxB7mtjj+bcADYcTx53FlnmFaIqqm+PZz5Ji8oaLMmtOz84Txj2PD/AIIOPqK+SRxdJLI9x1c5znE+JJupK3P7z5aaqZTVcz300pDAXuLuxecmEOJ81hNgRpnfkVFq+g5BeG6Llt2e0BrcKp5nG7+Ds5OvHEeAk+Ngf8S6lAREQEREBERAREQEREBERAREQEREBERAUReUXgPaUUNSB50MpY77E38HNb7ypdWh26wb5VhlVABcvp38I+u0ccf6Yagp0iyVhBYLybq4uoqmLkypa8fnWWP7tTCoJ8mqr+crI+rIX/dL2n9oKdkBERAREQEXy51tei5Wq3qYZG8sdiEHECQbcTwCPrNBHxQdYi8OFYzDUxiSmmjlYfpMcHC+tjbQ9xXuQEREBERAREQEREBERAWHBZWCgpptbhnyfEKmG1hHUSNA6N4jw/o2WoUgb88O7LG5SG2EscUg7yW8Lj95rlH6CX/Juk/l9S3rSg+6Rv8AFWEVbPJ4kIxdw5Gjk+Do1ZNAREQFgrK4XepvFZhtKWxuBqpWnsm68I0Mrh0HLqfAoOE367xzxHD6WSwH/MuadSdIbjlzd1vbqoSX3PMXuLnElziSScySTcknmbr80G/2O2wmw6qbNA42uBIz6MjL5tcPfY6gq2+DYqypp454TeOWNr2nnZw0PQjQ94KpUFZ/cO95wSPj0E0wj+xx3/bMiCQ0REBERAREQEREBERAWCvJieLxU0ZkqJo4mDVz3Bo62F9T3aqLtpPKHportooZJ3cnu+ai8QM3Oz7m+KDkPKM/rSH+4s/fTqKFttqNpZq+qdUVLgXuAFgLNa0ei1o5AfxWpQSb5Pf9cn+6S/tRqyyrT5Pf9cn+6S/tRqyyAsXXhxvHIaSEzVMrI4xq5x1PINGrj3DNV+3hb7pqvihouOCn0L9JpR3keg3uGfU8gEj7wd9FPQh0NNwz1OlgbxRn67h6RHqj22Vc8ZxmWqnfNUSOkkebucfgAOQAyA5BeK6XQYRe7CMFmqpBHTQySvP0WAkgdSdGjvNgpl2L8nu1pMUffn8njP7yX8G+9BF2xmw9RiVQI6dh4QR2kpHmRtPMnmdbN1KtjgODx0lNFTwizIow0dT1J7ybk95K/XDMKip4hFTxMjjbo1gDR49579SvWgIiICIiAiL5LskH0l1w20++TD6O7e27eQfk4bPzy1ffgGvXkoi2m391tRdtMG0sZ9Tz5bd8jhl7AEE+7Q7XUtC3iq6iOPK4aTd7tfRjHnHxtZRFtZ5RJN2YbBw5/wBNNYn/AAxDIeJJ10Chiqq3yPL5Hve9xuXOJc4nqXHMr8ig2GNbQT1cnaVU8kr+RcbgDo1ujR3ABa5EQEREHdbmtooaPFWvqXhkb4ZI+M+i0u4S0uPIXba/eFLG2W/akpmllHaqmtkQSIWnkXP1d4D3hVtWUG42l2tqa+btKuUvIvwt0YwHkxgyb+s2zK06+o4i4gNBJJsAMySdAANVLWw24WafhlxFzoIzmIh/TOHLivlGPee4aoIuwrCJqmUR08Mksh0awFx8TbQd+imHY7yenOtJicvCMj2ERufB8ug8G311CmLAdmaeii7OkhZG3K9h5zrc3vObjrr1WzAQa7BNn4KOLs6WCOJnRosT3udq495JWyCIgIiICIiAtLj+2NJRC9XUxRm1w0m8h10jF3HQ52UUb2t8kkcz6PD38HASyacW4uIZOZH6tjkXa3yFrZwjPUOe4ue5znONy5xLnEnUknMlBPG0vlFxtu3D6Z0h5STeYzxEbfOd7S32qJ9pN4VdXXFTUvLD+Sb5kXL6DcjpzuucusIM3WEXqwzDJaiVsUET5JHGwYwFzj7BoO/QIPMthguz1RVydnSwSSv6NFwB1c7Ro7ype2K8ny9pMUktz+TxnP8AOScvBvvUxUGG09FAWwxxQQsaXO4QGtAaPOc488hmT0QVp2p3ZHDKIS107flEruGKnjs7Sxe98h5AZWA1c3NcIuq3j7YuxKvfNc9k3zIW9Iwcjbq43cfHuXKoCIiAv2pKcySNY213Pa0XNhdxAFzyGa/FZac0FqN3u6imw1oeQJqq3nTOHoG2YiB9Aa56n4DubKJtzu9b5U1tHWOAqGttHIfyzQPRd/aAfeHeDeWggIiICIiAiIgIiIKe7f4c6DFauN+vyqVw72yOL2n7rgueVgN+m7t9Q0V1K0ukYzhmYBcujb6L2jUlouCOlumcAWQYWbLb7N7K1NdN2VJC57uZ0awdXvOTR/sKwOwe5OmouGWp4amoGYJHzUZ+ow+kfrH2AIIt2D3L1Ndwyz8VPTGx4nD5yQf2bDyPrHLmA5WA2W2MpcPj4KSENv6TznI/7b9T4aDot2AsoMXULb+94Aaz/h9O/wA5wBqHDk3Vsficie6w5m3a7zt4TMMpfNLXVMgIhZrbrI4eq34nLrarFXWPlkdJK4ve9xc5xNy5xNySUH4L96OjfLI2OJjnve4Na1ouXEmwAC/JjCSABck2A63Vld0O64UEQqaloNXI3Q59gwj0R9c/SPsHO4V62hwCaiqHQVLA2RoaSAQ4Wc0OBBGRyIWtUh7+Hg43JblDAD9wH9RCjxBvtndkJq6KodTDjfAxrzGAeJ7HEglnUi2nPktG5ql/ybXfyyqHWmafdIP4rqN625xtUHVVA0NqNXxCwbN1LeTZPg7xQV6gmLHBzXFrmkEOBsQRmCCNCCrLbpt6bcQjEFS4NrGN8BO0D02j1vWb7Rle1ap6dzHFr2lrmkgtIIII1BB0K+qWrdE9r43uY9jg5rmmzmkZgg8s0F27rKjPdbvdZXtbT1ZayrAsDkGTgc2dH9W+0dBJYKDKIiAiIgIiIMcK4zGd0GG1MxlkprPcbu7N7ow48yWtNr967REHgwfAoKSIRUsLIoxnwtFrnqTq495XvREBaPa/a2HDqV085yGTGAjikefRY3v6nkASvZjeORUlO+epeGRsFyTqejWjm4nIDmVVPb/bmXE6syvu2Nt2xRXuGM/1HIk9wGgCDXbT7STV1U+oqHXe45Aeixo9FjRyA/8Aeq1Swu83UbujidVxShwpYiDK7TjOoiaep59B0uEHZbi923EW4hVN80H+TsI1I/LEHofR77nkLzovmGFrGhrWgNa0NaBkAALAAcgAvtBVHfLVceOVX1XRs+7GwLil3O+qn4Mdqfrdk770TCuGQSp5O09sVkb61G/9F8ZVj1WjyfHfzz40kv62Ky6COt6G6ePEWmaDhjqwPS0bKB9GTvto72HLStmJYZJTzPinjdHIx1nMdkQfxHO/O6uxZcTvI3aQ4pDcWjqWN+bltrzDJLZll797b3HMEKqskIIIJBBuCLggjQg8lN+7Xfpk2nxV3RrKn4ATf6/f1UN4zg8tLO+GojdHIw2LT8CDzB1B5heK6C78Uwc0OaQWkAgg3BB0IIyIX2qp7Bb1qrDSGA9tT3zhedL6mN2rDr1GeisVsjt3S4lHxUsvnAXfE6wlZ9pvMfWFwg6JERAREQEREBebEK+OCJ8sz2sjY0uc5xsGgcyvusrGRRukle1jGNLnOcbBoGpJVZN6e9J+JSmKEuZSMd5rdDK4flHj9TeXig8m8/eO/FKizC5tLGT2UelzoZHj1iPcDbrfiFkLdbJbJT4hUiCmbcnNzz6EbL5ueeQ7tToEH77D7FTYnVCGHzWizpJCLtjZ1PUnQDmfaRa7Z3Z+KipmU9O3hYwW73H6TnHm4nMleTY3Y+HDqVsEA73yHJ0j7Zud+A5DJb5AQoiCr2/eK2OSnrDAf8sD8FHqlHyh4rYuw+tRxH3PlH4KLkEibhpLY3H3wzD9C/4Kz6qzuPdbHafvbMP8p5VpkBERBx28TdzDikFnWZUMaeymtmOfA/1mE+69x31ex3ApqSofBUxlkjDmORHJzT9Jp5FXSXKbfbvoMUg4ZfMmaD2UwF3MPQ+sw82+6xQVHXooK+SGRskMj45Gm7XtJa4HuI9vvXv2l2XqKGoMFVGWPGh1a9t8nMd9IH/7YrUIJv2H8oG1osUbfkKhgz/ORjX7TfdzU04bicVRE2WCRkkbhdr2EOafaOfdqqUBbnZrbCqoJOOkmcy9uJusb7euw5O8dRfIoLkXWVFuwu/Snqy2KsaKeckAOv8AMvJ0s45sPccu9SigyV5sQxGOCJ0sz2sjY0uc9xsAB/vTmvyxjGIqWB89RIGRxtu5x+AAGZJOQHMlVe3i7y5sTltcx0zXfNw39zpLek/4DQdSGx3o715MReYYOKOka7JujpSNHSd3RvLU56R0shSHsHuaqa8tknDqemOfG4fOPH9mw9fWOXig5vY3YqoxKoEVO3IWMkhvwRt6uPXWw1KtHsZsbBhtMIaduZsZJCBxyO6uPToNBfxv7Nndm4KGAQ0sYYwZnm5zubnu1c45Z9y2lkGAFlEQFgrKIK3+US8HFox0oo7/APclP4qLFIG/Or48cmAIPBHCzwIYCR7yVH6Dudyp/n6l/PfuJFapVX3JNvjtN3CY/wCTJ/FWoQEREBYIWUQaTarZGnxCDsaqPiGrXDJ8bvWY7kfgeYVetsdytbRuLoGOqodQ+NpMgF7WfEM794uFaCyIKRmieHcPZv4r24eF3Ffpa11usP3e4hObRUFUcr3dG6Nv3n2CuDZZQVxwLye62Ug1UkNO3K+fayWI5Nb5vvcFYHDsN7GGOISSO7OJjOJxu53A0Nu49Ta5XtRBAXlCY7M+qio2CTs2xiQgA2kkeSGketwgWHeXLlNmdzWIVZBMBp4/XnuzLPSO3GfcNVabhWQg4HY/cxRUJa97TUzjPtJAOFp6sizDfE3Peu+CyiAiIgIiIOOx7ezh1HO6GeoPaM9IMY9/CehLRa/cvGN92FFhd8qdkPR7KXiPcBwqFd7+yMtHiUry0mGokdLG/UEuN3sJ9YE6dLLhLINjtJjBq6yeodrLM99ssgT5oy6Cw9i1qIgkTcNDxY3GfVhmd+hw/wDkrPqufk6UXFicsl8o6Vw9r3sH4FWMQEREBERAREQEREBERAREQEREBERAREQazaHZ2Ctp3QVLOJjvY5rho5h+i4dVVjeBsJLhdUYpLuidcwy2sHt7+jhzHeDoQrdLR7X7JQ4jSugqG5HNjx6UbwMntP4cwSEFOSsLc7V7LTYfVOgqG2Iza4X4ZGG/C9h5g/AgjktMgnfya8P8yrmIOb4owfshz3D4sU2KO9w+Hdlgsbs7zTTSm/2hGP0Y2n2qREBERAREQEREBERAREQEREBERAREQEREBERBzm2+xEGJ03ZTizhcxygAvjceY6g5Xbz7iARWXaHd9WUdYKaSFznvdaJzAXMlubAsNveNRzREFqNl8H+S0NPT/wDSgYwnq4AcXxutqiICIiAiIgIiICIiAiIg/9k="/>
          <p:cNvSpPr>
            <a:spLocks noChangeAspect="1" noChangeArrowheads="1"/>
          </p:cNvSpPr>
          <p:nvPr/>
        </p:nvSpPr>
        <p:spPr bwMode="auto">
          <a:xfrm>
            <a:off x="63500" y="-693738"/>
            <a:ext cx="1362075" cy="1457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www.world-religions-professor.com/images/confucianism_symbo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1676400"/>
            <a:ext cx="2219325" cy="23812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6" descr="data:image/jpeg;base64,/9j/4AAQSkZJRgABAQAAAQABAAD/2wCEAAkGBhQSERUSExIVFRQVFhUZFxUYGBUVGRgVFBcVGBgZFxcYHSYeGBslGRoUIC8gJScpLCwsFR4xNTAqNSYrLCkBCQoKDgwOGg8PGikcHCQpLCksLCwpLCkpKSkpKSksKSkpKSkpKSksKSkpKSwsKSwpKSwpLCkpKSkpKSksLCwpKf/AABEIAPYAzQMBIgACEQEDEQH/xAAbAAABBQEBAAAAAAAAAAAAAAAAAQIDBAUGB//EAEEQAAEDAgMFBQUFBQgDAQAAAAEAAhEDIQQSMQVBUWFxBhMigZEyobHB0RRCUmLwByNyguEkMzRDkqKy8RVjwpP/xAAZAQEBAQEBAQAAAAAAAAAAAAAAAQIDBAX/xAAkEQEBAAICAwAABwEAAAAAAAAAAQIRITEDEkEiMlFhcYHwBP/aAAwDAQACEQMRAD8A7tCELwPeEIQgSUqSEqAQhCASAJUIElKkhKpsCEITYEISJsCVIlTYEIQmwIQlhQIhLCIQIhLCIQIhCFdgQhCbAhLCITYRIU6EQmw1KlhEIEQlDVHiMWxntva3lN/TVQPQqo2vS/F5kQnM2rSJjOOp0V1UWIRCdG8fVGVRSBCXKiECIToRCBqVOhLCBiIToRCBsIyp0JwCCJCWEsIGoToSgIGJYToRCBqIToQGoG5UsJ0IJABcTAAJJOgAuSUGbt7FGnRzAvEuAJY0OdBB0nTquEPaim0kMwtWqd7qhgzv9V0m0cZUxALhm7sRkpttIIs57tZI+7MAcSs+pgMQ0SKNMA7zk/8Ao3Uutcjl6+0KtaoXk9w2bMpCSByLyAtHE9qQ2mKZZVfH+ZUawOEcDT0V+vSxEFjmU29KdMHpKzA1wdDiPLL8iuFzl4WY/W/2P7SNdUFMOcc9skSA46OG8aGV2pC88wOenVbUa2Hj2SRmBkEEEdJXbbG2yzEsJbZ7CA9kyWkiR1aRcFehPq7CIToRCBsIhOhLCaCISp0IGIT4RCBkIhOhOAQQwlDUsIhAmVEJ2VKGoGwhOhEIGoT4SQqECxu1mIilTpCf7RXp0j/CTmf0lrSPMrahVNq4I1BTj/LrU36TZsgx5GfJQrMoYpraRJIBc9xAJAtvPwCz65c52YHMPy1M3+1jg73LEp4c13kuEhstaD7Mgy8uG+CY8k3buyHMph7HU3N0s1guNYgyOq4eTPLep0sk06SjhH12gGXk3aYcQYsYkEkjhIXP7TwNRj/EIjjmbHG5Ksdle0+LFCo1mYinLsxl0A63O5cvTFfHYp2d53y5xkdGhxDR7ljHHdqdOv7M49jcTTc+oxwBgiZibTK0th7LbTx73gx/Z3MLbQe7riDzhpaPNcK/ZZLHDvGvy6tBbnb+ZsHcYlXuy2Pqv2hgpJnNiGv6DD0846Z2z1hezx/l1Wc9b3HqhCE4tRCy0aiE6EQgaAlhLCIQJCITkIGwiE5LCCNCdCIQNQnQiECQiE5CBsIhORCBAFyW1Nrv+01GZ3Ue6cxrSCctVpYx72vBsCZIB5LrwFxfbrBNFalWqEimI8N8rn3AzAa+yPJS9Ic/ZLO7jLmBaPDul3iJI5kk+awa/Z5tWAyn4idMgA6l3D1W3t/bDcPkLjBNNhBA35fosjFftBq4ktoUaWeDL4lpc0XyyNJ081yu96aq5tDBihhRTDiXZjmy6WAAvv3rAbg2hwc8OdTdcwJLXb7GxUh7U49lN/d4NrGukOYKbnFvUO0Kx8R2ixFTxPwnjAAbUaHtc2CNzbaTZX0vOk3NNrZWyGVSadOllJ9iWwBJAkkaDyS9pX1MLj8PTpPgtpuc80zdwcA0ta43AOS56qLBduQLTlMiQBrBkApO2VUnE4KtSJFd4pDJrmpkum3UPB5FdfDctayTOSTcek9ldqOxODo13tyve3xC9nNJB1vuWpCg2Ts/uaFOlva2/Ukk+8lWsqqGgIhOypYUaMhEJ+VGVUMhEJ+VKqhgalypyEESUJ2VKApo2ZCIT8qMqaNmQiE/KjKmjZkJwCchNGzcqy+0oHchrhZzonh4T8pWvCpbZ2ayvSLamYBpzy05SCyTrw1BHNKOI7b5XMpkgECk5o60q2Uf7SFzWJxTqBZQwxDPDNR8XOk/xGdy7TaDG1MOwGCXMeQf4nZzHuXJYbBF+IfuIHpmP9Fxt52vxYNWvkj7fh3AkeA130jmizjlAECQsvHMrsBy4qgXBwHheaodOuokjmFtbO7DYch7qjO8IaYEwJgwYEaGFkv7IspnNTJBcDbpuV47Z0qYmo2o+lUexoe05XECMwFwetj6rqNmOBx2ALg3MKIbmJiAWtJ8zm965vAYPNVAiwMx6rudm4fCisKuIABpVGNovcXBrHmm0Q6DlHsCC60wumFHcFInkf8AaRaU1CchDRqE5CGhCIQhDQhEIQho1CchA1CchAkIhKlAQNhKGqrj9rU6Ptuv+EXP9PNcttHtFVqgtYe7bwb7Uc3a+izaR1GO2tRof3tRrT+HV3k0XXNYztS+u406LS2nBlzoD3CDu+4NLa3WO7BgNJOpMc76p+zGDM4zcRYwPadwSXcS9r+Ln93wEt85usrZ+DipVP4nA+Q0C2K9WW9CSOt/qqWB9px/NPxXnyaLV2scOXObEyQRbgJWdhajqjnP3NYD5uIP1SdpKZYcsa3hT7BYRTe7dlaD6qQqthsOG4g29rxeoVrbjR9lrWB/eix3+JzYPIi3mmilGIn8rf8AdCTaxBwjz/7aZ9apPyXbC87RnbA25WwoFNlR2XcHHMP4SDw48IXcbP7csdau3uz+MXZ5jVvvC83xTNwPMHgRcfrmr2CxGZknULXvs1p6+CCAQZBEgjQg7whebbA7S1MOTSHipwXNY7dvIadQux2b2qo1jlJNN5+67Q9HaLUuxsIRCFVCEIQCEIQCEIQCEIQBIAkmANTyXN7U7USSylb8289OAVrbWPnwC7d+6f6LlGUR3wcfZdmETx081yzpOUlKkXySnMo8RB+KipY8MrGi4yHCWHjF46xB8itNwmI965zZUDQe6MCSCLdZVVjWZyGiIcDO/QWvz5K/hqpLTxLdBqcrgSLay3MIWe+qA8iI05QZ4f0C7b/DWPrRMd45vGHDoQB8QVEKIa8RvBjyM/VROqEOa7fof16q1jHAhpBGZl8sjN5j9aLy2uukW1cBnAOUyYnfrMKvVoZKYGkkCOkkLaZtFvLxNjfAOonmuf2q8vcXgHI0wDu/opvmMqzaJc9xBsMoPpKi2rUy4YN1zPaOhjXyurWBoVO5fVDDeS4jQB1vgAqu1zNNlMC5JcZ3QIErtjYMkTEHd8kmzakvc0WBExzk/RSfZzEz8N6r0CWOkRncHZc0xDSZsIJMXF+KQWaFQtqg2tpJieU7t6npm5gy2/pJ1Cr0qGc+I2EGwy8Z0v71aw+WLNjcBEFTLLXTUjpdldp30oB8dMbjqBxaT8CuwwWOZWbnpukb+I6jcvN6pECNQNN4HNS7E2k6jUDmnqNzhwP1WvH5N9plw9KQmYfECoxr26EenIp67IEIQqBCEIBVtoYrIzm6w+ZVkLntqYvM+fuiw9f+1Kihia/i6qhWYBUaDvII6yP6IxtbxieH0VbaWJh9M9PX6ry55NSKm2KZrF1NrQ2ph6batN+9wBdna7peP4ea2dkY3vKbHby1wPUD6pXYdpxV7f2eqDa8ONQt+Km2Rge77tszEuMRHivbktSpUOzyQ3xC7XE+QOnpKZWoOa4AMDjbLzA5cC3pc6q/VY0EwoTh8zC3NDqcX/KJLToZLSXDzGiu7plTxmLpB1xUpG1gIA6g8OqSrSdUGbwV28Yh4A47/RQ4rG1aZy1qfe0biY8TRqZAJE9E6lszvG58JULjEhoPigXPWOfRc+ZdOiGm6kXZc/dH85JZ/qHs+fqrNbAlj2faM5osE02U7tfOsP3m5I+KgZt5rz3WLp5XDwitTGRw/jbv6K9RfWwoIDWYnDO1F4k7yB7DvIJJLyMUbYfiX5GtdSw9JxcGPOW86umDbiZ5KtXrio8kX0AifZ5TzWliWMq5hkLc2kEjy5Kr/wCOLRLdDZuouNxj/pX11NwQsbqTu3c+CixGzs4Fgev65q1SaC6xmCPM7/JNxOMayo3O7KCDBiQCDvHQrUnMT4TC7Oc0zNuGt+pup6tOPFY5hYgyLT84VCptjDi3eB35cr/XQD3qxgdpsq5gAYAGupMgCAN0z6LpnhjpnaZwsB943PEDmkp+G/A3VruAGlxEk6/TosslwOm9cMby1Xddl8fB7s6GI6x810hXnWCxZBBmIhehYeuHsa8feE/X3r1Y8zbP09CELShCErUKp4/FhrS0O8ZGm+DvXLYqtqNwVraNHLVfWDjNSAQdIbIkHcsHG4yCQdd6555fE0gxFfxjqjbrZoNcNQRfos3E1726hXcQ8vwzhwg/JebTo18DtDPU7wXcaTAT/qB90LUwEvdbWD0H6C4zZm0CxuZwIbka0WNz4rN4mV0myMfUDZFKCYHiIMAwJIG8zESrJU0tgcVKC1sPOtw0cSdSRvaPiuV2Viq9bE1W+INpPLSNxiBGkTdb+LrwemnQbl0x4ZiDa9d895TZmIbBZF3N1kbp5LIqYOliMtbAvczEfepXzSNS2Nd8t14cFsU6xN5gcVzO38MBV77DktqgiYNqkbzwdwO9Ny05ajNv08TFPGt7us2wqtAuNPFbxBO2+Gii1lH+8YB42Olj2xYxuPL3Ku3tHQxVEiuyawBio3wuzgR4uPOVzAxRY+Wm3Bc93fDcjpdn7bFQZanheN5tda9BofLT94QY4nQrjK2IbUEizgruzdslhE62v9V18eRlF6o003d2IlvyVTaGzm1qRDtbkEGCCAYVrGs73E0nAjxkXnjqrNenls4G4MW4iN36ureMuHO9PJAXg7l02C2m6i1jWNaJGZziJLnGdb6AWAHEq9iOxVMzkqPB1AcAR0tBVbGdn6zQ0gB4a2DlMx5ESV6bljlxXOSx0WzNt9+CHCHAbtCOIVlhBKxuz1AhrnmRNh8/1yWrmgzu3my82XjkvDcyWm0fFY79eC67stjwc1GZy3HQ6+9cY3GWtlA8yreyNpik8OzCZE9OfkumE4LXopCFDg8Y2qwPYZaeHHeplpdjnuWJtrbwa0tpS5xtmGg4wd6j2xjs1QsnwM1G4nieN7AciVm4loPif4WwJAuT05KXpNsppfUMzvub7ue9Vquz8ziAHOtroB5roppychBYKYOY7uIHwUbq2UAQJddx58OixbjTdZOC7LtjM6Y1if1ZPwuyA5+Zx8F8jRy3nkr+M2kRR7sETUcG8IbqY8gR5qLF4wU2OfAhosBy0HrC4XPm6aQY4U/tLSQHCmwRoBmcSB6ZSrmAxwa/Ob+yYsbh7YmLfiXK/byajyeLG6HRrRw0uSr/ANrlo8Ug85Fi3Tfv4qdTll0HZXaNJtXEyL/aarxGnjDCLeqxNu7Rb3jsrgbn3krEp7bbSdWDpOZ0iN2WW/ABZG09s4dolocX79w+N1Zhfbhqa1y36eKc7jCqbUx7WMMmB11WB/5us9hNOm4tEy4A5bfmNp5Kg3Dmoc1V1tct4jmeC6zw3e8uE9p1A2pUqF1RrfDv3Zjy9NVJhcXJvqLEHUFajKfeNDWy2nGoGUuA3NH3W63OqoYzCMJsCI0cNf6rruZcLJYt5JuNVFUxLgNCsrvKjDYz7j5hXG7Wa4Q8Q7ms+lx/eNe86bHZ+oRXY++Vhk+s/JdXX2k17WuIEwLQOtieoXK7DxBLH5SDoI13EDyuVfouyi5O7jaOQ8lx8lsqRqVcY13iaIgg7tyv41gaSGuEkSOBBEx6LBbjgQWxAg7yZ9U6ri5DHDTKPWEluzTdNIFrXNhzXNDg7kdx5gyFTD4+6Ad1h8FkbK2s5memTLRJA63Pvn1W1SxIIDpm3DRdpeGNJadXcQTMjz6BVnMY6w+H1U+bS8zodLi4Vl2WG1BodeREKXS6anZjbgpDuqgyt3VN3LMNw59F14XnmJZAztOkGN0GxI6bxwK63YGOzUgOAFp0nd04LcqaczU2jm8Zj95Ue4j8rCQB6rKxm1i6rlJsCZGg4D5KMPyuptucrHg9RWcsiuZrOk3Bd/ycuef6LHQfai1zWgyLk88gB9MxSVdpW1Mn5LCGIPeH+A+8hWHVCYH6uuVmqpcVtEmvTbOjHH1gfBLtTGk0iJ1cweWYLLjNiah/C1rfjKlx3+WOLxPkCU9eU2ZhCXZrm7je0WtckdFawtWDfiNZ3EHibeQVbAMzAzFi7XjO6xUxpR+hrbkNwWrfiSOV7VVDmlpPtuHkQCs3ZV3EndvMG2/XTqtLtEy9T8pYfUAJMW5raNM02tBIExvJYJJ85XswusZHKzk+tjQBlk5SbMHHcbG7uamwNEEh9SImQzW/F53nksmm/KZ9px1J4cBGgUhx1lbi1MmvtHaN4bZZdfFnSVVdXzSVVc8kqTxyFzWH1eajqtLmwL30GqgL1o7AqkV2/wA3wK638M259tjspSexj5BGZwiZGjd3r7luVwS3h5D5g/BQ1XmWxun1JIVgtJZrf9boMr5vky9stvThNY6Zx1y8uRmeQFlLhK4NJvKxSVaMb9fLeBuPyUOEp+FwHG3ktzlKloVIf1sr1HEZQRKxKstKlfWNjxS4tY1t4bHGel/RaGy8TPeUzpct6gwfkucY+/kpKOPLKhv974hQrocNtAQabzYkgHhMj0UWxNrlrS1xMiBw0kLD+1S5wnefeq1DGw+p/EfiT81odftzD91iajCIGaoQeLXVC8e5ywXt/e1Z/G/4g/Nd/wBvsAXGjVAtdhPCbtnzkLgMaIrvHHKfVgTOMfULzFTqz/6CtUXkkfDyVZwmpzDR7yP6qZj4LncAfVZVDgIL6j+Lj7o+qnxZmpREb3H0afqoNk0v3YP4iT6kqWv/AIhg4Md7yAn1D9nO8J6u5feOpJj3Kw6nMzu4nhoAIHFVtnH92N0l28Xu6TEhWiDzIJ3CB6k3PTksZLHJ7dfNTECN1P1AWc+ofs9Pq4ehKvbTHjxP8vwWQ5/7pl/vPt6L2+P8s/3xxyNNTQK9g9gYisJp0KjxxDTHqVodgg12Ll7Q4NpuMGDF2iRO9etYPH5CchGsSd0yNG62Ty+W4XUhjNvJsN2CxjgR9nc3m6G/NauB/ZodazxI+4y+nEr1X7a0uDKjgCPaAMzzB9FRx2WXFhltode7t8k3lePL/pz66bmMjgdpdkaZphrGhob94RrxJXKM2LUw+Ip5hLS4APGl13m0sXbKB1HMLOqYc1GSd0x1GiePy5Ti9NXGK2IqjOINp3cpB+Cdmtv15/L4qLEU7gTbxXEDVzlep0gWgi+/111Uybx6UKjjb+h4Rq7nwTMFU8cWi/1VurRtw8hw84WfTcA+ba+4jd6LcZTYunEEXVVrZF9xV+q0TE2VZpGcjiPgtbVLTi0KtiGw6Z1+gVmnAuqeJM0z+WPn9Exm6U+q6Hm/6hanZfstVxjq5p6Mc2Tzdm+g9ViVneM8IHvAXs/7PNlHD4JhIh9Ymq7jD/ZB/lDfVdZE2tdsv8G4jc+kf94HzXl+1hGKI/8AXTPuaF7Pi8CKtN1N/suEH4gjoYPkvHNvMLcfVadWNY09RH0UynDN7V273fmjyaPqVXx1Qik88gB1Kt5gGgb4k+ZP9FU2oJ7pn4nyejLrlO2qv4WjlAA3AD0EKEn9+8/gpge4n6K3RpREnqsxta2JfwzDyawAe8rPe9FXtk1AKTBIHhaDdo3gnUidT6q24XuIsTuk8JjzVbCuysaCSIDRq4cJtpx9E81p4bxu574vvWMiOTxYk4s31j/SAudxB/ds6v8AiF0dGHUMQ7eXVD74XO41sUqfV/xC9/h/T/dOXk6bXYbFtp1ahcdWQPNwXc09uMtJmDOUTdee9kcE2o9+dxAAbpEm/NdXT2HSc7KK9QTulhPkIlcfPPx9ph01sf2lp1agc0ZHWBBM+isUNvjI+m5wBiRPLcCVknsTTOlWtPHwnT+WypY3s0AcoqVbfw68NFw9cL9ddpauLFR4a0zJ3cSYV3beLbSGQWDWgAc9/vJWCzY7mkk1qgiC2A1vmbaqrV2ZmJc6s9x5x9FuePGfWbWw9suJmbu8vESfcQreDNo8lRw5Np4nykNKlo1soHEHXzXLJ2nMLiXSYB05/QHmsnEUPE4yDYEEaEg6DyK2XVDuHn8fESqGKpeIE85md8CZi51XScM6iwcMC0Gb/rVU6zWtcHTO47lewTpYOIkHyUWJpcR16LezUU67IJieShpP9oHQtd6iD8yp850O6QfJI2hmdG8gx1y2+C3EXOzOy/tWKpUtQS3PyYwS6fIL3oRusOHDkuE/ZXsIMouxLh46hLW8mNN/V3/Fd0qi73a8l7e7Oc3aFVxaQ2q2mWnUOysIPnmXswpLzP8AaU/NjKVPc2jP+pxn/iFcpw5zLdcTiLG2thpwUBbnxEH/AC6YHm8yfdCuNoTUHvVPAuzd4/8AG9x8hYfBceXVtsrgAyJGU/Nc3S/w0WmrVbPMF2Yx5ALUxlXLRe7fkIHU2Cp08PAoM4ON+GVsT71nHha1GsJ0E2O4fK+/equIMMc+/haedwLCeF1cdTsTbS5MSADlgu8J15rN27Uy4Wofy8Iv0M8vRZ/ZGFg2kYCo6buknoXLnto/3VE8e89cy2xU/suQDVhnygrO21RDcPheJpuJ/mcT8IXs8XGX9uOfX9L/AGMpjLUJYHXaL5eB0B6rscHtFrf8stA4PY33WlYPY+iBhp4lx98R7lu0KQBm8N4b3HcOa5eS7zpJxG1S2xTcMpe5szJOlxymbLM2jj85ltZv/wCY0ExwUDqMGBfL7WsZjuHQJtV9j09WneOa43GOm2Xii8yc7CP4XC3kSoBQfEkiIN8rty08RiDlcc1xkiOBJvHQXUWIxp8dzljSTv8Aj/Rb+aTgtGnad06/ythQVacHXj77rRoNHdSDYtmehy/FvvWU4zVI/h9YK5SbdZVgVRPW34elwJPqEV4IvA4C4Pob850UeHsY3i0XkjoCPiEtYEiBzt4RxvlGlt/vXThCYCzi3iJHzUp5qiKuVzH84Pn/AN+5aFelDtRpaFRnPs+dzh7xY/JRh5DgfwuafRwn3EqfGCxPAg+tj8R6JuzKYfXpNMw97Gnjlccp9xXSI902LhO6w9JkaMb6nxH3kq4nupxbhb0t9EmVVG7C4/8AaLslrqQr6Pp+GeLH7vIwfVCF6cpNPJh28scSKdV83awx1Jj5qvgaeVjQPwhCF5MnsLtU/umj8T2g9NVK1k1qQ/K/Xm5gQhYF/Esy+0TJjg+wne4AjfxWD2wdGEcOnxEpULOP5p/Jeq4nD7SeGxYgeqgxuLNQtncIA4BCF9L1ku3l3dO27NM/sjI3n51JXRUG5WyIkENbwDiJLj5CyRC8GXd/l1nRtalZxaY7sgNneZ8RPEm/koKrN4tIDgOE6jpKELFajNxHsP8AL0vb1UGM1d5gIQtREOE2uWYd7fwF8HkXAkes+qxcNthxxDbauAKEL0Y4zlN3h0JcC4zytHEdZ85Vlwlma8dSPc2PfKELyR6Kz6l2OHCCtHCVi+i1xAkW6xvSIXaThmI3CQRxBB6EJ/ZbCd7isOzQmrTk8mkOPwjzQhXFK9/e1NyBCFqo/9k="/>
          <p:cNvSpPr>
            <a:spLocks noChangeAspect="1" noChangeArrowheads="1"/>
          </p:cNvSpPr>
          <p:nvPr/>
        </p:nvSpPr>
        <p:spPr bwMode="auto">
          <a:xfrm>
            <a:off x="63500" y="-1119188"/>
            <a:ext cx="1952625" cy="23431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QSERUSExIVFRQVFhUZFxUYGBUVGRgVFBcVGBgZFxcYHSYeGBslGRoUIC8gJScpLCwsFR4xNTAqNSYrLCkBCQoKDgwOGg8PGikcHCQpLCksLCwpLCkpKSkpKSksKSkpKSkpKSksKSkpKSwsKSwpKSwpLCkpKSkpKSksLCwpKf/AABEIAPYAzQMBIgACEQEDEQH/xAAbAAABBQEBAAAAAAAAAAAAAAAAAQIDBAUGB//EAEEQAAEDAgMFBQUFBQgDAQAAAAEAAhEDIQQSMQVBUWFxBhMigZEyobHB0RRCUmLwByNyguEkMzRDkqKy8RVjwpP/xAAZAQEBAQEBAQAAAAAAAAAAAAAAAQIDBAX/xAAkEQEBAAICAwAABwEAAAAAAAAAAQIRITEDEkEiMlFhcYHwBP/aAAwDAQACEQMRAD8A7tCELwPeEIQgSUqSEqAQhCASAJUIElKkhKpsCEITYEISJsCVIlTYEIQmwIQlhQIhLCIQIhLCIQIhCFdgQhCbAhLCITYRIU6EQmw1KlhEIEQlDVHiMWxntva3lN/TVQPQqo2vS/F5kQnM2rSJjOOp0V1UWIRCdG8fVGVRSBCXKiECIToRCBqVOhLCBiIToRCBsIyp0JwCCJCWEsIGoToSgIGJYToRCBqIToQGoG5UsJ0IJABcTAAJJOgAuSUGbt7FGnRzAvEuAJY0OdBB0nTquEPaim0kMwtWqd7qhgzv9V0m0cZUxALhm7sRkpttIIs57tZI+7MAcSs+pgMQ0SKNMA7zk/8Ao3Uutcjl6+0KtaoXk9w2bMpCSByLyAtHE9qQ2mKZZVfH+ZUawOEcDT0V+vSxEFjmU29KdMHpKzA1wdDiPLL8iuFzl4WY/W/2P7SNdUFMOcc9skSA46OG8aGV2pC88wOenVbUa2Hj2SRmBkEEEdJXbbG2yzEsJbZ7CA9kyWkiR1aRcFehPq7CIToRCBsIhOhLCaCISp0IGIT4RCBkIhOhOAQQwlDUsIhAmVEJ2VKGoGwhOhEIGoT4SQqECxu1mIilTpCf7RXp0j/CTmf0lrSPMrahVNq4I1BTj/LrU36TZsgx5GfJQrMoYpraRJIBc9xAJAtvPwCz65c52YHMPy1M3+1jg73LEp4c13kuEhstaD7Mgy8uG+CY8k3buyHMph7HU3N0s1guNYgyOq4eTPLep0sk06SjhH12gGXk3aYcQYsYkEkjhIXP7TwNRj/EIjjmbHG5Ksdle0+LFCo1mYinLsxl0A63O5cvTFfHYp2d53y5xkdGhxDR7ljHHdqdOv7M49jcTTc+oxwBgiZibTK0th7LbTx73gx/Z3MLbQe7riDzhpaPNcK/ZZLHDvGvy6tBbnb+ZsHcYlXuy2Pqv2hgpJnNiGv6DD0846Z2z1hezx/l1Wc9b3HqhCE4tRCy0aiE6EQgaAlhLCIQJCITkIGwiE5LCCNCdCIQNQnQiECQiE5CBsIhORCBAFyW1Nrv+01GZ3Ue6cxrSCctVpYx72vBsCZIB5LrwFxfbrBNFalWqEimI8N8rn3AzAa+yPJS9Ic/ZLO7jLmBaPDul3iJI5kk+awa/Z5tWAyn4idMgA6l3D1W3t/bDcPkLjBNNhBA35fosjFftBq4ktoUaWeDL4lpc0XyyNJ081yu96aq5tDBihhRTDiXZjmy6WAAvv3rAbg2hwc8OdTdcwJLXb7GxUh7U49lN/d4NrGukOYKbnFvUO0Kx8R2ixFTxPwnjAAbUaHtc2CNzbaTZX0vOk3NNrZWyGVSadOllJ9iWwBJAkkaDyS9pX1MLj8PTpPgtpuc80zdwcA0ta43AOS56qLBduQLTlMiQBrBkApO2VUnE4KtSJFd4pDJrmpkum3UPB5FdfDctayTOSTcek9ldqOxODo13tyve3xC9nNJB1vuWpCg2Ts/uaFOlva2/Ukk+8lWsqqGgIhOypYUaMhEJ+VGVUMhEJ+VKqhgalypyEESUJ2VKApo2ZCIT8qMqaNmQiE/KjKmjZkJwCchNGzcqy+0oHchrhZzonh4T8pWvCpbZ2ayvSLamYBpzy05SCyTrw1BHNKOI7b5XMpkgECk5o60q2Uf7SFzWJxTqBZQwxDPDNR8XOk/xGdy7TaDG1MOwGCXMeQf4nZzHuXJYbBF+IfuIHpmP9Fxt52vxYNWvkj7fh3AkeA130jmizjlAECQsvHMrsBy4qgXBwHheaodOuokjmFtbO7DYch7qjO8IaYEwJgwYEaGFkv7IspnNTJBcDbpuV47Z0qYmo2o+lUexoe05XECMwFwetj6rqNmOBx2ALg3MKIbmJiAWtJ8zm965vAYPNVAiwMx6rudm4fCisKuIABpVGNovcXBrHmm0Q6DlHsCC60wumFHcFInkf8AaRaU1CchDRqE5CGhCIQhDQhEIQho1CchA1CchAkIhKlAQNhKGqrj9rU6Ptuv+EXP9PNcttHtFVqgtYe7bwb7Uc3a+izaR1GO2tRof3tRrT+HV3k0XXNYztS+u406LS2nBlzoD3CDu+4NLa3WO7BgNJOpMc76p+zGDM4zcRYwPadwSXcS9r+Ln93wEt85usrZ+DipVP4nA+Q0C2K9WW9CSOt/qqWB9px/NPxXnyaLV2scOXObEyQRbgJWdhajqjnP3NYD5uIP1SdpKZYcsa3hT7BYRTe7dlaD6qQqthsOG4g29rxeoVrbjR9lrWB/eix3+JzYPIi3mmilGIn8rf8AdCTaxBwjz/7aZ9apPyXbC87RnbA25WwoFNlR2XcHHMP4SDw48IXcbP7csdau3uz+MXZ5jVvvC83xTNwPMHgRcfrmr2CxGZknULXvs1p6+CCAQZBEgjQg7whebbA7S1MOTSHipwXNY7dvIadQux2b2qo1jlJNN5+67Q9HaLUuxsIRCFVCEIQCEIQCEIQCEIQBIAkmANTyXN7U7USSylb8289OAVrbWPnwC7d+6f6LlGUR3wcfZdmETx081yzpOUlKkXySnMo8RB+KipY8MrGi4yHCWHjF46xB8itNwmI965zZUDQe6MCSCLdZVVjWZyGiIcDO/QWvz5K/hqpLTxLdBqcrgSLay3MIWe+qA8iI05QZ4f0C7b/DWPrRMd45vGHDoQB8QVEKIa8RvBjyM/VROqEOa7fof16q1jHAhpBGZl8sjN5j9aLy2uukW1cBnAOUyYnfrMKvVoZKYGkkCOkkLaZtFvLxNjfAOonmuf2q8vcXgHI0wDu/opvmMqzaJc9xBsMoPpKi2rUy4YN1zPaOhjXyurWBoVO5fVDDeS4jQB1vgAqu1zNNlMC5JcZ3QIErtjYMkTEHd8kmzakvc0WBExzk/RSfZzEz8N6r0CWOkRncHZc0xDSZsIJMXF+KQWaFQtqg2tpJieU7t6npm5gy2/pJ1Cr0qGc+I2EGwy8Z0v71aw+WLNjcBEFTLLXTUjpdldp30oB8dMbjqBxaT8CuwwWOZWbnpukb+I6jcvN6pECNQNN4HNS7E2k6jUDmnqNzhwP1WvH5N9plw9KQmYfECoxr26EenIp67IEIQqBCEIBVtoYrIzm6w+ZVkLntqYvM+fuiw9f+1Kihia/i6qhWYBUaDvII6yP6IxtbxieH0VbaWJh9M9PX6ry55NSKm2KZrF1NrQ2ph6batN+9wBdna7peP4ea2dkY3vKbHby1wPUD6pXYdpxV7f2eqDa8ONQt+Km2Rge77tszEuMRHivbktSpUOzyQ3xC7XE+QOnpKZWoOa4AMDjbLzA5cC3pc6q/VY0EwoTh8zC3NDqcX/KJLToZLSXDzGiu7plTxmLpB1xUpG1gIA6g8OqSrSdUGbwV28Yh4A47/RQ4rG1aZy1qfe0biY8TRqZAJE9E6lszvG58JULjEhoPigXPWOfRc+ZdOiGm6kXZc/dH85JZ/qHs+fqrNbAlj2faM5osE02U7tfOsP3m5I+KgZt5rz3WLp5XDwitTGRw/jbv6K9RfWwoIDWYnDO1F4k7yB7DvIJJLyMUbYfiX5GtdSw9JxcGPOW86umDbiZ5KtXrio8kX0AifZ5TzWliWMq5hkLc2kEjy5Kr/wCOLRLdDZuouNxj/pX11NwQsbqTu3c+CixGzs4Fgev65q1SaC6xmCPM7/JNxOMayo3O7KCDBiQCDvHQrUnMT4TC7Oc0zNuGt+pup6tOPFY5hYgyLT84VCptjDi3eB35cr/XQD3qxgdpsq5gAYAGupMgCAN0z6LpnhjpnaZwsB943PEDmkp+G/A3VruAGlxEk6/TosslwOm9cMby1Xddl8fB7s6GI6x810hXnWCxZBBmIhehYeuHsa8feE/X3r1Y8zbP09CELShCErUKp4/FhrS0O8ZGm+DvXLYqtqNwVraNHLVfWDjNSAQdIbIkHcsHG4yCQdd6555fE0gxFfxjqjbrZoNcNQRfos3E1726hXcQ8vwzhwg/JebTo18DtDPU7wXcaTAT/qB90LUwEvdbWD0H6C4zZm0CxuZwIbka0WNz4rN4mV0myMfUDZFKCYHiIMAwJIG8zESrJU0tgcVKC1sPOtw0cSdSRvaPiuV2Viq9bE1W+INpPLSNxiBGkTdb+LrwemnQbl0x4ZiDa9d895TZmIbBZF3N1kbp5LIqYOliMtbAvczEfepXzSNS2Nd8t14cFsU6xN5gcVzO38MBV77DktqgiYNqkbzwdwO9Ny05ajNv08TFPGt7us2wqtAuNPFbxBO2+Gii1lH+8YB42Olj2xYxuPL3Ku3tHQxVEiuyawBio3wuzgR4uPOVzAxRY+Wm3Bc93fDcjpdn7bFQZanheN5tda9BofLT94QY4nQrjK2IbUEizgruzdslhE62v9V18eRlF6o003d2IlvyVTaGzm1qRDtbkEGCCAYVrGs73E0nAjxkXnjqrNenls4G4MW4iN36ureMuHO9PJAXg7l02C2m6i1jWNaJGZziJLnGdb6AWAHEq9iOxVMzkqPB1AcAR0tBVbGdn6zQ0gB4a2DlMx5ESV6bljlxXOSx0WzNt9+CHCHAbtCOIVlhBKxuz1AhrnmRNh8/1yWrmgzu3my82XjkvDcyWm0fFY79eC67stjwc1GZy3HQ6+9cY3GWtlA8yreyNpik8OzCZE9OfkumE4LXopCFDg8Y2qwPYZaeHHeplpdjnuWJtrbwa0tpS5xtmGg4wd6j2xjs1QsnwM1G4nieN7AciVm4loPif4WwJAuT05KXpNsppfUMzvub7ue9Vquz8ziAHOtroB5roppychBYKYOY7uIHwUbq2UAQJddx58OixbjTdZOC7LtjM6Y1if1ZPwuyA5+Zx8F8jRy3nkr+M2kRR7sETUcG8IbqY8gR5qLF4wU2OfAhosBy0HrC4XPm6aQY4U/tLSQHCmwRoBmcSB6ZSrmAxwa/Ob+yYsbh7YmLfiXK/byajyeLG6HRrRw0uSr/ANrlo8Ug85Fi3Tfv4qdTll0HZXaNJtXEyL/aarxGnjDCLeqxNu7Rb3jsrgbn3krEp7bbSdWDpOZ0iN2WW/ABZG09s4dolocX79w+N1Zhfbhqa1y36eKc7jCqbUx7WMMmB11WB/5us9hNOm4tEy4A5bfmNp5Kg3Dmoc1V1tct4jmeC6zw3e8uE9p1A2pUqF1RrfDv3Zjy9NVJhcXJvqLEHUFajKfeNDWy2nGoGUuA3NH3W63OqoYzCMJsCI0cNf6rruZcLJYt5JuNVFUxLgNCsrvKjDYz7j5hXG7Wa4Q8Q7ms+lx/eNe86bHZ+oRXY++Vhk+s/JdXX2k17WuIEwLQOtieoXK7DxBLH5SDoI13EDyuVfouyi5O7jaOQ8lx8lsqRqVcY13iaIgg7tyv41gaSGuEkSOBBEx6LBbjgQWxAg7yZ9U6ri5DHDTKPWEluzTdNIFrXNhzXNDg7kdx5gyFTD4+6Ad1h8FkbK2s5memTLRJA63Pvn1W1SxIIDpm3DRdpeGNJadXcQTMjz6BVnMY6w+H1U+bS8zodLi4Vl2WG1BodeREKXS6anZjbgpDuqgyt3VN3LMNw59F14XnmJZAztOkGN0GxI6bxwK63YGOzUgOAFp0nd04LcqaczU2jm8Zj95Ue4j8rCQB6rKxm1i6rlJsCZGg4D5KMPyuptucrHg9RWcsiuZrOk3Bd/ycuef6LHQfai1zWgyLk88gB9MxSVdpW1Mn5LCGIPeH+A+8hWHVCYH6uuVmqpcVtEmvTbOjHH1gfBLtTGk0iJ1cweWYLLjNiah/C1rfjKlx3+WOLxPkCU9eU2ZhCXZrm7je0WtckdFawtWDfiNZ3EHibeQVbAMzAzFi7XjO6xUxpR+hrbkNwWrfiSOV7VVDmlpPtuHkQCs3ZV3EndvMG2/XTqtLtEy9T8pYfUAJMW5raNM02tBIExvJYJJ85XswusZHKzk+tjQBlk5SbMHHcbG7uamwNEEh9SImQzW/F53nksmm/KZ9px1J4cBGgUhx1lbi1MmvtHaN4bZZdfFnSVVdXzSVVc8kqTxyFzWH1eajqtLmwL30GqgL1o7AqkV2/wA3wK638M259tjspSexj5BGZwiZGjd3r7luVwS3h5D5g/BQ1XmWxun1JIVgtJZrf9boMr5vky9stvThNY6Zx1y8uRmeQFlLhK4NJvKxSVaMb9fLeBuPyUOEp+FwHG3ktzlKloVIf1sr1HEZQRKxKstKlfWNjxS4tY1t4bHGel/RaGy8TPeUzpct6gwfkucY+/kpKOPLKhv974hQrocNtAQabzYkgHhMj0UWxNrlrS1xMiBw0kLD+1S5wnefeq1DGw+p/EfiT81odftzD91iajCIGaoQeLXVC8e5ywXt/e1Z/G/4g/Nd/wBvsAXGjVAtdhPCbtnzkLgMaIrvHHKfVgTOMfULzFTqz/6CtUXkkfDyVZwmpzDR7yP6qZj4LncAfVZVDgIL6j+Lj7o+qnxZmpREb3H0afqoNk0v3YP4iT6kqWv/AIhg4Md7yAn1D9nO8J6u5feOpJj3Kw6nMzu4nhoAIHFVtnH92N0l28Xu6TEhWiDzIJ3CB6k3PTksZLHJ7dfNTECN1P1AWc+ofs9Pq4ehKvbTHjxP8vwWQ5/7pl/vPt6L2+P8s/3xxyNNTQK9g9gYisJp0KjxxDTHqVodgg12Ll7Q4NpuMGDF2iRO9etYPH5CchGsSd0yNG62Ty+W4XUhjNvJsN2CxjgR9nc3m6G/NauB/ZodazxI+4y+nEr1X7a0uDKjgCPaAMzzB9FRx2WXFhltode7t8k3lePL/pz66bmMjgdpdkaZphrGhob94RrxJXKM2LUw+Ip5hLS4APGl13m0sXbKB1HMLOqYc1GSd0x1GiePy5Ti9NXGK2IqjOINp3cpB+Cdmtv15/L4qLEU7gTbxXEDVzlep0gWgi+/111Uybx6UKjjb+h4Rq7nwTMFU8cWi/1VurRtw8hw84WfTcA+ba+4jd6LcZTYunEEXVVrZF9xV+q0TE2VZpGcjiPgtbVLTi0KtiGw6Z1+gVmnAuqeJM0z+WPn9Exm6U+q6Hm/6hanZfstVxjq5p6Mc2Tzdm+g9ViVneM8IHvAXs/7PNlHD4JhIh9Ymq7jD/ZB/lDfVdZE2tdsv8G4jc+kf94HzXl+1hGKI/8AXTPuaF7Pi8CKtN1N/suEH4gjoYPkvHNvMLcfVadWNY09RH0UynDN7V273fmjyaPqVXx1Qik88gB1Kt5gGgb4k+ZP9FU2oJ7pn4nyejLrlO2qv4WjlAA3AD0EKEn9+8/gpge4n6K3RpREnqsxta2JfwzDyawAe8rPe9FXtk1AKTBIHhaDdo3gnUidT6q24XuIsTuk8JjzVbCuysaCSIDRq4cJtpx9E81p4bxu574vvWMiOTxYk4s31j/SAudxB/ds6v8AiF0dGHUMQ7eXVD74XO41sUqfV/xC9/h/T/dOXk6bXYbFtp1ahcdWQPNwXc09uMtJmDOUTdee9kcE2o9+dxAAbpEm/NdXT2HSc7KK9QTulhPkIlcfPPx9ph01sf2lp1agc0ZHWBBM+isUNvjI+m5wBiRPLcCVknsTTOlWtPHwnT+WypY3s0AcoqVbfw68NFw9cL9ddpauLFR4a0zJ3cSYV3beLbSGQWDWgAc9/vJWCzY7mkk1qgiC2A1vmbaqrV2ZmJc6s9x5x9FuePGfWbWw9suJmbu8vESfcQreDNo8lRw5Np4nykNKlo1soHEHXzXLJ2nMLiXSYB05/QHmsnEUPE4yDYEEaEg6DyK2XVDuHn8fESqGKpeIE85md8CZi51XScM6iwcMC0Gb/rVU6zWtcHTO47lewTpYOIkHyUWJpcR16LezUU67IJieShpP9oHQtd6iD8yp850O6QfJI2hmdG8gx1y2+C3EXOzOy/tWKpUtQS3PyYwS6fIL3oRusOHDkuE/ZXsIMouxLh46hLW8mNN/V3/Fd0qi73a8l7e7Oc3aFVxaQ2q2mWnUOysIPnmXswpLzP8AaU/NjKVPc2jP+pxn/iFcpw5zLdcTiLG2thpwUBbnxEH/AC6YHm8yfdCuNoTUHvVPAuzd4/8AG9x8hYfBceXVtsrgAyJGU/Nc3S/w0WmrVbPMF2Yx5ALUxlXLRe7fkIHU2Cp08PAoM4ON+GVsT71nHha1GsJ0E2O4fK+/equIMMc+/haedwLCeF1cdTsTbS5MSADlgu8J15rN27Uy4Wofy8Iv0M8vRZ/ZGFg2kYCo6buknoXLnto/3VE8e89cy2xU/suQDVhnygrO21RDcPheJpuJ/mcT8IXs8XGX9uOfX9L/AGMpjLUJYHXaL5eB0B6rscHtFrf8stA4PY33WlYPY+iBhp4lx98R7lu0KQBm8N4b3HcOa5eS7zpJxG1S2xTcMpe5szJOlxymbLM2jj85ltZv/wCY0ExwUDqMGBfL7WsZjuHQJtV9j09WneOa43GOm2Xii8yc7CP4XC3kSoBQfEkiIN8rty08RiDlcc1xkiOBJvHQXUWIxp8dzljSTv8Aj/Rb+aTgtGnad06/ythQVacHXj77rRoNHdSDYtmehy/FvvWU4zVI/h9YK5SbdZVgVRPW34elwJPqEV4IvA4C4Pob850UeHsY3i0XkjoCPiEtYEiBzt4RxvlGlt/vXThCYCzi3iJHzUp5qiKuVzH84Pn/AN+5aFelDtRpaFRnPs+dzh7xY/JRh5DgfwuafRwn3EqfGCxPAg+tj8R6JuzKYfXpNMw97Gnjlccp9xXSI902LhO6w9JkaMb6nxH3kq4nupxbhb0t9EmVVG7C4/8AaLslrqQr6Pp+GeLH7vIwfVCF6cpNPJh28scSKdV83awx1Jj5qvgaeVjQPwhCF5MnsLtU/umj8T2g9NVK1k1qQ/K/Xm5gQhYF/Esy+0TJjg+wne4AjfxWD2wdGEcOnxEpULOP5p/Jeq4nD7SeGxYgeqgxuLNQtncIA4BCF9L1ku3l3dO27NM/sjI3n51JXRUG5WyIkENbwDiJLj5CyRC8GXd/l1nRtalZxaY7sgNneZ8RPEm/koKrN4tIDgOE6jpKELFajNxHsP8AL0vb1UGM1d5gIQtREOE2uWYd7fwF8HkXAkes+qxcNthxxDbauAKEL0Y4zlN3h0JcC4zytHEdZ85Vlwlma8dSPc2PfKELyR6Kz6l2OHCCtHCVi+i1xAkW6xvSIXaThmI3CQRxBB6EJ/ZbCd7isOzQmrTk8mkOPwjzQhXFK9/e1NyBCFqo/9k="/>
          <p:cNvSpPr>
            <a:spLocks noChangeAspect="1" noChangeArrowheads="1"/>
          </p:cNvSpPr>
          <p:nvPr/>
        </p:nvSpPr>
        <p:spPr bwMode="auto">
          <a:xfrm>
            <a:off x="215900" y="-966788"/>
            <a:ext cx="1952625" cy="23431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hQSERUSExIVFRQVFhUZFxUYGBUVGRgVFBcVGBgZFxcYHSYeGBslGRoUIC8gJScpLCwsFR4xNTAqNSYrLCkBCQoKDgwOGg8PGikcHCQpLCksLCwpLCkpKSkpKSksKSkpKSkpKSksKSkpKSwsKSwpKSwpLCkpKSkpKSksLCwpKf/AABEIAPYAzQMBIgACEQEDEQH/xAAbAAABBQEBAAAAAAAAAAAAAAAAAQIDBAUGB//EAEEQAAEDAgMFBQUFBQgDAQAAAAEAAhEDIQQSMQVBUWFxBhMigZEyobHB0RRCUmLwByNyguEkMzRDkqKy8RVjwpP/xAAZAQEBAQEBAQAAAAAAAAAAAAAAAQIDBAX/xAAkEQEBAAICAwAABwEAAAAAAAAAAQIRITEDEkEiMlFhcYHwBP/aAAwDAQACEQMRAD8A7tCELwPeEIQgSUqSEqAQhCASAJUIElKkhKpsCEITYEISJsCVIlTYEIQmwIQlhQIhLCIQIhLCIQIhCFdgQhCbAhLCITYRIU6EQmw1KlhEIEQlDVHiMWxntva3lN/TVQPQqo2vS/F5kQnM2rSJjOOp0V1UWIRCdG8fVGVRSBCXKiECIToRCBqVOhLCBiIToRCBsIyp0JwCCJCWEsIGoToSgIGJYToRCBqIToQGoG5UsJ0IJABcTAAJJOgAuSUGbt7FGnRzAvEuAJY0OdBB0nTquEPaim0kMwtWqd7qhgzv9V0m0cZUxALhm7sRkpttIIs57tZI+7MAcSs+pgMQ0SKNMA7zk/8Ao3Uutcjl6+0KtaoXk9w2bMpCSByLyAtHE9qQ2mKZZVfH+ZUawOEcDT0V+vSxEFjmU29KdMHpKzA1wdDiPLL8iuFzl4WY/W/2P7SNdUFMOcc9skSA46OG8aGV2pC88wOenVbUa2Hj2SRmBkEEEdJXbbG2yzEsJbZ7CA9kyWkiR1aRcFehPq7CIToRCBsIhOhLCaCISp0IGIT4RCBkIhOhOAQQwlDUsIhAmVEJ2VKGoGwhOhEIGoT4SQqECxu1mIilTpCf7RXp0j/CTmf0lrSPMrahVNq4I1BTj/LrU36TZsgx5GfJQrMoYpraRJIBc9xAJAtvPwCz65c52YHMPy1M3+1jg73LEp4c13kuEhstaD7Mgy8uG+CY8k3buyHMph7HU3N0s1guNYgyOq4eTPLep0sk06SjhH12gGXk3aYcQYsYkEkjhIXP7TwNRj/EIjjmbHG5Ksdle0+LFCo1mYinLsxl0A63O5cvTFfHYp2d53y5xkdGhxDR7ljHHdqdOv7M49jcTTc+oxwBgiZibTK0th7LbTx73gx/Z3MLbQe7riDzhpaPNcK/ZZLHDvGvy6tBbnb+ZsHcYlXuy2Pqv2hgpJnNiGv6DD0846Z2z1hezx/l1Wc9b3HqhCE4tRCy0aiE6EQgaAlhLCIQJCITkIGwiE5LCCNCdCIQNQnQiECQiE5CBsIhORCBAFyW1Nrv+01GZ3Ue6cxrSCctVpYx72vBsCZIB5LrwFxfbrBNFalWqEimI8N8rn3AzAa+yPJS9Ic/ZLO7jLmBaPDul3iJI5kk+awa/Z5tWAyn4idMgA6l3D1W3t/bDcPkLjBNNhBA35fosjFftBq4ktoUaWeDL4lpc0XyyNJ081yu96aq5tDBihhRTDiXZjmy6WAAvv3rAbg2hwc8OdTdcwJLXb7GxUh7U49lN/d4NrGukOYKbnFvUO0Kx8R2ixFTxPwnjAAbUaHtc2CNzbaTZX0vOk3NNrZWyGVSadOllJ9iWwBJAkkaDyS9pX1MLj8PTpPgtpuc80zdwcA0ta43AOS56qLBduQLTlMiQBrBkApO2VUnE4KtSJFd4pDJrmpkum3UPB5FdfDctayTOSTcek9ldqOxODo13tyve3xC9nNJB1vuWpCg2Ts/uaFOlva2/Ukk+8lWsqqGgIhOypYUaMhEJ+VGVUMhEJ+VKqhgalypyEESUJ2VKApo2ZCIT8qMqaNmQiE/KjKmjZkJwCchNGzcqy+0oHchrhZzonh4T8pWvCpbZ2ayvSLamYBpzy05SCyTrw1BHNKOI7b5XMpkgECk5o60q2Uf7SFzWJxTqBZQwxDPDNR8XOk/xGdy7TaDG1MOwGCXMeQf4nZzHuXJYbBF+IfuIHpmP9Fxt52vxYNWvkj7fh3AkeA130jmizjlAECQsvHMrsBy4qgXBwHheaodOuokjmFtbO7DYch7qjO8IaYEwJgwYEaGFkv7IspnNTJBcDbpuV47Z0qYmo2o+lUexoe05XECMwFwetj6rqNmOBx2ALg3MKIbmJiAWtJ8zm965vAYPNVAiwMx6rudm4fCisKuIABpVGNovcXBrHmm0Q6DlHsCC60wumFHcFInkf8AaRaU1CchDRqE5CGhCIQhDQhEIQho1CchA1CchAkIhKlAQNhKGqrj9rU6Ptuv+EXP9PNcttHtFVqgtYe7bwb7Uc3a+izaR1GO2tRof3tRrT+HV3k0XXNYztS+u406LS2nBlzoD3CDu+4NLa3WO7BgNJOpMc76p+zGDM4zcRYwPadwSXcS9r+Ln93wEt85usrZ+DipVP4nA+Q0C2K9WW9CSOt/qqWB9px/NPxXnyaLV2scOXObEyQRbgJWdhajqjnP3NYD5uIP1SdpKZYcsa3hT7BYRTe7dlaD6qQqthsOG4g29rxeoVrbjR9lrWB/eix3+JzYPIi3mmilGIn8rf8AdCTaxBwjz/7aZ9apPyXbC87RnbA25WwoFNlR2XcHHMP4SDw48IXcbP7csdau3uz+MXZ5jVvvC83xTNwPMHgRcfrmr2CxGZknULXvs1p6+CCAQZBEgjQg7whebbA7S1MOTSHipwXNY7dvIadQux2b2qo1jlJNN5+67Q9HaLUuxsIRCFVCEIQCEIQCEIQCEIQBIAkmANTyXN7U7USSylb8289OAVrbWPnwC7d+6f6LlGUR3wcfZdmETx081yzpOUlKkXySnMo8RB+KipY8MrGi4yHCWHjF46xB8itNwmI965zZUDQe6MCSCLdZVVjWZyGiIcDO/QWvz5K/hqpLTxLdBqcrgSLay3MIWe+qA8iI05QZ4f0C7b/DWPrRMd45vGHDoQB8QVEKIa8RvBjyM/VROqEOa7fof16q1jHAhpBGZl8sjN5j9aLy2uukW1cBnAOUyYnfrMKvVoZKYGkkCOkkLaZtFvLxNjfAOonmuf2q8vcXgHI0wDu/opvmMqzaJc9xBsMoPpKi2rUy4YN1zPaOhjXyurWBoVO5fVDDeS4jQB1vgAqu1zNNlMC5JcZ3QIErtjYMkTEHd8kmzakvc0WBExzk/RSfZzEz8N6r0CWOkRncHZc0xDSZsIJMXF+KQWaFQtqg2tpJieU7t6npm5gy2/pJ1Cr0qGc+I2EGwy8Z0v71aw+WLNjcBEFTLLXTUjpdldp30oB8dMbjqBxaT8CuwwWOZWbnpukb+I6jcvN6pECNQNN4HNS7E2k6jUDmnqNzhwP1WvH5N9plw9KQmYfECoxr26EenIp67IEIQqBCEIBVtoYrIzm6w+ZVkLntqYvM+fuiw9f+1Kihia/i6qhWYBUaDvII6yP6IxtbxieH0VbaWJh9M9PX6ry55NSKm2KZrF1NrQ2ph6batN+9wBdna7peP4ea2dkY3vKbHby1wPUD6pXYdpxV7f2eqDa8ONQt+Km2Rge77tszEuMRHivbktSpUOzyQ3xC7XE+QOnpKZWoOa4AMDjbLzA5cC3pc6q/VY0EwoTh8zC3NDqcX/KJLToZLSXDzGiu7plTxmLpB1xUpG1gIA6g8OqSrSdUGbwV28Yh4A47/RQ4rG1aZy1qfe0biY8TRqZAJE9E6lszvG58JULjEhoPigXPWOfRc+ZdOiGm6kXZc/dH85JZ/qHs+fqrNbAlj2faM5osE02U7tfOsP3m5I+KgZt5rz3WLp5XDwitTGRw/jbv6K9RfWwoIDWYnDO1F4k7yB7DvIJJLyMUbYfiX5GtdSw9JxcGPOW86umDbiZ5KtXrio8kX0AifZ5TzWliWMq5hkLc2kEjy5Kr/wCOLRLdDZuouNxj/pX11NwQsbqTu3c+CixGzs4Fgev65q1SaC6xmCPM7/JNxOMayo3O7KCDBiQCDvHQrUnMT4TC7Oc0zNuGt+pup6tOPFY5hYgyLT84VCptjDi3eB35cr/XQD3qxgdpsq5gAYAGupMgCAN0z6LpnhjpnaZwsB943PEDmkp+G/A3VruAGlxEk6/TosslwOm9cMby1Xddl8fB7s6GI6x810hXnWCxZBBmIhehYeuHsa8feE/X3r1Y8zbP09CELShCErUKp4/FhrS0O8ZGm+DvXLYqtqNwVraNHLVfWDjNSAQdIbIkHcsHG4yCQdd6555fE0gxFfxjqjbrZoNcNQRfos3E1726hXcQ8vwzhwg/JebTo18DtDPU7wXcaTAT/qB90LUwEvdbWD0H6C4zZm0CxuZwIbka0WNz4rN4mV0myMfUDZFKCYHiIMAwJIG8zESrJU0tgcVKC1sPOtw0cSdSRvaPiuV2Viq9bE1W+INpPLSNxiBGkTdb+LrwemnQbl0x4ZiDa9d895TZmIbBZF3N1kbp5LIqYOliMtbAvczEfepXzSNS2Nd8t14cFsU6xN5gcVzO38MBV77DktqgiYNqkbzwdwO9Ny05ajNv08TFPGt7us2wqtAuNPFbxBO2+Gii1lH+8YB42Olj2xYxuPL3Ku3tHQxVEiuyawBio3wuzgR4uPOVzAxRY+Wm3Bc93fDcjpdn7bFQZanheN5tda9BofLT94QY4nQrjK2IbUEizgruzdslhE62v9V18eRlF6o003d2IlvyVTaGzm1qRDtbkEGCCAYVrGs73E0nAjxkXnjqrNenls4G4MW4iN36ureMuHO9PJAXg7l02C2m6i1jWNaJGZziJLnGdb6AWAHEq9iOxVMzkqPB1AcAR0tBVbGdn6zQ0gB4a2DlMx5ESV6bljlxXOSx0WzNt9+CHCHAbtCOIVlhBKxuz1AhrnmRNh8/1yWrmgzu3my82XjkvDcyWm0fFY79eC67stjwc1GZy3HQ6+9cY3GWtlA8yreyNpik8OzCZE9OfkumE4LXopCFDg8Y2qwPYZaeHHeplpdjnuWJtrbwa0tpS5xtmGg4wd6j2xjs1QsnwM1G4nieN7AciVm4loPif4WwJAuT05KXpNsppfUMzvub7ue9Vquz8ziAHOtroB5roppychBYKYOY7uIHwUbq2UAQJddx58OixbjTdZOC7LtjM6Y1if1ZPwuyA5+Zx8F8jRy3nkr+M2kRR7sETUcG8IbqY8gR5qLF4wU2OfAhosBy0HrC4XPm6aQY4U/tLSQHCmwRoBmcSB6ZSrmAxwa/Ob+yYsbh7YmLfiXK/byajyeLG6HRrRw0uSr/ANrlo8Ug85Fi3Tfv4qdTll0HZXaNJtXEyL/aarxGnjDCLeqxNu7Rb3jsrgbn3krEp7bbSdWDpOZ0iN2WW/ABZG09s4dolocX79w+N1Zhfbhqa1y36eKc7jCqbUx7WMMmB11WB/5us9hNOm4tEy4A5bfmNp5Kg3Dmoc1V1tct4jmeC6zw3e8uE9p1A2pUqF1RrfDv3Zjy9NVJhcXJvqLEHUFajKfeNDWy2nGoGUuA3NH3W63OqoYzCMJsCI0cNf6rruZcLJYt5JuNVFUxLgNCsrvKjDYz7j5hXG7Wa4Q8Q7ms+lx/eNe86bHZ+oRXY++Vhk+s/JdXX2k17WuIEwLQOtieoXK7DxBLH5SDoI13EDyuVfouyi5O7jaOQ8lx8lsqRqVcY13iaIgg7tyv41gaSGuEkSOBBEx6LBbjgQWxAg7yZ9U6ri5DHDTKPWEluzTdNIFrXNhzXNDg7kdx5gyFTD4+6Ad1h8FkbK2s5memTLRJA63Pvn1W1SxIIDpm3DRdpeGNJadXcQTMjz6BVnMY6w+H1U+bS8zodLi4Vl2WG1BodeREKXS6anZjbgpDuqgyt3VN3LMNw59F14XnmJZAztOkGN0GxI6bxwK63YGOzUgOAFp0nd04LcqaczU2jm8Zj95Ue4j8rCQB6rKxm1i6rlJsCZGg4D5KMPyuptucrHg9RWcsiuZrOk3Bd/ycuef6LHQfai1zWgyLk88gB9MxSVdpW1Mn5LCGIPeH+A+8hWHVCYH6uuVmqpcVtEmvTbOjHH1gfBLtTGk0iJ1cweWYLLjNiah/C1rfjKlx3+WOLxPkCU9eU2ZhCXZrm7je0WtckdFawtWDfiNZ3EHibeQVbAMzAzFi7XjO6xUxpR+hrbkNwWrfiSOV7VVDmlpPtuHkQCs3ZV3EndvMG2/XTqtLtEy9T8pYfUAJMW5raNM02tBIExvJYJJ85XswusZHKzk+tjQBlk5SbMHHcbG7uamwNEEh9SImQzW/F53nksmm/KZ9px1J4cBGgUhx1lbi1MmvtHaN4bZZdfFnSVVdXzSVVc8kqTxyFzWH1eajqtLmwL30GqgL1o7AqkV2/wA3wK638M259tjspSexj5BGZwiZGjd3r7luVwS3h5D5g/BQ1XmWxun1JIVgtJZrf9boMr5vky9stvThNY6Zx1y8uRmeQFlLhK4NJvKxSVaMb9fLeBuPyUOEp+FwHG3ktzlKloVIf1sr1HEZQRKxKstKlfWNjxS4tY1t4bHGel/RaGy8TPeUzpct6gwfkucY+/kpKOPLKhv974hQrocNtAQabzYkgHhMj0UWxNrlrS1xMiBw0kLD+1S5wnefeq1DGw+p/EfiT81odftzD91iajCIGaoQeLXVC8e5ywXt/e1Z/G/4g/Nd/wBvsAXGjVAtdhPCbtnzkLgMaIrvHHKfVgTOMfULzFTqz/6CtUXkkfDyVZwmpzDR7yP6qZj4LncAfVZVDgIL6j+Lj7o+qnxZmpREb3H0afqoNk0v3YP4iT6kqWv/AIhg4Md7yAn1D9nO8J6u5feOpJj3Kw6nMzu4nhoAIHFVtnH92N0l28Xu6TEhWiDzIJ3CB6k3PTksZLHJ7dfNTECN1P1AWc+ofs9Pq4ehKvbTHjxP8vwWQ5/7pl/vPt6L2+P8s/3xxyNNTQK9g9gYisJp0KjxxDTHqVodgg12Ll7Q4NpuMGDF2iRO9etYPH5CchGsSd0yNG62Ty+W4XUhjNvJsN2CxjgR9nc3m6G/NauB/ZodazxI+4y+nEr1X7a0uDKjgCPaAMzzB9FRx2WXFhltode7t8k3lePL/pz66bmMjgdpdkaZphrGhob94RrxJXKM2LUw+Ip5hLS4APGl13m0sXbKB1HMLOqYc1GSd0x1GiePy5Ti9NXGK2IqjOINp3cpB+Cdmtv15/L4qLEU7gTbxXEDVzlep0gWgi+/111Uybx6UKjjb+h4Rq7nwTMFU8cWi/1VurRtw8hw84WfTcA+ba+4jd6LcZTYunEEXVVrZF9xV+q0TE2VZpGcjiPgtbVLTi0KtiGw6Z1+gVmnAuqeJM0z+WPn9Exm6U+q6Hm/6hanZfstVxjq5p6Mc2Tzdm+g9ViVneM8IHvAXs/7PNlHD4JhIh9Ymq7jD/ZB/lDfVdZE2tdsv8G4jc+kf94HzXl+1hGKI/8AXTPuaF7Pi8CKtN1N/suEH4gjoYPkvHNvMLcfVadWNY09RH0UynDN7V273fmjyaPqVXx1Qik88gB1Kt5gGgb4k+ZP9FU2oJ7pn4nyejLrlO2qv4WjlAA3AD0EKEn9+8/gpge4n6K3RpREnqsxta2JfwzDyawAe8rPe9FXtk1AKTBIHhaDdo3gnUidT6q24XuIsTuk8JjzVbCuysaCSIDRq4cJtpx9E81p4bxu574vvWMiOTxYk4s31j/SAudxB/ds6v8AiF0dGHUMQ7eXVD74XO41sUqfV/xC9/h/T/dOXk6bXYbFtp1ahcdWQPNwXc09uMtJmDOUTdee9kcE2o9+dxAAbpEm/NdXT2HSc7KK9QTulhPkIlcfPPx9ph01sf2lp1agc0ZHWBBM+isUNvjI+m5wBiRPLcCVknsTTOlWtPHwnT+WypY3s0AcoqVbfw68NFw9cL9ddpauLFR4a0zJ3cSYV3beLbSGQWDWgAc9/vJWCzY7mkk1qgiC2A1vmbaqrV2ZmJc6s9x5x9FuePGfWbWw9suJmbu8vESfcQreDNo8lRw5Np4nykNKlo1soHEHXzXLJ2nMLiXSYB05/QHmsnEUPE4yDYEEaEg6DyK2XVDuHn8fESqGKpeIE85md8CZi51XScM6iwcMC0Gb/rVU6zWtcHTO47lewTpYOIkHyUWJpcR16LezUU67IJieShpP9oHQtd6iD8yp850O6QfJI2hmdG8gx1y2+C3EXOzOy/tWKpUtQS3PyYwS6fIL3oRusOHDkuE/ZXsIMouxLh46hLW8mNN/V3/Fd0qi73a8l7e7Oc3aFVxaQ2q2mWnUOysIPnmXswpLzP8AaU/NjKVPc2jP+pxn/iFcpw5zLdcTiLG2thpwUBbnxEH/AC6YHm8yfdCuNoTUHvVPAuzd4/8AG9x8hYfBceXVtsrgAyJGU/Nc3S/w0WmrVbPMF2Yx5ALUxlXLRe7fkIHU2Cp08PAoM4ON+GVsT71nHha1GsJ0E2O4fK+/equIMMc+/haedwLCeF1cdTsTbS5MSADlgu8J15rN27Uy4Wofy8Iv0M8vRZ/ZGFg2kYCo6buknoXLnto/3VE8e89cy2xU/suQDVhnygrO21RDcPheJpuJ/mcT8IXs8XGX9uOfX9L/AGMpjLUJYHXaL5eB0B6rscHtFrf8stA4PY33WlYPY+iBhp4lx98R7lu0KQBm8N4b3HcOa5eS7zpJxG1S2xTcMpe5szJOlxymbLM2jj85ltZv/wCY0ExwUDqMGBfL7WsZjuHQJtV9j09WneOa43GOm2Xii8yc7CP4XC3kSoBQfEkiIN8rty08RiDlcc1xkiOBJvHQXUWIxp8dzljSTv8Aj/Rb+aTgtGnad06/ythQVacHXj77rRoNHdSDYtmehy/FvvWU4zVI/h9YK5SbdZVgVRPW34elwJPqEV4IvA4C4Pob850UeHsY3i0XkjoCPiEtYEiBzt4RxvlGlt/vXThCYCzi3iJHzUp5qiKuVzH84Pn/AN+5aFelDtRpaFRnPs+dzh7xY/JRh5DgfwuafRwn3EqfGCxPAg+tj8R6JuzKYfXpNMw97Gnjlccp9xXSI902LhO6w9JkaMb6nxH3kq4nupxbhb0t9EmVVG7C4/8AaLslrqQr6Pp+GeLH7vIwfVCF6cpNPJh28scSKdV83awx1Jj5qvgaeVjQPwhCF5MnsLtU/umj8T2g9NVK1k1qQ/K/Xm5gQhYF/Esy+0TJjg+wne4AjfxWD2wdGEcOnxEpULOP5p/Jeq4nD7SeGxYgeqgxuLNQtncIA4BCF9L1ku3l3dO27NM/sjI3n51JXRUG5WyIkENbwDiJLj5CyRC8GXd/l1nRtalZxaY7sgNneZ8RPEm/koKrN4tIDgOE6jpKELFajNxHsP8AL0vb1UGM1d5gIQtREOE2uWYd7fwF8HkXAkes+qxcNthxxDbauAKEL0Y4zlN3h0JcC4zytHEdZ85Vlwlma8dSPc2PfKELyR6Kz6l2OHCCtHCVi+i1xAkW6xvSIXaThmI3CQRxBB6EJ/ZbCd7isOzQmrTk8mkOPwjzQhXFK9/e1NyBCFqo/9k="/>
          <p:cNvSpPr>
            <a:spLocks noChangeAspect="1" noChangeArrowheads="1"/>
          </p:cNvSpPr>
          <p:nvPr/>
        </p:nvSpPr>
        <p:spPr bwMode="auto">
          <a:xfrm>
            <a:off x="368300" y="-814388"/>
            <a:ext cx="1952625" cy="23431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0" name="Picture 12" descr="http://www.china-consult.com.au/wp-content/uploads/2010/09/confucius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1676400"/>
            <a:ext cx="3639531" cy="4355306"/>
          </a:xfrm>
          <a:prstGeom prst="rect">
            <a:avLst/>
          </a:prstGeom>
          <a:noFill/>
          <a:extLst>
            <a:ext uri="{909E8E84-426E-40DD-AFC4-6F175D3DCCD1}">
              <a14:hiddenFill xmlns:a14="http://schemas.microsoft.com/office/drawing/2010/main" xmlns="">
                <a:solidFill>
                  <a:srgbClr val="FFFFFF"/>
                </a:solidFill>
              </a14:hiddenFill>
            </a:ext>
          </a:extLst>
        </p:spPr>
      </p:pic>
      <p:pic>
        <p:nvPicPr>
          <p:cNvPr id="7182" name="Picture 14" descr="http://filipspagnoli.files.wordpress.com/2008/08/chin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900" y="1876424"/>
            <a:ext cx="2476500" cy="1981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0296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sz="quarter" idx="1"/>
          </p:nvPr>
        </p:nvSpPr>
        <p:spPr>
          <a:xfrm>
            <a:off x="301752" y="1527048"/>
            <a:ext cx="8503920" cy="4572000"/>
          </a:xfrm>
        </p:spPr>
        <p:txBody>
          <a:bodyPr>
            <a:normAutofit lnSpcReduction="10000"/>
          </a:bodyPr>
          <a:lstStyle/>
          <a:p>
            <a:pPr lvl="1"/>
            <a:r>
              <a:rPr lang="en-US" b="1" dirty="0"/>
              <a:t>Confucianism</a:t>
            </a:r>
            <a:r>
              <a:rPr lang="en-US" b="1" dirty="0" smtClean="0"/>
              <a:t>, one </a:t>
            </a:r>
            <a:r>
              <a:rPr lang="en-US" b="1" dirty="0"/>
              <a:t>of the three major religion traditions in China</a:t>
            </a:r>
            <a:r>
              <a:rPr lang="en-US" dirty="0"/>
              <a:t>,  is based on the teachings of </a:t>
            </a:r>
            <a:r>
              <a:rPr lang="en-US" dirty="0" err="1"/>
              <a:t>K'ung-fu-tzu</a:t>
            </a:r>
            <a:r>
              <a:rPr lang="en-US" dirty="0"/>
              <a:t> (552-479 </a:t>
            </a:r>
            <a:r>
              <a:rPr lang="en-US" dirty="0" smtClean="0"/>
              <a:t>BC), </a:t>
            </a:r>
            <a:r>
              <a:rPr lang="en-US" dirty="0"/>
              <a:t>known in the west as </a:t>
            </a:r>
            <a:r>
              <a:rPr lang="en-US" b="1" dirty="0"/>
              <a:t>Confucius</a:t>
            </a:r>
            <a:r>
              <a:rPr lang="en-US" dirty="0"/>
              <a:t>.  </a:t>
            </a:r>
            <a:endParaRPr lang="en-US" dirty="0" smtClean="0"/>
          </a:p>
          <a:p>
            <a:pPr lvl="1"/>
            <a:r>
              <a:rPr lang="en-US" dirty="0"/>
              <a:t>Confucianism is the complex system of moral, social, political, and religious teaching built up by Confucius and the ancient Chinese traditions. </a:t>
            </a:r>
            <a:r>
              <a:rPr lang="en-US" b="1" dirty="0"/>
              <a:t>Confucianism goal is making not only the man </a:t>
            </a:r>
            <a:r>
              <a:rPr lang="en-US" b="1" dirty="0" smtClean="0"/>
              <a:t>honorable, </a:t>
            </a:r>
            <a:r>
              <a:rPr lang="en-US" b="1" dirty="0"/>
              <a:t>but also making him the man of learning and of good manners</a:t>
            </a:r>
            <a:r>
              <a:rPr lang="en-US" dirty="0"/>
              <a:t>. The perfect man must combine the qualities of a saint, scholar, and gentleman. Confucianism is a religion whose worship is centered in offerings to the dead. The notion of duty is extended beyond the boundaries of morals and embraces the details of daily life</a:t>
            </a:r>
            <a:r>
              <a:rPr lang="en-US" dirty="0" smtClean="0"/>
              <a:t>. </a:t>
            </a:r>
            <a:r>
              <a:rPr lang="en-US" dirty="0"/>
              <a:t> </a:t>
            </a:r>
            <a:endParaRPr lang="en-US" dirty="0" smtClean="0"/>
          </a:p>
          <a:p>
            <a:pPr lvl="1"/>
            <a:r>
              <a:rPr lang="en-US" dirty="0" smtClean="0"/>
              <a:t> </a:t>
            </a:r>
            <a:r>
              <a:rPr lang="en-US" b="1" dirty="0"/>
              <a:t>Cardinal virtues include </a:t>
            </a:r>
            <a:r>
              <a:rPr lang="en-US" b="1" dirty="0" smtClean="0"/>
              <a:t>Compassion, </a:t>
            </a:r>
            <a:r>
              <a:rPr lang="en-US" b="1" dirty="0"/>
              <a:t>Duty, Manners, Wisdom, and Faithfulness</a:t>
            </a:r>
            <a:r>
              <a:rPr lang="en-US" dirty="0" smtClean="0"/>
              <a:t>.</a:t>
            </a:r>
            <a:endParaRPr lang="en-US" dirty="0"/>
          </a:p>
        </p:txBody>
      </p:sp>
    </p:spTree>
    <p:extLst>
      <p:ext uri="{BB962C8B-B14F-4D97-AF65-F5344CB8AC3E}">
        <p14:creationId xmlns:p14="http://schemas.microsoft.com/office/powerpoint/2010/main" xmlns="" val="1315036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8848" cy="990600"/>
          </a:xfrm>
        </p:spPr>
        <p:txBody>
          <a:bodyPr>
            <a:normAutofit fontScale="90000"/>
          </a:bodyPr>
          <a:lstStyle/>
          <a:p>
            <a:r>
              <a:rPr lang="en-US" sz="3600" dirty="0" smtClean="0"/>
              <a:t>MOST POPULATED AREAS IN THE WORLD</a:t>
            </a:r>
            <a:endParaRPr lang="en-US" sz="3600" dirty="0"/>
          </a:p>
        </p:txBody>
      </p:sp>
      <p:pic>
        <p:nvPicPr>
          <p:cNvPr id="4" name="Picture 2" descr="File:World population.svg">
            <a:hlinkClick r:id="rId2"/>
          </p:cNvPr>
          <p:cNvPicPr>
            <a:picLocks noChangeAspect="1" noChangeArrowheads="1"/>
          </p:cNvPicPr>
          <p:nvPr/>
        </p:nvPicPr>
        <p:blipFill>
          <a:blip r:embed="rId3" cstate="print"/>
          <a:srcRect/>
          <a:stretch>
            <a:fillRect/>
          </a:stretch>
        </p:blipFill>
        <p:spPr bwMode="auto">
          <a:xfrm>
            <a:off x="304800" y="1371600"/>
            <a:ext cx="8118311" cy="3724275"/>
          </a:xfrm>
          <a:prstGeom prst="rect">
            <a:avLst/>
          </a:prstGeom>
          <a:noFill/>
        </p:spPr>
      </p:pic>
      <p:sp>
        <p:nvSpPr>
          <p:cNvPr id="5" name="TextBox 4"/>
          <p:cNvSpPr txBox="1"/>
          <p:nvPr/>
        </p:nvSpPr>
        <p:spPr>
          <a:xfrm>
            <a:off x="304800" y="4876800"/>
            <a:ext cx="8229600" cy="1631216"/>
          </a:xfrm>
          <a:prstGeom prst="rect">
            <a:avLst/>
          </a:prstGeom>
          <a:noFill/>
        </p:spPr>
        <p:txBody>
          <a:bodyPr wrap="square" rtlCol="0">
            <a:spAutoFit/>
          </a:bodyPr>
          <a:lstStyle/>
          <a:p>
            <a:pPr marL="342900" indent="-342900">
              <a:buAutoNum type="arabicPeriod"/>
            </a:pPr>
            <a:r>
              <a:rPr lang="en-US" sz="2000" b="1" dirty="0" smtClean="0">
                <a:solidFill>
                  <a:srgbClr val="FF0000"/>
                </a:solidFill>
              </a:rPr>
              <a:t>East Asia: China, Korea, Japan, and Taiwan</a:t>
            </a:r>
          </a:p>
          <a:p>
            <a:pPr marL="342900" indent="-342900">
              <a:buAutoNum type="arabicPeriod"/>
            </a:pPr>
            <a:r>
              <a:rPr lang="en-US" sz="2000" dirty="0" smtClean="0"/>
              <a:t>South Asia: India, Pakistan, Bangladesh, and Sri Lanka</a:t>
            </a:r>
          </a:p>
          <a:p>
            <a:pPr marL="342900" indent="-342900">
              <a:buAutoNum type="arabicPeriod"/>
            </a:pPr>
            <a:r>
              <a:rPr lang="en-US" sz="2000" dirty="0" smtClean="0"/>
              <a:t>Southeast Asia</a:t>
            </a:r>
          </a:p>
          <a:p>
            <a:pPr marL="342900" indent="-342900">
              <a:buAutoNum type="arabicPeriod"/>
            </a:pPr>
            <a:r>
              <a:rPr lang="en-US" sz="2000" dirty="0" smtClean="0"/>
              <a:t>Europe</a:t>
            </a:r>
          </a:p>
          <a:p>
            <a:pPr marL="342900" indent="-342900">
              <a:buAutoNum type="arabicPeriod"/>
            </a:pPr>
            <a:r>
              <a:rPr lang="en-US" sz="2000" dirty="0" smtClean="0"/>
              <a:t>North America</a:t>
            </a:r>
            <a:endParaRPr lang="en-US" sz="2000" dirty="0"/>
          </a:p>
        </p:txBody>
      </p:sp>
      <p:sp>
        <p:nvSpPr>
          <p:cNvPr id="6" name="Donut 5"/>
          <p:cNvSpPr/>
          <p:nvPr/>
        </p:nvSpPr>
        <p:spPr>
          <a:xfrm>
            <a:off x="5410200" y="2057400"/>
            <a:ext cx="1828800" cy="1371600"/>
          </a:xfrm>
          <a:prstGeom prst="donut">
            <a:avLst>
              <a:gd name="adj" fmla="val 58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r>
              <a:rPr lang="en-US" dirty="0" smtClean="0"/>
              <a:t>OVERPOPULATION</a:t>
            </a:r>
            <a:endParaRPr lang="en-US" dirty="0"/>
          </a:p>
        </p:txBody>
      </p:sp>
      <p:sp>
        <p:nvSpPr>
          <p:cNvPr id="3" name="Content Placeholder 2"/>
          <p:cNvSpPr>
            <a:spLocks noGrp="1"/>
          </p:cNvSpPr>
          <p:nvPr>
            <p:ph sz="quarter" idx="1"/>
          </p:nvPr>
        </p:nvSpPr>
        <p:spPr>
          <a:xfrm>
            <a:off x="304800" y="3962400"/>
            <a:ext cx="8153400" cy="2209800"/>
          </a:xfrm>
        </p:spPr>
        <p:txBody>
          <a:bodyPr>
            <a:normAutofit fontScale="92500" lnSpcReduction="20000"/>
          </a:bodyPr>
          <a:lstStyle/>
          <a:p>
            <a:r>
              <a:rPr lang="en-US" b="1" u="sng" dirty="0" smtClean="0"/>
              <a:t>Overpopulation</a:t>
            </a:r>
            <a:r>
              <a:rPr lang="en-US" dirty="0" smtClean="0"/>
              <a:t> occurs when the number of people in an area is far greater than the country’s available resources.</a:t>
            </a:r>
          </a:p>
          <a:p>
            <a:r>
              <a:rPr lang="en-US" dirty="0" smtClean="0"/>
              <a:t>China is the worlds most overpopulated country</a:t>
            </a:r>
          </a:p>
          <a:p>
            <a:r>
              <a:rPr lang="en-US" dirty="0" smtClean="0"/>
              <a:t>China has tried to set up population controlling policies to control the overpopulation problem</a:t>
            </a:r>
            <a:r>
              <a:rPr lang="en-US" dirty="0" smtClean="0"/>
              <a:t>.</a:t>
            </a:r>
          </a:p>
          <a:p>
            <a:pPr lvl="1"/>
            <a:r>
              <a:rPr lang="en-US" dirty="0" smtClean="0"/>
              <a:t>One Child Policy </a:t>
            </a:r>
          </a:p>
          <a:p>
            <a:pPr lvl="1"/>
            <a:r>
              <a:rPr lang="en-US" dirty="0" smtClean="0"/>
              <a:t>Marriage age</a:t>
            </a:r>
            <a:endParaRPr lang="en-US" dirty="0" smtClean="0"/>
          </a:p>
          <a:p>
            <a:pPr>
              <a:buNone/>
            </a:pPr>
            <a:endParaRPr lang="en-US" dirty="0"/>
          </a:p>
        </p:txBody>
      </p:sp>
      <p:pic>
        <p:nvPicPr>
          <p:cNvPr id="25604" name="Picture 4" descr="http://laogai.org/system/files/u1/onechildbig.jpg"/>
          <p:cNvPicPr>
            <a:picLocks noChangeAspect="1" noChangeArrowheads="1"/>
          </p:cNvPicPr>
          <p:nvPr/>
        </p:nvPicPr>
        <p:blipFill>
          <a:blip r:embed="rId2" cstate="print"/>
          <a:srcRect/>
          <a:stretch>
            <a:fillRect/>
          </a:stretch>
        </p:blipFill>
        <p:spPr bwMode="auto">
          <a:xfrm>
            <a:off x="4572000" y="914400"/>
            <a:ext cx="3867612" cy="2596135"/>
          </a:xfrm>
          <a:prstGeom prst="rect">
            <a:avLst/>
          </a:prstGeom>
          <a:noFill/>
        </p:spPr>
      </p:pic>
      <p:pic>
        <p:nvPicPr>
          <p:cNvPr id="25606" name="Picture 6" descr="http://www.armageddononline.org/images/over-population.jpg"/>
          <p:cNvPicPr>
            <a:picLocks noChangeAspect="1" noChangeArrowheads="1"/>
          </p:cNvPicPr>
          <p:nvPr/>
        </p:nvPicPr>
        <p:blipFill>
          <a:blip r:embed="rId3" cstate="print"/>
          <a:srcRect/>
          <a:stretch>
            <a:fillRect/>
          </a:stretch>
        </p:blipFill>
        <p:spPr bwMode="auto">
          <a:xfrm>
            <a:off x="685800" y="914400"/>
            <a:ext cx="2476500" cy="2667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fontScale="90000"/>
          </a:bodyPr>
          <a:lstStyle/>
          <a:p>
            <a:pPr algn="ctr"/>
            <a:r>
              <a:rPr lang="en-US" dirty="0" smtClean="0"/>
              <a:t>CHINA’S SOLUTION TO OVERPOPULATION</a:t>
            </a:r>
            <a:endParaRPr lang="en-US" dirty="0"/>
          </a:p>
        </p:txBody>
      </p:sp>
      <p:sp>
        <p:nvSpPr>
          <p:cNvPr id="3" name="Content Placeholder 2"/>
          <p:cNvSpPr>
            <a:spLocks noGrp="1"/>
          </p:cNvSpPr>
          <p:nvPr>
            <p:ph sz="quarter" idx="1"/>
          </p:nvPr>
        </p:nvSpPr>
        <p:spPr>
          <a:xfrm>
            <a:off x="228600" y="1828800"/>
            <a:ext cx="8686800" cy="4572000"/>
          </a:xfrm>
        </p:spPr>
        <p:txBody>
          <a:bodyPr>
            <a:normAutofit/>
          </a:bodyPr>
          <a:lstStyle/>
          <a:p>
            <a:pPr>
              <a:buNone/>
            </a:pPr>
            <a:r>
              <a:rPr lang="en-US" dirty="0" smtClean="0"/>
              <a:t>China’s population control policies include:</a:t>
            </a:r>
          </a:p>
          <a:p>
            <a:r>
              <a:rPr lang="en-US" dirty="0" smtClean="0"/>
              <a:t>One child per family policy (1979)</a:t>
            </a:r>
          </a:p>
          <a:p>
            <a:pPr lvl="1"/>
            <a:r>
              <a:rPr lang="en-US" sz="2200" dirty="0" smtClean="0"/>
              <a:t>Families that had more than one child would be taxed an amount equal to 50% of their income or they could lose their job.</a:t>
            </a:r>
          </a:p>
          <a:p>
            <a:pPr lvl="1"/>
            <a:r>
              <a:rPr lang="en-US" sz="2200" dirty="0" smtClean="0"/>
              <a:t>Families would be offered benefits if they agreed to have one child.</a:t>
            </a:r>
          </a:p>
          <a:p>
            <a:r>
              <a:rPr lang="en-US" dirty="0" smtClean="0"/>
              <a:t>In the 1980s, China attempted to change their economy from primarily agriculture to industry.</a:t>
            </a:r>
          </a:p>
          <a:p>
            <a:pPr lvl="1"/>
            <a:r>
              <a:rPr lang="en-US" sz="2200" dirty="0" smtClean="0"/>
              <a:t>The government believed that the economic growth would hinder the population growth.</a:t>
            </a:r>
            <a:endParaRPr lang="en-US" sz="2200" dirty="0" smtClean="0"/>
          </a:p>
          <a:p>
            <a:pPr lvl="1"/>
            <a:endParaRPr lang="en-US" dirty="0" smtClean="0"/>
          </a:p>
          <a:p>
            <a:pPr lvl="1"/>
            <a:endParaRPr lang="en-US" dirty="0" smtClean="0"/>
          </a:p>
          <a:p>
            <a:pPr lvl="8">
              <a:buNone/>
            </a:pPr>
            <a:endParaRPr lang="en-US" dirty="0" smtClean="0"/>
          </a:p>
          <a:p>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sz="6500"/>
              <a:t>Mongolia and Taiwan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7467600" cy="1143000"/>
          </a:xfrm>
        </p:spPr>
        <p:txBody>
          <a:bodyPr>
            <a:normAutofit fontScale="90000"/>
          </a:bodyPr>
          <a:lstStyle/>
          <a:p>
            <a:r>
              <a:rPr lang="en-US" sz="6000" dirty="0"/>
              <a:t>The Mongolian Empire</a:t>
            </a:r>
          </a:p>
        </p:txBody>
      </p:sp>
      <p:sp>
        <p:nvSpPr>
          <p:cNvPr id="5123" name="Rectangle 3"/>
          <p:cNvSpPr>
            <a:spLocks noGrp="1" noChangeArrowheads="1"/>
          </p:cNvSpPr>
          <p:nvPr>
            <p:ph type="body" idx="1"/>
          </p:nvPr>
        </p:nvSpPr>
        <p:spPr/>
        <p:txBody>
          <a:bodyPr/>
          <a:lstStyle/>
          <a:p>
            <a:r>
              <a:rPr lang="en-US" sz="5000" dirty="0"/>
              <a:t>Mongols were nomadic herders for thousands of years</a:t>
            </a:r>
          </a:p>
        </p:txBody>
      </p:sp>
      <p:pic>
        <p:nvPicPr>
          <p:cNvPr id="5124" name="Picture 4" descr="H:\untitled.bmp"/>
          <p:cNvPicPr>
            <a:picLocks noChangeAspect="1" noChangeArrowheads="1"/>
          </p:cNvPicPr>
          <p:nvPr/>
        </p:nvPicPr>
        <p:blipFill>
          <a:blip r:embed="rId2" cstate="print"/>
          <a:srcRect/>
          <a:stretch>
            <a:fillRect/>
          </a:stretch>
        </p:blipFill>
        <p:spPr bwMode="auto">
          <a:xfrm>
            <a:off x="3962400" y="3657600"/>
            <a:ext cx="3810000" cy="2951163"/>
          </a:xfrm>
          <a:prstGeom prst="rect">
            <a:avLst/>
          </a:prstGeom>
          <a:noFill/>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z="6000"/>
              <a:t>The Mongolian Empire</a:t>
            </a:r>
          </a:p>
        </p:txBody>
      </p:sp>
      <p:sp>
        <p:nvSpPr>
          <p:cNvPr id="6147" name="Rectangle 3"/>
          <p:cNvSpPr>
            <a:spLocks noGrp="1" noChangeArrowheads="1"/>
          </p:cNvSpPr>
          <p:nvPr>
            <p:ph type="body" sz="half" idx="1"/>
          </p:nvPr>
        </p:nvSpPr>
        <p:spPr>
          <a:xfrm>
            <a:off x="304800" y="1981200"/>
            <a:ext cx="4800600" cy="4876800"/>
          </a:xfrm>
        </p:spPr>
        <p:txBody>
          <a:bodyPr>
            <a:normAutofit fontScale="92500"/>
          </a:bodyPr>
          <a:lstStyle/>
          <a:p>
            <a:r>
              <a:rPr lang="en-US" sz="4600"/>
              <a:t>Genghis Khan</a:t>
            </a:r>
          </a:p>
          <a:p>
            <a:pPr lvl="1"/>
            <a:r>
              <a:rPr lang="en-US" sz="4600"/>
              <a:t>Conquered all of Central Asia</a:t>
            </a:r>
          </a:p>
          <a:p>
            <a:pPr lvl="1"/>
            <a:r>
              <a:rPr lang="en-US" sz="4600"/>
              <a:t>Began conquest of China</a:t>
            </a:r>
          </a:p>
          <a:p>
            <a:pPr lvl="1"/>
            <a:r>
              <a:rPr lang="en-US" sz="4600"/>
              <a:t>Died in 1227</a:t>
            </a:r>
          </a:p>
        </p:txBody>
      </p:sp>
      <p:pic>
        <p:nvPicPr>
          <p:cNvPr id="6150" name="Picture 6" descr="H:\untitled.bmp"/>
          <p:cNvPicPr>
            <a:picLocks noGrp="1" noChangeAspect="1" noChangeArrowheads="1"/>
          </p:cNvPicPr>
          <p:nvPr>
            <p:ph type="clipArt" sz="half" idx="2"/>
          </p:nvPr>
        </p:nvPicPr>
        <p:blipFill>
          <a:blip r:embed="rId2" cstate="print"/>
          <a:srcRect/>
          <a:stretch>
            <a:fillRect/>
          </a:stretch>
        </p:blipFill>
        <p:spPr>
          <a:xfrm>
            <a:off x="5791200" y="1981200"/>
            <a:ext cx="2571750" cy="4114800"/>
          </a:xfrm>
          <a:noFill/>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457200" y="762000"/>
            <a:ext cx="7467600" cy="1143000"/>
          </a:xfrm>
        </p:spPr>
        <p:txBody>
          <a:bodyPr>
            <a:normAutofit fontScale="90000"/>
          </a:bodyPr>
          <a:lstStyle/>
          <a:p>
            <a:r>
              <a:rPr lang="en-US" sz="6000" dirty="0"/>
              <a:t>The Mongolian Empire</a:t>
            </a:r>
          </a:p>
        </p:txBody>
      </p:sp>
      <p:sp>
        <p:nvSpPr>
          <p:cNvPr id="1027" name="Rectangle 3"/>
          <p:cNvSpPr>
            <a:spLocks noGrp="1" noChangeArrowheads="1"/>
          </p:cNvSpPr>
          <p:nvPr>
            <p:ph type="body" idx="1"/>
          </p:nvPr>
        </p:nvSpPr>
        <p:spPr>
          <a:xfrm>
            <a:off x="457200" y="1984248"/>
            <a:ext cx="7467600" cy="4873752"/>
          </a:xfrm>
        </p:spPr>
        <p:txBody>
          <a:bodyPr/>
          <a:lstStyle/>
          <a:p>
            <a:r>
              <a:rPr lang="en-US" sz="5000" dirty="0" err="1"/>
              <a:t>Ogadai</a:t>
            </a:r>
            <a:endParaRPr lang="en-US" sz="5000" dirty="0"/>
          </a:p>
          <a:p>
            <a:pPr lvl="1"/>
            <a:r>
              <a:rPr lang="en-US" sz="5000" dirty="0"/>
              <a:t>Succeeded Genghis Khan</a:t>
            </a:r>
          </a:p>
          <a:p>
            <a:pPr lvl="1"/>
            <a:r>
              <a:rPr lang="en-US" sz="5000" dirty="0"/>
              <a:t>Continued conquest and expansion</a:t>
            </a:r>
          </a:p>
          <a:p>
            <a:pPr lvl="1"/>
            <a:endParaRPr lang="en-US" sz="50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untitle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Rot="1" noChangeArrowheads="1"/>
          </p:cNvSpPr>
          <p:nvPr>
            <p:ph type="title"/>
          </p:nvPr>
        </p:nvSpPr>
        <p:spPr/>
        <p:txBody>
          <a:bodyPr/>
          <a:lstStyle/>
          <a:p>
            <a:r>
              <a:rPr lang="en-US"/>
              <a:t>Natural Borders and Landforms</a:t>
            </a:r>
          </a:p>
        </p:txBody>
      </p:sp>
      <p:sp>
        <p:nvSpPr>
          <p:cNvPr id="8195" name="Rectangle 1027"/>
          <p:cNvSpPr>
            <a:spLocks noGrp="1" noRot="1" noChangeArrowheads="1"/>
          </p:cNvSpPr>
          <p:nvPr>
            <p:ph type="body" sz="half" idx="1"/>
          </p:nvPr>
        </p:nvSpPr>
        <p:spPr>
          <a:xfrm>
            <a:off x="-533400" y="1447800"/>
            <a:ext cx="4191000" cy="5410200"/>
          </a:xfrm>
        </p:spPr>
        <p:txBody>
          <a:bodyPr>
            <a:noAutofit/>
          </a:bodyPr>
          <a:lstStyle/>
          <a:p>
            <a:pPr lvl="2"/>
            <a:r>
              <a:rPr lang="en-US" sz="2000" dirty="0"/>
              <a:t>The Gobi desert in northern China separates the country from its neighbors.</a:t>
            </a:r>
          </a:p>
          <a:p>
            <a:pPr lvl="2"/>
            <a:r>
              <a:rPr lang="en-US" sz="2000" dirty="0"/>
              <a:t>Eastern China has low-lying plains which form one of the largest farming regions.</a:t>
            </a:r>
          </a:p>
          <a:p>
            <a:pPr lvl="2"/>
            <a:r>
              <a:rPr lang="en-US" sz="2000" dirty="0"/>
              <a:t>The Pacific Ocean makes up the eastern border.</a:t>
            </a:r>
          </a:p>
          <a:p>
            <a:pPr lvl="2"/>
            <a:r>
              <a:rPr lang="en-US" sz="2000" dirty="0"/>
              <a:t>Rugged mountains make up western China.</a:t>
            </a:r>
          </a:p>
          <a:p>
            <a:pPr lvl="2"/>
            <a:r>
              <a:rPr lang="en-US" sz="2000" dirty="0"/>
              <a:t>Qinling Shandi, an important mountain range, separates N. China from S. China	</a:t>
            </a:r>
          </a:p>
        </p:txBody>
      </p:sp>
      <p:pic>
        <p:nvPicPr>
          <p:cNvPr id="8198" name="Picture 1030" descr="china_mountains"/>
          <p:cNvPicPr>
            <a:picLocks noChangeAspect="1" noChangeArrowheads="1"/>
          </p:cNvPicPr>
          <p:nvPr/>
        </p:nvPicPr>
        <p:blipFill>
          <a:blip r:embed="rId2" cstate="print"/>
          <a:srcRect/>
          <a:stretch>
            <a:fillRect/>
          </a:stretch>
        </p:blipFill>
        <p:spPr bwMode="auto">
          <a:xfrm>
            <a:off x="3810984" y="1600200"/>
            <a:ext cx="5104416" cy="383381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762000"/>
            <a:ext cx="7467600" cy="1143000"/>
          </a:xfrm>
        </p:spPr>
        <p:txBody>
          <a:bodyPr>
            <a:normAutofit fontScale="90000"/>
          </a:bodyPr>
          <a:lstStyle/>
          <a:p>
            <a:r>
              <a:rPr lang="en-US" sz="6000" dirty="0"/>
              <a:t>The Mongolian Empire</a:t>
            </a:r>
          </a:p>
        </p:txBody>
      </p:sp>
      <p:sp>
        <p:nvSpPr>
          <p:cNvPr id="8195" name="Rectangle 3"/>
          <p:cNvSpPr>
            <a:spLocks noGrp="1" noChangeArrowheads="1"/>
          </p:cNvSpPr>
          <p:nvPr>
            <p:ph type="body" idx="1"/>
          </p:nvPr>
        </p:nvSpPr>
        <p:spPr>
          <a:xfrm>
            <a:off x="685800" y="1981200"/>
            <a:ext cx="8229600" cy="4572000"/>
          </a:xfrm>
        </p:spPr>
        <p:txBody>
          <a:bodyPr/>
          <a:lstStyle/>
          <a:p>
            <a:r>
              <a:rPr lang="en-US" sz="5000" dirty="0"/>
              <a:t>Broke up in 1300s</a:t>
            </a:r>
          </a:p>
          <a:p>
            <a:r>
              <a:rPr lang="en-US" sz="5000" dirty="0"/>
              <a:t>China gained control of Mongolia in 17</a:t>
            </a:r>
            <a:r>
              <a:rPr lang="en-US" sz="5000" baseline="30000" dirty="0"/>
              <a:t>th</a:t>
            </a:r>
            <a:r>
              <a:rPr lang="en-US" sz="5000" dirty="0"/>
              <a:t> century</a:t>
            </a:r>
          </a:p>
          <a:p>
            <a:r>
              <a:rPr lang="en-US" sz="5000" dirty="0"/>
              <a:t>Mongolia achieved independence in 1911</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6000"/>
              <a:t>Mongolia</a:t>
            </a:r>
          </a:p>
        </p:txBody>
      </p:sp>
      <p:sp>
        <p:nvSpPr>
          <p:cNvPr id="9219" name="Rectangle 3"/>
          <p:cNvSpPr>
            <a:spLocks noGrp="1" noChangeArrowheads="1"/>
          </p:cNvSpPr>
          <p:nvPr>
            <p:ph type="body" idx="1"/>
          </p:nvPr>
        </p:nvSpPr>
        <p:spPr>
          <a:xfrm>
            <a:off x="685800" y="1981200"/>
            <a:ext cx="7924800" cy="4419600"/>
          </a:xfrm>
        </p:spPr>
        <p:txBody>
          <a:bodyPr>
            <a:normAutofit fontScale="92500"/>
          </a:bodyPr>
          <a:lstStyle/>
          <a:p>
            <a:r>
              <a:rPr lang="en-US" sz="4400"/>
              <a:t>Became the Mongolian People’s Republic in 1924</a:t>
            </a:r>
          </a:p>
          <a:p>
            <a:r>
              <a:rPr lang="en-US" sz="4400"/>
              <a:t>Communists ruled until 1989</a:t>
            </a:r>
          </a:p>
          <a:p>
            <a:r>
              <a:rPr lang="en-US" sz="4400"/>
              <a:t>Moved toward political democracy and free enterprise economy</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6000"/>
              <a:t>Mongolia</a:t>
            </a:r>
          </a:p>
        </p:txBody>
      </p:sp>
      <p:sp>
        <p:nvSpPr>
          <p:cNvPr id="10243" name="Rectangle 3"/>
          <p:cNvSpPr>
            <a:spLocks noGrp="1" noChangeArrowheads="1"/>
          </p:cNvSpPr>
          <p:nvPr>
            <p:ph type="body" idx="1"/>
          </p:nvPr>
        </p:nvSpPr>
        <p:spPr/>
        <p:txBody>
          <a:bodyPr/>
          <a:lstStyle/>
          <a:p>
            <a:r>
              <a:rPr lang="en-US" sz="4800"/>
              <a:t>Culture</a:t>
            </a:r>
          </a:p>
          <a:p>
            <a:pPr lvl="1"/>
            <a:r>
              <a:rPr lang="en-US" sz="4800"/>
              <a:t>Has ruled and been ruled by China</a:t>
            </a:r>
          </a:p>
          <a:p>
            <a:pPr lvl="1"/>
            <a:r>
              <a:rPr lang="en-US" sz="4800"/>
              <a:t>Adopted many aspects of Chinese culture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6000"/>
              <a:t>Mongolia</a:t>
            </a:r>
          </a:p>
        </p:txBody>
      </p:sp>
      <p:sp>
        <p:nvSpPr>
          <p:cNvPr id="12291" name="Rectangle 3"/>
          <p:cNvSpPr>
            <a:spLocks noGrp="1" noChangeArrowheads="1"/>
          </p:cNvSpPr>
          <p:nvPr>
            <p:ph type="body" idx="1"/>
          </p:nvPr>
        </p:nvSpPr>
        <p:spPr/>
        <p:txBody>
          <a:bodyPr/>
          <a:lstStyle/>
          <a:p>
            <a:r>
              <a:rPr lang="en-US" sz="4600"/>
              <a:t>Economy</a:t>
            </a:r>
          </a:p>
          <a:p>
            <a:pPr lvl="1"/>
            <a:r>
              <a:rPr lang="en-US" sz="4600"/>
              <a:t>Large deposits of coal and petroleum</a:t>
            </a:r>
          </a:p>
          <a:p>
            <a:pPr lvl="2"/>
            <a:r>
              <a:rPr lang="en-US" sz="4600"/>
              <a:t>Used in manufacturing and construction</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609600"/>
            <a:ext cx="7467600" cy="1143000"/>
          </a:xfrm>
        </p:spPr>
        <p:txBody>
          <a:bodyPr>
            <a:normAutofit fontScale="90000"/>
          </a:bodyPr>
          <a:lstStyle/>
          <a:p>
            <a:r>
              <a:rPr lang="en-US" sz="6000" dirty="0"/>
              <a:t>Taiwan’s Link to China</a:t>
            </a:r>
          </a:p>
        </p:txBody>
      </p:sp>
      <p:sp>
        <p:nvSpPr>
          <p:cNvPr id="13315" name="Rectangle 3"/>
          <p:cNvSpPr>
            <a:spLocks noGrp="1" noChangeArrowheads="1"/>
          </p:cNvSpPr>
          <p:nvPr>
            <p:ph type="body" idx="1"/>
          </p:nvPr>
        </p:nvSpPr>
        <p:spPr/>
        <p:txBody>
          <a:bodyPr>
            <a:normAutofit lnSpcReduction="10000"/>
          </a:bodyPr>
          <a:lstStyle/>
          <a:p>
            <a:r>
              <a:rPr lang="en-US" sz="4800" dirty="0"/>
              <a:t>Many migrations from southern China, southeast Asia, Malay and Polynesia</a:t>
            </a:r>
          </a:p>
          <a:p>
            <a:r>
              <a:rPr lang="en-US" sz="4800" dirty="0"/>
              <a:t>Manchu Dynasty conquered Taiwan in 1683</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untitled.bmp"/>
          <p:cNvPicPr>
            <a:picLocks noChangeAspect="1" noChangeArrowheads="1"/>
          </p:cNvPicPr>
          <p:nvPr/>
        </p:nvPicPr>
        <p:blipFill>
          <a:blip r:embed="rId2" cstate="print"/>
          <a:srcRect/>
          <a:stretch>
            <a:fillRect/>
          </a:stretch>
        </p:blipFill>
        <p:spPr bwMode="auto">
          <a:xfrm>
            <a:off x="0" y="30163"/>
            <a:ext cx="9144000" cy="6827837"/>
          </a:xfrm>
          <a:prstGeom prst="rect">
            <a:avLst/>
          </a:prstGeom>
          <a:noFill/>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838200"/>
            <a:ext cx="7467600" cy="1143000"/>
          </a:xfrm>
        </p:spPr>
        <p:txBody>
          <a:bodyPr>
            <a:normAutofit fontScale="90000"/>
          </a:bodyPr>
          <a:lstStyle/>
          <a:p>
            <a:r>
              <a:rPr lang="en-US" sz="6000" dirty="0"/>
              <a:t>Taiwan’s Link to China</a:t>
            </a:r>
          </a:p>
        </p:txBody>
      </p:sp>
      <p:sp>
        <p:nvSpPr>
          <p:cNvPr id="14339" name="Rectangle 3"/>
          <p:cNvSpPr>
            <a:spLocks noGrp="1" noChangeArrowheads="1"/>
          </p:cNvSpPr>
          <p:nvPr>
            <p:ph type="body" idx="1"/>
          </p:nvPr>
        </p:nvSpPr>
        <p:spPr>
          <a:xfrm>
            <a:off x="685800" y="1981200"/>
            <a:ext cx="7924800" cy="4648200"/>
          </a:xfrm>
        </p:spPr>
        <p:txBody>
          <a:bodyPr>
            <a:normAutofit lnSpcReduction="10000"/>
          </a:bodyPr>
          <a:lstStyle/>
          <a:p>
            <a:r>
              <a:rPr lang="en-US" sz="4400" dirty="0"/>
              <a:t>Japanese seized Taiwan after winning a war with China in 1895</a:t>
            </a:r>
          </a:p>
          <a:p>
            <a:r>
              <a:rPr lang="en-US" sz="4400" dirty="0"/>
              <a:t>Chinese Nationalists took control as part of their fight with the Communists after WWII</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0"/>
            <a:ext cx="7467600" cy="1143000"/>
          </a:xfrm>
        </p:spPr>
        <p:txBody>
          <a:bodyPr>
            <a:normAutofit fontScale="90000"/>
          </a:bodyPr>
          <a:lstStyle/>
          <a:p>
            <a:r>
              <a:rPr lang="en-US" sz="6000" dirty="0"/>
              <a:t>Taiwan’s Link to China</a:t>
            </a:r>
          </a:p>
        </p:txBody>
      </p:sp>
      <p:sp>
        <p:nvSpPr>
          <p:cNvPr id="15363" name="Rectangle 3"/>
          <p:cNvSpPr>
            <a:spLocks noGrp="1" noChangeArrowheads="1"/>
          </p:cNvSpPr>
          <p:nvPr>
            <p:ph type="body" idx="1"/>
          </p:nvPr>
        </p:nvSpPr>
        <p:spPr>
          <a:xfrm>
            <a:off x="685800" y="1981200"/>
            <a:ext cx="8077200" cy="4572000"/>
          </a:xfrm>
        </p:spPr>
        <p:txBody>
          <a:bodyPr/>
          <a:lstStyle/>
          <a:p>
            <a:pPr>
              <a:lnSpc>
                <a:spcPct val="90000"/>
              </a:lnSpc>
            </a:pPr>
            <a:r>
              <a:rPr lang="en-US" sz="4200" dirty="0"/>
              <a:t>Nationalists lost to Communists in 1949</a:t>
            </a:r>
          </a:p>
          <a:p>
            <a:pPr lvl="1">
              <a:lnSpc>
                <a:spcPct val="90000"/>
              </a:lnSpc>
            </a:pPr>
            <a:r>
              <a:rPr lang="en-US" sz="4200" dirty="0"/>
              <a:t>Moved their </a:t>
            </a:r>
            <a:r>
              <a:rPr lang="en-US" sz="4200" dirty="0" err="1"/>
              <a:t>gvt</a:t>
            </a:r>
            <a:r>
              <a:rPr lang="en-US" sz="4200" dirty="0"/>
              <a:t> to Taiwan</a:t>
            </a:r>
          </a:p>
          <a:p>
            <a:pPr lvl="1">
              <a:lnSpc>
                <a:spcPct val="90000"/>
              </a:lnSpc>
            </a:pPr>
            <a:r>
              <a:rPr lang="en-US" sz="4200" dirty="0"/>
              <a:t>Est. Republic of China</a:t>
            </a:r>
          </a:p>
          <a:p>
            <a:pPr lvl="1">
              <a:lnSpc>
                <a:spcPct val="90000"/>
              </a:lnSpc>
            </a:pPr>
            <a:r>
              <a:rPr lang="en-US" sz="4200" dirty="0"/>
              <a:t>People’s Republic of China never recognized Taiwan as a separate country</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6000"/>
              <a:t>Taiwan</a:t>
            </a:r>
          </a:p>
        </p:txBody>
      </p:sp>
      <p:sp>
        <p:nvSpPr>
          <p:cNvPr id="17411" name="Rectangle 3"/>
          <p:cNvSpPr>
            <a:spLocks noGrp="1" noChangeArrowheads="1"/>
          </p:cNvSpPr>
          <p:nvPr>
            <p:ph type="body" idx="1"/>
          </p:nvPr>
        </p:nvSpPr>
        <p:spPr/>
        <p:txBody>
          <a:bodyPr/>
          <a:lstStyle/>
          <a:p>
            <a:r>
              <a:rPr lang="en-US" sz="4600"/>
              <a:t>Culture</a:t>
            </a:r>
          </a:p>
          <a:p>
            <a:pPr lvl="1"/>
            <a:r>
              <a:rPr lang="en-US" sz="4600"/>
              <a:t>Chinese</a:t>
            </a:r>
          </a:p>
          <a:p>
            <a:pPr lvl="1"/>
            <a:r>
              <a:rPr lang="en-US" sz="4600"/>
              <a:t>90% practice mix of Buddhism, Confucianism, and Taoism</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untitled.bmp"/>
          <p:cNvPicPr>
            <a:picLocks noChangeAspect="1" noChangeArrowheads="1"/>
          </p:cNvPicPr>
          <p:nvPr/>
        </p:nvPicPr>
        <p:blipFill>
          <a:blip r:embed="rId2" cstate="print"/>
          <a:srcRect/>
          <a:stretch>
            <a:fillRect/>
          </a:stretch>
        </p:blipFill>
        <p:spPr bwMode="auto">
          <a:xfrm>
            <a:off x="2133600" y="0"/>
            <a:ext cx="5143500" cy="685800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6172200" y="228600"/>
            <a:ext cx="2362200" cy="655638"/>
          </a:xfrm>
        </p:spPr>
        <p:txBody>
          <a:bodyPr/>
          <a:lstStyle/>
          <a:p>
            <a:pPr eaLnBrk="1" hangingPunct="1">
              <a:defRPr/>
            </a:pPr>
            <a:r>
              <a:rPr lang="en-US" dirty="0" smtClean="0"/>
              <a:t>Mountains</a:t>
            </a:r>
          </a:p>
        </p:txBody>
      </p:sp>
      <p:sp>
        <p:nvSpPr>
          <p:cNvPr id="29699" name="Rectangle 3"/>
          <p:cNvSpPr>
            <a:spLocks noGrp="1" noRot="1" noChangeArrowheads="1"/>
          </p:cNvSpPr>
          <p:nvPr>
            <p:ph type="body" idx="1"/>
          </p:nvPr>
        </p:nvSpPr>
        <p:spPr>
          <a:xfrm>
            <a:off x="0" y="1066800"/>
            <a:ext cx="3733800" cy="6248400"/>
          </a:xfrm>
        </p:spPr>
        <p:txBody>
          <a:bodyPr>
            <a:normAutofit/>
          </a:bodyPr>
          <a:lstStyle/>
          <a:p>
            <a:pPr eaLnBrk="1" hangingPunct="1">
              <a:lnSpc>
                <a:spcPct val="80000"/>
              </a:lnSpc>
              <a:defRPr/>
            </a:pPr>
            <a:r>
              <a:rPr lang="en-US" sz="2400" dirty="0" smtClean="0"/>
              <a:t>China is a mountainous country.</a:t>
            </a:r>
          </a:p>
          <a:p>
            <a:pPr eaLnBrk="1" hangingPunct="1">
              <a:lnSpc>
                <a:spcPct val="80000"/>
              </a:lnSpc>
              <a:defRPr/>
            </a:pPr>
            <a:r>
              <a:rPr lang="en-US" sz="2400" dirty="0" smtClean="0"/>
              <a:t>Two-thirds of its total land area covered by mountains, hills and plateaus. </a:t>
            </a:r>
          </a:p>
          <a:p>
            <a:pPr eaLnBrk="1" hangingPunct="1">
              <a:lnSpc>
                <a:spcPct val="80000"/>
              </a:lnSpc>
              <a:defRPr/>
            </a:pPr>
            <a:r>
              <a:rPr lang="en-US" sz="2400" dirty="0" smtClean="0"/>
              <a:t>Out of the world's twelve high peaks of more than 8,000 meters, seven are located in China. </a:t>
            </a:r>
          </a:p>
          <a:p>
            <a:pPr eaLnBrk="1" hangingPunct="1">
              <a:lnSpc>
                <a:spcPct val="80000"/>
              </a:lnSpc>
              <a:defRPr/>
            </a:pPr>
            <a:r>
              <a:rPr lang="en-US" sz="2400" dirty="0" smtClean="0"/>
              <a:t>The Highest peak in the world, Mount Everest (8,828m) stands on the border between China and Nepal. </a:t>
            </a:r>
          </a:p>
          <a:p>
            <a:pPr eaLnBrk="1" hangingPunct="1">
              <a:lnSpc>
                <a:spcPct val="80000"/>
              </a:lnSpc>
              <a:buNone/>
              <a:defRPr/>
            </a:pPr>
            <a:endParaRPr lang="en-US" sz="2400" dirty="0" smtClean="0"/>
          </a:p>
          <a:p>
            <a:pPr eaLnBrk="1" hangingPunct="1">
              <a:lnSpc>
                <a:spcPct val="80000"/>
              </a:lnSpc>
              <a:defRPr/>
            </a:pPr>
            <a:endParaRPr lang="en-US" sz="2400" dirty="0" smtClean="0"/>
          </a:p>
        </p:txBody>
      </p:sp>
      <p:pic>
        <p:nvPicPr>
          <p:cNvPr id="4" name="Picture 3" descr="mt everest.jpg"/>
          <p:cNvPicPr>
            <a:picLocks noChangeAspect="1"/>
          </p:cNvPicPr>
          <p:nvPr/>
        </p:nvPicPr>
        <p:blipFill>
          <a:blip r:embed="rId2" cstate="print"/>
          <a:stretch>
            <a:fillRect/>
          </a:stretch>
        </p:blipFill>
        <p:spPr>
          <a:xfrm>
            <a:off x="3475870" y="2590800"/>
            <a:ext cx="5668130" cy="4267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6000"/>
              <a:t>Taiwan</a:t>
            </a:r>
          </a:p>
        </p:txBody>
      </p:sp>
      <p:sp>
        <p:nvSpPr>
          <p:cNvPr id="19459" name="Rectangle 3"/>
          <p:cNvSpPr>
            <a:spLocks noGrp="1" noChangeArrowheads="1"/>
          </p:cNvSpPr>
          <p:nvPr>
            <p:ph type="body" idx="1"/>
          </p:nvPr>
        </p:nvSpPr>
        <p:spPr>
          <a:xfrm>
            <a:off x="457200" y="1295400"/>
            <a:ext cx="8001000" cy="4419600"/>
          </a:xfrm>
        </p:spPr>
        <p:txBody>
          <a:bodyPr/>
          <a:lstStyle/>
          <a:p>
            <a:pPr>
              <a:lnSpc>
                <a:spcPct val="90000"/>
              </a:lnSpc>
            </a:pPr>
            <a:r>
              <a:rPr lang="en-US" sz="4600" dirty="0"/>
              <a:t>Economy</a:t>
            </a:r>
          </a:p>
          <a:p>
            <a:pPr lvl="1">
              <a:lnSpc>
                <a:spcPct val="90000"/>
              </a:lnSpc>
            </a:pPr>
            <a:r>
              <a:rPr lang="en-US" sz="4600" dirty="0"/>
              <a:t>One of world’s most successful economies</a:t>
            </a:r>
          </a:p>
          <a:p>
            <a:pPr lvl="1">
              <a:lnSpc>
                <a:spcPct val="90000"/>
              </a:lnSpc>
            </a:pPr>
            <a:r>
              <a:rPr lang="en-US" sz="4600" dirty="0"/>
              <a:t>Strong manufacturing industries</a:t>
            </a:r>
          </a:p>
          <a:p>
            <a:pPr lvl="1">
              <a:lnSpc>
                <a:spcPct val="90000"/>
              </a:lnSpc>
            </a:pPr>
            <a:r>
              <a:rPr lang="en-US" sz="4600" dirty="0"/>
              <a:t>Good trade</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6000"/>
              <a:t>Taiwan</a:t>
            </a:r>
          </a:p>
        </p:txBody>
      </p:sp>
      <p:sp>
        <p:nvSpPr>
          <p:cNvPr id="20483" name="Rectangle 3"/>
          <p:cNvSpPr>
            <a:spLocks noGrp="1" noChangeArrowheads="1"/>
          </p:cNvSpPr>
          <p:nvPr>
            <p:ph type="body" idx="1"/>
          </p:nvPr>
        </p:nvSpPr>
        <p:spPr>
          <a:xfrm>
            <a:off x="685800" y="1981200"/>
            <a:ext cx="8001000" cy="4495800"/>
          </a:xfrm>
        </p:spPr>
        <p:txBody>
          <a:bodyPr>
            <a:normAutofit fontScale="92500"/>
          </a:bodyPr>
          <a:lstStyle/>
          <a:p>
            <a:r>
              <a:rPr lang="en-US" sz="4500"/>
              <a:t>Economy</a:t>
            </a:r>
          </a:p>
          <a:p>
            <a:pPr lvl="1"/>
            <a:r>
              <a:rPr lang="en-US" sz="4500"/>
              <a:t>Known as an </a:t>
            </a:r>
            <a:r>
              <a:rPr lang="en-US" sz="4500" u="sng"/>
              <a:t>economic tiger</a:t>
            </a:r>
            <a:r>
              <a:rPr lang="en-US" sz="4500"/>
              <a:t>, a nation that has rapid economic growth due to cheap labor, high technology, and aggressive exports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6000"/>
              <a:t>Taiwan</a:t>
            </a:r>
          </a:p>
        </p:txBody>
      </p:sp>
      <p:sp>
        <p:nvSpPr>
          <p:cNvPr id="21507" name="Rectangle 3"/>
          <p:cNvSpPr>
            <a:spLocks noGrp="1" noChangeArrowheads="1"/>
          </p:cNvSpPr>
          <p:nvPr>
            <p:ph type="body" idx="1"/>
          </p:nvPr>
        </p:nvSpPr>
        <p:spPr>
          <a:xfrm>
            <a:off x="685800" y="1981200"/>
            <a:ext cx="8001000" cy="4495800"/>
          </a:xfrm>
        </p:spPr>
        <p:txBody>
          <a:bodyPr/>
          <a:lstStyle/>
          <a:p>
            <a:r>
              <a:rPr lang="en-US" sz="4600"/>
              <a:t>Economy</a:t>
            </a:r>
          </a:p>
          <a:p>
            <a:pPr lvl="1"/>
            <a:r>
              <a:rPr lang="en-US" sz="4600"/>
              <a:t>Part of the </a:t>
            </a:r>
            <a:r>
              <a:rPr lang="en-US" sz="4600" u="sng"/>
              <a:t>Pacific Rim</a:t>
            </a:r>
            <a:r>
              <a:rPr lang="en-US" sz="4600"/>
              <a:t>, which includes East Asia, Southeast Asia, Australia, New Zealand, Chile and west coast of the U.S.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sz="quarter"/>
          </p:nvPr>
        </p:nvSpPr>
        <p:spPr/>
        <p:txBody>
          <a:bodyPr/>
          <a:lstStyle/>
          <a:p>
            <a:pPr eaLnBrk="1" hangingPunct="1"/>
            <a:r>
              <a:rPr lang="en-US" sz="5400" b="1" smtClean="0"/>
              <a:t>THE KOREA’S</a:t>
            </a:r>
          </a:p>
        </p:txBody>
      </p:sp>
      <p:sp>
        <p:nvSpPr>
          <p:cNvPr id="29699" name="Subtitle 2"/>
          <p:cNvSpPr>
            <a:spLocks noGrp="1"/>
          </p:cNvSpPr>
          <p:nvPr>
            <p:ph type="subTitle" sz="quarter" idx="1"/>
          </p:nvPr>
        </p:nvSpPr>
        <p:spPr/>
        <p:txBody>
          <a:bodyPr>
            <a:normAutofit lnSpcReduction="10000"/>
          </a:bodyPr>
          <a:lstStyle/>
          <a:p>
            <a:pPr eaLnBrk="1" hangingPunct="1"/>
            <a:r>
              <a:rPr lang="en-US" sz="4400" smtClean="0"/>
              <a:t>Chapter 28, Section 3</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609600"/>
            <a:ext cx="7772400" cy="1143000"/>
          </a:xfrm>
        </p:spPr>
        <p:txBody>
          <a:bodyPr/>
          <a:lstStyle/>
          <a:p>
            <a:pPr eaLnBrk="1" hangingPunct="1"/>
            <a:r>
              <a:rPr lang="en-US" smtClean="0"/>
              <a:t>History of Korea</a:t>
            </a:r>
          </a:p>
        </p:txBody>
      </p:sp>
      <p:sp>
        <p:nvSpPr>
          <p:cNvPr id="30723" name="Content Placeholder 2"/>
          <p:cNvSpPr>
            <a:spLocks noGrp="1"/>
          </p:cNvSpPr>
          <p:nvPr>
            <p:ph idx="1"/>
          </p:nvPr>
        </p:nvSpPr>
        <p:spPr>
          <a:xfrm>
            <a:off x="76200" y="2209800"/>
            <a:ext cx="5105400" cy="4419600"/>
          </a:xfrm>
        </p:spPr>
        <p:txBody>
          <a:bodyPr/>
          <a:lstStyle/>
          <a:p>
            <a:pPr eaLnBrk="1" hangingPunct="1"/>
            <a:r>
              <a:rPr lang="en-US" smtClean="0"/>
              <a:t>Korea is a peninsula</a:t>
            </a:r>
          </a:p>
          <a:p>
            <a:pPr eaLnBrk="1" hangingPunct="1"/>
            <a:r>
              <a:rPr lang="en-US" smtClean="0"/>
              <a:t>2000 b.c. first state called Chosen arose in Korea</a:t>
            </a:r>
          </a:p>
          <a:p>
            <a:pPr eaLnBrk="1" hangingPunct="1"/>
            <a:r>
              <a:rPr lang="en-US" smtClean="0"/>
              <a:t>100 b.c. China and Japan begin their history of invasions due to its location between the two countries</a:t>
            </a:r>
          </a:p>
          <a:p>
            <a:pPr eaLnBrk="1" hangingPunct="1"/>
            <a:endParaRPr lang="en-US" smtClean="0"/>
          </a:p>
          <a:p>
            <a:pPr eaLnBrk="1" hangingPunct="1"/>
            <a:endParaRPr lang="en-US" smtClean="0"/>
          </a:p>
        </p:txBody>
      </p:sp>
      <p:pic>
        <p:nvPicPr>
          <p:cNvPr id="30724" name="Picture 2"/>
          <p:cNvPicPr>
            <a:picLocks noChangeAspect="1" noChangeArrowheads="1"/>
          </p:cNvPicPr>
          <p:nvPr/>
        </p:nvPicPr>
        <p:blipFill>
          <a:blip r:embed="rId2" cstate="print"/>
          <a:srcRect/>
          <a:stretch>
            <a:fillRect/>
          </a:stretch>
        </p:blipFill>
        <p:spPr bwMode="auto">
          <a:xfrm>
            <a:off x="5562600" y="1752600"/>
            <a:ext cx="3286125"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History of Korea</a:t>
            </a:r>
          </a:p>
        </p:txBody>
      </p:sp>
      <p:sp>
        <p:nvSpPr>
          <p:cNvPr id="31747" name="Content Placeholder 2"/>
          <p:cNvSpPr>
            <a:spLocks noGrp="1"/>
          </p:cNvSpPr>
          <p:nvPr>
            <p:ph idx="1"/>
          </p:nvPr>
        </p:nvSpPr>
        <p:spPr>
          <a:xfrm>
            <a:off x="609600" y="1524000"/>
            <a:ext cx="7772400" cy="5105400"/>
          </a:xfrm>
        </p:spPr>
        <p:txBody>
          <a:bodyPr>
            <a:normAutofit lnSpcReduction="10000"/>
          </a:bodyPr>
          <a:lstStyle/>
          <a:p>
            <a:pPr eaLnBrk="1" hangingPunct="1"/>
            <a:r>
              <a:rPr lang="en-US" dirty="0" smtClean="0"/>
              <a:t>300’s- Three Kingdoms were established, </a:t>
            </a:r>
            <a:r>
              <a:rPr lang="en-US" dirty="0" err="1" smtClean="0"/>
              <a:t>Koguryo</a:t>
            </a:r>
            <a:r>
              <a:rPr lang="en-US" dirty="0" smtClean="0"/>
              <a:t>, </a:t>
            </a:r>
            <a:r>
              <a:rPr lang="en-US" dirty="0" err="1" smtClean="0"/>
              <a:t>Paekche</a:t>
            </a:r>
            <a:r>
              <a:rPr lang="en-US" dirty="0" smtClean="0"/>
              <a:t>, and </a:t>
            </a:r>
            <a:r>
              <a:rPr lang="en-US" dirty="0" err="1" smtClean="0"/>
              <a:t>Silla</a:t>
            </a:r>
            <a:r>
              <a:rPr lang="en-US" dirty="0" smtClean="0"/>
              <a:t>.</a:t>
            </a:r>
          </a:p>
          <a:p>
            <a:pPr eaLnBrk="1" hangingPunct="1"/>
            <a:r>
              <a:rPr lang="en-US" dirty="0" smtClean="0"/>
              <a:t>Sills eventually took over the other two kingdoms in 660.</a:t>
            </a:r>
          </a:p>
          <a:p>
            <a:pPr eaLnBrk="1" hangingPunct="1"/>
            <a:r>
              <a:rPr lang="en-US" dirty="0" smtClean="0"/>
              <a:t>1392- Yi </a:t>
            </a:r>
            <a:r>
              <a:rPr lang="en-US" dirty="0" err="1" smtClean="0"/>
              <a:t>Songgye</a:t>
            </a:r>
            <a:r>
              <a:rPr lang="en-US" dirty="0" smtClean="0"/>
              <a:t> and dynasty ruled Korea but ended in 1910 when Japan took over </a:t>
            </a:r>
          </a:p>
          <a:p>
            <a:pPr eaLnBrk="1" hangingPunct="1"/>
            <a:r>
              <a:rPr lang="en-US" dirty="0" smtClean="0"/>
              <a:t>Japan controlled peninsula until 1945 and the end of </a:t>
            </a:r>
            <a:r>
              <a:rPr lang="en-US" dirty="0" smtClean="0"/>
              <a:t>WWII</a:t>
            </a:r>
          </a:p>
          <a:p>
            <a:pPr eaLnBrk="1" hangingPunct="1"/>
            <a:r>
              <a:rPr lang="en-US" dirty="0" smtClean="0"/>
              <a:t>In 1945, USSR controlled the North &amp; U.S.A supported the South. </a:t>
            </a:r>
          </a:p>
          <a:p>
            <a:r>
              <a:rPr lang="en-US" dirty="0" smtClean="0"/>
              <a:t>In 1950, the North invaded the South.</a:t>
            </a:r>
          </a:p>
          <a:p>
            <a:r>
              <a:rPr lang="en-US" dirty="0" smtClean="0"/>
              <a:t>When the Korean War </a:t>
            </a:r>
            <a:r>
              <a:rPr lang="en-US" smtClean="0"/>
              <a:t>was over in 1953 </a:t>
            </a:r>
            <a:r>
              <a:rPr lang="en-US" dirty="0" smtClean="0"/>
              <a:t>passed the 38°N  line </a:t>
            </a:r>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Korean Culture/Unity</a:t>
            </a:r>
          </a:p>
        </p:txBody>
      </p:sp>
      <p:sp>
        <p:nvSpPr>
          <p:cNvPr id="33795" name="Content Placeholder 2"/>
          <p:cNvSpPr>
            <a:spLocks noGrp="1"/>
          </p:cNvSpPr>
          <p:nvPr>
            <p:ph idx="1"/>
          </p:nvPr>
        </p:nvSpPr>
        <p:spPr/>
        <p:txBody>
          <a:bodyPr/>
          <a:lstStyle/>
          <a:p>
            <a:r>
              <a:rPr lang="en-US" smtClean="0"/>
              <a:t>Chinese influence- Confucianism, Buddhism, Communism</a:t>
            </a:r>
          </a:p>
          <a:p>
            <a:r>
              <a:rPr lang="en-US" smtClean="0"/>
              <a:t>Unity- North and South are trying to unify</a:t>
            </a:r>
          </a:p>
          <a:p>
            <a:r>
              <a:rPr lang="en-US" smtClean="0"/>
              <a:t>Both built huge armies, bordered by 2 million troops</a:t>
            </a:r>
          </a:p>
          <a:p>
            <a:r>
              <a:rPr lang="en-US" smtClean="0"/>
              <a:t>Unified by one flag representing both countries</a:t>
            </a:r>
          </a:p>
          <a:p>
            <a:endParaRPr lang="en-US"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Resources</a:t>
            </a:r>
          </a:p>
        </p:txBody>
      </p:sp>
      <p:sp>
        <p:nvSpPr>
          <p:cNvPr id="34819" name="Content Placeholder 2"/>
          <p:cNvSpPr>
            <a:spLocks noGrp="1"/>
          </p:cNvSpPr>
          <p:nvPr>
            <p:ph idx="1"/>
          </p:nvPr>
        </p:nvSpPr>
        <p:spPr/>
        <p:txBody>
          <a:bodyPr/>
          <a:lstStyle/>
          <a:p>
            <a:r>
              <a:rPr lang="en-US" i="1" u="sng" smtClean="0"/>
              <a:t>Seoul</a:t>
            </a:r>
            <a:r>
              <a:rPr lang="en-US" smtClean="0"/>
              <a:t>- largest city in South Korea</a:t>
            </a:r>
          </a:p>
          <a:p>
            <a:r>
              <a:rPr lang="en-US" i="1" u="sng" smtClean="0"/>
              <a:t>Pyongyang</a:t>
            </a:r>
            <a:r>
              <a:rPr lang="en-US" smtClean="0"/>
              <a:t>- largest city in North Korea</a:t>
            </a:r>
          </a:p>
          <a:p>
            <a:r>
              <a:rPr lang="en-US" smtClean="0"/>
              <a:t>When countries unite, they will be a economic powerhouse</a:t>
            </a:r>
          </a:p>
          <a:p>
            <a:r>
              <a:rPr lang="en-US" smtClean="0"/>
              <a:t>North provide raw materials for South industry</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609600" y="1219200"/>
            <a:ext cx="7772400" cy="4572000"/>
          </a:xfrm>
        </p:spPr>
        <p:txBody>
          <a:bodyPr>
            <a:normAutofit fontScale="92500" lnSpcReduction="10000"/>
          </a:bodyPr>
          <a:lstStyle/>
          <a:p>
            <a:r>
              <a:rPr lang="en-US" dirty="0" smtClean="0"/>
              <a:t>History/Economics</a:t>
            </a:r>
          </a:p>
          <a:p>
            <a:pPr lvl="1"/>
            <a:r>
              <a:rPr lang="en-US" dirty="0" smtClean="0"/>
              <a:t>December 7, 1941- Japan bombs Pearl Harbor</a:t>
            </a:r>
          </a:p>
          <a:p>
            <a:pPr lvl="1"/>
            <a:r>
              <a:rPr lang="en-US" dirty="0" smtClean="0"/>
              <a:t>August 9, 1945- Nagasaki and Hiroshima- U.S. dropped bombs</a:t>
            </a:r>
          </a:p>
          <a:p>
            <a:pPr lvl="1"/>
            <a:r>
              <a:rPr lang="en-US" dirty="0" smtClean="0"/>
              <a:t>After WWII, Japan became one of the worlds most powerful economy</a:t>
            </a:r>
          </a:p>
          <a:p>
            <a:pPr lvl="1"/>
            <a:r>
              <a:rPr lang="en-US" dirty="0" smtClean="0"/>
              <a:t>126 million people in Japan</a:t>
            </a:r>
          </a:p>
          <a:p>
            <a:pPr lvl="1"/>
            <a:r>
              <a:rPr lang="en-US" dirty="0" smtClean="0"/>
              <a:t>75% live in cities</a:t>
            </a:r>
          </a:p>
          <a:p>
            <a:r>
              <a:rPr lang="en-US" dirty="0" smtClean="0"/>
              <a:t>Samurai/Shogun</a:t>
            </a:r>
          </a:p>
          <a:p>
            <a:pPr lvl="1"/>
            <a:r>
              <a:rPr lang="en-US" i="1" u="sng" dirty="0" smtClean="0"/>
              <a:t>Samurai</a:t>
            </a:r>
            <a:r>
              <a:rPr lang="en-US" dirty="0" smtClean="0"/>
              <a:t>-Professional soldiers serve as bodyguards for landowners and clan chiefs</a:t>
            </a:r>
          </a:p>
          <a:p>
            <a:pPr lvl="1"/>
            <a:r>
              <a:rPr lang="en-US" i="1" u="sng" dirty="0" smtClean="0"/>
              <a:t>Shogun</a:t>
            </a:r>
            <a:r>
              <a:rPr lang="en-US" dirty="0" smtClean="0"/>
              <a:t>-General of emperors army with powers of military dictator</a:t>
            </a:r>
          </a:p>
          <a:p>
            <a:pPr lvl="1"/>
            <a:r>
              <a:rPr lang="en-US" dirty="0" smtClean="0"/>
              <a:t>All officials are under authority of Shogun</a:t>
            </a:r>
          </a:p>
          <a:p>
            <a:endParaRPr lang="en-US" dirty="0" smtClean="0"/>
          </a:p>
          <a:p>
            <a:pPr lvl="1"/>
            <a:endParaRPr lang="en-US" dirty="0" smtClean="0"/>
          </a:p>
        </p:txBody>
      </p:sp>
      <p:sp>
        <p:nvSpPr>
          <p:cNvPr id="4" name="Title 1"/>
          <p:cNvSpPr txBox="1">
            <a:spLocks/>
          </p:cNvSpPr>
          <p:nvPr/>
        </p:nvSpPr>
        <p:spPr>
          <a:xfrm>
            <a:off x="152400" y="152400"/>
            <a:ext cx="77724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small" spc="0" normalizeH="0" baseline="0" noProof="0" smtClean="0">
                <a:ln>
                  <a:noFill/>
                </a:ln>
                <a:solidFill>
                  <a:schemeClr val="tx2"/>
                </a:solidFill>
                <a:effectLst/>
                <a:uLnTx/>
                <a:uFillTx/>
                <a:latin typeface="+mj-lt"/>
                <a:ea typeface="+mj-ea"/>
                <a:cs typeface="+mj-cs"/>
              </a:rPr>
              <a:t>Japan</a:t>
            </a:r>
            <a:endParaRPr kumimoji="0" lang="en-US" sz="6000" b="1" i="0" u="none" strike="noStrike" kern="1200" cap="small"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Economy</a:t>
            </a:r>
          </a:p>
        </p:txBody>
      </p:sp>
      <p:sp>
        <p:nvSpPr>
          <p:cNvPr id="38915" name="Content Placeholder 2"/>
          <p:cNvSpPr>
            <a:spLocks noGrp="1"/>
          </p:cNvSpPr>
          <p:nvPr>
            <p:ph idx="1"/>
          </p:nvPr>
        </p:nvSpPr>
        <p:spPr>
          <a:xfrm>
            <a:off x="685800" y="1981200"/>
            <a:ext cx="7772400" cy="4648200"/>
          </a:xfrm>
        </p:spPr>
        <p:txBody>
          <a:bodyPr/>
          <a:lstStyle/>
          <a:p>
            <a:r>
              <a:rPr lang="en-US" smtClean="0"/>
              <a:t>Most of population on east coast, industry and manufacturing</a:t>
            </a:r>
          </a:p>
          <a:p>
            <a:r>
              <a:rPr lang="en-US" smtClean="0"/>
              <a:t>Cars, Trucks, and Electronic equipment</a:t>
            </a:r>
          </a:p>
          <a:p>
            <a:r>
              <a:rPr lang="en-US" smtClean="0"/>
              <a:t>Strong alliance between business and government</a:t>
            </a:r>
          </a:p>
          <a:p>
            <a:r>
              <a:rPr lang="en-US" smtClean="0"/>
              <a:t>People of Japan are educated and disciplined which enabled Japan to achieve prosperity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514600" cy="1143000"/>
          </a:xfrm>
        </p:spPr>
        <p:txBody>
          <a:bodyPr/>
          <a:lstStyle/>
          <a:p>
            <a:pPr algn="r"/>
            <a:r>
              <a:rPr lang="en-US" dirty="0" smtClean="0"/>
              <a:t>Mountains</a:t>
            </a:r>
            <a:endParaRPr lang="en-US" dirty="0"/>
          </a:p>
        </p:txBody>
      </p:sp>
      <p:sp>
        <p:nvSpPr>
          <p:cNvPr id="3" name="Content Placeholder 2"/>
          <p:cNvSpPr>
            <a:spLocks noGrp="1"/>
          </p:cNvSpPr>
          <p:nvPr>
            <p:ph sz="quarter" idx="1"/>
          </p:nvPr>
        </p:nvSpPr>
        <p:spPr>
          <a:xfrm>
            <a:off x="0" y="2209800"/>
            <a:ext cx="8686800" cy="3733800"/>
          </a:xfrm>
        </p:spPr>
        <p:txBody>
          <a:bodyPr/>
          <a:lstStyle/>
          <a:p>
            <a:r>
              <a:rPr lang="en-US" altLang="en-US" dirty="0" smtClean="0">
                <a:latin typeface="Times" charset="0"/>
              </a:rPr>
              <a:t>Himalaya Mountains </a:t>
            </a:r>
          </a:p>
          <a:p>
            <a:pPr lvl="1"/>
            <a:r>
              <a:rPr lang="en-US" altLang="en-US" dirty="0" smtClean="0">
                <a:latin typeface="Times" charset="0"/>
              </a:rPr>
              <a:t>Separates India and China</a:t>
            </a:r>
          </a:p>
          <a:p>
            <a:r>
              <a:rPr lang="en-US" altLang="en-US" dirty="0" smtClean="0">
                <a:latin typeface="Times" charset="0"/>
              </a:rPr>
              <a:t>Kunlun Mountains</a:t>
            </a:r>
          </a:p>
          <a:p>
            <a:pPr lvl="1"/>
            <a:r>
              <a:rPr lang="en-US" altLang="en-US" dirty="0" smtClean="0">
                <a:latin typeface="Times" charset="0"/>
              </a:rPr>
              <a:t>2 rivers- Huang He (Yellow) and Chang Jiang (Yangtze) </a:t>
            </a:r>
          </a:p>
          <a:p>
            <a:r>
              <a:rPr lang="en-US" altLang="en-US" dirty="0" smtClean="0">
                <a:latin typeface="Times" charset="0"/>
              </a:rPr>
              <a:t>Qinling Shandi Mountains</a:t>
            </a:r>
          </a:p>
          <a:p>
            <a:pPr lvl="1"/>
            <a:r>
              <a:rPr lang="en-US" dirty="0" smtClean="0"/>
              <a:t>separates N. China from S. China	</a:t>
            </a:r>
            <a:endParaRPr lang="en-US" altLang="en-US" dirty="0" smtClean="0">
              <a:latin typeface="Times" charset="0"/>
            </a:endParaRPr>
          </a:p>
          <a:p>
            <a:pPr>
              <a:buNone/>
            </a:pPr>
            <a:endParaRPr lang="en-US" dirty="0"/>
          </a:p>
        </p:txBody>
      </p:sp>
      <p:pic>
        <p:nvPicPr>
          <p:cNvPr id="4" name="Picture 1030" descr="china_mountains"/>
          <p:cNvPicPr>
            <a:picLocks noChangeAspect="1" noChangeArrowheads="1"/>
          </p:cNvPicPr>
          <p:nvPr/>
        </p:nvPicPr>
        <p:blipFill>
          <a:blip r:embed="rId2" cstate="print"/>
          <a:srcRect/>
          <a:stretch>
            <a:fillRect/>
          </a:stretch>
        </p:blipFill>
        <p:spPr bwMode="auto">
          <a:xfrm>
            <a:off x="4724400" y="0"/>
            <a:ext cx="4419600" cy="3319463"/>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TOKYO</a:t>
            </a:r>
            <a:endParaRPr lang="en-US" dirty="0"/>
          </a:p>
        </p:txBody>
      </p:sp>
      <p:sp>
        <p:nvSpPr>
          <p:cNvPr id="3" name="Content Placeholder 2"/>
          <p:cNvSpPr>
            <a:spLocks noGrp="1"/>
          </p:cNvSpPr>
          <p:nvPr>
            <p:ph sz="quarter" idx="1"/>
          </p:nvPr>
        </p:nvSpPr>
        <p:spPr>
          <a:xfrm>
            <a:off x="152400" y="4876800"/>
            <a:ext cx="8613648" cy="1676400"/>
          </a:xfrm>
        </p:spPr>
        <p:txBody>
          <a:bodyPr>
            <a:normAutofit fontScale="77500" lnSpcReduction="20000"/>
          </a:bodyPr>
          <a:lstStyle/>
          <a:p>
            <a:r>
              <a:rPr lang="en-US" sz="3800" dirty="0" smtClean="0"/>
              <a:t>Tokyo is that largest city in the world.</a:t>
            </a:r>
          </a:p>
          <a:p>
            <a:r>
              <a:rPr lang="en-US" sz="3800" dirty="0" smtClean="0"/>
              <a:t>As of October 2009, the official estimate shows 12.9 million people living in Tokyo.</a:t>
            </a:r>
          </a:p>
          <a:p>
            <a:r>
              <a:rPr lang="en-US" sz="3800" dirty="0" smtClean="0"/>
              <a:t>Population of Dallas, TX: 1.2 Million</a:t>
            </a:r>
          </a:p>
          <a:p>
            <a:endParaRPr lang="en-US" dirty="0"/>
          </a:p>
        </p:txBody>
      </p:sp>
      <p:pic>
        <p:nvPicPr>
          <p:cNvPr id="22530" name="Picture 2" descr="http://upload.wikimedia.org/wikipedia/commons/thumb/3/37/Tokyo_at_night_panorama.jpg/660px-Tokyo_at_night_panorama.jpg"/>
          <p:cNvPicPr>
            <a:picLocks noChangeAspect="1" noChangeArrowheads="1"/>
          </p:cNvPicPr>
          <p:nvPr/>
        </p:nvPicPr>
        <p:blipFill>
          <a:blip r:embed="rId2" cstate="print"/>
          <a:srcRect/>
          <a:stretch>
            <a:fillRect/>
          </a:stretch>
        </p:blipFill>
        <p:spPr bwMode="auto">
          <a:xfrm>
            <a:off x="152400" y="2819400"/>
            <a:ext cx="8633460" cy="1962150"/>
          </a:xfrm>
          <a:prstGeom prst="rect">
            <a:avLst/>
          </a:prstGeom>
          <a:noFill/>
        </p:spPr>
      </p:pic>
      <p:pic>
        <p:nvPicPr>
          <p:cNvPr id="22533" name="Picture 5" descr="http://upload.wikimedia.org/wikipedia/commons/thumb/b/b2/Skyscrapers_of_Shinjuku_2009_January.jpg/500px-Skyscrapers_of_Shinjuku_2009_January.jpg">
            <a:hlinkClick r:id="rId3"/>
          </p:cNvPr>
          <p:cNvPicPr>
            <a:picLocks noChangeAspect="1" noChangeArrowheads="1"/>
          </p:cNvPicPr>
          <p:nvPr/>
        </p:nvPicPr>
        <p:blipFill>
          <a:blip r:embed="rId4" cstate="print"/>
          <a:srcRect/>
          <a:stretch>
            <a:fillRect/>
          </a:stretch>
        </p:blipFill>
        <p:spPr bwMode="auto">
          <a:xfrm>
            <a:off x="4038600" y="228600"/>
            <a:ext cx="4762500" cy="25336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obi.jpg"/>
          <p:cNvPicPr>
            <a:picLocks noChangeAspect="1"/>
          </p:cNvPicPr>
          <p:nvPr/>
        </p:nvPicPr>
        <p:blipFill>
          <a:blip r:embed="rId2" cstate="print"/>
          <a:stretch>
            <a:fillRect/>
          </a:stretch>
        </p:blipFill>
        <p:spPr>
          <a:xfrm>
            <a:off x="-1" y="-1"/>
            <a:ext cx="9144001" cy="6858001"/>
          </a:xfrm>
          <a:prstGeom prst="rect">
            <a:avLst/>
          </a:prstGeom>
        </p:spPr>
      </p:pic>
      <p:sp>
        <p:nvSpPr>
          <p:cNvPr id="2" name="Title 1"/>
          <p:cNvSpPr>
            <a:spLocks noGrp="1"/>
          </p:cNvSpPr>
          <p:nvPr>
            <p:ph type="title"/>
          </p:nvPr>
        </p:nvSpPr>
        <p:spPr/>
        <p:txBody>
          <a:bodyPr/>
          <a:lstStyle/>
          <a:p>
            <a:r>
              <a:rPr lang="en-US" b="1" dirty="0" smtClean="0">
                <a:solidFill>
                  <a:schemeClr val="bg1"/>
                </a:solidFill>
              </a:rPr>
              <a:t>Gobi Desert</a:t>
            </a:r>
            <a:endParaRPr lang="en-US" b="1" dirty="0">
              <a:solidFill>
                <a:schemeClr val="bg1"/>
              </a:solidFill>
            </a:endParaRPr>
          </a:p>
        </p:txBody>
      </p:sp>
      <p:sp>
        <p:nvSpPr>
          <p:cNvPr id="4" name="Content Placeholder 3"/>
          <p:cNvSpPr>
            <a:spLocks noGrp="1"/>
          </p:cNvSpPr>
          <p:nvPr>
            <p:ph sz="quarter" idx="1"/>
          </p:nvPr>
        </p:nvSpPr>
        <p:spPr/>
        <p:txBody>
          <a:bodyPr/>
          <a:lstStyle/>
          <a:p>
            <a:r>
              <a:rPr lang="en-US" b="1" dirty="0" smtClean="0">
                <a:solidFill>
                  <a:schemeClr val="bg1"/>
                </a:solidFill>
              </a:rPr>
              <a:t>500,000 square miles </a:t>
            </a:r>
          </a:p>
          <a:p>
            <a:r>
              <a:rPr lang="en-US" b="1" dirty="0" smtClean="0">
                <a:solidFill>
                  <a:schemeClr val="bg1"/>
                </a:solidFill>
              </a:rPr>
              <a:t>a cold desert</a:t>
            </a:r>
          </a:p>
          <a:p>
            <a:r>
              <a:rPr lang="en-US" b="1" dirty="0" smtClean="0">
                <a:solidFill>
                  <a:schemeClr val="bg1"/>
                </a:solidFill>
              </a:rPr>
              <a:t>few important cities for traders to stop and rest while traveling the Silk Road</a:t>
            </a:r>
          </a:p>
          <a:p>
            <a:r>
              <a:rPr lang="en-US" b="1" dirty="0" smtClean="0">
                <a:solidFill>
                  <a:schemeClr val="bg1"/>
                </a:solidFill>
              </a:rPr>
              <a:t>Gobi means “waterless Place”</a:t>
            </a:r>
            <a:endParaRPr lang="en-US" b="1" dirty="0">
              <a:solidFill>
                <a:schemeClr val="bg1"/>
              </a:solidFill>
            </a:endParaRPr>
          </a:p>
        </p:txBody>
      </p:sp>
      <p:pic>
        <p:nvPicPr>
          <p:cNvPr id="6" name="Content Placeholder 5" descr="map-gobi.gif"/>
          <p:cNvPicPr>
            <a:picLocks noGrp="1" noChangeAspect="1"/>
          </p:cNvPicPr>
          <p:nvPr>
            <p:ph sz="quarter" idx="2"/>
          </p:nvPr>
        </p:nvPicPr>
        <p:blipFill>
          <a:blip r:embed="rId3" cstate="print"/>
          <a:stretch>
            <a:fillRect/>
          </a:stretch>
        </p:blipFill>
        <p:spPr>
          <a:xfrm>
            <a:off x="4724400" y="3518747"/>
            <a:ext cx="4419600" cy="333925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28600" y="152400"/>
            <a:ext cx="8540750" cy="609600"/>
          </a:xfrm>
        </p:spPr>
        <p:txBody>
          <a:bodyPr/>
          <a:lstStyle/>
          <a:p>
            <a:r>
              <a:rPr lang="en-US" dirty="0"/>
              <a:t>Rivers of China</a:t>
            </a:r>
          </a:p>
        </p:txBody>
      </p:sp>
      <p:sp>
        <p:nvSpPr>
          <p:cNvPr id="6147" name="Rectangle 3"/>
          <p:cNvSpPr>
            <a:spLocks noGrp="1" noRot="1" noChangeArrowheads="1"/>
          </p:cNvSpPr>
          <p:nvPr>
            <p:ph type="body" sz="half" idx="1"/>
          </p:nvPr>
        </p:nvSpPr>
        <p:spPr>
          <a:xfrm>
            <a:off x="0" y="838200"/>
            <a:ext cx="4038600" cy="5562600"/>
          </a:xfrm>
        </p:spPr>
        <p:txBody>
          <a:bodyPr>
            <a:normAutofit fontScale="92500" lnSpcReduction="10000"/>
          </a:bodyPr>
          <a:lstStyle/>
          <a:p>
            <a:pPr lvl="2">
              <a:lnSpc>
                <a:spcPct val="80000"/>
              </a:lnSpc>
              <a:buFont typeface="Arial" charset="0"/>
              <a:buNone/>
            </a:pPr>
            <a:r>
              <a:rPr lang="en-US" sz="1800" dirty="0"/>
              <a:t>Rivers also play a major role in China, both for transportation and for irrigation. </a:t>
            </a:r>
          </a:p>
          <a:p>
            <a:pPr lvl="2">
              <a:lnSpc>
                <a:spcPct val="80000"/>
              </a:lnSpc>
              <a:buFont typeface="Arial" charset="0"/>
              <a:buNone/>
            </a:pPr>
            <a:r>
              <a:rPr lang="en-US" dirty="0" smtClean="0"/>
              <a:t>Three</a:t>
            </a:r>
            <a:r>
              <a:rPr lang="en-US" sz="1800" dirty="0" smtClean="0"/>
              <a:t> </a:t>
            </a:r>
            <a:r>
              <a:rPr lang="en-US" sz="1800" dirty="0"/>
              <a:t>major rivers flow west to east.</a:t>
            </a:r>
          </a:p>
          <a:p>
            <a:pPr lvl="2">
              <a:lnSpc>
                <a:spcPct val="80000"/>
              </a:lnSpc>
            </a:pPr>
            <a:r>
              <a:rPr lang="en-US" sz="1800" dirty="0"/>
              <a:t>Huang He or Yellow River</a:t>
            </a:r>
          </a:p>
          <a:p>
            <a:pPr lvl="3">
              <a:lnSpc>
                <a:spcPct val="80000"/>
              </a:lnSpc>
            </a:pPr>
            <a:r>
              <a:rPr lang="en-US" sz="1800" dirty="0"/>
              <a:t>Stretches 3000 mi across N. China</a:t>
            </a:r>
          </a:p>
          <a:p>
            <a:pPr lvl="3">
              <a:lnSpc>
                <a:spcPct val="80000"/>
              </a:lnSpc>
            </a:pPr>
            <a:r>
              <a:rPr lang="en-US" sz="1800" dirty="0"/>
              <a:t>River often floods and leaves layers of silt</a:t>
            </a:r>
          </a:p>
          <a:p>
            <a:pPr lvl="3">
              <a:lnSpc>
                <a:spcPct val="80000"/>
              </a:lnSpc>
            </a:pPr>
            <a:r>
              <a:rPr lang="en-US" sz="1800" dirty="0"/>
              <a:t>Nicknamed “China’s Sorrow” because these floods can be very destructive</a:t>
            </a:r>
          </a:p>
          <a:p>
            <a:pPr lvl="2">
              <a:lnSpc>
                <a:spcPct val="80000"/>
              </a:lnSpc>
            </a:pPr>
            <a:r>
              <a:rPr lang="en-US" sz="1800" dirty="0"/>
              <a:t>Chang Jiang or Yangzi River</a:t>
            </a:r>
          </a:p>
          <a:p>
            <a:pPr lvl="3">
              <a:lnSpc>
                <a:spcPct val="80000"/>
              </a:lnSpc>
            </a:pPr>
            <a:r>
              <a:rPr lang="en-US" sz="1800" dirty="0"/>
              <a:t>Cuts through central China</a:t>
            </a:r>
          </a:p>
          <a:p>
            <a:pPr lvl="3">
              <a:lnSpc>
                <a:spcPct val="80000"/>
              </a:lnSpc>
            </a:pPr>
            <a:r>
              <a:rPr lang="en-US" sz="1800" dirty="0"/>
              <a:t>Third longest river in the </a:t>
            </a:r>
            <a:r>
              <a:rPr lang="en-US" sz="1800" dirty="0" smtClean="0"/>
              <a:t>world</a:t>
            </a:r>
          </a:p>
          <a:p>
            <a:pPr lvl="2">
              <a:lnSpc>
                <a:spcPct val="80000"/>
              </a:lnSpc>
            </a:pPr>
            <a:r>
              <a:rPr lang="en-US" dirty="0" smtClean="0"/>
              <a:t>Xi Jiang or West River</a:t>
            </a:r>
          </a:p>
          <a:p>
            <a:pPr lvl="3">
              <a:lnSpc>
                <a:spcPct val="80000"/>
              </a:lnSpc>
            </a:pPr>
            <a:r>
              <a:rPr lang="en-US" dirty="0" smtClean="0"/>
              <a:t>South China</a:t>
            </a:r>
          </a:p>
          <a:p>
            <a:pPr lvl="3">
              <a:lnSpc>
                <a:spcPct val="80000"/>
              </a:lnSpc>
            </a:pPr>
            <a:r>
              <a:rPr lang="en-US" dirty="0" smtClean="0"/>
              <a:t>Flows into South China Sea </a:t>
            </a:r>
          </a:p>
          <a:p>
            <a:pPr lvl="3">
              <a:lnSpc>
                <a:spcPct val="80000"/>
              </a:lnSpc>
            </a:pPr>
            <a:r>
              <a:rPr lang="en-US" dirty="0" smtClean="0"/>
              <a:t>Important minerals in the delta</a:t>
            </a:r>
          </a:p>
          <a:p>
            <a:pPr lvl="3">
              <a:lnSpc>
                <a:spcPct val="80000"/>
              </a:lnSpc>
            </a:pPr>
            <a:endParaRPr lang="en-US" dirty="0" smtClean="0"/>
          </a:p>
          <a:p>
            <a:pPr lvl="3">
              <a:lnSpc>
                <a:spcPct val="80000"/>
              </a:lnSpc>
            </a:pPr>
            <a:endParaRPr lang="en-US" dirty="0" smtClean="0"/>
          </a:p>
        </p:txBody>
      </p:sp>
      <p:pic>
        <p:nvPicPr>
          <p:cNvPr id="6161" name="Picture 17" descr="three_gorges24_f"/>
          <p:cNvPicPr>
            <a:picLocks noChangeAspect="1" noChangeArrowheads="1"/>
          </p:cNvPicPr>
          <p:nvPr/>
        </p:nvPicPr>
        <p:blipFill>
          <a:blip r:embed="rId2" cstate="print"/>
          <a:srcRect/>
          <a:stretch>
            <a:fillRect/>
          </a:stretch>
        </p:blipFill>
        <p:spPr bwMode="auto">
          <a:xfrm>
            <a:off x="4495800" y="2133600"/>
            <a:ext cx="4343400" cy="344011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513</TotalTime>
  <Words>2337</Words>
  <Application>Microsoft Office PowerPoint</Application>
  <PresentationFormat>On-screen Show (4:3)</PresentationFormat>
  <Paragraphs>348</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Oriel</vt:lpstr>
      <vt:lpstr>Slide 1</vt:lpstr>
      <vt:lpstr>East Asia: Physical &amp; Human Geography </vt:lpstr>
      <vt:lpstr>China’s Physical Geography</vt:lpstr>
      <vt:lpstr>Ring of Fire</vt:lpstr>
      <vt:lpstr>Natural Borders and Landforms</vt:lpstr>
      <vt:lpstr>Mountains</vt:lpstr>
      <vt:lpstr>Mountains</vt:lpstr>
      <vt:lpstr>Gobi Desert</vt:lpstr>
      <vt:lpstr>Rivers of China</vt:lpstr>
      <vt:lpstr>Peninsulas and Islands</vt:lpstr>
      <vt:lpstr>Climate and vegetation </vt:lpstr>
      <vt:lpstr>High Latitude Climate Zones</vt:lpstr>
      <vt:lpstr>Mid-Latitude Zones</vt:lpstr>
      <vt:lpstr>Dry Zones</vt:lpstr>
      <vt:lpstr>Page 626 in your text book </vt:lpstr>
      <vt:lpstr>Natural Resources</vt:lpstr>
      <vt:lpstr>Resources</vt:lpstr>
      <vt:lpstr>Human-Environment Interaction</vt:lpstr>
      <vt:lpstr>The Three Gorges Dam</vt:lpstr>
      <vt:lpstr>Slide 20</vt:lpstr>
      <vt:lpstr>The Use of Urban Space in Japan</vt:lpstr>
      <vt:lpstr>Japan</vt:lpstr>
      <vt:lpstr>What geographical features limited travel in medieval China?</vt:lpstr>
      <vt:lpstr>China Early History</vt:lpstr>
      <vt:lpstr>China Early History</vt:lpstr>
      <vt:lpstr>GREAT WALL OF CHINA</vt:lpstr>
      <vt:lpstr>China Early History</vt:lpstr>
      <vt:lpstr>IMPERIALISM IN ASIA BEFORE WWI</vt:lpstr>
      <vt:lpstr>China History</vt:lpstr>
      <vt:lpstr>Economy</vt:lpstr>
      <vt:lpstr>FREE ENTERPRISE VS COMMUNISM</vt:lpstr>
      <vt:lpstr>FREE ENTERPRISE VS COMMUNISM</vt:lpstr>
      <vt:lpstr>FREE ENTERPRISE VS COMMUNISM</vt:lpstr>
      <vt:lpstr>Major Religions of China</vt:lpstr>
      <vt:lpstr>RELIGION</vt:lpstr>
      <vt:lpstr>BUDDHISM</vt:lpstr>
      <vt:lpstr>BUDDHISM</vt:lpstr>
      <vt:lpstr>BUDDHISM</vt:lpstr>
      <vt:lpstr>BUDDHISM</vt:lpstr>
      <vt:lpstr>CONFUCIANISM</vt:lpstr>
      <vt:lpstr>CONFUCIANISM</vt:lpstr>
      <vt:lpstr>MOST POPULATED AREAS IN THE WORLD</vt:lpstr>
      <vt:lpstr>OVERPOPULATION</vt:lpstr>
      <vt:lpstr>CHINA’S SOLUTION TO OVERPOPULATION</vt:lpstr>
      <vt:lpstr>Mongolia and Taiwan</vt:lpstr>
      <vt:lpstr>The Mongolian Empire</vt:lpstr>
      <vt:lpstr>The Mongolian Empire</vt:lpstr>
      <vt:lpstr>The Mongolian Empire</vt:lpstr>
      <vt:lpstr>Slide 49</vt:lpstr>
      <vt:lpstr>The Mongolian Empire</vt:lpstr>
      <vt:lpstr>Mongolia</vt:lpstr>
      <vt:lpstr>Mongolia</vt:lpstr>
      <vt:lpstr>Mongolia</vt:lpstr>
      <vt:lpstr>Taiwan’s Link to China</vt:lpstr>
      <vt:lpstr>Slide 55</vt:lpstr>
      <vt:lpstr>Taiwan’s Link to China</vt:lpstr>
      <vt:lpstr>Taiwan’s Link to China</vt:lpstr>
      <vt:lpstr>Taiwan</vt:lpstr>
      <vt:lpstr>Slide 59</vt:lpstr>
      <vt:lpstr>Taiwan</vt:lpstr>
      <vt:lpstr>Taiwan</vt:lpstr>
      <vt:lpstr>Taiwan</vt:lpstr>
      <vt:lpstr>THE KOREA’S</vt:lpstr>
      <vt:lpstr>History of Korea</vt:lpstr>
      <vt:lpstr>History of Korea</vt:lpstr>
      <vt:lpstr>Korean Culture/Unity</vt:lpstr>
      <vt:lpstr>Resources</vt:lpstr>
      <vt:lpstr>Slide 68</vt:lpstr>
      <vt:lpstr>Economy</vt:lpstr>
      <vt:lpstr>TOKYO</vt:lpstr>
    </vt:vector>
  </TitlesOfParts>
  <Company>DentonISD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Physical &amp; Human Geography </dc:title>
  <dc:creator>Denton ISD</dc:creator>
  <cp:lastModifiedBy>Denton ISD</cp:lastModifiedBy>
  <cp:revision>74</cp:revision>
  <dcterms:created xsi:type="dcterms:W3CDTF">2013-03-22T18:56:05Z</dcterms:created>
  <dcterms:modified xsi:type="dcterms:W3CDTF">2013-03-28T16:24:44Z</dcterms:modified>
</cp:coreProperties>
</file>