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1"/>
  </p:notesMasterIdLst>
  <p:sldIdLst>
    <p:sldId id="256" r:id="rId4"/>
    <p:sldId id="257" r:id="rId5"/>
    <p:sldId id="261" r:id="rId6"/>
    <p:sldId id="258" r:id="rId7"/>
    <p:sldId id="259" r:id="rId8"/>
    <p:sldId id="260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9E02A-8CEB-4CCD-A247-992BAD6CD027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DCC04-862D-4ED5-96BD-AA7EBB93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CC04-862D-4ED5-96BD-AA7EBB9302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5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CC04-862D-4ED5-96BD-AA7EBB9302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7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A1466-6A33-48A1-9132-3608EDAAA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0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9794-4F5D-4E6A-B0B1-0310A06C2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07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5C845-B707-4DB6-84EC-EBABBD1539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9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3C2DF-D140-4880-8190-8DC446424A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7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33580-6D4B-43C6-B4D9-30C58924A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5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4558-F765-481B-8DD7-C49C8C45D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73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FEA3B-89A8-4BD8-ABF3-725075B56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34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E704-D7BB-4C1D-8947-A42445C276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2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D1A2-F10C-4619-9873-545F422F0D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8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8016-C6BC-45F4-A385-D777DE46F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64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9399-8B33-4497-AC11-C90E7C3F4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25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53D905-6057-41C7-AADE-7C054AAC6E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21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89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0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21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42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1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9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8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47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38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5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477943-DD53-4BB5-8E52-B5625FB6C74D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E53D905-6057-41C7-AADE-7C054AAC6E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1B6F4-343E-4AD5-BC85-5F886BCB050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477943-DD53-4BB5-8E52-B5625FB6C74D}" type="datetimeFigureOut">
              <a:rPr lang="en-US" smtClean="0">
                <a:solidFill>
                  <a:srgbClr val="B2B2B2"/>
                </a:solidFill>
              </a:rPr>
              <a:pPr/>
              <a:t>3/31/2015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E53D905-6057-41C7-AADE-7C054AAC6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9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4582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Tuesday &amp; Unemployment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(Great Depression Part 1)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77856" cy="60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886200" y="344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Great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Depression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Types of Unemployment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Frictional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“between jobs”, voluntary, good for individuals and society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Structural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Associated with lack of skills or declining industry (ex. High school dropouts, type-writer repairmen). Think “Creative Destruction”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Cyclical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U% because of downturns in business cycle, when the economy is shrinking. Bad for society and individuals.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Seasonal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Mall </a:t>
            </a:r>
            <a:r>
              <a:rPr lang="en-US" sz="2400" dirty="0" err="1" smtClean="0"/>
              <a:t>Santas</a:t>
            </a:r>
            <a:r>
              <a:rPr lang="en-US" sz="2400" dirty="0" smtClean="0"/>
              <a:t>, </a:t>
            </a:r>
            <a:r>
              <a:rPr lang="en-US" sz="2400" dirty="0" err="1" smtClean="0"/>
              <a:t>Schlitterbahn</a:t>
            </a:r>
            <a:r>
              <a:rPr lang="en-US" sz="2400" dirty="0" smtClean="0"/>
              <a:t> Life-guards, Ride operators at Fiesta Texas, Golf-pros in Alaska during January.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2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Labor Force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Population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Number of people in a country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Labor force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Number of people in a country that are either employed or unemployed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Not in Labor Force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Kids, military personnel, retired people, stay at home Moms and Dads, full-time students, your 40 year old uncle who sleeps on the couch all day, the incarcerated, most of the homeless.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67991"/>
              </p:ext>
            </p:extLst>
          </p:nvPr>
        </p:nvGraphicFramePr>
        <p:xfrm>
          <a:off x="914400" y="5520267"/>
          <a:ext cx="7315200" cy="110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65193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Population (in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2014)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319,000,000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Labor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Force (Feb. 2015)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157,000,000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7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Employed vs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Employed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People 16 years and older that have a job.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It doesn’t matter if it’s part-time or full-time, as long as they work at least 1 hour every 2 weeks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Unemployed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People 16 years and older that don’t have a job, but have actively searched for a job in the last 2 weeks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355548"/>
            <a:ext cx="3264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Unemployment =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rate (U%)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2238" y="5309381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# of people unemployed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269" y="5832601"/>
            <a:ext cx="459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# of people in labor force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416435" y="5832601"/>
            <a:ext cx="42797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37362" y="55727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X 100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UNEMPLOYMENT BUCKET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kern="0" dirty="0" smtClean="0"/>
              <a:t>Are you…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kern="0" dirty="0" smtClean="0"/>
              <a:t>Employed?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kern="0" dirty="0" smtClean="0"/>
              <a:t>Unemployed?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kern="0" dirty="0" smtClean="0"/>
              <a:t>Frictional (between jobs)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kern="0" dirty="0" smtClean="0"/>
              <a:t>Structural (skills don’t match)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kern="0" dirty="0" smtClean="0"/>
              <a:t>Seasonal (job only part of the year)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kern="0" dirty="0" smtClean="0"/>
              <a:t>Cyclical (US economy is doing poorly)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kern="0" dirty="0" smtClean="0"/>
              <a:t>Not in the Labor Force?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kern="0" dirty="0" smtClean="0"/>
              <a:t>Can’t work, don’t want to work, not actively searching</a:t>
            </a:r>
          </a:p>
          <a:p>
            <a:pPr eaLnBrk="1" hangingPunct="1">
              <a:lnSpc>
                <a:spcPct val="90000"/>
              </a:lnSpc>
            </a:pP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5722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much U% do we want?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Not all unemployment is bad</a:t>
            </a:r>
          </a:p>
          <a:p>
            <a:pPr lvl="1" eaLnBrk="1" hangingPunct="1"/>
            <a:r>
              <a:rPr lang="en-US" dirty="0" smtClean="0"/>
              <a:t>Structural, frictional, seasonal</a:t>
            </a:r>
          </a:p>
          <a:p>
            <a:pPr eaLnBrk="1" hangingPunct="1"/>
            <a:r>
              <a:rPr lang="en-US" dirty="0" smtClean="0"/>
              <a:t>Cyclical = bad, we want as little as possible</a:t>
            </a:r>
          </a:p>
          <a:p>
            <a:pPr eaLnBrk="1" hangingPunct="1"/>
            <a:r>
              <a:rPr lang="en-US" dirty="0" smtClean="0"/>
              <a:t>When we’re at full potential, unemployment is about 4% to 5%</a:t>
            </a:r>
          </a:p>
          <a:p>
            <a:pPr lvl="1" eaLnBrk="1" hangingPunct="1"/>
            <a:r>
              <a:rPr lang="en-US" dirty="0" smtClean="0"/>
              <a:t>During Great Depression: over 20%</a:t>
            </a:r>
          </a:p>
          <a:p>
            <a:pPr lvl="1" eaLnBrk="1" hangingPunct="1"/>
            <a:r>
              <a:rPr lang="en-US" dirty="0" smtClean="0">
                <a:solidFill>
                  <a:srgbClr val="7030A0"/>
                </a:solidFill>
              </a:rPr>
              <a:t>Natural rate of unemployment</a:t>
            </a:r>
            <a:r>
              <a:rPr lang="en-US" dirty="0" smtClean="0"/>
              <a:t>: The level of unemployment experienced when the economy is producing at its full potential.</a:t>
            </a:r>
          </a:p>
        </p:txBody>
      </p:sp>
    </p:spTree>
    <p:extLst>
      <p:ext uri="{BB962C8B-B14F-4D97-AF65-F5344CB8AC3E}">
        <p14:creationId xmlns:p14="http://schemas.microsoft.com/office/powerpoint/2010/main" val="13903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77856" cy="60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" y="1371600"/>
            <a:ext cx="5833533" cy="2438400"/>
          </a:xfrm>
        </p:spPr>
        <p:txBody>
          <a:bodyPr/>
          <a:lstStyle/>
          <a:p>
            <a:pPr marL="109728" indent="0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Welding </a:t>
            </a:r>
            <a:r>
              <a:rPr lang="en-US" sz="2400" dirty="0" smtClean="0">
                <a:latin typeface="Calibri" panose="020F0502020204030204" pitchFamily="34" charset="0"/>
              </a:rPr>
              <a:t>is booming in DFW. Starting salaries are around $45 per hour, and businesses can’t hire enough people to meet their demand. Some have started hiring people still in welding programs at technical colleges. –KERA, March 31</a:t>
            </a:r>
            <a:endParaRPr lang="en-US" b="1" dirty="0"/>
          </a:p>
          <a:p>
            <a:pPr marL="109728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1282"/>
            <a:ext cx="2743200" cy="309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4495800"/>
            <a:ext cx="8915400" cy="213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Why would someone facing structural unemployment be interested in welding right now?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What happens </a:t>
            </a:r>
            <a:r>
              <a:rPr lang="en-US" dirty="0" smtClean="0">
                <a:latin typeface="Calibri" panose="020F0502020204030204" pitchFamily="34" charset="0"/>
              </a:rPr>
              <a:t>to the </a:t>
            </a:r>
            <a:r>
              <a:rPr lang="en-US" dirty="0">
                <a:latin typeface="Calibri" panose="020F0502020204030204" pitchFamily="34" charset="0"/>
              </a:rPr>
              <a:t>wages </a:t>
            </a:r>
            <a:r>
              <a:rPr lang="en-US" dirty="0" smtClean="0">
                <a:latin typeface="Calibri" panose="020F0502020204030204" pitchFamily="34" charset="0"/>
              </a:rPr>
              <a:t>a welder would make when demand for welders </a:t>
            </a:r>
            <a:r>
              <a:rPr lang="en-US" dirty="0">
                <a:latin typeface="Calibri" panose="020F0502020204030204" pitchFamily="34" charset="0"/>
              </a:rPr>
              <a:t>is high and supply is low? 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</a:rPr>
              <a:t>(Draw the graph if you want to be super cool.)</a:t>
            </a:r>
            <a:endParaRPr lang="en-US" sz="1600" dirty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67" y="457200"/>
            <a:ext cx="532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Schoolbook" panose="02040604050505020304" pitchFamily="18" charset="0"/>
              </a:rPr>
              <a:t>Econ News of the Day: 4/1</a:t>
            </a:r>
            <a:endParaRPr lang="en-US" sz="2800" b="1" dirty="0">
              <a:latin typeface="Century Schoolbook" panose="020406040505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8600" y="3962400"/>
            <a:ext cx="54102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0"/>
            <a:ext cx="8229600" cy="1066800"/>
          </a:xfrm>
        </p:spPr>
        <p:txBody>
          <a:bodyPr/>
          <a:lstStyle/>
          <a:p>
            <a:r>
              <a:rPr lang="en-US" dirty="0" smtClean="0"/>
              <a:t>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25112"/>
          </a:xfrm>
        </p:spPr>
        <p:txBody>
          <a:bodyPr/>
          <a:lstStyle/>
          <a:p>
            <a:r>
              <a:rPr lang="en-US" dirty="0" smtClean="0"/>
              <a:t>Great time of economic prosperity in the U.S.</a:t>
            </a:r>
          </a:p>
          <a:p>
            <a:r>
              <a:rPr lang="en-US" dirty="0" smtClean="0"/>
              <a:t>Drinking, dancing, jazz music, culture</a:t>
            </a:r>
          </a:p>
          <a:p>
            <a:r>
              <a:rPr lang="en-US" dirty="0" smtClean="0"/>
              <a:t>People bought lots of consumer goods (radios, appliances, automobiles)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337" r="13639" b="10376"/>
          <a:stretch/>
        </p:blipFill>
        <p:spPr bwMode="auto">
          <a:xfrm>
            <a:off x="6806833" y="3977640"/>
            <a:ext cx="2184767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https://mikelandrews.files.wordpress.com/2011/01/roaring-twenti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8"/>
          <a:stretch/>
        </p:blipFill>
        <p:spPr bwMode="auto">
          <a:xfrm>
            <a:off x="3048000" y="3962400"/>
            <a:ext cx="3645726" cy="35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743201"/>
            <a:ext cx="9478681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78281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Bull market: </a:t>
            </a:r>
            <a:r>
              <a:rPr lang="en-US" sz="2800" dirty="0" smtClean="0"/>
              <a:t>a period of rising stock prices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4420" y="1478281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Bear market: </a:t>
            </a:r>
            <a:r>
              <a:rPr lang="en-US" sz="2800" dirty="0" smtClean="0"/>
              <a:t>a period of falling stock prices</a:t>
            </a:r>
            <a:endParaRPr lang="en-US" sz="2800" dirty="0"/>
          </a:p>
        </p:txBody>
      </p:sp>
      <p:pic>
        <p:nvPicPr>
          <p:cNvPr id="4098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" y="3380834"/>
            <a:ext cx="838200" cy="8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>
            <a:off x="2514600" y="3380834"/>
            <a:ext cx="533400" cy="762000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0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20" y="3505200"/>
            <a:ext cx="838200" cy="8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p Arrow 10"/>
          <p:cNvSpPr/>
          <p:nvPr/>
        </p:nvSpPr>
        <p:spPr>
          <a:xfrm rot="10800000">
            <a:off x="7543800" y="3505200"/>
            <a:ext cx="533400" cy="762000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Stock Market in the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Bull market: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people thought they could get rich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Buying on margin: </a:t>
            </a:r>
            <a:r>
              <a:rPr lang="en-US" dirty="0" smtClean="0"/>
              <a:t>buying stocks using money you borrowed from a stockbroker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Huge investments of imaginary money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Led to a stock market </a:t>
            </a:r>
            <a:r>
              <a:rPr lang="en-US" dirty="0" smtClean="0">
                <a:solidFill>
                  <a:srgbClr val="7030A0"/>
                </a:solidFill>
              </a:rPr>
              <a:t>bubble</a:t>
            </a:r>
            <a:r>
              <a:rPr lang="en-US" dirty="0" smtClean="0"/>
              <a:t>: demand for stock </a:t>
            </a:r>
            <a:r>
              <a:rPr lang="en-US" dirty="0" smtClean="0">
                <a:sym typeface="Wingdings" panose="05000000000000000000" pitchFamily="2" charset="2"/>
              </a:rPr>
              <a:t> prices go up past actual values of companies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Black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76702"/>
            <a:ext cx="4267200" cy="45002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soon as stock prices drop a little, everyone panics 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October </a:t>
            </a:r>
            <a:r>
              <a:rPr lang="en-US" dirty="0" smtClean="0">
                <a:solidFill>
                  <a:srgbClr val="7030A0"/>
                </a:solidFill>
              </a:rPr>
              <a:t>24, 1929</a:t>
            </a:r>
            <a:r>
              <a:rPr lang="en-US" dirty="0" smtClean="0"/>
              <a:t>: first stock market crash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Dow Jones fell 11%, tons of people selling stock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Banks bought large chunks of stock to calm investors</a:t>
            </a:r>
          </a:p>
        </p:txBody>
      </p:sp>
      <p:pic>
        <p:nvPicPr>
          <p:cNvPr id="4" name="Picture 2" descr="http://media.mlive.com/businessreview/western_impact/photo/crowds-gather-across-from-the-new-york-stock-exchange-following-a-stock-selloff-of-1929--266f6a9b136ded0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3" y="2590800"/>
            <a:ext cx="4180835" cy="30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2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Tuesday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October 29, 1929</a:t>
            </a:r>
          </a:p>
          <a:p>
            <a:r>
              <a:rPr lang="en-US" dirty="0" smtClean="0"/>
              <a:t>Worst stock market crash in the history of U.S.</a:t>
            </a:r>
          </a:p>
          <a:p>
            <a:r>
              <a:rPr lang="en-US" dirty="0" smtClean="0"/>
              <a:t>Everyone selling </a:t>
            </a:r>
            <a:r>
              <a:rPr lang="en-US" dirty="0" smtClean="0">
                <a:sym typeface="Wingdings" panose="05000000000000000000" pitchFamily="2" charset="2"/>
              </a:rPr>
              <a:t> stock prices collapsed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Dow Jones fell </a:t>
            </a:r>
            <a:r>
              <a:rPr lang="en-US" b="1" dirty="0" smtClean="0">
                <a:sym typeface="Wingdings" panose="05000000000000000000" pitchFamily="2" charset="2"/>
              </a:rPr>
              <a:t>89%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16.4 million shares sold on one day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Beginning of the Great Depression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7945" y="914400"/>
            <a:ext cx="8915400" cy="2133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Your stock portfolio on October 28 was worth $2000. On Black Tuesday, stocks fell 89%. How much is your portfolio worth now?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How would this stock market crash affect consumer spending?</a:t>
            </a:r>
            <a:endParaRPr lang="en-US" sz="1600" dirty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945" y="3505200"/>
            <a:ext cx="8915400" cy="213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$220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US" dirty="0" smtClean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It went down…a lot </a:t>
            </a:r>
            <a:endParaRPr lang="en-US" sz="1600" dirty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Stock Market Crash: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lose tons and tons of savings</a:t>
            </a:r>
          </a:p>
          <a:p>
            <a:r>
              <a:rPr lang="en-US" dirty="0" smtClean="0"/>
              <a:t>Banks can’t pay back deposits </a:t>
            </a:r>
            <a:r>
              <a:rPr lang="en-US" dirty="0" smtClean="0">
                <a:sym typeface="Wingdings" panose="05000000000000000000" pitchFamily="2" charset="2"/>
              </a:rPr>
              <a:t> bank failures</a:t>
            </a:r>
            <a:endParaRPr lang="en-US" dirty="0" smtClean="0"/>
          </a:p>
          <a:p>
            <a:r>
              <a:rPr lang="en-US" dirty="0" smtClean="0"/>
              <a:t>Consumer spending drops, businesses cut jobs</a:t>
            </a:r>
          </a:p>
          <a:p>
            <a:r>
              <a:rPr lang="en-US" dirty="0" smtClean="0"/>
              <a:t>Out west, severe drought cuts agricultural jobs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Also leads to the Dust Bowl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b="1" dirty="0" smtClean="0"/>
              <a:t>All this combined leads to…</a:t>
            </a:r>
          </a:p>
          <a:p>
            <a:pPr marL="109728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74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24" y="0"/>
            <a:ext cx="93107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-21091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U%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8190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(Unemployment)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5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rb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464</TotalTime>
  <Words>727</Words>
  <Application>Microsoft Office PowerPoint</Application>
  <PresentationFormat>On-screen Show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Urban</vt:lpstr>
      <vt:lpstr>Default Design</vt:lpstr>
      <vt:lpstr>1_Urban</vt:lpstr>
      <vt:lpstr>Black Tuesday &amp; Unemployment (Great Depression Part 1)</vt:lpstr>
      <vt:lpstr>Roaring Twenties</vt:lpstr>
      <vt:lpstr>PowerPoint Presentation</vt:lpstr>
      <vt:lpstr>The Stock Market in the 1920s</vt:lpstr>
      <vt:lpstr>Black Thursday</vt:lpstr>
      <vt:lpstr>Black Tuesday </vt:lpstr>
      <vt:lpstr>PowerPoint Presentation</vt:lpstr>
      <vt:lpstr>After the Stock Market Crash:</vt:lpstr>
      <vt:lpstr>PowerPoint Presentation</vt:lpstr>
      <vt:lpstr>PowerPoint Presentation</vt:lpstr>
      <vt:lpstr>Types of Unemployment</vt:lpstr>
      <vt:lpstr>Labor Force</vt:lpstr>
      <vt:lpstr>Employed vs Unemployment</vt:lpstr>
      <vt:lpstr>UNEMPLOYMENT BUCKET</vt:lpstr>
      <vt:lpstr>How much U% do we want?</vt:lpstr>
      <vt:lpstr>PowerPoint Presentation</vt:lpstr>
      <vt:lpstr>PowerPoint Presentation</vt:lpstr>
    </vt:vector>
  </TitlesOfParts>
  <Company>Denton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Tuesday (Great Depression Part 1)</dc:title>
  <dc:creator>McFarling, Spencer N</dc:creator>
  <cp:lastModifiedBy>McFarling, Spencer N</cp:lastModifiedBy>
  <cp:revision>37</cp:revision>
  <dcterms:created xsi:type="dcterms:W3CDTF">2015-03-26T21:07:01Z</dcterms:created>
  <dcterms:modified xsi:type="dcterms:W3CDTF">2015-03-31T20:29:01Z</dcterms:modified>
</cp:coreProperties>
</file>