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20"/>
  </p:notesMasterIdLst>
  <p:sldIdLst>
    <p:sldId id="256" r:id="rId2"/>
    <p:sldId id="274" r:id="rId3"/>
    <p:sldId id="275" r:id="rId4"/>
    <p:sldId id="257" r:id="rId5"/>
    <p:sldId id="258" r:id="rId6"/>
    <p:sldId id="269" r:id="rId7"/>
    <p:sldId id="270" r:id="rId8"/>
    <p:sldId id="271" r:id="rId9"/>
    <p:sldId id="273" r:id="rId10"/>
    <p:sldId id="276" r:id="rId11"/>
    <p:sldId id="277" r:id="rId12"/>
    <p:sldId id="284" r:id="rId13"/>
    <p:sldId id="285" r:id="rId14"/>
    <p:sldId id="286" r:id="rId15"/>
    <p:sldId id="287" r:id="rId16"/>
    <p:sldId id="288" r:id="rId17"/>
    <p:sldId id="289" r:id="rId18"/>
    <p:sldId id="290"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A8ECD7-3069-4D07-89D8-A273A8A76AD0}" type="datetimeFigureOut">
              <a:rPr lang="en-US" smtClean="0"/>
              <a:pPr/>
              <a:t>3/19/2014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D92D4F-DADB-49B4-BAE3-3FD4F3838E77}" type="slidenum">
              <a:rPr lang="en-US" smtClean="0"/>
              <a:pPr/>
              <a:t>‹#›</a:t>
            </a:fld>
            <a:endParaRPr lang="en-US"/>
          </a:p>
        </p:txBody>
      </p:sp>
    </p:spTree>
    <p:extLst>
      <p:ext uri="{BB962C8B-B14F-4D97-AF65-F5344CB8AC3E}">
        <p14:creationId xmlns:p14="http://schemas.microsoft.com/office/powerpoint/2010/main" val="13151560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E0D783-5464-48A9-A3B4-A408F2063EBA}" type="slidenum">
              <a:rPr lang="en-US"/>
              <a:pPr/>
              <a:t>2</a:t>
            </a:fld>
            <a:endParaRPr lang="en-US" dirty="0"/>
          </a:p>
        </p:txBody>
      </p:sp>
      <p:sp>
        <p:nvSpPr>
          <p:cNvPr id="146434" name="Rectangle 2"/>
          <p:cNvSpPr>
            <a:spLocks noGrp="1" noRot="1" noChangeAspect="1" noChangeArrowheads="1" noTextEdit="1"/>
          </p:cNvSpPr>
          <p:nvPr>
            <p:ph type="sldImg"/>
          </p:nvPr>
        </p:nvSpPr>
        <p:spPr>
          <a:ln/>
        </p:spPr>
      </p:sp>
      <p:sp>
        <p:nvSpPr>
          <p:cNvPr id="146435" name="Rectangle 3"/>
          <p:cNvSpPr>
            <a:spLocks noGrp="1" noChangeArrowheads="1"/>
          </p:cNvSpPr>
          <p:nvPr>
            <p:ph type="body" idx="1"/>
          </p:nvPr>
        </p:nvSpPr>
        <p:spPr/>
        <p:txBody>
          <a:bodyPr/>
          <a:lstStyle/>
          <a:p>
            <a:r>
              <a:rPr lang="en-US" dirty="0"/>
              <a:t>Sanguine – cheerful, optimistic, confident</a:t>
            </a:r>
          </a:p>
          <a:p>
            <a:r>
              <a:rPr lang="en-US" dirty="0"/>
              <a:t>Phlegmatic – apathetic, not easy to show emotion, sluggish</a:t>
            </a:r>
          </a:p>
          <a:p>
            <a:r>
              <a:rPr lang="en-US" dirty="0"/>
              <a:t>Melancholic – gloomy</a:t>
            </a:r>
          </a:p>
          <a:p>
            <a:r>
              <a:rPr lang="en-US" dirty="0"/>
              <a:t>Choleric – irritable, easily angered, touchy</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1DA055-75A4-4E3F-BE81-2F2FE1C37F48}" type="slidenum">
              <a:rPr lang="en-US"/>
              <a:pPr/>
              <a:t>17</a:t>
            </a:fld>
            <a:endParaRPr lang="en-US"/>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D46535-7DD4-4289-996F-9BEDCA874F61}" type="slidenum">
              <a:rPr lang="en-US"/>
              <a:pPr/>
              <a:t>18</a:t>
            </a:fld>
            <a:endParaRPr lang="en-US"/>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40B821F-25AF-4933-BF8D-E27594445F56}" type="slidenum">
              <a:rPr lang="en-US"/>
              <a:pPr/>
              <a:t>3</a:t>
            </a:fld>
            <a:endParaRPr lang="en-US" dirty="0"/>
          </a:p>
        </p:txBody>
      </p:sp>
      <p:sp>
        <p:nvSpPr>
          <p:cNvPr id="148482" name="Rectangle 2"/>
          <p:cNvSpPr>
            <a:spLocks noGrp="1" noRot="1" noChangeAspect="1" noChangeArrowheads="1" noTextEdit="1"/>
          </p:cNvSpPr>
          <p:nvPr>
            <p:ph type="sldImg"/>
          </p:nvPr>
        </p:nvSpPr>
        <p:spPr>
          <a:ln/>
        </p:spPr>
      </p:sp>
      <p:sp>
        <p:nvSpPr>
          <p:cNvPr id="148483" name="Rectangle 3"/>
          <p:cNvSpPr>
            <a:spLocks noGrp="1" noChangeArrowheads="1"/>
          </p:cNvSpPr>
          <p:nvPr>
            <p:ph type="body" idx="1"/>
          </p:nvPr>
        </p:nvSpPr>
        <p:spPr/>
        <p:txBody>
          <a:bodyPr/>
          <a:lstStyle/>
          <a:p>
            <a:r>
              <a:rPr lang="en-US" dirty="0"/>
              <a:t>Extroversion = outgoing; introversion = shy</a:t>
            </a:r>
          </a:p>
          <a:p>
            <a:endParaRPr lang="en-US" dirty="0"/>
          </a:p>
          <a:p>
            <a:r>
              <a:rPr lang="en-US" dirty="0"/>
              <a:t>Neutoticism = emotional stability</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3B46798-9C52-43A2-AABB-5AE31B85739D}" type="slidenum">
              <a:rPr lang="en-US"/>
              <a:pPr/>
              <a:t>7</a:t>
            </a:fld>
            <a:endParaRPr lang="en-US"/>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C1D6228-F279-4447-9FF2-4D4B636CBAEB}" type="slidenum">
              <a:rPr lang="en-US"/>
              <a:pPr/>
              <a:t>10</a:t>
            </a:fld>
            <a:endParaRPr lang="en-US"/>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p:txBody>
          <a:bodyPr/>
          <a:lstStyle/>
          <a:p>
            <a:r>
              <a:rPr lang="en-US"/>
              <a:t>. </a:t>
            </a:r>
          </a:p>
          <a:p>
            <a:endParaRPr lang="en-US"/>
          </a:p>
          <a:p>
            <a:r>
              <a:rPr lang="en-US"/>
              <a:t>For example: depression: what are all the core symptoms of depression—consult experts in depression, have them assess the relevance of each item and then evaluate individual’s responses to the item.</a:t>
            </a:r>
          </a:p>
          <a:p>
            <a:endParaRPr lang="en-US"/>
          </a:p>
          <a:p>
            <a:r>
              <a:rPr lang="en-US"/>
              <a:t>As an adjunct to his or her own log or intuition, the test developer frequently employs aids such as textbooks, clinical records, experimental data, and conversations with clooeagues.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977CB1-3049-4284-8926-B73645C8A4A5}" type="slidenum">
              <a:rPr lang="en-US"/>
              <a:pPr/>
              <a:t>11</a:t>
            </a:fld>
            <a:endParaRPr lang="en-US"/>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EA83F0-D724-4FB5-98CA-B8225A339711}" type="slidenum">
              <a:rPr lang="en-US"/>
              <a:pPr/>
              <a:t>12</a:t>
            </a:fld>
            <a:endParaRPr lang="en-US"/>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pPr marL="228600" indent="-228600"/>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8A87B1-407D-47D0-9174-02FA40B03E08}" type="slidenum">
              <a:rPr lang="en-US"/>
              <a:pPr/>
              <a:t>13</a:t>
            </a:fld>
            <a:endParaRPr lang="en-US"/>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E0DC7B-F1E7-4C90-9B6C-0F67935CB036}" type="slidenum">
              <a:rPr lang="en-US"/>
              <a:pPr/>
              <a:t>15</a:t>
            </a:fld>
            <a:endParaRPr lang="en-US"/>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p:txBody>
          <a:bodyPr/>
          <a:lstStyle/>
          <a:p>
            <a:endParaRPr lang="en-US" sz="10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5E59C7-E524-44D3-B4D0-01EBC1CA7AE3}" type="slidenum">
              <a:rPr lang="en-US"/>
              <a:pPr/>
              <a:t>16</a:t>
            </a:fld>
            <a:endParaRPr lang="en-US"/>
          </a:p>
        </p:txBody>
      </p:sp>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838984D6-8E84-4D82-8E1F-7DEAB4E7F6EB}" type="datetimeFigureOut">
              <a:rPr lang="en-US" smtClean="0"/>
              <a:pPr/>
              <a:t>3/19/2014</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A4E33CA9-AF64-4284-89FD-CEFF17CAB39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8984D6-8E84-4D82-8E1F-7DEAB4E7F6EB}" type="datetimeFigureOut">
              <a:rPr lang="en-US" smtClean="0"/>
              <a:pPr/>
              <a:t>3/19/2014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E33CA9-AF64-4284-89FD-CEFF17CAB39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8984D6-8E84-4D82-8E1F-7DEAB4E7F6EB}" type="datetimeFigureOut">
              <a:rPr lang="en-US" smtClean="0"/>
              <a:pPr/>
              <a:t>3/19/2014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E33CA9-AF64-4284-89FD-CEFF17CAB39C}"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277813"/>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914400" y="1600200"/>
            <a:ext cx="7772400" cy="4530725"/>
          </a:xfrm>
        </p:spPr>
        <p:txBody>
          <a:bodyPr/>
          <a:lstStyle/>
          <a:p>
            <a:endParaRPr lang="en-US"/>
          </a:p>
        </p:txBody>
      </p:sp>
      <p:sp>
        <p:nvSpPr>
          <p:cNvPr id="4" name="Date Placeholder 3"/>
          <p:cNvSpPr>
            <a:spLocks noGrp="1"/>
          </p:cNvSpPr>
          <p:nvPr>
            <p:ph type="dt" sz="half" idx="10"/>
          </p:nvPr>
        </p:nvSpPr>
        <p:spPr>
          <a:xfrm>
            <a:off x="914400" y="6251575"/>
            <a:ext cx="1981200" cy="457200"/>
          </a:xfrm>
        </p:spPr>
        <p:txBody>
          <a:bodyPr/>
          <a:lstStyle>
            <a:lvl1pPr>
              <a:defRPr/>
            </a:lvl1pPr>
          </a:lstStyle>
          <a:p>
            <a:endParaRPr lang="en-US"/>
          </a:p>
        </p:txBody>
      </p:sp>
      <p:sp>
        <p:nvSpPr>
          <p:cNvPr id="5" name="Footer Placeholder 4"/>
          <p:cNvSpPr>
            <a:spLocks noGrp="1"/>
          </p:cNvSpPr>
          <p:nvPr>
            <p:ph type="ftr" sz="quarter" idx="11"/>
          </p:nvPr>
        </p:nvSpPr>
        <p:spPr>
          <a:xfrm>
            <a:off x="3352800" y="6248400"/>
            <a:ext cx="297180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6781800" y="6248400"/>
            <a:ext cx="1905000" cy="457200"/>
          </a:xfrm>
        </p:spPr>
        <p:txBody>
          <a:bodyPr/>
          <a:lstStyle>
            <a:lvl1pPr>
              <a:defRPr/>
            </a:lvl1pPr>
          </a:lstStyle>
          <a:p>
            <a:fld id="{C50719FA-C304-4B10-8C60-F16D4833E521}"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8984D6-8E84-4D82-8E1F-7DEAB4E7F6EB}" type="datetimeFigureOut">
              <a:rPr lang="en-US" smtClean="0"/>
              <a:pPr/>
              <a:t>3/19/2014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E33CA9-AF64-4284-89FD-CEFF17CAB39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38984D6-8E84-4D82-8E1F-7DEAB4E7F6EB}" type="datetimeFigureOut">
              <a:rPr lang="en-US" smtClean="0"/>
              <a:pPr/>
              <a:t>3/19/2014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E33CA9-AF64-4284-89FD-CEFF17CAB39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38984D6-8E84-4D82-8E1F-7DEAB4E7F6EB}" type="datetimeFigureOut">
              <a:rPr lang="en-US" smtClean="0"/>
              <a:pPr/>
              <a:t>3/19/2014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E33CA9-AF64-4284-89FD-CEFF17CAB39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838984D6-8E84-4D82-8E1F-7DEAB4E7F6EB}" type="datetimeFigureOut">
              <a:rPr lang="en-US" smtClean="0"/>
              <a:pPr/>
              <a:t>3/19/2014</a:t>
            </a:fld>
            <a:endParaRPr lang="en-US"/>
          </a:p>
        </p:txBody>
      </p:sp>
      <p:sp>
        <p:nvSpPr>
          <p:cNvPr id="27" name="Slide Number Placeholder 26"/>
          <p:cNvSpPr>
            <a:spLocks noGrp="1"/>
          </p:cNvSpPr>
          <p:nvPr>
            <p:ph type="sldNum" sz="quarter" idx="11"/>
          </p:nvPr>
        </p:nvSpPr>
        <p:spPr/>
        <p:txBody>
          <a:bodyPr rtlCol="0"/>
          <a:lstStyle/>
          <a:p>
            <a:fld id="{A4E33CA9-AF64-4284-89FD-CEFF17CAB39C}"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838984D6-8E84-4D82-8E1F-7DEAB4E7F6EB}" type="datetimeFigureOut">
              <a:rPr lang="en-US" smtClean="0"/>
              <a:pPr/>
              <a:t>3/19/2014</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A4E33CA9-AF64-4284-89FD-CEFF17CAB39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8984D6-8E84-4D82-8E1F-7DEAB4E7F6EB}" type="datetimeFigureOut">
              <a:rPr lang="en-US" smtClean="0"/>
              <a:pPr/>
              <a:t>3/19/2014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E33CA9-AF64-4284-89FD-CEFF17CAB39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38984D6-8E84-4D82-8E1F-7DEAB4E7F6EB}" type="datetimeFigureOut">
              <a:rPr lang="en-US" smtClean="0"/>
              <a:pPr/>
              <a:t>3/19/2014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E33CA9-AF64-4284-89FD-CEFF17CAB39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38984D6-8E84-4D82-8E1F-7DEAB4E7F6EB}" type="datetimeFigureOut">
              <a:rPr lang="en-US" smtClean="0"/>
              <a:pPr/>
              <a:t>3/19/2014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E33CA9-AF64-4284-89FD-CEFF17CAB39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838984D6-8E84-4D82-8E1F-7DEAB4E7F6EB}" type="datetimeFigureOut">
              <a:rPr lang="en-US" smtClean="0"/>
              <a:pPr/>
              <a:t>3/19/2014</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A4E33CA9-AF64-4284-89FD-CEFF17CAB39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gi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Personality Assessing</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fontScale="90000"/>
          </a:bodyPr>
          <a:lstStyle/>
          <a:p>
            <a:r>
              <a:rPr lang="en-US" sz="3800"/>
              <a:t>Approaches to Test Construction: Content Validation</a:t>
            </a:r>
          </a:p>
        </p:txBody>
      </p:sp>
      <p:sp>
        <p:nvSpPr>
          <p:cNvPr id="15363" name="Rectangle 3"/>
          <p:cNvSpPr>
            <a:spLocks noGrp="1" noChangeArrowheads="1"/>
          </p:cNvSpPr>
          <p:nvPr>
            <p:ph type="body" idx="1"/>
          </p:nvPr>
        </p:nvSpPr>
        <p:spPr/>
        <p:txBody>
          <a:bodyPr/>
          <a:lstStyle/>
          <a:p>
            <a:endParaRPr lang="en-US"/>
          </a:p>
          <a:p>
            <a:r>
              <a:rPr lang="en-US"/>
              <a:t>Defining all aspects of the construct</a:t>
            </a:r>
          </a:p>
          <a:p>
            <a:r>
              <a:rPr lang="en-US"/>
              <a:t>Consulting experts about the constructs</a:t>
            </a:r>
          </a:p>
          <a:p>
            <a:r>
              <a:rPr lang="en-US"/>
              <a:t>Having expert judges assess each potential item</a:t>
            </a:r>
          </a:p>
          <a:p>
            <a:r>
              <a:rPr lang="en-US"/>
              <a:t>Perform psychometric analyses of items </a:t>
            </a:r>
          </a:p>
          <a:p>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a:t>Content Validation: An Example</a:t>
            </a:r>
          </a:p>
        </p:txBody>
      </p:sp>
      <p:sp>
        <p:nvSpPr>
          <p:cNvPr id="50179" name="Rectangle 3"/>
          <p:cNvSpPr>
            <a:spLocks noGrp="1" noChangeArrowheads="1"/>
          </p:cNvSpPr>
          <p:nvPr>
            <p:ph type="body" idx="1"/>
          </p:nvPr>
        </p:nvSpPr>
        <p:spPr/>
        <p:txBody>
          <a:bodyPr/>
          <a:lstStyle/>
          <a:p>
            <a:pPr>
              <a:buFont typeface="Wingdings" pitchFamily="2" charset="2"/>
              <a:buNone/>
            </a:pPr>
            <a:r>
              <a:rPr lang="en-US" b="1"/>
              <a:t>Goal: Construct a test designed to measure attitudes toward school</a:t>
            </a:r>
          </a:p>
          <a:p>
            <a:pPr>
              <a:buFont typeface="Wingdings" pitchFamily="2" charset="2"/>
              <a:buNone/>
            </a:pPr>
            <a:endParaRPr lang="en-US"/>
          </a:p>
          <a:p>
            <a:pPr>
              <a:buFont typeface="Wingdings" pitchFamily="2" charset="2"/>
              <a:buNone/>
            </a:pPr>
            <a:r>
              <a:rPr lang="en-US"/>
              <a:t>Answer true or false</a:t>
            </a:r>
          </a:p>
          <a:p>
            <a:r>
              <a:rPr lang="en-US"/>
              <a:t>I enjoy getting up in the morning for school</a:t>
            </a:r>
          </a:p>
          <a:p>
            <a:r>
              <a:rPr lang="en-US"/>
              <a:t>I like my teacher(s)</a:t>
            </a:r>
          </a:p>
          <a:p>
            <a:r>
              <a:rPr lang="en-US"/>
              <a:t>I enjoy seeing my friends at school</a:t>
            </a:r>
          </a:p>
          <a:p>
            <a:r>
              <a:rPr lang="en-US"/>
              <a:t>I enjoy the subjects I learn about at school</a:t>
            </a:r>
          </a:p>
          <a:p>
            <a:pPr>
              <a:buFont typeface="Wingdings" pitchFamily="2" charset="2"/>
              <a:buNone/>
            </a:pP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normAutofit fontScale="90000"/>
          </a:bodyPr>
          <a:lstStyle/>
          <a:p>
            <a:r>
              <a:rPr lang="en-US" sz="3800"/>
              <a:t>Approaches to Test Construction: </a:t>
            </a:r>
            <a:br>
              <a:rPr lang="en-US" sz="3800"/>
            </a:br>
            <a:r>
              <a:rPr lang="en-US" sz="3800"/>
              <a:t>Empirical Keying</a:t>
            </a:r>
          </a:p>
        </p:txBody>
      </p:sp>
      <p:sp>
        <p:nvSpPr>
          <p:cNvPr id="63491" name="Rectangle 3"/>
          <p:cNvSpPr>
            <a:spLocks noGrp="1" noChangeArrowheads="1"/>
          </p:cNvSpPr>
          <p:nvPr>
            <p:ph type="body" idx="1"/>
          </p:nvPr>
        </p:nvSpPr>
        <p:spPr/>
        <p:txBody>
          <a:bodyPr/>
          <a:lstStyle/>
          <a:p>
            <a:endParaRPr lang="en-US"/>
          </a:p>
          <a:p>
            <a:r>
              <a:rPr lang="en-US"/>
              <a:t>Create test items to measure on or more traits</a:t>
            </a:r>
          </a:p>
          <a:p>
            <a:r>
              <a:rPr lang="en-US"/>
              <a:t>Administer test items to a “criterion” and “control” group</a:t>
            </a:r>
          </a:p>
          <a:p>
            <a:r>
              <a:rPr lang="en-US"/>
              <a:t>Select items that distinguish between these two groups</a:t>
            </a:r>
          </a:p>
          <a:p>
            <a:r>
              <a:rPr lang="en-US"/>
              <a:t>Content of the item is not considered important</a:t>
            </a:r>
          </a:p>
          <a:p>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sz="2900" b="1"/>
              <a:t>Empirical Keying: Minnesota Multiphasic Inventory (MMPI)</a:t>
            </a:r>
          </a:p>
        </p:txBody>
      </p:sp>
      <p:sp>
        <p:nvSpPr>
          <p:cNvPr id="23555" name="Rectangle 3"/>
          <p:cNvSpPr>
            <a:spLocks noGrp="1" noChangeArrowheads="1"/>
          </p:cNvSpPr>
          <p:nvPr>
            <p:ph type="body" idx="1"/>
          </p:nvPr>
        </p:nvSpPr>
        <p:spPr/>
        <p:txBody>
          <a:bodyPr/>
          <a:lstStyle/>
          <a:p>
            <a:endParaRPr lang="en-US"/>
          </a:p>
          <a:p>
            <a:r>
              <a:rPr lang="en-US"/>
              <a:t>Developed in 1930’s</a:t>
            </a:r>
          </a:p>
          <a:p>
            <a:r>
              <a:rPr lang="en-US"/>
              <a:t>Starke Hathaway Ph.D. &amp; J. Charnley McKinley, MD.</a:t>
            </a:r>
          </a:p>
          <a:p>
            <a:r>
              <a:rPr lang="en-US"/>
              <a:t>Needed test to identify diagnosis</a:t>
            </a:r>
          </a:p>
          <a:p>
            <a:r>
              <a:rPr lang="en-US"/>
              <a:t>Developed an item pool</a:t>
            </a:r>
          </a:p>
          <a:p>
            <a:r>
              <a:rPr lang="en-US"/>
              <a:t>Identified a group of patients and nonpatients</a:t>
            </a:r>
          </a:p>
          <a:p>
            <a:r>
              <a:rPr lang="en-US"/>
              <a:t>Resulting scale of 550 items (true/false/cannot say)</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4"/>
          <p:cNvSpPr>
            <a:spLocks noGrp="1" noChangeArrowheads="1"/>
          </p:cNvSpPr>
          <p:nvPr>
            <p:ph type="title"/>
          </p:nvPr>
        </p:nvSpPr>
        <p:spPr>
          <a:xfrm>
            <a:off x="457200" y="0"/>
            <a:ext cx="8229600" cy="1143000"/>
          </a:xfrm>
        </p:spPr>
        <p:txBody>
          <a:bodyPr/>
          <a:lstStyle/>
          <a:p>
            <a:r>
              <a:rPr lang="en-US"/>
              <a:t>MMPI Clinical Scales</a:t>
            </a:r>
          </a:p>
        </p:txBody>
      </p:sp>
      <p:graphicFrame>
        <p:nvGraphicFramePr>
          <p:cNvPr id="27716" name="Group 68"/>
          <p:cNvGraphicFramePr>
            <a:graphicFrameLocks noGrp="1"/>
          </p:cNvGraphicFramePr>
          <p:nvPr>
            <p:ph type="tbl" idx="1"/>
          </p:nvPr>
        </p:nvGraphicFramePr>
        <p:xfrm>
          <a:off x="457200" y="1143000"/>
          <a:ext cx="8229600" cy="5056127"/>
        </p:xfrm>
        <a:graphic>
          <a:graphicData uri="http://schemas.openxmlformats.org/drawingml/2006/table">
            <a:tbl>
              <a:tblPr/>
              <a:tblGrid>
                <a:gridCol w="1371600"/>
                <a:gridCol w="4114800"/>
                <a:gridCol w="2743200"/>
              </a:tblGrid>
              <a:tr h="3810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800" b="0" i="0" u="none" strike="noStrike" cap="none" normalizeH="0" baseline="0" smtClean="0">
                          <a:ln>
                            <a:noFill/>
                          </a:ln>
                          <a:solidFill>
                            <a:schemeClr val="tx1"/>
                          </a:solidFill>
                          <a:effectLst/>
                          <a:latin typeface="Arial" charset="0"/>
                        </a:rPr>
                        <a:t>Scale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800" b="0" i="0" u="none" strike="noStrike" cap="none" normalizeH="0" baseline="0" smtClean="0">
                          <a:ln>
                            <a:noFill/>
                          </a:ln>
                          <a:solidFill>
                            <a:schemeClr val="tx1"/>
                          </a:solidFill>
                          <a:effectLst/>
                          <a:latin typeface="Arial" charset="0"/>
                        </a:rPr>
                        <a:t>Scale Name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800" b="0" i="0" u="none" strike="noStrike" cap="none" normalizeH="0" baseline="0" smtClean="0">
                          <a:ln>
                            <a:noFill/>
                          </a:ln>
                          <a:solidFill>
                            <a:schemeClr val="tx1"/>
                          </a:solidFill>
                          <a:effectLst/>
                          <a:latin typeface="Arial" charset="0"/>
                        </a:rPr>
                        <a:t>Meaning of High Score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116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800" b="0" i="0" u="none" strike="noStrike" cap="none" normalizeH="0" baseline="0" smtClean="0">
                          <a:ln>
                            <a:noFill/>
                          </a:ln>
                          <a:solidFill>
                            <a:schemeClr val="tx1"/>
                          </a:solidFill>
                          <a:effectLst/>
                          <a:latin typeface="Arial"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800" b="0" i="0" u="none" strike="noStrike" cap="none" normalizeH="0" baseline="0" smtClean="0">
                          <a:ln>
                            <a:noFill/>
                          </a:ln>
                          <a:solidFill>
                            <a:schemeClr val="tx1"/>
                          </a:solidFill>
                          <a:effectLst/>
                          <a:latin typeface="Arial" charset="0"/>
                        </a:rPr>
                        <a:t>Hypochochodriasis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800" b="0" i="0" u="none" strike="noStrike" cap="none" normalizeH="0" baseline="0" smtClean="0">
                          <a:ln>
                            <a:noFill/>
                          </a:ln>
                          <a:solidFill>
                            <a:schemeClr val="tx1"/>
                          </a:solidFill>
                          <a:effectLst/>
                          <a:latin typeface="Arial" charset="0"/>
                        </a:rPr>
                        <a:t>Concern about health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27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800" b="0" i="0" u="none" strike="noStrike" cap="none" normalizeH="0" baseline="0" smtClean="0">
                          <a:ln>
                            <a:noFill/>
                          </a:ln>
                          <a:solidFill>
                            <a:schemeClr val="tx1"/>
                          </a:solidFill>
                          <a:effectLst/>
                          <a:latin typeface="Arial" charset="0"/>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800" b="0" i="0" u="none" strike="noStrike" cap="none" normalizeH="0" baseline="0" smtClean="0">
                          <a:ln>
                            <a:noFill/>
                          </a:ln>
                          <a:solidFill>
                            <a:schemeClr val="tx1"/>
                          </a:solidFill>
                          <a:effectLst/>
                          <a:latin typeface="Arial" charset="0"/>
                        </a:rPr>
                        <a:t>Depression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800" b="0" i="0" u="none" strike="noStrike" cap="none" normalizeH="0" baseline="0" smtClean="0">
                          <a:ln>
                            <a:noFill/>
                          </a:ln>
                          <a:solidFill>
                            <a:schemeClr val="tx1"/>
                          </a:solidFill>
                          <a:effectLst/>
                          <a:latin typeface="Arial" charset="0"/>
                        </a:rPr>
                        <a:t>Depression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116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800" b="0" i="0" u="none" strike="noStrike" cap="none" normalizeH="0" baseline="0" smtClean="0">
                          <a:ln>
                            <a:noFill/>
                          </a:ln>
                          <a:solidFill>
                            <a:schemeClr val="tx1"/>
                          </a:solidFill>
                          <a:effectLst/>
                          <a:latin typeface="Arial" charset="0"/>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800" b="0" i="0" u="none" strike="noStrike" cap="none" normalizeH="0" baseline="0" smtClean="0">
                          <a:ln>
                            <a:noFill/>
                          </a:ln>
                          <a:solidFill>
                            <a:schemeClr val="tx1"/>
                          </a:solidFill>
                          <a:effectLst/>
                          <a:latin typeface="Arial" charset="0"/>
                        </a:rPr>
                        <a:t>Hysteria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800" b="0" i="0" u="none" strike="noStrike" cap="none" normalizeH="0" baseline="0" smtClean="0">
                          <a:ln>
                            <a:noFill/>
                          </a:ln>
                          <a:solidFill>
                            <a:schemeClr val="tx1"/>
                          </a:solidFill>
                          <a:effectLst/>
                          <a:latin typeface="Arial" charset="0"/>
                        </a:rPr>
                        <a:t>Somatic complaints</a:t>
                      </a: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800" b="0" i="0" u="none" strike="noStrike" cap="none" normalizeH="0" baseline="0" smtClean="0">
                          <a:ln>
                            <a:noFill/>
                          </a:ln>
                          <a:solidFill>
                            <a:schemeClr val="tx1"/>
                          </a:solidFill>
                          <a:effectLst/>
                          <a:latin typeface="Arial" charset="0"/>
                        </a:rPr>
                        <a:t>Denial of psych. prob.</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878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800" b="0" i="0" u="none" strike="noStrike" cap="none" normalizeH="0" baseline="0" smtClean="0">
                          <a:ln>
                            <a:noFill/>
                          </a:ln>
                          <a:solidFill>
                            <a:schemeClr val="tx1"/>
                          </a:solidFill>
                          <a:effectLst/>
                          <a:latin typeface="Arial" charset="0"/>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800" b="0" i="0" u="none" strike="noStrike" cap="none" normalizeH="0" baseline="0" smtClean="0">
                          <a:ln>
                            <a:noFill/>
                          </a:ln>
                          <a:solidFill>
                            <a:schemeClr val="tx1"/>
                          </a:solidFill>
                          <a:effectLst/>
                          <a:latin typeface="Arial" charset="0"/>
                        </a:rPr>
                        <a:t>Psychopathic Deviate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800" b="0" i="0" u="none" strike="noStrike" cap="none" normalizeH="0" baseline="0" smtClean="0">
                          <a:ln>
                            <a:noFill/>
                          </a:ln>
                          <a:solidFill>
                            <a:schemeClr val="tx1"/>
                          </a:solidFill>
                          <a:effectLst/>
                          <a:latin typeface="Arial" charset="0"/>
                        </a:rPr>
                        <a:t>Antisocial behavior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116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800" b="0" i="0" u="none" strike="noStrike" cap="none" normalizeH="0" baseline="0" smtClean="0">
                          <a:ln>
                            <a:noFill/>
                          </a:ln>
                          <a:solidFill>
                            <a:schemeClr val="tx1"/>
                          </a:solidFill>
                          <a:effectLst/>
                          <a:latin typeface="Arial" charset="0"/>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800" b="0" i="0" u="none" strike="noStrike" cap="none" normalizeH="0" baseline="0" smtClean="0">
                          <a:ln>
                            <a:noFill/>
                          </a:ln>
                          <a:solidFill>
                            <a:schemeClr val="tx1"/>
                          </a:solidFill>
                          <a:effectLst/>
                          <a:latin typeface="Arial" charset="0"/>
                        </a:rPr>
                        <a:t>Mas.-Fem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800" b="0" i="0" u="none" strike="noStrike" cap="none" normalizeH="0" baseline="0" smtClean="0">
                          <a:ln>
                            <a:noFill/>
                          </a:ln>
                          <a:solidFill>
                            <a:schemeClr val="tx1"/>
                          </a:solidFill>
                          <a:effectLst/>
                          <a:latin typeface="Arial" charset="0"/>
                        </a:rPr>
                        <a:t>Nonstandard gender interests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116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800" b="0" i="0" u="none" strike="noStrike" cap="none" normalizeH="0" baseline="0" smtClean="0">
                          <a:ln>
                            <a:noFill/>
                          </a:ln>
                          <a:solidFill>
                            <a:schemeClr val="tx1"/>
                          </a:solidFill>
                          <a:effectLst/>
                          <a:latin typeface="Arial" charset="0"/>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800" b="0" i="0" u="none" strike="noStrike" cap="none" normalizeH="0" baseline="0" smtClean="0">
                          <a:ln>
                            <a:noFill/>
                          </a:ln>
                          <a:solidFill>
                            <a:schemeClr val="tx1"/>
                          </a:solidFill>
                          <a:effectLst/>
                          <a:latin typeface="Arial" charset="0"/>
                        </a:rPr>
                        <a:t>Paranoia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800" b="0" i="0" u="none" strike="noStrike" cap="none" normalizeH="0" baseline="0" smtClean="0">
                          <a:ln>
                            <a:noFill/>
                          </a:ln>
                          <a:solidFill>
                            <a:schemeClr val="tx1"/>
                          </a:solidFill>
                          <a:effectLst/>
                          <a:latin typeface="Arial" charset="0"/>
                        </a:rPr>
                        <a:t>Suspiciousness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116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800" b="0" i="0" u="none" strike="noStrike" cap="none" normalizeH="0" baseline="0" smtClean="0">
                          <a:ln>
                            <a:noFill/>
                          </a:ln>
                          <a:solidFill>
                            <a:schemeClr val="tx1"/>
                          </a:solidFill>
                          <a:effectLst/>
                          <a:latin typeface="Arial" charset="0"/>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800" b="0" i="0" u="none" strike="noStrike" cap="none" normalizeH="0" baseline="0" smtClean="0">
                          <a:ln>
                            <a:noFill/>
                          </a:ln>
                          <a:solidFill>
                            <a:schemeClr val="tx1"/>
                          </a:solidFill>
                          <a:effectLst/>
                          <a:latin typeface="Arial" charset="0"/>
                        </a:rPr>
                        <a:t>Psychasthenia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800" b="0" i="0" u="none" strike="noStrike" cap="none" normalizeH="0" baseline="0" smtClean="0">
                          <a:ln>
                            <a:noFill/>
                          </a:ln>
                          <a:solidFill>
                            <a:schemeClr val="tx1"/>
                          </a:solidFill>
                          <a:effectLst/>
                          <a:latin typeface="Arial" charset="0"/>
                        </a:rPr>
                        <a:t>Anxiety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27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800" b="0" i="0" u="none" strike="noStrike" cap="none" normalizeH="0" baseline="0" smtClean="0">
                          <a:ln>
                            <a:noFill/>
                          </a:ln>
                          <a:solidFill>
                            <a:schemeClr val="tx1"/>
                          </a:solidFill>
                          <a:effectLst/>
                          <a:latin typeface="Arial" charset="0"/>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800" b="0" i="0" u="none" strike="noStrike" cap="none" normalizeH="0" baseline="0" smtClean="0">
                          <a:ln>
                            <a:noFill/>
                          </a:ln>
                          <a:solidFill>
                            <a:schemeClr val="tx1"/>
                          </a:solidFill>
                          <a:effectLst/>
                          <a:latin typeface="Arial" charset="0"/>
                        </a:rPr>
                        <a:t>Schizophrenia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800" b="0" i="0" u="none" strike="noStrike" cap="none" normalizeH="0" baseline="0" smtClean="0">
                          <a:ln>
                            <a:noFill/>
                          </a:ln>
                          <a:solidFill>
                            <a:schemeClr val="tx1"/>
                          </a:solidFill>
                          <a:effectLst/>
                          <a:latin typeface="Arial" charset="0"/>
                        </a:rPr>
                        <a:t>Disturbed thought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116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800" b="0" i="0" u="none" strike="noStrike" cap="none" normalizeH="0" baseline="0" smtClean="0">
                          <a:ln>
                            <a:noFill/>
                          </a:ln>
                          <a:solidFill>
                            <a:schemeClr val="tx1"/>
                          </a:solidFill>
                          <a:effectLst/>
                          <a:latin typeface="Arial" charset="0"/>
                        </a:rPr>
                        <a:t>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800" b="0" i="0" u="none" strike="noStrike" cap="none" normalizeH="0" baseline="0" smtClean="0">
                          <a:ln>
                            <a:noFill/>
                          </a:ln>
                          <a:solidFill>
                            <a:schemeClr val="tx1"/>
                          </a:solidFill>
                          <a:effectLst/>
                          <a:latin typeface="Arial" charset="0"/>
                        </a:rPr>
                        <a:t>Hypomania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800" b="0" i="0" u="none" strike="noStrike" cap="none" normalizeH="0" baseline="0" smtClean="0">
                          <a:ln>
                            <a:noFill/>
                          </a:ln>
                          <a:solidFill>
                            <a:schemeClr val="tx1"/>
                          </a:solidFill>
                          <a:effectLst/>
                          <a:latin typeface="Arial" charset="0"/>
                        </a:rPr>
                        <a:t>Manic mood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116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800" b="0" i="0" u="none" strike="noStrike" cap="none" normalizeH="0" baseline="0" smtClean="0">
                          <a:ln>
                            <a:noFill/>
                          </a:ln>
                          <a:solidFill>
                            <a:schemeClr val="tx1"/>
                          </a:solidFill>
                          <a:effectLst/>
                          <a:latin typeface="Arial" charset="0"/>
                        </a:rPr>
                        <a:t>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800" b="0" i="0" u="none" strike="noStrike" cap="none" normalizeH="0" baseline="0" smtClean="0">
                          <a:ln>
                            <a:noFill/>
                          </a:ln>
                          <a:solidFill>
                            <a:schemeClr val="tx1"/>
                          </a:solidFill>
                          <a:effectLst/>
                          <a:latin typeface="Arial" charset="0"/>
                        </a:rPr>
                        <a:t>Social Introversion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800" b="0" i="0" u="none" strike="noStrike" cap="none" normalizeH="0" baseline="0" smtClean="0">
                          <a:ln>
                            <a:noFill/>
                          </a:ln>
                          <a:solidFill>
                            <a:schemeClr val="tx1"/>
                          </a:solidFill>
                          <a:effectLst/>
                          <a:latin typeface="Arial" charset="0"/>
                        </a:rPr>
                        <a:t>Shy, social inept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t>MMPI: Validity Scales</a:t>
            </a:r>
          </a:p>
        </p:txBody>
      </p:sp>
      <p:sp>
        <p:nvSpPr>
          <p:cNvPr id="26628" name="Rectangle 4"/>
          <p:cNvSpPr>
            <a:spLocks noGrp="1" noChangeArrowheads="1"/>
          </p:cNvSpPr>
          <p:nvPr>
            <p:ph type="body" idx="1"/>
          </p:nvPr>
        </p:nvSpPr>
        <p:spPr/>
        <p:txBody>
          <a:bodyPr/>
          <a:lstStyle/>
          <a:p>
            <a:pPr>
              <a:lnSpc>
                <a:spcPct val="90000"/>
              </a:lnSpc>
              <a:buFont typeface="Wingdings" pitchFamily="2" charset="2"/>
              <a:buNone/>
            </a:pPr>
            <a:r>
              <a:rPr lang="en-US" sz="2400" b="1"/>
              <a:t>? </a:t>
            </a:r>
            <a:r>
              <a:rPr lang="en-US" sz="2400"/>
              <a:t>(Cannot say)</a:t>
            </a:r>
          </a:p>
          <a:p>
            <a:pPr>
              <a:lnSpc>
                <a:spcPct val="90000"/>
              </a:lnSpc>
            </a:pPr>
            <a:r>
              <a:rPr lang="en-US" sz="2400"/>
              <a:t>Unanswered items</a:t>
            </a:r>
          </a:p>
          <a:p>
            <a:pPr>
              <a:lnSpc>
                <a:spcPct val="90000"/>
              </a:lnSpc>
              <a:buFont typeface="Wingdings" pitchFamily="2" charset="2"/>
              <a:buNone/>
            </a:pPr>
            <a:endParaRPr lang="en-US" sz="2400" b="1"/>
          </a:p>
          <a:p>
            <a:pPr>
              <a:lnSpc>
                <a:spcPct val="90000"/>
              </a:lnSpc>
              <a:buFont typeface="Wingdings" pitchFamily="2" charset="2"/>
              <a:buNone/>
            </a:pPr>
            <a:r>
              <a:rPr lang="en-US" sz="2400" b="1"/>
              <a:t>L (Lie)</a:t>
            </a:r>
          </a:p>
          <a:p>
            <a:pPr>
              <a:lnSpc>
                <a:spcPct val="90000"/>
              </a:lnSpc>
            </a:pPr>
            <a:r>
              <a:rPr lang="en-US" sz="2400"/>
              <a:t>Faking good</a:t>
            </a:r>
          </a:p>
          <a:p>
            <a:pPr>
              <a:lnSpc>
                <a:spcPct val="90000"/>
              </a:lnSpc>
              <a:buFont typeface="Wingdings" pitchFamily="2" charset="2"/>
              <a:buNone/>
            </a:pPr>
            <a:endParaRPr lang="en-US" sz="2400" b="1"/>
          </a:p>
          <a:p>
            <a:pPr>
              <a:lnSpc>
                <a:spcPct val="90000"/>
              </a:lnSpc>
              <a:buFont typeface="Wingdings" pitchFamily="2" charset="2"/>
              <a:buNone/>
            </a:pPr>
            <a:r>
              <a:rPr lang="en-US" sz="2400" b="1"/>
              <a:t>F </a:t>
            </a:r>
            <a:r>
              <a:rPr lang="en-US" sz="2400"/>
              <a:t>(Infrequency)</a:t>
            </a:r>
          </a:p>
          <a:p>
            <a:pPr>
              <a:lnSpc>
                <a:spcPct val="90000"/>
              </a:lnSpc>
            </a:pPr>
            <a:r>
              <a:rPr lang="en-US" sz="2400"/>
              <a:t>Faking bad</a:t>
            </a:r>
          </a:p>
          <a:p>
            <a:pPr>
              <a:lnSpc>
                <a:spcPct val="90000"/>
              </a:lnSpc>
              <a:buFont typeface="Wingdings" pitchFamily="2" charset="2"/>
              <a:buNone/>
            </a:pPr>
            <a:endParaRPr lang="en-US" sz="2400"/>
          </a:p>
          <a:p>
            <a:pPr>
              <a:lnSpc>
                <a:spcPct val="90000"/>
              </a:lnSpc>
              <a:buFont typeface="Wingdings" pitchFamily="2" charset="2"/>
              <a:buNone/>
            </a:pPr>
            <a:r>
              <a:rPr lang="en-US" sz="2400"/>
              <a:t>K (Defensiveness)</a:t>
            </a:r>
          </a:p>
          <a:p>
            <a:pPr>
              <a:lnSpc>
                <a:spcPct val="90000"/>
              </a:lnSpc>
            </a:pPr>
            <a:r>
              <a:rPr lang="en-US" sz="2400"/>
              <a:t>Defensiveness in admitting to problems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normAutofit fontScale="90000"/>
          </a:bodyPr>
          <a:lstStyle/>
          <a:p>
            <a:r>
              <a:rPr lang="en-US" sz="3400"/>
              <a:t>Approaches to Test Construction: Factor Analysis (Internal Consistency)</a:t>
            </a:r>
          </a:p>
        </p:txBody>
      </p:sp>
      <p:sp>
        <p:nvSpPr>
          <p:cNvPr id="59395" name="Rectangle 3"/>
          <p:cNvSpPr>
            <a:spLocks noGrp="1" noChangeArrowheads="1"/>
          </p:cNvSpPr>
          <p:nvPr>
            <p:ph type="body" idx="1"/>
          </p:nvPr>
        </p:nvSpPr>
        <p:spPr/>
        <p:txBody>
          <a:bodyPr/>
          <a:lstStyle/>
          <a:p>
            <a:endParaRPr lang="en-US"/>
          </a:p>
          <a:p>
            <a:r>
              <a:rPr lang="en-US"/>
              <a:t>Correlational technique used to determine whether a group of items are correlated with one another</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normAutofit fontScale="90000"/>
          </a:bodyPr>
          <a:lstStyle/>
          <a:p>
            <a:r>
              <a:rPr lang="en-US" sz="3800"/>
              <a:t>Revised NEO Personality Inventory (NEO-PI-R)</a:t>
            </a:r>
          </a:p>
        </p:txBody>
      </p:sp>
      <p:sp>
        <p:nvSpPr>
          <p:cNvPr id="47107" name="Rectangle 3"/>
          <p:cNvSpPr>
            <a:spLocks noGrp="1" noChangeArrowheads="1"/>
          </p:cNvSpPr>
          <p:nvPr>
            <p:ph type="body" idx="1"/>
          </p:nvPr>
        </p:nvSpPr>
        <p:spPr/>
        <p:txBody>
          <a:bodyPr/>
          <a:lstStyle/>
          <a:p>
            <a:r>
              <a:rPr lang="en-US"/>
              <a:t>Based on five factor model of personality (</a:t>
            </a:r>
            <a:r>
              <a:rPr lang="en-US" sz="3200" b="1"/>
              <a:t>N</a:t>
            </a:r>
            <a:r>
              <a:rPr lang="en-US"/>
              <a:t>euroticism, </a:t>
            </a:r>
            <a:r>
              <a:rPr lang="en-US" sz="3200" b="1"/>
              <a:t>E</a:t>
            </a:r>
            <a:r>
              <a:rPr lang="en-US"/>
              <a:t>xtraversion, </a:t>
            </a:r>
            <a:r>
              <a:rPr lang="en-US" sz="3200" b="1"/>
              <a:t>O</a:t>
            </a:r>
            <a:r>
              <a:rPr lang="en-US"/>
              <a:t>penness, Agreeableness, and Conscientiousness)</a:t>
            </a:r>
          </a:p>
          <a:p>
            <a:r>
              <a:rPr lang="en-US"/>
              <a:t>Name derived from initials of the first three traits</a:t>
            </a:r>
          </a:p>
          <a:p>
            <a:r>
              <a:rPr lang="en-US"/>
              <a:t>Assesses all five traits </a:t>
            </a:r>
          </a:p>
          <a:p>
            <a:r>
              <a:rPr lang="en-US"/>
              <a:t>Emphasizes assessment of normal personality style rather than psychopathology</a:t>
            </a:r>
          </a:p>
          <a:p>
            <a:r>
              <a:rPr lang="en-US"/>
              <a:t>Parallel forms</a:t>
            </a:r>
          </a:p>
          <a:p>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normAutofit fontScale="90000"/>
          </a:bodyPr>
          <a:lstStyle/>
          <a:p>
            <a:r>
              <a:rPr lang="en-US" sz="3800"/>
              <a:t>Approaches to Test Construction: Construct Validity</a:t>
            </a:r>
          </a:p>
        </p:txBody>
      </p:sp>
      <p:sp>
        <p:nvSpPr>
          <p:cNvPr id="61443" name="Rectangle 3"/>
          <p:cNvSpPr>
            <a:spLocks noGrp="1" noChangeArrowheads="1"/>
          </p:cNvSpPr>
          <p:nvPr>
            <p:ph type="body" idx="1"/>
          </p:nvPr>
        </p:nvSpPr>
        <p:spPr/>
        <p:txBody>
          <a:bodyPr/>
          <a:lstStyle/>
          <a:p>
            <a:r>
              <a:rPr lang="en-US"/>
              <a:t>Combines aspects of content validity, empirical criterion keying and factor analytic approaches in developing assessment devises (Clark and Watson, 1995)</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a:ln/>
        </p:spPr>
        <p:txBody>
          <a:bodyPr>
            <a:normAutofit fontScale="90000"/>
          </a:bodyPr>
          <a:lstStyle/>
          <a:p>
            <a:r>
              <a:rPr lang="en-US" u="sng" dirty="0"/>
              <a:t>Eysenck’s Personality Questionnaire</a:t>
            </a:r>
          </a:p>
        </p:txBody>
      </p:sp>
      <p:sp>
        <p:nvSpPr>
          <p:cNvPr id="145411" name="Rectangle 3"/>
          <p:cNvSpPr>
            <a:spLocks noGrp="1" noChangeArrowheads="1"/>
          </p:cNvSpPr>
          <p:nvPr>
            <p:ph sz="half" idx="1"/>
          </p:nvPr>
        </p:nvSpPr>
        <p:spPr/>
        <p:txBody>
          <a:bodyPr/>
          <a:lstStyle/>
          <a:p>
            <a:r>
              <a:rPr lang="en-US" dirty="0"/>
              <a:t>Hans Eysenck believed that we can describe people’s personalities by classifying them along two scales: </a:t>
            </a:r>
          </a:p>
          <a:p>
            <a:pPr lvl="1"/>
            <a:r>
              <a:rPr lang="en-US" b="1" i="1" dirty="0"/>
              <a:t>Introversion-extraversion scale</a:t>
            </a:r>
          </a:p>
          <a:p>
            <a:pPr lvl="1"/>
            <a:r>
              <a:rPr lang="en-US" b="1" i="1" dirty="0"/>
              <a:t>Stable-unstable </a:t>
            </a:r>
            <a:r>
              <a:rPr lang="en-US" b="1" i="1" dirty="0" smtClean="0"/>
              <a:t>scale</a:t>
            </a:r>
          </a:p>
          <a:p>
            <a:pPr lvl="1"/>
            <a:endParaRPr lang="en-US" b="1" i="1" dirty="0"/>
          </a:p>
        </p:txBody>
      </p:sp>
      <p:pic>
        <p:nvPicPr>
          <p:cNvPr id="1026" name="Picture 2"/>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4648200" y="2496013"/>
            <a:ext cx="4038600" cy="4032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8800" y="4636654"/>
            <a:ext cx="1657350" cy="21260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5411">
                                            <p:txEl>
                                              <p:pRg st="0" end="0"/>
                                            </p:txEl>
                                          </p:spTgt>
                                        </p:tgtEl>
                                        <p:attrNameLst>
                                          <p:attrName>style.visibility</p:attrName>
                                        </p:attrNameLst>
                                      </p:cBhvr>
                                      <p:to>
                                        <p:strVal val="visible"/>
                                      </p:to>
                                    </p:set>
                                    <p:animEffect transition="in" filter="fade">
                                      <p:cBhvr>
                                        <p:cTn id="7" dur="500"/>
                                        <p:tgtEl>
                                          <p:spTgt spid="145411">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5411">
                                            <p:txEl>
                                              <p:pRg st="1" end="1"/>
                                            </p:txEl>
                                          </p:spTgt>
                                        </p:tgtEl>
                                        <p:attrNameLst>
                                          <p:attrName>style.visibility</p:attrName>
                                        </p:attrNameLst>
                                      </p:cBhvr>
                                      <p:to>
                                        <p:strVal val="visible"/>
                                      </p:to>
                                    </p:set>
                                    <p:animEffect transition="in" filter="fade">
                                      <p:cBhvr>
                                        <p:cTn id="10" dur="500"/>
                                        <p:tgtEl>
                                          <p:spTgt spid="145411">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45411">
                                            <p:txEl>
                                              <p:pRg st="2" end="2"/>
                                            </p:txEl>
                                          </p:spTgt>
                                        </p:tgtEl>
                                        <p:attrNameLst>
                                          <p:attrName>style.visibility</p:attrName>
                                        </p:attrNameLst>
                                      </p:cBhvr>
                                      <p:to>
                                        <p:strVal val="visible"/>
                                      </p:to>
                                    </p:set>
                                    <p:animEffect transition="in" filter="fade">
                                      <p:cBhvr>
                                        <p:cTn id="13" dur="500"/>
                                        <p:tgtEl>
                                          <p:spTgt spid="1454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411"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a:ln/>
        </p:spPr>
        <p:txBody>
          <a:bodyPr/>
          <a:lstStyle/>
          <a:p>
            <a:r>
              <a:rPr lang="en-US" u="sng" dirty="0"/>
              <a:t>The Big Five</a:t>
            </a:r>
          </a:p>
        </p:txBody>
      </p:sp>
      <p:sp>
        <p:nvSpPr>
          <p:cNvPr id="147459" name="Rectangle 3"/>
          <p:cNvSpPr>
            <a:spLocks noGrp="1" noChangeArrowheads="1"/>
          </p:cNvSpPr>
          <p:nvPr>
            <p:ph sz="half" idx="1"/>
          </p:nvPr>
        </p:nvSpPr>
        <p:spPr/>
        <p:txBody>
          <a:bodyPr/>
          <a:lstStyle/>
          <a:p>
            <a:r>
              <a:rPr lang="en-US" dirty="0"/>
              <a:t>Many contemporary trait theorists believe personality can be described using 5 traits:</a:t>
            </a:r>
          </a:p>
          <a:p>
            <a:pPr>
              <a:spcBef>
                <a:spcPct val="50000"/>
              </a:spcBef>
            </a:pPr>
            <a:r>
              <a:rPr lang="en-US" dirty="0"/>
              <a:t>These traits </a:t>
            </a:r>
            <a:r>
              <a:rPr lang="en-US" dirty="0" smtClean="0"/>
              <a:t>are stable </a:t>
            </a:r>
            <a:r>
              <a:rPr lang="en-US" dirty="0"/>
              <a:t>over time.</a:t>
            </a:r>
          </a:p>
          <a:p>
            <a:endParaRPr lang="en-US" dirty="0"/>
          </a:p>
        </p:txBody>
      </p:sp>
      <p:pic>
        <p:nvPicPr>
          <p:cNvPr id="8" name="Picture 4" descr="[mn.jpg]"/>
          <p:cNvPicPr>
            <a:picLocks noGrp="1" noChangeAspect="1" noChangeArrowheads="1"/>
          </p:cNvPicPr>
          <p:nvPr>
            <p:ph sz="half" idx="2"/>
          </p:nvPr>
        </p:nvPicPr>
        <p:blipFill>
          <a:blip r:embed="rId3" cstate="print">
            <a:lum contrast="12000"/>
          </a:blip>
          <a:srcRect/>
          <a:stretch>
            <a:fillRect/>
          </a:stretch>
        </p:blipFill>
        <p:spPr bwMode="auto">
          <a:xfrm>
            <a:off x="4648200" y="1981201"/>
            <a:ext cx="4038600" cy="4456170"/>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7459">
                                            <p:txEl>
                                              <p:pRg st="0" end="0"/>
                                            </p:txEl>
                                          </p:spTgt>
                                        </p:tgtEl>
                                        <p:attrNameLst>
                                          <p:attrName>style.visibility</p:attrName>
                                        </p:attrNameLst>
                                      </p:cBhvr>
                                      <p:to>
                                        <p:strVal val="visible"/>
                                      </p:to>
                                    </p:set>
                                    <p:animEffect transition="in" filter="fade">
                                      <p:cBhvr>
                                        <p:cTn id="7" dur="500"/>
                                        <p:tgtEl>
                                          <p:spTgt spid="147459">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7459">
                                            <p:txEl>
                                              <p:pRg st="1" end="1"/>
                                            </p:txEl>
                                          </p:spTgt>
                                        </p:tgtEl>
                                        <p:attrNameLst>
                                          <p:attrName>style.visibility</p:attrName>
                                        </p:attrNameLst>
                                      </p:cBhvr>
                                      <p:to>
                                        <p:strVal val="visible"/>
                                      </p:to>
                                    </p:set>
                                    <p:animEffect transition="in" filter="fade">
                                      <p:cBhvr>
                                        <p:cTn id="10" dur="500"/>
                                        <p:tgtEl>
                                          <p:spTgt spid="147459">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5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mtClean="0">
                <a:latin typeface="Comic Sans MS" pitchFamily="66" charset="0"/>
              </a:rPr>
              <a:t>Psychoanalysis Today</a:t>
            </a:r>
          </a:p>
        </p:txBody>
      </p:sp>
      <p:pic>
        <p:nvPicPr>
          <p:cNvPr id="5" name="Content Placeholder 4" descr="psychiatrist_listening_to_patient_hg_clr.gif"/>
          <p:cNvPicPr>
            <a:picLocks noGrp="1" noChangeAspect="1"/>
          </p:cNvPicPr>
          <p:nvPr>
            <p:ph sz="half" idx="1"/>
          </p:nvPr>
        </p:nvPicPr>
        <p:blipFill>
          <a:blip r:embed="rId2" cstate="print"/>
          <a:srcRect/>
          <a:stretch>
            <a:fillRect/>
          </a:stretch>
        </p:blipFill>
        <p:spPr>
          <a:xfrm>
            <a:off x="762000" y="2133600"/>
            <a:ext cx="3333750" cy="1724025"/>
          </a:xfrm>
        </p:spPr>
      </p:pic>
      <p:sp>
        <p:nvSpPr>
          <p:cNvPr id="4" name="Content Placeholder 3"/>
          <p:cNvSpPr>
            <a:spLocks noGrp="1"/>
          </p:cNvSpPr>
          <p:nvPr>
            <p:ph sz="half" idx="2"/>
          </p:nvPr>
        </p:nvSpPr>
        <p:spPr/>
        <p:txBody>
          <a:bodyPr rtlCol="0">
            <a:normAutofit/>
          </a:bodyPr>
          <a:lstStyle/>
          <a:p>
            <a:pPr fontAlgn="auto">
              <a:spcAft>
                <a:spcPts val="0"/>
              </a:spcAft>
              <a:buFont typeface="Arial" pitchFamily="34" charset="0"/>
              <a:buChar char="•"/>
              <a:defRPr/>
            </a:pPr>
            <a:r>
              <a:rPr lang="en-US" dirty="0" smtClean="0">
                <a:latin typeface="Comic Sans MS" pitchFamily="66" charset="0"/>
              </a:rPr>
              <a:t>Couch sitting</a:t>
            </a:r>
          </a:p>
          <a:p>
            <a:pPr fontAlgn="auto">
              <a:spcAft>
                <a:spcPts val="0"/>
              </a:spcAft>
              <a:buFont typeface="Arial" pitchFamily="34" charset="0"/>
              <a:buChar char="•"/>
              <a:defRPr/>
            </a:pPr>
            <a:r>
              <a:rPr lang="en-US" b="1" dirty="0" smtClean="0">
                <a:latin typeface="Comic Sans MS" pitchFamily="66" charset="0"/>
              </a:rPr>
              <a:t>Transference</a:t>
            </a:r>
            <a:r>
              <a:rPr lang="en-US" dirty="0" smtClean="0">
                <a:latin typeface="Comic Sans MS" pitchFamily="66" charset="0"/>
              </a:rPr>
              <a:t> is likely to happen.</a:t>
            </a:r>
          </a:p>
          <a:p>
            <a:pPr fontAlgn="auto">
              <a:spcAft>
                <a:spcPts val="0"/>
              </a:spcAft>
              <a:buFont typeface="Arial" pitchFamily="34" charset="0"/>
              <a:buChar char="•"/>
              <a:defRPr/>
            </a:pPr>
            <a:r>
              <a:rPr lang="en-US" dirty="0" smtClean="0">
                <a:latin typeface="Comic Sans MS" pitchFamily="66" charset="0"/>
              </a:rPr>
              <a:t>The idea is to delve into your unconscious.</a:t>
            </a:r>
          </a:p>
          <a:p>
            <a:pPr fontAlgn="auto">
              <a:spcAft>
                <a:spcPts val="0"/>
              </a:spcAft>
              <a:buFont typeface="Arial" pitchFamily="34" charset="0"/>
              <a:buChar char="•"/>
              <a:defRPr/>
            </a:pPr>
            <a:r>
              <a:rPr lang="en-US" dirty="0" smtClean="0">
                <a:latin typeface="Comic Sans MS" pitchFamily="66" charset="0"/>
              </a:rPr>
              <a:t>Pull out </a:t>
            </a:r>
            <a:r>
              <a:rPr lang="en-US" b="1" dirty="0" smtClean="0">
                <a:latin typeface="Comic Sans MS" pitchFamily="66" charset="0"/>
              </a:rPr>
              <a:t>Manifest Content</a:t>
            </a:r>
            <a:r>
              <a:rPr lang="en-US" dirty="0" smtClean="0">
                <a:latin typeface="Comic Sans MS" pitchFamily="66" charset="0"/>
              </a:rPr>
              <a:t>.</a:t>
            </a:r>
          </a:p>
          <a:p>
            <a:pPr fontAlgn="auto">
              <a:spcAft>
                <a:spcPts val="0"/>
              </a:spcAft>
              <a:buFont typeface="Arial" pitchFamily="34" charset="0"/>
              <a:buChar char="•"/>
              <a:defRPr/>
            </a:pPr>
            <a:r>
              <a:rPr lang="en-US" dirty="0" smtClean="0">
                <a:latin typeface="Comic Sans MS" pitchFamily="66" charset="0"/>
              </a:rPr>
              <a:t>Then talk about the </a:t>
            </a:r>
            <a:r>
              <a:rPr lang="en-US" b="1" dirty="0" smtClean="0">
                <a:latin typeface="Comic Sans MS" pitchFamily="66" charset="0"/>
              </a:rPr>
              <a:t>Latent Content</a:t>
            </a:r>
            <a:r>
              <a:rPr lang="en-US" dirty="0" smtClean="0">
                <a:latin typeface="Comic Sans MS" pitchFamily="66" charset="0"/>
              </a:rPr>
              <a:t>.</a:t>
            </a:r>
            <a:endParaRPr lang="en-US" dirty="0">
              <a:latin typeface="Comic Sans MS" pitchFamily="66" charset="0"/>
            </a:endParaRPr>
          </a:p>
        </p:txBody>
      </p:sp>
      <p:pic>
        <p:nvPicPr>
          <p:cNvPr id="6" name="Picture 5" descr="sopranos2.jpg"/>
          <p:cNvPicPr>
            <a:picLocks noChangeAspect="1"/>
          </p:cNvPicPr>
          <p:nvPr/>
        </p:nvPicPr>
        <p:blipFill>
          <a:blip r:embed="rId3" cstate="print"/>
          <a:srcRect/>
          <a:stretch>
            <a:fillRect/>
          </a:stretch>
        </p:blipFill>
        <p:spPr bwMode="auto">
          <a:xfrm>
            <a:off x="1219200" y="4038600"/>
            <a:ext cx="3005138" cy="2514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additive="base">
                                        <p:cTn id="1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2" end="2"/>
                                            </p:txEl>
                                          </p:spTgt>
                                        </p:tgtEl>
                                        <p:attrNameLst>
                                          <p:attrName>style.visibility</p:attrName>
                                        </p:attrNameLst>
                                      </p:cBhvr>
                                      <p:to>
                                        <p:strVal val="visible"/>
                                      </p:to>
                                    </p:set>
                                    <p:anim calcmode="lin" valueType="num">
                                      <p:cBhvr additive="base">
                                        <p:cTn id="3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3" end="3"/>
                                            </p:txEl>
                                          </p:spTgt>
                                        </p:tgtEl>
                                        <p:attrNameLst>
                                          <p:attrName>style.visibility</p:attrName>
                                        </p:attrNameLst>
                                      </p:cBhvr>
                                      <p:to>
                                        <p:strVal val="visible"/>
                                      </p:to>
                                    </p:set>
                                    <p:anim calcmode="lin" valueType="num">
                                      <p:cBhvr additive="base">
                                        <p:cTn id="3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4" end="4"/>
                                            </p:txEl>
                                          </p:spTgt>
                                        </p:tgtEl>
                                        <p:attrNameLst>
                                          <p:attrName>style.visibility</p:attrName>
                                        </p:attrNameLst>
                                      </p:cBhvr>
                                      <p:to>
                                        <p:strVal val="visible"/>
                                      </p:to>
                                    </p:set>
                                    <p:anim calcmode="lin" valueType="num">
                                      <p:cBhvr additive="base">
                                        <p:cTn id="4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smtClean="0">
                <a:latin typeface="Comic Sans MS" pitchFamily="66" charset="0"/>
              </a:rPr>
              <a:t>Getting into the Unconscious</a:t>
            </a:r>
          </a:p>
        </p:txBody>
      </p:sp>
      <p:sp>
        <p:nvSpPr>
          <p:cNvPr id="3" name="Content Placeholder 2"/>
          <p:cNvSpPr>
            <a:spLocks noGrp="1"/>
          </p:cNvSpPr>
          <p:nvPr>
            <p:ph sz="half" idx="1"/>
          </p:nvPr>
        </p:nvSpPr>
        <p:spPr/>
        <p:txBody>
          <a:bodyPr rtlCol="0">
            <a:normAutofit/>
          </a:bodyPr>
          <a:lstStyle/>
          <a:p>
            <a:pPr fontAlgn="auto">
              <a:spcAft>
                <a:spcPts val="0"/>
              </a:spcAft>
              <a:buFont typeface="Arial" pitchFamily="34" charset="0"/>
              <a:buChar char="•"/>
              <a:defRPr/>
            </a:pPr>
            <a:r>
              <a:rPr lang="en-US" dirty="0" smtClean="0">
                <a:latin typeface="Comic Sans MS" pitchFamily="66" charset="0"/>
              </a:rPr>
              <a:t>Hypnosis</a:t>
            </a:r>
          </a:p>
          <a:p>
            <a:pPr fontAlgn="auto">
              <a:spcAft>
                <a:spcPts val="0"/>
              </a:spcAft>
              <a:buFont typeface="Arial" pitchFamily="34" charset="0"/>
              <a:buChar char="•"/>
              <a:defRPr/>
            </a:pPr>
            <a:r>
              <a:rPr lang="en-US" dirty="0" smtClean="0">
                <a:latin typeface="Comic Sans MS" pitchFamily="66" charset="0"/>
              </a:rPr>
              <a:t>Dream Interpretation</a:t>
            </a:r>
          </a:p>
          <a:p>
            <a:pPr fontAlgn="auto">
              <a:spcAft>
                <a:spcPts val="0"/>
              </a:spcAft>
              <a:buFont typeface="Arial" pitchFamily="34" charset="0"/>
              <a:buChar char="•"/>
              <a:defRPr/>
            </a:pPr>
            <a:r>
              <a:rPr lang="en-US" dirty="0" smtClean="0">
                <a:latin typeface="Comic Sans MS" pitchFamily="66" charset="0"/>
              </a:rPr>
              <a:t>Free Association (having them just randomly talk to themselves…and then interpreting the conversation).</a:t>
            </a:r>
          </a:p>
          <a:p>
            <a:pPr fontAlgn="auto">
              <a:spcAft>
                <a:spcPts val="0"/>
              </a:spcAft>
              <a:buFont typeface="Arial" pitchFamily="34" charset="0"/>
              <a:buChar char="•"/>
              <a:defRPr/>
            </a:pPr>
            <a:r>
              <a:rPr lang="en-US" dirty="0" smtClean="0">
                <a:latin typeface="Comic Sans MS" pitchFamily="66" charset="0"/>
              </a:rPr>
              <a:t>Projective Tests (and test that delves into the unconscious).</a:t>
            </a:r>
          </a:p>
          <a:p>
            <a:pPr fontAlgn="auto">
              <a:spcAft>
                <a:spcPts val="0"/>
              </a:spcAft>
              <a:buFont typeface="Arial" pitchFamily="34" charset="0"/>
              <a:buChar char="•"/>
              <a:defRPr/>
            </a:pPr>
            <a:r>
              <a:rPr lang="en-US" dirty="0" smtClean="0">
                <a:latin typeface="Comic Sans MS" pitchFamily="66" charset="0"/>
              </a:rPr>
              <a:t>Examples are TAT and Inkblot Tests.</a:t>
            </a:r>
          </a:p>
          <a:p>
            <a:pPr fontAlgn="auto">
              <a:spcAft>
                <a:spcPts val="0"/>
              </a:spcAft>
              <a:buFont typeface="Arial" pitchFamily="34" charset="0"/>
              <a:buChar char="•"/>
              <a:defRPr/>
            </a:pPr>
            <a:endParaRPr lang="en-US" dirty="0"/>
          </a:p>
        </p:txBody>
      </p:sp>
      <p:pic>
        <p:nvPicPr>
          <p:cNvPr id="5" name="Content Placeholder 4" descr="good_will_hunting_1998_500x400_9136.jpg"/>
          <p:cNvPicPr>
            <a:picLocks noGrp="1" noChangeAspect="1"/>
          </p:cNvPicPr>
          <p:nvPr>
            <p:ph sz="half" idx="2"/>
          </p:nvPr>
        </p:nvPicPr>
        <p:blipFill>
          <a:blip r:embed="rId2" cstate="print"/>
          <a:srcRect/>
          <a:stretch>
            <a:fillRect/>
          </a:stretch>
        </p:blipFill>
        <p:spPr>
          <a:xfrm>
            <a:off x="4876800" y="2895600"/>
            <a:ext cx="3276600" cy="2620963"/>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r>
              <a:rPr lang="en-US" sz="3800"/>
              <a:t>Objective Personality Tests: Advantages</a:t>
            </a:r>
          </a:p>
        </p:txBody>
      </p:sp>
      <p:sp>
        <p:nvSpPr>
          <p:cNvPr id="8195" name="Rectangle 3"/>
          <p:cNvSpPr>
            <a:spLocks noGrp="1" noChangeArrowheads="1"/>
          </p:cNvSpPr>
          <p:nvPr>
            <p:ph idx="1"/>
          </p:nvPr>
        </p:nvSpPr>
        <p:spPr/>
        <p:txBody>
          <a:bodyPr/>
          <a:lstStyle/>
          <a:p>
            <a:r>
              <a:rPr lang="en-US"/>
              <a:t>Individual or groups (economical)</a:t>
            </a:r>
          </a:p>
          <a:p>
            <a:r>
              <a:rPr lang="en-US"/>
              <a:t>Administration is simple/objective</a:t>
            </a:r>
          </a:p>
          <a:p>
            <a:r>
              <a:rPr lang="en-US"/>
              <a:t>Scoring is simple/objective</a:t>
            </a:r>
          </a:p>
          <a:p>
            <a:r>
              <a:rPr lang="en-US"/>
              <a:t>Interpretation of results requires less interpretative skill than projective tests</a:t>
            </a:r>
          </a:p>
          <a:p>
            <a:r>
              <a:rPr lang="en-US"/>
              <a:t>Apparent increased objectivity and reliability</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fontScale="90000"/>
          </a:bodyPr>
          <a:lstStyle/>
          <a:p>
            <a:r>
              <a:rPr lang="en-US" sz="3800" dirty="0"/>
              <a:t>Objective Personality Tests: Disadvantages</a:t>
            </a:r>
          </a:p>
        </p:txBody>
      </p:sp>
      <p:sp>
        <p:nvSpPr>
          <p:cNvPr id="9219" name="Rectangle 3"/>
          <p:cNvSpPr>
            <a:spLocks noGrp="1" noChangeArrowheads="1"/>
          </p:cNvSpPr>
          <p:nvPr>
            <p:ph type="body" idx="1"/>
          </p:nvPr>
        </p:nvSpPr>
        <p:spPr/>
        <p:txBody>
          <a:bodyPr/>
          <a:lstStyle/>
          <a:p>
            <a:endParaRPr lang="en-US"/>
          </a:p>
          <a:p>
            <a:r>
              <a:rPr lang="en-US"/>
              <a:t>Items limited to behavior</a:t>
            </a:r>
          </a:p>
          <a:p>
            <a:r>
              <a:rPr lang="en-US"/>
              <a:t>Single overall score </a:t>
            </a:r>
          </a:p>
          <a:p>
            <a:r>
              <a:rPr lang="en-US"/>
              <a:t>Transparent meaning of items</a:t>
            </a:r>
          </a:p>
          <a:p>
            <a:r>
              <a:rPr lang="en-US"/>
              <a:t>Forced choice approach</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r>
              <a:rPr lang="en-US" smtClean="0">
                <a:latin typeface="Comic Sans MS" pitchFamily="66" charset="0"/>
              </a:rPr>
              <a:t>Assessing Personality</a:t>
            </a:r>
          </a:p>
        </p:txBody>
      </p:sp>
      <p:pic>
        <p:nvPicPr>
          <p:cNvPr id="5" name="Content Placeholder 4" descr="dog_cheating_cat_school_test_hg_clr.gif"/>
          <p:cNvPicPr>
            <a:picLocks noGrp="1" noChangeAspect="1"/>
          </p:cNvPicPr>
          <p:nvPr>
            <p:ph sz="half" idx="1"/>
          </p:nvPr>
        </p:nvPicPr>
        <p:blipFill>
          <a:blip r:embed="rId2" cstate="print"/>
          <a:srcRect/>
          <a:stretch>
            <a:fillRect/>
          </a:stretch>
        </p:blipFill>
        <p:spPr>
          <a:xfrm>
            <a:off x="809625" y="2195513"/>
            <a:ext cx="3333750" cy="3333750"/>
          </a:xfrm>
        </p:spPr>
      </p:pic>
      <p:sp>
        <p:nvSpPr>
          <p:cNvPr id="4" name="Content Placeholder 3"/>
          <p:cNvSpPr>
            <a:spLocks noGrp="1"/>
          </p:cNvSpPr>
          <p:nvPr>
            <p:ph sz="half" idx="2"/>
          </p:nvPr>
        </p:nvSpPr>
        <p:spPr/>
        <p:txBody>
          <a:bodyPr rtlCol="0">
            <a:normAutofit/>
          </a:bodyPr>
          <a:lstStyle/>
          <a:p>
            <a:pPr fontAlgn="auto">
              <a:spcAft>
                <a:spcPts val="0"/>
              </a:spcAft>
              <a:buFont typeface="Arial" pitchFamily="34" charset="0"/>
              <a:buChar char="•"/>
              <a:defRPr/>
            </a:pPr>
            <a:r>
              <a:rPr lang="en-US" dirty="0" smtClean="0">
                <a:latin typeface="Comic Sans MS" pitchFamily="66" charset="0"/>
              </a:rPr>
              <a:t>Most common way is self-report inventories.</a:t>
            </a:r>
          </a:p>
          <a:p>
            <a:pPr fontAlgn="auto">
              <a:spcAft>
                <a:spcPts val="0"/>
              </a:spcAft>
              <a:buFont typeface="Arial" pitchFamily="34" charset="0"/>
              <a:buChar char="•"/>
              <a:defRPr/>
            </a:pPr>
            <a:r>
              <a:rPr lang="en-US" dirty="0" smtClean="0">
                <a:latin typeface="Comic Sans MS" pitchFamily="66" charset="0"/>
              </a:rPr>
              <a:t>MMPI- Minnesota </a:t>
            </a:r>
            <a:r>
              <a:rPr lang="en-US" dirty="0" err="1" smtClean="0">
                <a:latin typeface="Comic Sans MS" pitchFamily="66" charset="0"/>
              </a:rPr>
              <a:t>Multiphasic</a:t>
            </a:r>
            <a:r>
              <a:rPr lang="en-US" dirty="0" smtClean="0">
                <a:latin typeface="Comic Sans MS" pitchFamily="66" charset="0"/>
              </a:rPr>
              <a:t> Personality Inventory</a:t>
            </a:r>
          </a:p>
          <a:p>
            <a:pPr fontAlgn="auto">
              <a:spcAft>
                <a:spcPts val="0"/>
              </a:spcAft>
              <a:buFont typeface="Arial" pitchFamily="34" charset="0"/>
              <a:buNone/>
              <a:defRPr/>
            </a:pPr>
            <a:r>
              <a:rPr lang="en-US" dirty="0" smtClean="0">
                <a:latin typeface="Comic Sans MS" pitchFamily="66" charset="0"/>
              </a:rPr>
              <a:t>Test must be </a:t>
            </a:r>
          </a:p>
          <a:p>
            <a:pPr fontAlgn="auto">
              <a:spcAft>
                <a:spcPts val="0"/>
              </a:spcAft>
              <a:buFont typeface="Arial" pitchFamily="34" charset="0"/>
              <a:buChar char="•"/>
              <a:defRPr/>
            </a:pPr>
            <a:r>
              <a:rPr lang="en-US" dirty="0" smtClean="0">
                <a:latin typeface="Comic Sans MS" pitchFamily="66" charset="0"/>
              </a:rPr>
              <a:t>Reliable- does it yield the same results over time.</a:t>
            </a:r>
          </a:p>
          <a:p>
            <a:pPr fontAlgn="auto">
              <a:spcAft>
                <a:spcPts val="0"/>
              </a:spcAft>
              <a:buFont typeface="Arial" pitchFamily="34" charset="0"/>
              <a:buChar char="•"/>
              <a:defRPr/>
            </a:pPr>
            <a:r>
              <a:rPr lang="en-US" dirty="0" smtClean="0">
                <a:latin typeface="Comic Sans MS" pitchFamily="66" charset="0"/>
              </a:rPr>
              <a:t>Valid- does it measure what it is supposed to measure.</a:t>
            </a:r>
          </a:p>
          <a:p>
            <a:pPr fontAlgn="auto">
              <a:spcAft>
                <a:spcPts val="0"/>
              </a:spcAft>
              <a:buFont typeface="Arial" pitchFamily="34" charset="0"/>
              <a:buChar char="•"/>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 calcmode="lin" valueType="num">
                                      <p:cBhvr additive="base">
                                        <p:cTn id="2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 calcmode="lin" valueType="num">
                                      <p:cBhvr additive="base">
                                        <p:cTn id="3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4" end="4"/>
                                            </p:txEl>
                                          </p:spTgt>
                                        </p:tgtEl>
                                        <p:attrNameLst>
                                          <p:attrName>style.visibility</p:attrName>
                                        </p:attrNameLst>
                                      </p:cBhvr>
                                      <p:to>
                                        <p:strVal val="visible"/>
                                      </p:to>
                                    </p:set>
                                    <p:anim calcmode="lin" valueType="num">
                                      <p:cBhvr additive="base">
                                        <p:cTn id="3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rtlCol="0">
            <a:normAutofit/>
          </a:bodyPr>
          <a:lstStyle/>
          <a:p>
            <a:pPr fontAlgn="auto">
              <a:spcAft>
                <a:spcPts val="0"/>
              </a:spcAft>
              <a:defRPr/>
            </a:pPr>
            <a:r>
              <a:rPr lang="en-US" dirty="0" smtClean="0">
                <a:latin typeface="Comic Sans MS" pitchFamily="66" charset="0"/>
              </a:rPr>
              <a:t>Be careful of the Barnum Effect!!!</a:t>
            </a:r>
            <a:endParaRPr lang="en-US" dirty="0">
              <a:latin typeface="Comic Sans MS" pitchFamily="66" charset="0"/>
            </a:endParaRPr>
          </a:p>
        </p:txBody>
      </p:sp>
      <p:sp>
        <p:nvSpPr>
          <p:cNvPr id="3" name="Content Placeholder 2"/>
          <p:cNvSpPr>
            <a:spLocks noGrp="1"/>
          </p:cNvSpPr>
          <p:nvPr>
            <p:ph sz="half" idx="1"/>
          </p:nvPr>
        </p:nvSpPr>
        <p:spPr>
          <a:xfrm>
            <a:off x="457200" y="1295400"/>
            <a:ext cx="4038600" cy="4525963"/>
          </a:xfrm>
        </p:spPr>
        <p:txBody>
          <a:bodyPr rtlCol="0">
            <a:normAutofit fontScale="70000" lnSpcReduction="20000"/>
          </a:bodyPr>
          <a:lstStyle/>
          <a:p>
            <a:pPr fontAlgn="auto">
              <a:spcAft>
                <a:spcPts val="0"/>
              </a:spcAft>
              <a:buFont typeface="Arial" pitchFamily="34" charset="0"/>
              <a:buChar char="•"/>
              <a:defRPr/>
            </a:pPr>
            <a:r>
              <a:rPr lang="en-US" dirty="0" smtClean="0">
                <a:latin typeface="Comic Sans MS" pitchFamily="66" charset="0"/>
              </a:rPr>
              <a:t>People have the tendency to see themselves in vague, stock descriptions of personality.</a:t>
            </a:r>
          </a:p>
          <a:p>
            <a:pPr fontAlgn="auto">
              <a:spcAft>
                <a:spcPts val="0"/>
              </a:spcAft>
              <a:buFont typeface="Arial" pitchFamily="34" charset="0"/>
              <a:buChar char="•"/>
              <a:defRPr/>
            </a:pPr>
            <a:r>
              <a:rPr lang="en-US" dirty="0" smtClean="0">
                <a:latin typeface="Comic Sans MS" pitchFamily="66" charset="0"/>
              </a:rPr>
              <a:t>Horoscopes, astrologers and psychics all use this concept.</a:t>
            </a:r>
            <a:endParaRPr lang="en-US" dirty="0">
              <a:latin typeface="Comic Sans MS" pitchFamily="66" charset="0"/>
            </a:endParaRPr>
          </a:p>
        </p:txBody>
      </p:sp>
      <p:sp>
        <p:nvSpPr>
          <p:cNvPr id="4" name="Content Placeholder 3"/>
          <p:cNvSpPr>
            <a:spLocks noGrp="1"/>
          </p:cNvSpPr>
          <p:nvPr>
            <p:ph sz="half" idx="2"/>
          </p:nvPr>
        </p:nvSpPr>
        <p:spPr/>
        <p:txBody>
          <a:bodyPr rtlCol="0">
            <a:normAutofit fontScale="70000" lnSpcReduction="20000"/>
          </a:bodyPr>
          <a:lstStyle/>
          <a:p>
            <a:pPr fontAlgn="auto">
              <a:spcAft>
                <a:spcPts val="0"/>
              </a:spcAft>
              <a:buFont typeface="Arial" pitchFamily="34" charset="0"/>
              <a:buChar char="•"/>
              <a:defRPr/>
            </a:pPr>
            <a:r>
              <a:rPr lang="en-US" sz="1000" b="1" dirty="0" smtClean="0"/>
              <a:t>Aries</a:t>
            </a:r>
            <a:r>
              <a:rPr lang="en-US" sz="1000" dirty="0" smtClean="0"/>
              <a:t> (March 21-April 19): Do some detective work so that you can better understand those you love. Figure out what the other person is going through. Only then will you find out how you can help.</a:t>
            </a:r>
            <a:br>
              <a:rPr lang="en-US" sz="1000" dirty="0" smtClean="0"/>
            </a:br>
            <a:r>
              <a:rPr lang="en-US" sz="1000" dirty="0" smtClean="0"/>
              <a:t/>
            </a:r>
            <a:br>
              <a:rPr lang="en-US" sz="1000" dirty="0" smtClean="0"/>
            </a:br>
            <a:r>
              <a:rPr lang="en-US" sz="1000" b="1" dirty="0" smtClean="0"/>
              <a:t>Taurus</a:t>
            </a:r>
            <a:r>
              <a:rPr lang="en-US" sz="1000" dirty="0" smtClean="0"/>
              <a:t> (April 20-May 20): In your midst, there's a person intent on the worst-case scenario. He or she is a valuable ally today. You'll find humor in the exaggeration, and your laughter is healing.</a:t>
            </a:r>
            <a:br>
              <a:rPr lang="en-US" sz="1000" dirty="0" smtClean="0"/>
            </a:br>
            <a:r>
              <a:rPr lang="en-US" sz="1000" dirty="0" smtClean="0"/>
              <a:t/>
            </a:r>
            <a:br>
              <a:rPr lang="en-US" sz="1000" dirty="0" smtClean="0"/>
            </a:br>
            <a:r>
              <a:rPr lang="en-US" sz="1000" b="1" dirty="0" smtClean="0"/>
              <a:t>Gemini</a:t>
            </a:r>
            <a:r>
              <a:rPr lang="en-US" sz="1000" dirty="0" smtClean="0"/>
              <a:t> (May 21-June 21): Go out of your way to add elements of absurdity to your day. Your quality of life will be increased immeasurably.</a:t>
            </a:r>
            <a:br>
              <a:rPr lang="en-US" sz="1000" dirty="0" smtClean="0"/>
            </a:br>
            <a:r>
              <a:rPr lang="en-US" sz="1000" dirty="0" smtClean="0"/>
              <a:t/>
            </a:r>
            <a:br>
              <a:rPr lang="en-US" sz="1000" dirty="0" smtClean="0"/>
            </a:br>
            <a:r>
              <a:rPr lang="en-US" sz="1000" b="1" dirty="0" smtClean="0"/>
              <a:t>Cancer</a:t>
            </a:r>
            <a:r>
              <a:rPr lang="en-US" sz="1000" dirty="0" smtClean="0"/>
              <a:t> (June 22-July 22): A strength exaggerated becomes a weakness. But does a weakness exaggerated become a strength? Highlight a limitation and you'll find you're better off for having this flaw.</a:t>
            </a:r>
            <a:br>
              <a:rPr lang="en-US" sz="1000" dirty="0" smtClean="0"/>
            </a:br>
            <a:r>
              <a:rPr lang="en-US" sz="1000" dirty="0" smtClean="0"/>
              <a:t/>
            </a:r>
            <a:br>
              <a:rPr lang="en-US" sz="1000" dirty="0" smtClean="0"/>
            </a:br>
            <a:r>
              <a:rPr lang="en-US" sz="1000" b="1" dirty="0" smtClean="0"/>
              <a:t>Leo</a:t>
            </a:r>
            <a:r>
              <a:rPr lang="en-US" sz="1000" dirty="0" smtClean="0"/>
              <a:t> (July 23-Aug. 22): People pay attention when you walk into the room today. Make your exit with equal grace. Leave before they want you to and they'll want more.</a:t>
            </a:r>
            <a:br>
              <a:rPr lang="en-US" sz="1000" dirty="0" smtClean="0"/>
            </a:br>
            <a:r>
              <a:rPr lang="en-US" sz="1000" dirty="0" smtClean="0"/>
              <a:t/>
            </a:r>
            <a:br>
              <a:rPr lang="en-US" sz="1000" dirty="0" smtClean="0"/>
            </a:br>
            <a:r>
              <a:rPr lang="en-US" sz="1000" b="1" dirty="0" smtClean="0"/>
              <a:t>Virgo </a:t>
            </a:r>
            <a:r>
              <a:rPr lang="en-US" sz="1000" dirty="0" smtClean="0"/>
              <a:t>(Aug. 23-Sept. 22): Show up in person. You have more than your fair share of charisma today. Noting your winning presence, others will want to help you succeed.</a:t>
            </a:r>
            <a:br>
              <a:rPr lang="en-US" sz="1000" dirty="0" smtClean="0"/>
            </a:br>
            <a:r>
              <a:rPr lang="en-US" sz="1000" dirty="0" smtClean="0"/>
              <a:t/>
            </a:r>
            <a:br>
              <a:rPr lang="en-US" sz="1000" dirty="0" smtClean="0"/>
            </a:br>
            <a:r>
              <a:rPr lang="en-US" sz="1000" b="1" dirty="0" smtClean="0"/>
              <a:t>Libra </a:t>
            </a:r>
            <a:r>
              <a:rPr lang="en-US" sz="1000" dirty="0" smtClean="0"/>
              <a:t>(Sept. 23-Oct. 23): You have a talent for making relationships work. You're full of solutions, but it's important to know which problem is the most pressing. Pump the other person for information. </a:t>
            </a:r>
            <a:br>
              <a:rPr lang="en-US" sz="1000" dirty="0" smtClean="0"/>
            </a:br>
            <a:r>
              <a:rPr lang="en-US" sz="1000" dirty="0" smtClean="0"/>
              <a:t/>
            </a:r>
            <a:br>
              <a:rPr lang="en-US" sz="1000" dirty="0" smtClean="0"/>
            </a:br>
            <a:r>
              <a:rPr lang="en-US" sz="1000" b="1" dirty="0" smtClean="0"/>
              <a:t>Scorpio</a:t>
            </a:r>
            <a:r>
              <a:rPr lang="en-US" sz="1000" dirty="0" smtClean="0"/>
              <a:t> (Oct. 24-Nov. 21): There is a fine line between sharing and over-sharing. Give others the sense of who you are. But do it briefly. </a:t>
            </a:r>
            <a:br>
              <a:rPr lang="en-US" sz="1000" dirty="0" smtClean="0"/>
            </a:br>
            <a:r>
              <a:rPr lang="en-US" sz="1000" dirty="0" smtClean="0"/>
              <a:t/>
            </a:r>
            <a:br>
              <a:rPr lang="en-US" sz="1000" dirty="0" smtClean="0"/>
            </a:br>
            <a:r>
              <a:rPr lang="en-US" sz="1000" b="1" dirty="0" smtClean="0"/>
              <a:t>Sagittarius</a:t>
            </a:r>
            <a:r>
              <a:rPr lang="en-US" sz="1000" dirty="0" smtClean="0"/>
              <a:t> (Nov. 22-Dec. 21): Relating to others has very little to do with what or who you know. Most people are thinking about themselves and what you can do for them. If you make them feel good about themselves, they'll like you.</a:t>
            </a:r>
            <a:br>
              <a:rPr lang="en-US" sz="1000" dirty="0" smtClean="0"/>
            </a:br>
            <a:r>
              <a:rPr lang="en-US" sz="1000" dirty="0" smtClean="0"/>
              <a:t/>
            </a:r>
            <a:br>
              <a:rPr lang="en-US" sz="1000" dirty="0" smtClean="0"/>
            </a:br>
            <a:r>
              <a:rPr lang="en-US" sz="1000" b="1" dirty="0" smtClean="0"/>
              <a:t>Capricorn</a:t>
            </a:r>
            <a:r>
              <a:rPr lang="en-US" sz="1000" dirty="0" smtClean="0"/>
              <a:t> (Dec. 22-Jan. 19): You're in danger of being too thrifty. Show some disregard for the rules of frugal finance. As you spend, you'll widen the channel for greater earning.</a:t>
            </a:r>
            <a:br>
              <a:rPr lang="en-US" sz="1000" dirty="0" smtClean="0"/>
            </a:br>
            <a:r>
              <a:rPr lang="en-US" sz="1000" dirty="0" smtClean="0"/>
              <a:t/>
            </a:r>
            <a:br>
              <a:rPr lang="en-US" sz="1000" dirty="0" smtClean="0"/>
            </a:br>
            <a:r>
              <a:rPr lang="en-US" sz="1000" b="1" dirty="0" smtClean="0"/>
              <a:t>Aquarius </a:t>
            </a:r>
            <a:r>
              <a:rPr lang="en-US" sz="1000" dirty="0" smtClean="0"/>
              <a:t>(Jan. 20-Feb. 18): It would benefit you to get involved in a group effort. There is much you could contribute, and you have much to gain. You'll ask excellent questions and learn all you need to know to fit in nicely.</a:t>
            </a:r>
            <a:br>
              <a:rPr lang="en-US" sz="1000" dirty="0" smtClean="0"/>
            </a:br>
            <a:r>
              <a:rPr lang="en-US" sz="1000" dirty="0" smtClean="0"/>
              <a:t/>
            </a:r>
            <a:br>
              <a:rPr lang="en-US" sz="1000" dirty="0" smtClean="0"/>
            </a:br>
            <a:r>
              <a:rPr lang="en-US" sz="1000" b="1" dirty="0" smtClean="0"/>
              <a:t>Pisces </a:t>
            </a:r>
            <a:r>
              <a:rPr lang="en-US" sz="1000" dirty="0" smtClean="0"/>
              <a:t>(Feb. 19-March 20): You will be certain of your course. But that alone will not be enough to make it go the way you want. Whatever happens, don't complain or explain.</a:t>
            </a:r>
            <a:endParaRPr lang="en-US" sz="1000" dirty="0"/>
          </a:p>
        </p:txBody>
      </p:sp>
      <p:pic>
        <p:nvPicPr>
          <p:cNvPr id="5" name="Picture 4" descr="psychic.jpg"/>
          <p:cNvPicPr>
            <a:picLocks noChangeAspect="1"/>
          </p:cNvPicPr>
          <p:nvPr/>
        </p:nvPicPr>
        <p:blipFill>
          <a:blip r:embed="rId2" cstate="print"/>
          <a:srcRect/>
          <a:stretch>
            <a:fillRect/>
          </a:stretch>
        </p:blipFill>
        <p:spPr bwMode="auto">
          <a:xfrm>
            <a:off x="838200" y="3276600"/>
            <a:ext cx="3181350" cy="33337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 calcmode="lin" valueType="num">
                                      <p:cBhvr additive="base">
                                        <p:cTn id="25"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217</TotalTime>
  <Words>773</Words>
  <Application>Microsoft Office PowerPoint</Application>
  <PresentationFormat>On-screen Show (4:3)</PresentationFormat>
  <Paragraphs>151</Paragraphs>
  <Slides>18</Slides>
  <Notes>11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Urban</vt:lpstr>
      <vt:lpstr>Personality Assessing</vt:lpstr>
      <vt:lpstr>Eysenck’s Personality Questionnaire</vt:lpstr>
      <vt:lpstr>The Big Five</vt:lpstr>
      <vt:lpstr>Psychoanalysis Today</vt:lpstr>
      <vt:lpstr>Getting into the Unconscious</vt:lpstr>
      <vt:lpstr>Objective Personality Tests: Advantages</vt:lpstr>
      <vt:lpstr>Objective Personality Tests: Disadvantages</vt:lpstr>
      <vt:lpstr>Assessing Personality</vt:lpstr>
      <vt:lpstr>Be careful of the Barnum Effect!!!</vt:lpstr>
      <vt:lpstr>Approaches to Test Construction: Content Validation</vt:lpstr>
      <vt:lpstr>Content Validation: An Example</vt:lpstr>
      <vt:lpstr>Approaches to Test Construction:  Empirical Keying</vt:lpstr>
      <vt:lpstr>Empirical Keying: Minnesota Multiphasic Inventory (MMPI)</vt:lpstr>
      <vt:lpstr>MMPI Clinical Scales</vt:lpstr>
      <vt:lpstr>MMPI: Validity Scales</vt:lpstr>
      <vt:lpstr>Approaches to Test Construction: Factor Analysis (Internal Consistency)</vt:lpstr>
      <vt:lpstr>Revised NEO Personality Inventory (NEO-PI-R)</vt:lpstr>
      <vt:lpstr>Approaches to Test Construction: Construct Validity</vt:lpstr>
    </vt:vector>
  </TitlesOfParts>
  <Company>DentonISD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Personality Assessing</dc:title>
  <dc:creator>Denton ISD</dc:creator>
  <cp:lastModifiedBy>repair</cp:lastModifiedBy>
  <cp:revision>18</cp:revision>
  <dcterms:created xsi:type="dcterms:W3CDTF">2012-04-12T15:12:15Z</dcterms:created>
  <dcterms:modified xsi:type="dcterms:W3CDTF">2014-03-19T12:59:23Z</dcterms:modified>
</cp:coreProperties>
</file>