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66" r:id="rId4"/>
    <p:sldId id="265" r:id="rId5"/>
    <p:sldId id="276" r:id="rId6"/>
    <p:sldId id="271" r:id="rId7"/>
    <p:sldId id="257" r:id="rId8"/>
    <p:sldId id="275" r:id="rId9"/>
    <p:sldId id="278" r:id="rId10"/>
    <p:sldId id="272" r:id="rId11"/>
    <p:sldId id="282" r:id="rId12"/>
    <p:sldId id="283" r:id="rId13"/>
    <p:sldId id="284" r:id="rId14"/>
    <p:sldId id="285" r:id="rId15"/>
    <p:sldId id="279" r:id="rId16"/>
    <p:sldId id="267" r:id="rId17"/>
    <p:sldId id="260" r:id="rId18"/>
    <p:sldId id="258" r:id="rId19"/>
    <p:sldId id="280" r:id="rId20"/>
    <p:sldId id="261" r:id="rId21"/>
    <p:sldId id="281" r:id="rId22"/>
    <p:sldId id="262" r:id="rId23"/>
    <p:sldId id="263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176A360-A8F8-4E1E-8032-89F5B2D93A91}" type="datetimeFigureOut">
              <a:rPr lang="en-US" smtClean="0"/>
              <a:pPr/>
              <a:t>3/23/2013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DD543A6-19D1-4C71-AA6E-133F2A927B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Developing a Thesis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b="1" dirty="0" smtClean="0"/>
              <a:t>A thesis statement includes three things:</a:t>
            </a:r>
          </a:p>
          <a:p>
            <a:pPr lvl="4"/>
            <a:r>
              <a:rPr lang="en-US" sz="3200" dirty="0" smtClean="0"/>
              <a:t>a</a:t>
            </a:r>
            <a:r>
              <a:rPr sz="3200" smtClean="0"/>
              <a:t> subject</a:t>
            </a:r>
          </a:p>
          <a:p>
            <a:pPr lvl="4"/>
            <a:r>
              <a:rPr sz="3200" smtClean="0"/>
              <a:t>an opinion</a:t>
            </a:r>
          </a:p>
          <a:p>
            <a:pPr lvl="4"/>
            <a:r>
              <a:rPr sz="3200" smtClean="0"/>
              <a:t>a preview of your essay (often in 3's)</a:t>
            </a:r>
          </a:p>
          <a:p>
            <a:pPr lvl="4"/>
            <a:endParaRPr sz="3200"/>
          </a:p>
          <a:p>
            <a:pPr>
              <a:buNone/>
            </a:pPr>
            <a:r>
              <a:rPr lang="en-US" sz="4400" dirty="0" smtClean="0"/>
              <a:t>Example for Expository Essay:</a:t>
            </a:r>
          </a:p>
          <a:p>
            <a:r>
              <a:rPr lang="en-US" sz="3600" dirty="0" smtClean="0"/>
              <a:t>Dedication, hard work, and perseverance are essential to success.</a:t>
            </a:r>
          </a:p>
          <a:p>
            <a:r>
              <a:rPr lang="en-US" sz="3600" dirty="0" smtClean="0"/>
              <a:t>Television has a positive effect because it helps you learn; it gives you information from all over the world, and it allows you to relax.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44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Expository Essay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Expository – explain your THESIS (opinion) with examples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ight Arrow Callout 3"/>
          <p:cNvSpPr/>
          <p:nvPr/>
        </p:nvSpPr>
        <p:spPr>
          <a:xfrm>
            <a:off x="914400" y="4800600"/>
            <a:ext cx="18288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</a:t>
            </a:r>
          </a:p>
          <a:p>
            <a:pPr algn="ctr"/>
            <a:r>
              <a:rPr lang="en-US" dirty="0" smtClean="0"/>
              <a:t>+</a:t>
            </a:r>
          </a:p>
          <a:p>
            <a:pPr algn="ctr"/>
            <a:r>
              <a:rPr lang="en-US" dirty="0" smtClean="0"/>
              <a:t>Thesis</a:t>
            </a:r>
            <a:endParaRPr lang="en-US" dirty="0"/>
          </a:p>
        </p:txBody>
      </p:sp>
      <p:sp>
        <p:nvSpPr>
          <p:cNvPr id="7" name="Right Arrow Callout 6"/>
          <p:cNvSpPr/>
          <p:nvPr/>
        </p:nvSpPr>
        <p:spPr>
          <a:xfrm>
            <a:off x="914400" y="2971800"/>
            <a:ext cx="18288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8" name="Right Arrow Callout 7"/>
          <p:cNvSpPr/>
          <p:nvPr/>
        </p:nvSpPr>
        <p:spPr>
          <a:xfrm>
            <a:off x="3886200" y="2971800"/>
            <a:ext cx="20574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Middle</a:t>
            </a:r>
            <a:endParaRPr lang="en-US" dirty="0"/>
          </a:p>
        </p:txBody>
      </p:sp>
      <p:sp>
        <p:nvSpPr>
          <p:cNvPr id="11" name="Right Arrow Callout 10"/>
          <p:cNvSpPr/>
          <p:nvPr/>
        </p:nvSpPr>
        <p:spPr>
          <a:xfrm>
            <a:off x="3886200" y="4800600"/>
            <a:ext cx="22098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Example(s)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86600" y="4800600"/>
            <a:ext cx="1219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86600" y="2971800"/>
            <a:ext cx="1219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6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9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Literary Essay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Literature – novel, poem, drama, short story,</a:t>
            </a:r>
          </a:p>
          <a:p>
            <a:r>
              <a:rPr lang="en-US" smtClean="0"/>
              <a:t>Tell a STORY</a:t>
            </a:r>
          </a:p>
          <a:p>
            <a:endParaRPr lang="en-US" smtClean="0"/>
          </a:p>
          <a:p>
            <a:endParaRPr lang="en-US" dirty="0" smtClean="0"/>
          </a:p>
        </p:txBody>
      </p:sp>
      <p:sp>
        <p:nvSpPr>
          <p:cNvPr id="4" name="Right Arrow Callout 3"/>
          <p:cNvSpPr/>
          <p:nvPr/>
        </p:nvSpPr>
        <p:spPr>
          <a:xfrm>
            <a:off x="2667000" y="4800600"/>
            <a:ext cx="18288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Character Wants Something</a:t>
            </a:r>
            <a:endParaRPr lang="en-US" dirty="0"/>
          </a:p>
        </p:txBody>
      </p:sp>
      <p:sp>
        <p:nvSpPr>
          <p:cNvPr id="5" name="Right Arrow Callout 4"/>
          <p:cNvSpPr/>
          <p:nvPr/>
        </p:nvSpPr>
        <p:spPr>
          <a:xfrm>
            <a:off x="4572000" y="4800600"/>
            <a:ext cx="20574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Overcomes Conflict/</a:t>
            </a:r>
          </a:p>
          <a:p>
            <a:pPr algn="ctr"/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6" name="Right Arrow Callout 5"/>
          <p:cNvSpPr/>
          <p:nvPr/>
        </p:nvSpPr>
        <p:spPr>
          <a:xfrm>
            <a:off x="6705600" y="4800600"/>
            <a:ext cx="18288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Get It (or Not)</a:t>
            </a:r>
            <a:endParaRPr lang="en-US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0" y="2971800"/>
            <a:ext cx="18288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Beginning</a:t>
            </a:r>
            <a:endParaRPr lang="en-US" dirty="0"/>
          </a:p>
        </p:txBody>
      </p:sp>
      <p:sp>
        <p:nvSpPr>
          <p:cNvPr id="8" name="Right Arrow Callout 7"/>
          <p:cNvSpPr/>
          <p:nvPr/>
        </p:nvSpPr>
        <p:spPr>
          <a:xfrm>
            <a:off x="3810000" y="2971800"/>
            <a:ext cx="20574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Middle</a:t>
            </a:r>
            <a:endParaRPr lang="en-US" dirty="0"/>
          </a:p>
        </p:txBody>
      </p:sp>
      <p:sp>
        <p:nvSpPr>
          <p:cNvPr id="9" name="Right Arrow Callout 8"/>
          <p:cNvSpPr/>
          <p:nvPr/>
        </p:nvSpPr>
        <p:spPr>
          <a:xfrm>
            <a:off x="6629400" y="2971800"/>
            <a:ext cx="18288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0" name="Right Arrow Callout 9"/>
          <p:cNvSpPr/>
          <p:nvPr/>
        </p:nvSpPr>
        <p:spPr>
          <a:xfrm>
            <a:off x="762000" y="4800600"/>
            <a:ext cx="1752600" cy="1447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Literary Analysis </a:t>
            </a:r>
            <a:r>
              <a:rPr lang="en-US" dirty="0" smtClean="0"/>
              <a:t>Thesis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TAG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– </a:t>
            </a:r>
            <a:r>
              <a:rPr lang="en-US" sz="2800" dirty="0" smtClean="0"/>
              <a:t>Title, Author, Genre of your Text</a:t>
            </a:r>
            <a:endParaRPr lang="en-US" sz="2600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b="1" dirty="0" smtClean="0">
                <a:solidFill>
                  <a:srgbClr val="00B0F0"/>
                </a:solidFill>
              </a:rPr>
              <a:t>echnique</a:t>
            </a:r>
            <a:r>
              <a:rPr lang="en-US" dirty="0" smtClean="0"/>
              <a:t> – </a:t>
            </a:r>
            <a:r>
              <a:rPr lang="en-US" sz="3000" dirty="0" smtClean="0"/>
              <a:t>what did you notice about the author’s choice of/use of…?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000" dirty="0" smtClean="0"/>
              <a:t>diction, imagery, symbols, motifs, archetypes, allusions, characters, etc.</a:t>
            </a:r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Task</a:t>
            </a:r>
            <a:r>
              <a:rPr lang="en-US" dirty="0" smtClean="0"/>
              <a:t> </a:t>
            </a:r>
            <a:r>
              <a:rPr lang="en-US" sz="3000" dirty="0" smtClean="0"/>
              <a:t>(or purpose) of the technique – what is the technique accomplishing in the text?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Theme</a:t>
            </a:r>
            <a:r>
              <a:rPr lang="en-US" dirty="0" smtClean="0"/>
              <a:t> – </a:t>
            </a:r>
            <a:r>
              <a:rPr lang="en-US" sz="2800" dirty="0" smtClean="0"/>
              <a:t>an interpretive statement that links the technique to what the author is expressing about life or the human condition</a:t>
            </a:r>
          </a:p>
          <a:p>
            <a:pPr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	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Literary Analysis </a:t>
            </a:r>
            <a:r>
              <a:rPr lang="en-US" dirty="0" smtClean="0"/>
              <a:t>Thesis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TAG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– </a:t>
            </a:r>
            <a:r>
              <a:rPr lang="en-US" sz="2600" dirty="0" smtClean="0"/>
              <a:t>Title, Author, Genre of your Text</a:t>
            </a:r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n-US" b="1" dirty="0" smtClean="0">
                <a:solidFill>
                  <a:srgbClr val="00B0F0"/>
                </a:solidFill>
              </a:rPr>
              <a:t>echnique</a:t>
            </a:r>
            <a:r>
              <a:rPr lang="en-US" dirty="0" smtClean="0"/>
              <a:t> – </a:t>
            </a:r>
            <a:r>
              <a:rPr lang="en-US" sz="2600" dirty="0" smtClean="0"/>
              <a:t>diction, imagery, symbols, motifs, archetypes, allusions, characters, etc.</a:t>
            </a:r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Task</a:t>
            </a:r>
            <a:r>
              <a:rPr lang="en-US" dirty="0" smtClean="0"/>
              <a:t> </a:t>
            </a:r>
            <a:r>
              <a:rPr lang="en-US" sz="2600" dirty="0" smtClean="0"/>
              <a:t>(or purpose) of the technique – what is the technique accomplishing in the text?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Theme</a:t>
            </a:r>
            <a:r>
              <a:rPr lang="en-US" dirty="0" smtClean="0"/>
              <a:t> – </a:t>
            </a:r>
            <a:r>
              <a:rPr lang="en-US" sz="2400" dirty="0" smtClean="0"/>
              <a:t>what is the author revealing about life or the human condition?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	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	In Richard </a:t>
            </a:r>
            <a:r>
              <a:rPr lang="en-US" dirty="0" err="1" smtClean="0">
                <a:solidFill>
                  <a:srgbClr val="7030A0"/>
                </a:solidFill>
              </a:rPr>
              <a:t>Selzer’s</a:t>
            </a:r>
            <a:r>
              <a:rPr lang="en-US" dirty="0" smtClean="0">
                <a:solidFill>
                  <a:srgbClr val="7030A0"/>
                </a:solidFill>
              </a:rPr>
              <a:t> essay “The Knife,”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he uses images of exploration</a:t>
            </a:r>
            <a:r>
              <a:rPr lang="en-US" dirty="0" smtClean="0">
                <a:solidFill>
                  <a:srgbClr val="00B050"/>
                </a:solidFill>
              </a:rPr>
              <a:t> to expresses his sense of wonder and excitement about his profession.  </a:t>
            </a:r>
            <a:r>
              <a:rPr lang="en-US" dirty="0" smtClean="0">
                <a:solidFill>
                  <a:srgbClr val="FF0000"/>
                </a:solidFill>
              </a:rPr>
              <a:t>Although explorers fear the unknown danger of their task, they must summon all their courage to reach their objective.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None/>
            </a:pPr>
            <a:r>
              <a:rPr lang="en-US" sz="3000" b="1" dirty="0" smtClean="0"/>
              <a:t>A thesis statement</a:t>
            </a:r>
          </a:p>
          <a:p>
            <a:pPr>
              <a:buNone/>
            </a:pPr>
            <a:r>
              <a:rPr lang="en-US" sz="3000" b="1" dirty="0" smtClean="0"/>
              <a:t>includes three things:</a:t>
            </a:r>
          </a:p>
          <a:p>
            <a:pPr lvl="1"/>
            <a:r>
              <a:rPr lang="en-US" dirty="0" smtClean="0"/>
              <a:t>a subject</a:t>
            </a:r>
          </a:p>
          <a:p>
            <a:pPr lvl="1"/>
            <a:r>
              <a:rPr lang="en-US" dirty="0" smtClean="0"/>
              <a:t>an opinion</a:t>
            </a:r>
          </a:p>
          <a:p>
            <a:pPr lvl="1"/>
            <a:r>
              <a:rPr lang="en-US" dirty="0" smtClean="0"/>
              <a:t>a preview of your essay</a:t>
            </a:r>
          </a:p>
          <a:p>
            <a:pPr>
              <a:buNone/>
            </a:pPr>
            <a:endParaRPr lang="en-US" sz="3000" b="1" dirty="0" smtClean="0"/>
          </a:p>
          <a:p>
            <a:pPr>
              <a:buNone/>
            </a:pPr>
            <a:endParaRPr lang="en-US" sz="3000" b="1" dirty="0" smtClean="0"/>
          </a:p>
          <a:p>
            <a:pPr>
              <a:buNone/>
            </a:pPr>
            <a:endParaRPr lang="en-US" sz="3000" b="1" dirty="0" smtClean="0"/>
          </a:p>
          <a:p>
            <a:pPr>
              <a:buNone/>
            </a:pPr>
            <a:r>
              <a:rPr lang="en-US" sz="3000" b="1" dirty="0" smtClean="0"/>
              <a:t>	An analytical thesis statement includes:</a:t>
            </a:r>
          </a:p>
          <a:p>
            <a:pPr lvl="1">
              <a:buNone/>
            </a:pPr>
            <a:r>
              <a:rPr lang="en-US" dirty="0" smtClean="0"/>
              <a:t>	In </a:t>
            </a:r>
            <a:r>
              <a:rPr lang="en-US" dirty="0" smtClean="0">
                <a:solidFill>
                  <a:srgbClr val="7030A0"/>
                </a:solidFill>
              </a:rPr>
              <a:t>TAG</a:t>
            </a:r>
            <a:r>
              <a:rPr lang="en-US" dirty="0" smtClean="0"/>
              <a:t>, the author uses </a:t>
            </a:r>
            <a:r>
              <a:rPr lang="en-US" dirty="0" smtClean="0">
                <a:solidFill>
                  <a:srgbClr val="00B0F0"/>
                </a:solidFill>
              </a:rPr>
              <a:t>TECHNIQUE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B050"/>
                </a:solidFill>
              </a:rPr>
              <a:t>TASK</a:t>
            </a:r>
            <a:r>
              <a:rPr lang="en-US" dirty="0" smtClean="0"/>
              <a:t>, revealing </a:t>
            </a:r>
            <a:r>
              <a:rPr lang="en-US" dirty="0" smtClean="0">
                <a:solidFill>
                  <a:srgbClr val="FF0000"/>
                </a:solidFill>
              </a:rPr>
              <a:t>THEME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1816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Technique and “Big Idea”  = </a:t>
            </a:r>
            <a:r>
              <a:rPr lang="en-US" sz="2800" u="sng" dirty="0" smtClean="0"/>
              <a:t>subject </a:t>
            </a:r>
            <a:r>
              <a:rPr lang="en-US" sz="2800" dirty="0" smtClean="0"/>
              <a:t>of your paper.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Task and thematic statement = </a:t>
            </a:r>
            <a:r>
              <a:rPr lang="en-US" sz="2400" dirty="0" smtClean="0"/>
              <a:t>your </a:t>
            </a:r>
            <a:r>
              <a:rPr lang="en-US" sz="2400" u="sng" dirty="0" smtClean="0"/>
              <a:t>opinion</a:t>
            </a:r>
            <a:r>
              <a:rPr lang="en-US" sz="2400" dirty="0" smtClean="0"/>
              <a:t> and interpretation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 strong analytical thesis statement might </a:t>
            </a:r>
            <a:r>
              <a:rPr lang="en-US" sz="2400" u="sng" dirty="0" smtClean="0"/>
              <a:t>preview</a:t>
            </a:r>
            <a:r>
              <a:rPr lang="en-US" sz="2400" dirty="0" smtClean="0"/>
              <a:t> the evidence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Thesis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In Harper Lee’s novel </a:t>
            </a:r>
            <a:r>
              <a:rPr lang="en-US" i="1" dirty="0" smtClean="0">
                <a:solidFill>
                  <a:srgbClr val="7030A0"/>
                </a:solidFill>
              </a:rPr>
              <a:t>To Kill a Mockingbird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Scout’s innocence is lost</a:t>
            </a:r>
            <a:r>
              <a:rPr lang="en-US" dirty="0" smtClean="0">
                <a:solidFill>
                  <a:srgbClr val="00B0F0"/>
                </a:solidFill>
              </a:rPr>
              <a:t> as she confronts lies, attacks, and racism in the town of </a:t>
            </a:r>
            <a:r>
              <a:rPr lang="en-US" dirty="0" err="1" smtClean="0">
                <a:solidFill>
                  <a:srgbClr val="00B0F0"/>
                </a:solidFill>
              </a:rPr>
              <a:t>Maycomb</a:t>
            </a:r>
            <a:r>
              <a:rPr lang="en-US" dirty="0" smtClean="0">
                <a:solidFill>
                  <a:srgbClr val="00B0F0"/>
                </a:solidFill>
              </a:rPr>
              <a:t>.   In her encounters with </a:t>
            </a:r>
            <a:r>
              <a:rPr lang="en-US" dirty="0" err="1" smtClean="0">
                <a:solidFill>
                  <a:srgbClr val="00B0F0"/>
                </a:solidFill>
              </a:rPr>
              <a:t>Mayella</a:t>
            </a:r>
            <a:r>
              <a:rPr lang="en-US" dirty="0" smtClean="0">
                <a:solidFill>
                  <a:srgbClr val="00B0F0"/>
                </a:solidFill>
              </a:rPr>
              <a:t>, Bob </a:t>
            </a:r>
            <a:r>
              <a:rPr lang="en-US" dirty="0" err="1" smtClean="0">
                <a:solidFill>
                  <a:srgbClr val="00B0F0"/>
                </a:solidFill>
              </a:rPr>
              <a:t>Ewell</a:t>
            </a:r>
            <a:r>
              <a:rPr lang="en-US" dirty="0" smtClean="0">
                <a:solidFill>
                  <a:srgbClr val="00B0F0"/>
                </a:solidFill>
              </a:rPr>
              <a:t>, and Mrs. Gates, </a:t>
            </a:r>
            <a:r>
              <a:rPr lang="en-US" dirty="0" smtClean="0">
                <a:solidFill>
                  <a:srgbClr val="00B050"/>
                </a:solidFill>
              </a:rPr>
              <a:t>Scout faces the truth about human nature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illustrating loss of innocence is moving from the assumption that people are naturally good to the more adult perspective gained from confronting evil.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Literary Analysis Paper Prompts: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900" b="1" u="sng" dirty="0" smtClean="0"/>
              <a:t>Prompt 1:</a:t>
            </a:r>
          </a:p>
          <a:p>
            <a:pPr>
              <a:buNone/>
            </a:pPr>
            <a:r>
              <a:rPr lang="en-US" sz="2900" dirty="0" smtClean="0"/>
              <a:t>	Many authors use the archetype of the hero’s journey to show the transformation of a character.  Write an essay analyzing how the journey functions in the work and what it reveals about the characters or themes of the work as a whole.</a:t>
            </a:r>
          </a:p>
          <a:p>
            <a:pPr>
              <a:buNone/>
            </a:pPr>
            <a:endParaRPr lang="en-US" sz="2900" dirty="0" smtClean="0"/>
          </a:p>
          <a:p>
            <a:pPr>
              <a:buNone/>
            </a:pPr>
            <a:r>
              <a:rPr lang="en-US" sz="2900" b="1" u="sng" dirty="0" smtClean="0"/>
              <a:t>Prompt 2:</a:t>
            </a:r>
          </a:p>
          <a:p>
            <a:pPr>
              <a:buNone/>
            </a:pPr>
            <a:r>
              <a:rPr lang="en-US" sz="2900" dirty="0" smtClean="0"/>
              <a:t>	Focusing on one symbol, write an essay analyzing how that symbol functions in the work and what it reveals about the characters or themes of the work as a whole.</a:t>
            </a:r>
            <a:endParaRPr lang="en-US" sz="29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900" b="1" u="sng" dirty="0" smtClean="0"/>
              <a:t>Create Your Own Prompt:</a:t>
            </a:r>
          </a:p>
          <a:p>
            <a:pPr>
              <a:buNone/>
            </a:pPr>
            <a:r>
              <a:rPr lang="en-US" dirty="0" smtClean="0"/>
              <a:t>Write an essay analyzing how the author uses _____________ to  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							TECHNIQUE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develop_____________ revealing the theme of _______ in the work. </a:t>
            </a:r>
          </a:p>
          <a:p>
            <a:pPr>
              <a:buNone/>
            </a:pPr>
            <a:r>
              <a:rPr lang="en-US" dirty="0" smtClean="0"/>
              <a:t>		   </a:t>
            </a:r>
            <a:r>
              <a:rPr lang="en-US" sz="3000" dirty="0" smtClean="0">
                <a:solidFill>
                  <a:srgbClr val="00B050"/>
                </a:solidFill>
              </a:rPr>
              <a:t>TASK</a:t>
            </a:r>
            <a:r>
              <a:rPr lang="en-US" sz="2200" dirty="0" smtClean="0">
                <a:solidFill>
                  <a:srgbClr val="00B050"/>
                </a:solidFill>
              </a:rPr>
              <a:t>/</a:t>
            </a:r>
            <a:r>
              <a:rPr lang="en-US" sz="2600" dirty="0" smtClean="0"/>
              <a:t>PURPOSE</a:t>
            </a:r>
            <a:r>
              <a:rPr lang="en-US" dirty="0" smtClean="0"/>
              <a:t>				</a:t>
            </a:r>
            <a:r>
              <a:rPr lang="en-US" dirty="0" smtClean="0">
                <a:solidFill>
                  <a:srgbClr val="FF0000"/>
                </a:solidFill>
              </a:rPr>
              <a:t>THEME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000" dirty="0" smtClean="0"/>
              <a:t>			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Theme – universal truth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big ideas is the author dealing with?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does the author reveal about life or about the human condition?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TAG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Title * Author * Genre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Literary Analysis Reflection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Letter Format – Dear Ms. Goss, Date, Etc.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I’m most proud of…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notice in reading only my Thesis and Topic Sentences that…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providing me feedback, please focus on…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Please don’t focus on…because I know </a:t>
            </a:r>
            <a:r>
              <a:rPr lang="en-US" smtClean="0"/>
              <a:t>I didn’t…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Genre * Title * Author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__________ </a:t>
            </a:r>
            <a:r>
              <a:rPr lang="en-US" i="1" dirty="0" smtClean="0">
                <a:solidFill>
                  <a:srgbClr val="FF0000"/>
                </a:solidFill>
              </a:rPr>
              <a:t>Title</a:t>
            </a:r>
            <a:r>
              <a:rPr lang="en-US" i="1" dirty="0" smtClean="0"/>
              <a:t> </a:t>
            </a:r>
            <a:r>
              <a:rPr lang="en-US" dirty="0" smtClean="0"/>
              <a:t>by ______________...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8000"/>
                </a:solidFill>
              </a:rPr>
              <a:t>Genre</a:t>
            </a:r>
            <a:r>
              <a:rPr lang="en-US" dirty="0" smtClean="0"/>
              <a:t>			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Author’s Name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 err="1" smtClean="0">
                <a:solidFill>
                  <a:srgbClr val="008000"/>
                </a:solidFill>
              </a:rPr>
              <a:t>sci</a:t>
            </a:r>
            <a:r>
              <a:rPr lang="en-US" dirty="0" smtClean="0">
                <a:solidFill>
                  <a:srgbClr val="008000"/>
                </a:solidFill>
              </a:rPr>
              <a:t>-fiction novel </a:t>
            </a:r>
            <a:r>
              <a:rPr lang="en-US" i="1" dirty="0" smtClean="0">
                <a:solidFill>
                  <a:srgbClr val="FF0000"/>
                </a:solidFill>
              </a:rPr>
              <a:t>Ender’s Game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Orson Scott Card</a:t>
            </a:r>
            <a:r>
              <a:rPr lang="en-US" dirty="0" smtClean="0"/>
              <a:t> depicts a future world where children are trained in the art of war to protect the earth against an alien species.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the Author the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the __________ </a:t>
            </a:r>
            <a:r>
              <a:rPr lang="en-US" i="1" dirty="0" smtClean="0">
                <a:solidFill>
                  <a:srgbClr val="FF0000"/>
                </a:solidFill>
              </a:rPr>
              <a:t>Title</a:t>
            </a:r>
            <a:r>
              <a:rPr lang="en-US" i="1" dirty="0" smtClean="0"/>
              <a:t>, </a:t>
            </a:r>
            <a:r>
              <a:rPr lang="en-US" dirty="0" smtClean="0"/>
              <a:t>_______________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verb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smtClean="0">
                <a:solidFill>
                  <a:srgbClr val="008000"/>
                </a:solidFill>
              </a:rPr>
              <a:t>Genre</a:t>
            </a:r>
            <a:r>
              <a:rPr lang="en-US" dirty="0" smtClean="0"/>
              <a:t>		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Author’s Name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In the </a:t>
            </a:r>
            <a:r>
              <a:rPr lang="en-US" dirty="0" err="1" smtClean="0">
                <a:solidFill>
                  <a:srgbClr val="008000"/>
                </a:solidFill>
              </a:rPr>
              <a:t>sci</a:t>
            </a:r>
            <a:r>
              <a:rPr lang="en-US" dirty="0" smtClean="0">
                <a:solidFill>
                  <a:srgbClr val="008000"/>
                </a:solidFill>
              </a:rPr>
              <a:t>-fiction novel </a:t>
            </a:r>
            <a:r>
              <a:rPr lang="en-US" i="1" dirty="0" smtClean="0">
                <a:solidFill>
                  <a:srgbClr val="FF0000"/>
                </a:solidFill>
              </a:rPr>
              <a:t>Ender’s Game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Orson Scott Card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depicts</a:t>
            </a:r>
            <a:r>
              <a:rPr lang="en-US" dirty="0" smtClean="0"/>
              <a:t> a future world where Ender Wiggins, a young child soldier, is the hope of the Earth against an alien species.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* Genre *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22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In ______________’s _____________ </a:t>
            </a:r>
            <a:r>
              <a:rPr lang="en-US" i="1" dirty="0" smtClean="0">
                <a:solidFill>
                  <a:srgbClr val="FF0000"/>
                </a:solidFill>
              </a:rPr>
              <a:t>Title</a:t>
            </a:r>
            <a:r>
              <a:rPr lang="en-US" i="1" dirty="0" smtClean="0"/>
              <a:t>,	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Author’s Name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008000"/>
                </a:solidFill>
              </a:rPr>
              <a:t>Genre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Orson Scott Card’s </a:t>
            </a:r>
            <a:r>
              <a:rPr lang="en-US" dirty="0" err="1" smtClean="0">
                <a:solidFill>
                  <a:srgbClr val="008000"/>
                </a:solidFill>
              </a:rPr>
              <a:t>sci</a:t>
            </a:r>
            <a:r>
              <a:rPr lang="en-US" dirty="0" smtClean="0">
                <a:solidFill>
                  <a:srgbClr val="008000"/>
                </a:solidFill>
              </a:rPr>
              <a:t>-fiction novel </a:t>
            </a:r>
            <a:r>
              <a:rPr lang="en-US" i="1" dirty="0" smtClean="0">
                <a:solidFill>
                  <a:srgbClr val="FF0000"/>
                </a:solidFill>
              </a:rPr>
              <a:t>Ender’s Game</a:t>
            </a:r>
            <a:r>
              <a:rPr lang="en-US" i="1" dirty="0" smtClean="0"/>
              <a:t>, </a:t>
            </a:r>
            <a:r>
              <a:rPr lang="en-US" dirty="0" smtClean="0"/>
              <a:t>Ender Wiggins is recruited to Battle School in an attempt to save the earth against an alien species.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“Big Ideas” in </a:t>
            </a:r>
            <a:r>
              <a:rPr lang="en-US" i="1" dirty="0" smtClean="0"/>
              <a:t>To Kill a Mockingbird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828800" indent="-457200"/>
            <a:r>
              <a:rPr lang="en-US" dirty="0" smtClean="0"/>
              <a:t>Tolerance</a:t>
            </a:r>
          </a:p>
          <a:p>
            <a:pPr marL="1828800" indent="-457200"/>
            <a:r>
              <a:rPr lang="en-US" dirty="0" smtClean="0"/>
              <a:t>Courage</a:t>
            </a:r>
          </a:p>
          <a:p>
            <a:pPr marL="1828800" indent="-457200"/>
            <a:r>
              <a:rPr lang="en-US" dirty="0" smtClean="0"/>
              <a:t>Hypocrisy</a:t>
            </a:r>
          </a:p>
          <a:p>
            <a:pPr marL="1828800" indent="-457200"/>
            <a:r>
              <a:rPr lang="en-US" dirty="0" smtClean="0"/>
              <a:t>Education</a:t>
            </a:r>
          </a:p>
          <a:p>
            <a:pPr marL="1828800" indent="-457200"/>
            <a:r>
              <a:rPr lang="en-US" dirty="0" smtClean="0"/>
              <a:t>Respect</a:t>
            </a:r>
          </a:p>
          <a:p>
            <a:pPr marL="1828800" indent="-457200"/>
            <a:r>
              <a:rPr lang="en-US" dirty="0" smtClean="0"/>
              <a:t>Prejudice/Inequality</a:t>
            </a:r>
          </a:p>
          <a:p>
            <a:pPr marL="1828800" indent="-457200"/>
            <a:r>
              <a:rPr lang="en-US" dirty="0" smtClean="0"/>
              <a:t>Family Background</a:t>
            </a:r>
          </a:p>
          <a:p>
            <a:pPr marL="1828800" indent="-457200"/>
            <a:r>
              <a:rPr lang="en-US" dirty="0" smtClean="0"/>
              <a:t>Innocence</a:t>
            </a:r>
          </a:p>
          <a:p>
            <a:pPr marL="1828800" indent="-457200"/>
            <a:r>
              <a:rPr lang="en-US" dirty="0" smtClean="0"/>
              <a:t>Growing Up</a:t>
            </a:r>
          </a:p>
          <a:p>
            <a:pPr marL="1828800" indent="-457200"/>
            <a:r>
              <a:rPr lang="en-US" dirty="0" smtClean="0"/>
              <a:t>Justice/Injustice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Thematic or Universal Level 	Reading Beyond the Lines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1481328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Identify the Subject</a:t>
            </a:r>
          </a:p>
          <a:p>
            <a:pPr>
              <a:buNone/>
            </a:pPr>
            <a:r>
              <a:rPr lang="en-US" b="1" dirty="0" smtClean="0"/>
              <a:t>Turn the Subject into a Question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r>
              <a:rPr lang="en-US" b="1" dirty="0" smtClean="0"/>
              <a:t>Subject/”Big Idea”: </a:t>
            </a:r>
            <a:r>
              <a:rPr lang="en-US" dirty="0" smtClean="0"/>
              <a:t>Tolerance</a:t>
            </a:r>
          </a:p>
          <a:p>
            <a:pPr>
              <a:buNone/>
            </a:pPr>
            <a:r>
              <a:rPr lang="en-US" b="1" dirty="0" smtClean="0"/>
              <a:t>Question: </a:t>
            </a:r>
            <a:r>
              <a:rPr lang="en-US" u="sng" dirty="0" smtClean="0"/>
              <a:t>Why</a:t>
            </a:r>
            <a:r>
              <a:rPr lang="en-US" dirty="0" smtClean="0"/>
              <a:t> is it important to see things from another person’s point of view?</a:t>
            </a:r>
          </a:p>
          <a:p>
            <a:pPr>
              <a:buNone/>
            </a:pPr>
            <a:r>
              <a:rPr lang="en-US" b="1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Subject/”Big Idea”: </a:t>
            </a:r>
            <a:r>
              <a:rPr lang="en-US" dirty="0" smtClean="0"/>
              <a:t>Loss of Innocence</a:t>
            </a:r>
          </a:p>
          <a:p>
            <a:pPr>
              <a:buNone/>
            </a:pPr>
            <a:r>
              <a:rPr lang="en-US" b="1" dirty="0" smtClean="0"/>
              <a:t>Question:</a:t>
            </a:r>
            <a:r>
              <a:rPr lang="en-US" dirty="0" smtClean="0"/>
              <a:t> </a:t>
            </a:r>
            <a:r>
              <a:rPr lang="en-US" u="sng" dirty="0" smtClean="0"/>
              <a:t>What causes </a:t>
            </a:r>
            <a:r>
              <a:rPr lang="en-US" dirty="0" smtClean="0"/>
              <a:t>a loss of innocence?</a:t>
            </a:r>
          </a:p>
          <a:p>
            <a:pPr lvl="0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thematic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Seeing things from other people’s perspective is important because it promotes tolerance.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Loss of innocence is moving from the assumption that people are naturally good to the more adult perspective gained from confronting evil.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Ignorance is often at the root of trouble.</a:t>
            </a:r>
          </a:p>
          <a:p>
            <a:pPr lvl="0"/>
            <a:r>
              <a:rPr lang="en-US" dirty="0" smtClean="0"/>
              <a:t>Hardship is necessary to the development of one’s character.</a:t>
            </a:r>
          </a:p>
          <a:p>
            <a:pPr lvl="0"/>
            <a:r>
              <a:rPr lang="en-US" dirty="0" smtClean="0"/>
              <a:t>Someone of extraordinary strength is often needed to step forward when others hesitate.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 thematic statement: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1">
              <a:buFont typeface="Courier New" pitchFamily="49" charset="0"/>
              <a:buChar char="o"/>
            </a:pPr>
            <a:r>
              <a:rPr lang="en-US" sz="9600" dirty="0" smtClean="0"/>
              <a:t>Use a declarative sentence. </a:t>
            </a:r>
          </a:p>
          <a:p>
            <a:pPr lvl="1">
              <a:buFont typeface="Courier New" pitchFamily="49" charset="0"/>
              <a:buChar char="o"/>
            </a:pPr>
            <a:r>
              <a:rPr lang="en-US" sz="9600" dirty="0" smtClean="0"/>
              <a:t>Avoid clichés (What goes around, comes around; love conquers all, etc.) </a:t>
            </a:r>
          </a:p>
          <a:p>
            <a:pPr lvl="1">
              <a:buFont typeface="Courier New" pitchFamily="49" charset="0"/>
              <a:buChar char="o"/>
            </a:pPr>
            <a:r>
              <a:rPr lang="en-US" sz="9600" dirty="0" smtClean="0"/>
              <a:t>Avoid moralizations (ought, to, should, must, good, bad, right, wrong, etc.) These create morals of the story or lessons that should be learned, not themes. </a:t>
            </a:r>
          </a:p>
          <a:p>
            <a:pPr lvl="1">
              <a:buFont typeface="Courier New" pitchFamily="49" charset="0"/>
              <a:buChar char="o"/>
            </a:pPr>
            <a:r>
              <a:rPr lang="en-US" sz="9600" dirty="0" smtClean="0"/>
              <a:t>Keep it universal (relates to anybody, anywhere, any time.) </a:t>
            </a:r>
          </a:p>
          <a:p>
            <a:pPr lvl="1">
              <a:buFont typeface="Courier New" pitchFamily="49" charset="0"/>
              <a:buChar char="o"/>
            </a:pPr>
            <a:r>
              <a:rPr lang="en-US" sz="9600" dirty="0" smtClean="0"/>
              <a:t>Be sure it reflects the “big idea about life that the author wants us to think about.” </a:t>
            </a:r>
          </a:p>
          <a:p>
            <a:pPr lvl="1">
              <a:buFont typeface="Courier New" pitchFamily="49" charset="0"/>
              <a:buChar char="o"/>
            </a:pPr>
            <a:r>
              <a:rPr lang="en-US" sz="9600" dirty="0" smtClean="0"/>
              <a:t>Double check that this could also apply to other works of literature. 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Examples of what theme is not…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Loss of Innocence = “Big Idea”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Level 2</a:t>
            </a:r>
            <a:r>
              <a:rPr lang="en-US" sz="2400" b="1" dirty="0" smtClean="0"/>
              <a:t> – Novel Related</a:t>
            </a:r>
          </a:p>
          <a:p>
            <a:pPr>
              <a:buNone/>
            </a:pPr>
            <a:r>
              <a:rPr lang="en-US" sz="2400" dirty="0" smtClean="0"/>
              <a:t>	In Harper Lee’s novel </a:t>
            </a:r>
            <a:r>
              <a:rPr lang="en-US" sz="2400" i="1" dirty="0" smtClean="0"/>
              <a:t>To Kill a Mockingbird</a:t>
            </a:r>
            <a:r>
              <a:rPr lang="en-US" sz="2400" dirty="0" smtClean="0"/>
              <a:t>, Scout’s innocence is lost as she faces the truth about human nature.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Level 2</a:t>
            </a:r>
            <a:r>
              <a:rPr lang="en-US" sz="2400" b="1" dirty="0" smtClean="0"/>
              <a:t> – Novel Related</a:t>
            </a:r>
          </a:p>
          <a:p>
            <a:pPr>
              <a:buNone/>
            </a:pPr>
            <a:r>
              <a:rPr lang="en-US" sz="2400" dirty="0" smtClean="0"/>
              <a:t>	In her encounters with </a:t>
            </a:r>
            <a:r>
              <a:rPr lang="en-US" sz="2400" dirty="0" err="1" smtClean="0"/>
              <a:t>Mayella</a:t>
            </a:r>
            <a:r>
              <a:rPr lang="en-US" sz="2400" dirty="0" smtClean="0"/>
              <a:t>, Bob </a:t>
            </a:r>
            <a:r>
              <a:rPr lang="en-US" sz="2400" dirty="0" err="1" smtClean="0"/>
              <a:t>Ewell</a:t>
            </a:r>
            <a:r>
              <a:rPr lang="en-US" sz="2400" dirty="0" smtClean="0"/>
              <a:t>, and Mrs. Gates, Scout faces the truth about human nature,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Level 3</a:t>
            </a:r>
            <a:r>
              <a:rPr lang="en-US" sz="2400" b="1" dirty="0" smtClean="0"/>
              <a:t> – Cliché</a:t>
            </a:r>
          </a:p>
          <a:p>
            <a:pPr>
              <a:buNone/>
            </a:pPr>
            <a:r>
              <a:rPr lang="en-US" sz="2400" dirty="0" smtClean="0"/>
              <a:t>	Facing the truth about human nature allows you to grow and change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Evidence: think in 3’s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Find three examples in the novel where your theme is evident.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b="1" dirty="0"/>
              <a:t>Theme: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Seeing things from other people’s perspective is important because it promotes tolerance.</a:t>
            </a:r>
          </a:p>
          <a:p>
            <a:pPr lvl="2"/>
            <a:r>
              <a:rPr lang="en-US" dirty="0" smtClean="0"/>
              <a:t>Evidence #1: Scout understands Miss Caroline’s actions at school after Atticus explains that she is new to town and doesn’t understand “</a:t>
            </a:r>
            <a:r>
              <a:rPr lang="en-US" dirty="0" err="1" smtClean="0"/>
              <a:t>Maycomb’s</a:t>
            </a:r>
            <a:r>
              <a:rPr lang="en-US" dirty="0" smtClean="0"/>
              <a:t> ways” yet.</a:t>
            </a:r>
          </a:p>
          <a:p>
            <a:pPr lvl="2"/>
            <a:r>
              <a:rPr lang="en-US" dirty="0" smtClean="0"/>
              <a:t>Evidence #2: Scout sees things from Bob </a:t>
            </a:r>
            <a:r>
              <a:rPr lang="en-US" dirty="0" err="1" smtClean="0"/>
              <a:t>Ewell’s</a:t>
            </a:r>
            <a:r>
              <a:rPr lang="en-US" dirty="0" smtClean="0"/>
              <a:t> point of view after Atticus explains why Bob reacted as he did after the trial.</a:t>
            </a:r>
          </a:p>
          <a:p>
            <a:pPr lvl="2"/>
            <a:r>
              <a:rPr lang="en-US" dirty="0" smtClean="0"/>
              <a:t>Evidence #3: Scout is able to see things from Boo’s point of view while standing on his porch after walking him home.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Evidence: think in 3’s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Theme: </a:t>
            </a:r>
            <a:r>
              <a:rPr lang="en-US" dirty="0" smtClean="0">
                <a:solidFill>
                  <a:srgbClr val="00B050"/>
                </a:solidFill>
              </a:rPr>
              <a:t>Loss of innocence is moving from the assumption that people are naturally good to the more adult perspective gained from confronting evil.</a:t>
            </a:r>
          </a:p>
          <a:p>
            <a:pPr lvl="0"/>
            <a:r>
              <a:rPr lang="en-US" dirty="0" smtClean="0"/>
              <a:t>Evidence #1: </a:t>
            </a:r>
            <a:r>
              <a:rPr lang="en-US" dirty="0" err="1" smtClean="0"/>
              <a:t>Mayella</a:t>
            </a:r>
            <a:r>
              <a:rPr lang="en-US" dirty="0" smtClean="0"/>
              <a:t> lies on the stand during the trial.</a:t>
            </a:r>
          </a:p>
          <a:p>
            <a:pPr lvl="0"/>
            <a:r>
              <a:rPr lang="en-US" dirty="0" smtClean="0"/>
              <a:t>Evidence #2: Bob </a:t>
            </a:r>
            <a:r>
              <a:rPr lang="en-US" dirty="0" err="1" smtClean="0"/>
              <a:t>Ewell</a:t>
            </a:r>
            <a:r>
              <a:rPr lang="en-US" dirty="0" smtClean="0"/>
              <a:t> attacks </a:t>
            </a:r>
            <a:r>
              <a:rPr lang="en-US" dirty="0" err="1" smtClean="0"/>
              <a:t>Jem</a:t>
            </a:r>
            <a:r>
              <a:rPr lang="en-US" dirty="0" smtClean="0"/>
              <a:t> and Scout for revenge against Atticus.</a:t>
            </a:r>
          </a:p>
          <a:p>
            <a:pPr lvl="0"/>
            <a:r>
              <a:rPr lang="en-US" dirty="0" smtClean="0"/>
              <a:t>Evidence #3: Racism in </a:t>
            </a:r>
            <a:r>
              <a:rPr lang="en-US" dirty="0" err="1" smtClean="0"/>
              <a:t>Maycomb</a:t>
            </a:r>
            <a:r>
              <a:rPr lang="en-US" dirty="0" smtClean="0"/>
              <a:t>, as seen in Mrs. Gates’ comment.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507</TotalTime>
  <Words>835</Words>
  <Application>Microsoft Office PowerPoint</Application>
  <PresentationFormat>On-screen Show (4:3)</PresentationFormat>
  <Paragraphs>163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Module</vt:lpstr>
      <vt:lpstr>Developing a Thesis</vt:lpstr>
      <vt:lpstr>Theme</vt:lpstr>
      <vt:lpstr>“Big Ideas” in To Kill a Mockingbird</vt:lpstr>
      <vt:lpstr>Thematic or Universal Level  Reading Beyond the Lines</vt:lpstr>
      <vt:lpstr>Examples of thematic statements</vt:lpstr>
      <vt:lpstr>Check your thematic statement:</vt:lpstr>
      <vt:lpstr>Examples of what theme is not…</vt:lpstr>
      <vt:lpstr>Evidence: think in 3’s</vt:lpstr>
      <vt:lpstr>Evidence: think in 3’s</vt:lpstr>
      <vt:lpstr>Thesis Statement</vt:lpstr>
      <vt:lpstr>PowerPoint Presentation</vt:lpstr>
      <vt:lpstr>Expository Essay</vt:lpstr>
      <vt:lpstr>PowerPoint Presentation</vt:lpstr>
      <vt:lpstr>Literary Essay</vt:lpstr>
      <vt:lpstr>Literary Analysis Thesis Statement</vt:lpstr>
      <vt:lpstr>Literary Analysis Thesis Statement</vt:lpstr>
      <vt:lpstr>PowerPoint Presentation</vt:lpstr>
      <vt:lpstr>Thesis Statement</vt:lpstr>
      <vt:lpstr>Literary Analysis Paper Prompts:</vt:lpstr>
      <vt:lpstr>TAG PRACTICE</vt:lpstr>
      <vt:lpstr>Literary Analysis Reflection Letter</vt:lpstr>
      <vt:lpstr>Genre * Title * Author</vt:lpstr>
      <vt:lpstr>Make the Author the Subject</vt:lpstr>
      <vt:lpstr>Author * Genre * Title</vt:lpstr>
    </vt:vector>
  </TitlesOfParts>
  <Company>Denton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 Thesis</dc:title>
  <dc:creator>Administrator</dc:creator>
  <cp:lastModifiedBy>repair</cp:lastModifiedBy>
  <cp:revision>38</cp:revision>
  <dcterms:created xsi:type="dcterms:W3CDTF">2012-01-12T14:36:57Z</dcterms:created>
  <dcterms:modified xsi:type="dcterms:W3CDTF">2013-03-23T20:41:38Z</dcterms:modified>
</cp:coreProperties>
</file>