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6" r:id="rId3"/>
    <p:sldId id="267" r:id="rId4"/>
    <p:sldId id="291" r:id="rId5"/>
    <p:sldId id="268" r:id="rId6"/>
    <p:sldId id="303" r:id="rId7"/>
    <p:sldId id="304" r:id="rId8"/>
    <p:sldId id="259" r:id="rId9"/>
    <p:sldId id="261" r:id="rId10"/>
    <p:sldId id="260" r:id="rId11"/>
    <p:sldId id="257" r:id="rId12"/>
    <p:sldId id="258" r:id="rId13"/>
    <p:sldId id="263" r:id="rId14"/>
    <p:sldId id="264" r:id="rId15"/>
    <p:sldId id="271" r:id="rId16"/>
    <p:sldId id="274" r:id="rId17"/>
    <p:sldId id="265" r:id="rId18"/>
    <p:sldId id="299" r:id="rId19"/>
    <p:sldId id="292" r:id="rId20"/>
    <p:sldId id="293" r:id="rId21"/>
    <p:sldId id="294" r:id="rId22"/>
    <p:sldId id="295" r:id="rId23"/>
    <p:sldId id="297" r:id="rId24"/>
    <p:sldId id="298" r:id="rId25"/>
    <p:sldId id="30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66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8AD16-BE13-4078-A097-AB6A34EBC52D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74597-0E16-4215-A7BC-02668A10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F31E7D-57D5-4E13-BB7E-43F8D768E47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47DCB0-D561-4F77-AC96-274CFA248C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General_Theory_of_Employment,_Interest_and_Mone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Interwar Years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 and America in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771"/>
            <a:ext cx="8229600" cy="1143000"/>
          </a:xfrm>
        </p:spPr>
        <p:txBody>
          <a:bodyPr/>
          <a:lstStyle/>
          <a:p>
            <a:r>
              <a:rPr lang="en-US" dirty="0" smtClean="0"/>
              <a:t>Mussolini and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“Fascism should more properly be called corporatism, since it is the merger of state and corporate power.”</a:t>
            </a:r>
          </a:p>
          <a:p>
            <a:r>
              <a:rPr lang="en-US" sz="3200" dirty="0" smtClean="0"/>
              <a:t>“The democrats of </a:t>
            </a:r>
            <a:r>
              <a:rPr lang="en-US" sz="3200" i="1" dirty="0" smtClean="0"/>
              <a:t>Il Mondo </a:t>
            </a:r>
            <a:r>
              <a:rPr lang="en-US" sz="3200" dirty="0" smtClean="0"/>
              <a:t>[an Italian Newspaper] want to know our program? It is to break the bones of the democrats of </a:t>
            </a:r>
            <a:r>
              <a:rPr lang="en-US" sz="3200" i="1" dirty="0" smtClean="0"/>
              <a:t>Il Mondo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Fascist Program:</a:t>
            </a:r>
          </a:p>
          <a:p>
            <a:pPr lvl="1"/>
            <a:r>
              <a:rPr lang="en-US" sz="2800" dirty="0"/>
              <a:t>Labor unions broken.</a:t>
            </a:r>
          </a:p>
          <a:p>
            <a:pPr lvl="1"/>
            <a:r>
              <a:rPr lang="en-US" sz="2800" dirty="0"/>
              <a:t>Other political parties broken.</a:t>
            </a:r>
          </a:p>
          <a:p>
            <a:pPr lvl="1"/>
            <a:r>
              <a:rPr lang="en-US" sz="2800" dirty="0"/>
              <a:t>Dreams of rebuilding the Roman Empire.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Weimar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is in a terrible depression due to the restrictions of the Versailles Peace Treaty.</a:t>
            </a:r>
          </a:p>
          <a:p>
            <a:pPr lvl="1"/>
            <a:r>
              <a:rPr lang="en-US" dirty="0" smtClean="0"/>
              <a:t>Hyperinflation </a:t>
            </a:r>
            <a:r>
              <a:rPr lang="en-US" dirty="0" smtClean="0">
                <a:sym typeface="Wingdings" panose="05000000000000000000" pitchFamily="2" charset="2"/>
              </a:rPr>
              <a:t> Money basically becomes worthless.</a:t>
            </a:r>
            <a:endParaRPr lang="en-US" dirty="0" smtClean="0"/>
          </a:p>
          <a:p>
            <a:pPr lvl="1"/>
            <a:r>
              <a:rPr lang="en-US" dirty="0" smtClean="0"/>
              <a:t>Limited to a 100,000 man army.</a:t>
            </a:r>
          </a:p>
          <a:p>
            <a:pPr lvl="1"/>
            <a:r>
              <a:rPr lang="en-US" dirty="0" smtClean="0"/>
              <a:t>Very unstable.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35316"/>
            <a:ext cx="5819775" cy="343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Reactionaries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German people are exhausted by the war and angry at the Versailles Treaty.</a:t>
            </a:r>
          </a:p>
          <a:p>
            <a:pPr lvl="1"/>
            <a:r>
              <a:rPr lang="en-US" dirty="0" smtClean="0"/>
              <a:t>Rise of left-wing and right-wing movements.</a:t>
            </a:r>
          </a:p>
          <a:p>
            <a:pPr lvl="2"/>
            <a:r>
              <a:rPr lang="en-US" dirty="0" smtClean="0"/>
              <a:t>Free Corps movement (right wing)- angry, nationalist veterans of WWI.  </a:t>
            </a:r>
          </a:p>
          <a:p>
            <a:pPr lvl="2"/>
            <a:r>
              <a:rPr lang="en-US" dirty="0" smtClean="0"/>
              <a:t>Most of the left wing movements were decimated in 1918-1920 through violence</a:t>
            </a:r>
            <a:r>
              <a:rPr lang="en-US" dirty="0" smtClean="0">
                <a:sym typeface="Wingdings" panose="05000000000000000000" pitchFamily="2" charset="2"/>
              </a:rPr>
              <a:t> Fairly weak throughout the period.  </a:t>
            </a:r>
            <a:endParaRPr lang="en-US" dirty="0" smtClean="0"/>
          </a:p>
          <a:p>
            <a:pPr lvl="2"/>
            <a:r>
              <a:rPr lang="en-US" dirty="0" smtClean="0"/>
              <a:t>Central Government seems incapable of holding the country together.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Nazis are only one of these right-wing movements.</a:t>
            </a:r>
          </a:p>
          <a:p>
            <a:r>
              <a:rPr lang="en-US" dirty="0" smtClean="0"/>
              <a:t>Organized by a Corporal from WWI by the name of Adolf Hitler.</a:t>
            </a:r>
          </a:p>
          <a:p>
            <a:r>
              <a:rPr lang="en-US" dirty="0" smtClean="0"/>
              <a:t>Constantly involved in street-fighting and sometimes used to break unions by industrialists.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633663" cy="40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Backstabbing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91100"/>
          </a:xfrm>
        </p:spPr>
        <p:txBody>
          <a:bodyPr>
            <a:normAutofit/>
          </a:bodyPr>
          <a:lstStyle/>
          <a:p>
            <a:r>
              <a:rPr lang="en-US" dirty="0" smtClean="0"/>
              <a:t>Backstabbing Myth has one of two different forms: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civilian government</a:t>
            </a:r>
            <a:r>
              <a:rPr lang="en-US" dirty="0" smtClean="0"/>
              <a:t> that replaced the Kaiser/Military High Command at the end of the war betrayed the country.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Jews</a:t>
            </a:r>
            <a:r>
              <a:rPr lang="en-US" dirty="0" smtClean="0"/>
              <a:t> betrayed Germany and were to blame.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dirty="0" smtClean="0"/>
              <a:t>Finds fertile ground amongst Reactionary Movements in Germany.  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27252"/>
            <a:ext cx="3923127" cy="52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Soviets, after the failure of other Socialist/Communist revolutions in Europe find themselves isolated from the international community.</a:t>
            </a:r>
          </a:p>
          <a:p>
            <a:r>
              <a:rPr lang="en-US" dirty="0" smtClean="0"/>
              <a:t>Cut off and alone, they struggle to rebuild Russia from the horrors of World War I, the Revolution, and the Russian Civil War.</a:t>
            </a:r>
          </a:p>
          <a:p>
            <a:r>
              <a:rPr lang="en-US" dirty="0" smtClean="0"/>
              <a:t>In 1926, Lenin dies.</a:t>
            </a:r>
          </a:p>
          <a:p>
            <a:pPr lvl="1"/>
            <a:r>
              <a:rPr lang="en-US" dirty="0" smtClean="0"/>
              <a:t>Two chief lieutenants are left:  Trotsky and Stalin.  </a:t>
            </a:r>
          </a:p>
          <a:p>
            <a:r>
              <a:rPr lang="en-US" dirty="0"/>
              <a:t>Trotsky’s Plans </a:t>
            </a:r>
          </a:p>
          <a:p>
            <a:pPr lvl="1"/>
            <a:r>
              <a:rPr lang="en-US" dirty="0"/>
              <a:t>Mass industrialization program.  </a:t>
            </a:r>
          </a:p>
          <a:p>
            <a:pPr lvl="1"/>
            <a:r>
              <a:rPr lang="en-US" dirty="0"/>
              <a:t>Fears the Nazis and believes the USSR must be ready to fight them.</a:t>
            </a:r>
          </a:p>
          <a:p>
            <a:pPr lvl="1"/>
            <a:r>
              <a:rPr lang="en-US" dirty="0"/>
              <a:t>Modernization program.  </a:t>
            </a:r>
          </a:p>
          <a:p>
            <a:pPr lvl="1"/>
            <a:r>
              <a:rPr lang="en-US" dirty="0"/>
              <a:t>Cut back the bureaucracy and strengthen the worker’s councils.</a:t>
            </a:r>
          </a:p>
          <a:p>
            <a:pPr lvl="1"/>
            <a:r>
              <a:rPr lang="en-US" dirty="0"/>
              <a:t>Focus on the International question and try to spread the Revolution</a:t>
            </a:r>
          </a:p>
          <a:p>
            <a:r>
              <a:rPr lang="en-US" dirty="0"/>
              <a:t>Stalin’s Plans</a:t>
            </a:r>
          </a:p>
          <a:p>
            <a:pPr lvl="1"/>
            <a:r>
              <a:rPr lang="en-US" dirty="0"/>
              <a:t>Reintroduce some elements of capitalism for the peasants.</a:t>
            </a:r>
          </a:p>
          <a:p>
            <a:pPr lvl="1"/>
            <a:r>
              <a:rPr lang="en-US" dirty="0"/>
              <a:t>“Socialism in One Country”</a:t>
            </a:r>
          </a:p>
          <a:p>
            <a:pPr lvl="1"/>
            <a:r>
              <a:rPr lang="en-US" dirty="0"/>
              <a:t>Build Socialism in the USSR to make a fortress against capitalist powers.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Opposition vs. the Troika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Stalin and Trotsky are going to wage a political struggle throughout most of the 1920s.</a:t>
            </a:r>
          </a:p>
          <a:p>
            <a:r>
              <a:rPr lang="en-US" dirty="0" smtClean="0"/>
              <a:t>Stalin wins</a:t>
            </a:r>
          </a:p>
          <a:p>
            <a:pPr lvl="1"/>
            <a:r>
              <a:rPr lang="en-US" dirty="0" smtClean="0"/>
              <a:t>Editor of </a:t>
            </a:r>
            <a:r>
              <a:rPr lang="en-US" i="1" dirty="0" smtClean="0"/>
              <a:t>Pravda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Trotsky was an egghead and could be off-putting.</a:t>
            </a:r>
          </a:p>
          <a:p>
            <a:pPr lvl="1"/>
            <a:r>
              <a:rPr lang="en-US" dirty="0" smtClean="0"/>
              <a:t>Many Bolsheviks feared that </a:t>
            </a:r>
            <a:r>
              <a:rPr lang="en-US" u="sng" dirty="0" smtClean="0"/>
              <a:t>Trotsky</a:t>
            </a:r>
            <a:r>
              <a:rPr lang="en-US" dirty="0" smtClean="0"/>
              <a:t> would be </a:t>
            </a:r>
            <a:r>
              <a:rPr lang="en-US" u="sng" dirty="0" smtClean="0"/>
              <a:t>Napoleon</a:t>
            </a:r>
            <a:r>
              <a:rPr lang="en-US" dirty="0" smtClean="0"/>
              <a:t>:  Victorious general who overthrew the government created by the Revolution and use his personal popularity and military power to maintain control.</a:t>
            </a:r>
          </a:p>
          <a:p>
            <a:r>
              <a:rPr lang="en-US" dirty="0"/>
              <a:t>In 1929, Trotsky is exiled.</a:t>
            </a:r>
          </a:p>
          <a:p>
            <a:pPr lvl="1"/>
            <a:r>
              <a:rPr lang="en-US" dirty="0"/>
              <a:t>Spends time in Turkey, Norway, Switzerland, New York, etc.</a:t>
            </a:r>
          </a:p>
          <a:p>
            <a:pPr lvl="1"/>
            <a:r>
              <a:rPr lang="en-US" dirty="0"/>
              <a:t>Finally settles in Mexico City where he carries on an affair with Frieda Kahlo.</a:t>
            </a:r>
          </a:p>
          <a:p>
            <a:pPr lvl="1"/>
            <a:r>
              <a:rPr lang="en-US" dirty="0"/>
              <a:t>Stalinist agent murders him with an icepick in 1940.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1929 Stock Market Crash DOES NOT cause the Great Depression. </a:t>
            </a:r>
            <a:r>
              <a:rPr lang="en-US" dirty="0">
                <a:sym typeface="Wingdings" panose="05000000000000000000" pitchFamily="2" charset="2"/>
              </a:rPr>
              <a:t> Symptom, not a cause.</a:t>
            </a:r>
          </a:p>
          <a:p>
            <a:r>
              <a:rPr lang="en-US" dirty="0" smtClean="0"/>
              <a:t>Farmers enter the Great Depression immediately after the war.</a:t>
            </a:r>
          </a:p>
          <a:p>
            <a:pPr lvl="1"/>
            <a:r>
              <a:rPr lang="en-US" dirty="0" smtClean="0"/>
              <a:t>High food production for the war meant that food prices plunged after the fighting stopped..</a:t>
            </a:r>
          </a:p>
          <a:p>
            <a:pPr lvl="1"/>
            <a:r>
              <a:rPr lang="en-US" dirty="0" smtClean="0"/>
              <a:t>Faced with lower prices farmers grow more food.</a:t>
            </a:r>
          </a:p>
          <a:p>
            <a:pPr lvl="1"/>
            <a:r>
              <a:rPr lang="en-US" dirty="0" smtClean="0"/>
              <a:t>Larger food supply causes food prices to fall.</a:t>
            </a:r>
          </a:p>
          <a:p>
            <a:pPr lvl="1"/>
            <a:r>
              <a:rPr lang="en-US" dirty="0"/>
              <a:t>Faced with lower prices farmers grow more food.</a:t>
            </a:r>
          </a:p>
          <a:p>
            <a:pPr lvl="1"/>
            <a:r>
              <a:rPr lang="en-US" dirty="0"/>
              <a:t>Larger food supply causes food prices to fall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Faced with lower prices farmers grow more food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Larger food supply causes food prices to fall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Faced with lower prices farmers grow more food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Larger food supply causes food prices to fall.</a:t>
            </a:r>
          </a:p>
          <a:p>
            <a:pPr lvl="1"/>
            <a:r>
              <a:rPr lang="en-US" dirty="0" smtClean="0"/>
              <a:t>CYCLE MEANS THAT FARMERS ENTER THE DEPRESSION IN THE 1920s.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79" y="3200400"/>
            <a:ext cx="32257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Consumer Goods</a:t>
            </a:r>
          </a:p>
          <a:p>
            <a:pPr lvl="1"/>
            <a:r>
              <a:rPr lang="en-US" sz="2800" dirty="0" smtClean="0"/>
              <a:t>Companies were selling durable, high-quality consumer goods in large numbers in the early-1920s.</a:t>
            </a:r>
          </a:p>
          <a:p>
            <a:pPr lvl="1"/>
            <a:r>
              <a:rPr lang="en-US" sz="2800" dirty="0" smtClean="0"/>
              <a:t>By the late-1920s, </a:t>
            </a:r>
            <a:r>
              <a:rPr lang="en-US" sz="2800" b="1" dirty="0" smtClean="0"/>
              <a:t>most people already owned these goods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Companies continue to build them in ever-larger numbers, regardless.</a:t>
            </a:r>
          </a:p>
          <a:p>
            <a:pPr lvl="1"/>
            <a:r>
              <a:rPr lang="en-US" sz="2800" dirty="0" smtClean="0"/>
              <a:t>Leads to a price collapse in the late 1920s.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33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Purchasing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Purchasing Power </a:t>
            </a:r>
            <a:r>
              <a:rPr lang="en-US" sz="3200" dirty="0" smtClean="0">
                <a:sym typeface="Wingdings" panose="05000000000000000000" pitchFamily="2" charset="2"/>
              </a:rPr>
              <a:t> Ability to buy goods.</a:t>
            </a:r>
            <a:endParaRPr lang="en-US" sz="3200" dirty="0" smtClean="0"/>
          </a:p>
          <a:p>
            <a:r>
              <a:rPr lang="en-US" sz="3200" dirty="0" smtClean="0"/>
              <a:t>Worker wages were still very low.  </a:t>
            </a:r>
          </a:p>
          <a:p>
            <a:r>
              <a:rPr lang="en-US" sz="3200" dirty="0" smtClean="0"/>
              <a:t>Still largely living in Industrial Era conditions.</a:t>
            </a:r>
          </a:p>
          <a:p>
            <a:r>
              <a:rPr lang="en-US" sz="3200" dirty="0" smtClean="0"/>
              <a:t>THE WORKERS THAT BUILD ALL OF THESE GOODS ARE TOO POOR TO BUY THEM.</a:t>
            </a:r>
          </a:p>
          <a:p>
            <a:endParaRPr lang="en-US" sz="3200" dirty="0"/>
          </a:p>
          <a:p>
            <a:r>
              <a:rPr lang="en-US" sz="3200" dirty="0" smtClean="0"/>
              <a:t>Throughout the Depression, store shelves will be FULL, but no one will have any cash to be able to afford them!</a:t>
            </a:r>
          </a:p>
          <a:p>
            <a:pPr marL="0" indent="0" algn="ctr">
              <a:buNone/>
            </a:pPr>
            <a:r>
              <a:rPr lang="en-US" sz="3200" dirty="0" smtClean="0"/>
              <a:t>DEMAND COLLAPSE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war new Consumer Goods are made available:</a:t>
            </a:r>
          </a:p>
          <a:p>
            <a:pPr lvl="1"/>
            <a:r>
              <a:rPr lang="en-US" dirty="0" smtClean="0"/>
              <a:t>Washing Machine</a:t>
            </a:r>
          </a:p>
          <a:p>
            <a:pPr lvl="1"/>
            <a:r>
              <a:rPr lang="en-US" dirty="0" smtClean="0"/>
              <a:t>Affordable automobile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Toaster</a:t>
            </a:r>
          </a:p>
          <a:p>
            <a:pPr lvl="1"/>
            <a:r>
              <a:rPr lang="en-US" dirty="0" smtClean="0"/>
              <a:t>Vacuum Cleaner</a:t>
            </a:r>
          </a:p>
          <a:p>
            <a:pPr lvl="1"/>
            <a:r>
              <a:rPr lang="en-US" dirty="0" smtClean="0"/>
              <a:t>Curling Iron</a:t>
            </a:r>
          </a:p>
          <a:p>
            <a:pPr lvl="1"/>
            <a:r>
              <a:rPr lang="en-US" dirty="0" smtClean="0"/>
              <a:t>Refrigerators</a:t>
            </a:r>
          </a:p>
          <a:p>
            <a:pPr lvl="1"/>
            <a:r>
              <a:rPr lang="en-US" dirty="0" smtClean="0"/>
              <a:t>Movie Theaters</a:t>
            </a:r>
          </a:p>
          <a:p>
            <a:pPr marL="457200" lvl="1" indent="0" algn="ctr">
              <a:buNone/>
            </a:pPr>
            <a:r>
              <a:rPr lang="en-US" b="1" dirty="0" smtClean="0"/>
              <a:t>Durable goods!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2922"/>
            <a:ext cx="3114675" cy="45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Responses in the West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John Maynard Keynes- British economist at Versailles</a:t>
            </a:r>
          </a:p>
          <a:p>
            <a:pPr lvl="1"/>
            <a:r>
              <a:rPr lang="en-US" dirty="0" smtClean="0"/>
              <a:t>Fired for opposing saddling Germany with reparations</a:t>
            </a:r>
          </a:p>
          <a:p>
            <a:pPr lvl="1"/>
            <a:r>
              <a:rPr lang="en-US" dirty="0" smtClean="0"/>
              <a:t>Believed it would cause a Great Depression and another World War</a:t>
            </a:r>
          </a:p>
          <a:p>
            <a:pPr lvl="1"/>
            <a:r>
              <a:rPr lang="en-US" sz="2400" dirty="0" smtClean="0"/>
              <a:t>Writes a book:  </a:t>
            </a:r>
            <a:r>
              <a:rPr lang="en-US" sz="2400" i="1" dirty="0">
                <a:hlinkClick r:id="rId2" tooltip="The General Theory of Employment, Interest and Money"/>
              </a:rPr>
              <a:t>The General Theory of Employment, Interest and Money</a:t>
            </a:r>
            <a:r>
              <a:rPr lang="en-US" sz="2400" dirty="0"/>
              <a:t> </a:t>
            </a:r>
            <a:endParaRPr lang="en-US" sz="2400" dirty="0" smtClean="0"/>
          </a:p>
          <a:p>
            <a:pPr lvl="1"/>
            <a:r>
              <a:rPr lang="en-US" sz="2400" dirty="0" smtClean="0"/>
              <a:t>Argues that governments should step in to increase demand:</a:t>
            </a:r>
          </a:p>
          <a:p>
            <a:pPr lvl="2"/>
            <a:r>
              <a:rPr lang="en-US" sz="2400" dirty="0" smtClean="0"/>
              <a:t>Hire the unemployed to build infrastructure.</a:t>
            </a:r>
          </a:p>
          <a:p>
            <a:pPr lvl="3"/>
            <a:r>
              <a:rPr lang="en-US" sz="2400" dirty="0" smtClean="0"/>
              <a:t>Workers will build useful infrastructure.</a:t>
            </a:r>
          </a:p>
          <a:p>
            <a:pPr lvl="3"/>
            <a:r>
              <a:rPr lang="en-US" sz="2400" dirty="0" smtClean="0"/>
              <a:t>Workers will have money in their pockets.</a:t>
            </a:r>
          </a:p>
          <a:p>
            <a:pPr lvl="3"/>
            <a:r>
              <a:rPr lang="en-US" sz="2400" dirty="0" smtClean="0"/>
              <a:t>Workers will buy goods/services from the private sector.</a:t>
            </a:r>
          </a:p>
          <a:p>
            <a:pPr lvl="3"/>
            <a:r>
              <a:rPr lang="en-US" sz="2400" dirty="0" smtClean="0"/>
              <a:t>Revives the economy.</a:t>
            </a:r>
          </a:p>
          <a:p>
            <a:pPr lvl="3"/>
            <a:r>
              <a:rPr lang="en-US" sz="2400" dirty="0" smtClean="0"/>
              <a:t>Slowly transfer workers from government employment to private sector employment.</a:t>
            </a:r>
          </a:p>
          <a:p>
            <a:pPr lvl="3"/>
            <a:r>
              <a:rPr lang="en-US" sz="2400" dirty="0" smtClean="0"/>
              <a:t>REPEAT AS NEEDED.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26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Keynes,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Keynes says that these programs should be paid for:</a:t>
            </a:r>
          </a:p>
          <a:p>
            <a:pPr lvl="1"/>
            <a:r>
              <a:rPr lang="en-US" sz="2400" dirty="0" smtClean="0"/>
              <a:t>Higher taxes on the rich.</a:t>
            </a:r>
          </a:p>
          <a:p>
            <a:pPr lvl="1"/>
            <a:r>
              <a:rPr lang="en-US" sz="2400" dirty="0" smtClean="0"/>
              <a:t>Deficit Spending </a:t>
            </a:r>
            <a:r>
              <a:rPr lang="en-US" sz="2400" dirty="0" smtClean="0">
                <a:sym typeface="Wingdings" panose="05000000000000000000" pitchFamily="2" charset="2"/>
              </a:rPr>
              <a:t> Pay off the debt after the crisis has passed.</a:t>
            </a: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Britain and the United States will both attempt to implement these policies. (</a:t>
            </a:r>
            <a:r>
              <a:rPr lang="en-US" sz="2400" b="1" u="sng" dirty="0" smtClean="0">
                <a:sym typeface="Wingdings" panose="05000000000000000000" pitchFamily="2" charset="2"/>
              </a:rPr>
              <a:t>In the USA this is known as The New Deal.)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However, they refuse to deficit spend Balance the budget.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As such, always short of cash.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Never goes far enough to end the Depression.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Depression lingers until WWII  War forces governments to deficit spend to stimulate the economy.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26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Nazis Come to Power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The Great Depression puts tremendous pressure on the already-weak Weimar government.</a:t>
            </a:r>
          </a:p>
          <a:p>
            <a:r>
              <a:rPr lang="en-US" sz="2800" dirty="0" smtClean="0"/>
              <a:t>In 1933, Hitler and his Nazis come to power.</a:t>
            </a:r>
          </a:p>
          <a:p>
            <a:pPr lvl="1"/>
            <a:r>
              <a:rPr lang="en-US" sz="2400" dirty="0" smtClean="0"/>
              <a:t>Fake a “Jewish-Communist-Terrorist” attack: The Burning of the Reichstag“</a:t>
            </a:r>
          </a:p>
          <a:p>
            <a:pPr lvl="2"/>
            <a:r>
              <a:rPr lang="en-US" sz="2400" dirty="0" smtClean="0"/>
              <a:t>Pass Enabling Act </a:t>
            </a:r>
            <a:r>
              <a:rPr lang="en-US" sz="2400" dirty="0" smtClean="0">
                <a:sym typeface="Wingdings" panose="05000000000000000000" pitchFamily="2" charset="2"/>
              </a:rPr>
              <a:t> All power is turned over to Hitler.</a:t>
            </a:r>
          </a:p>
          <a:p>
            <a:r>
              <a:rPr lang="en-US" sz="3600" dirty="0"/>
              <a:t>Hitler immediately begins a military build-up that partially restores the German economy.</a:t>
            </a:r>
          </a:p>
          <a:p>
            <a:pPr lvl="1"/>
            <a:r>
              <a:rPr lang="en-US" sz="3200" dirty="0"/>
              <a:t>Industrialists support Hitler because he hates labor unions/socialists.</a:t>
            </a:r>
          </a:p>
          <a:p>
            <a:pPr lvl="1"/>
            <a:r>
              <a:rPr lang="en-US" sz="3200" dirty="0"/>
              <a:t>Widespread attacks on labor unions </a:t>
            </a:r>
            <a:r>
              <a:rPr lang="en-US" sz="3200" dirty="0">
                <a:sym typeface="Wingdings" panose="05000000000000000000" pitchFamily="2" charset="2"/>
              </a:rPr>
              <a:t> Wages fall in Germany.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26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Eugenics in Germany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83163"/>
          </a:xfrm>
        </p:spPr>
        <p:txBody>
          <a:bodyPr/>
          <a:lstStyle/>
          <a:p>
            <a:r>
              <a:rPr lang="en-US" sz="3200" dirty="0" smtClean="0"/>
              <a:t>Hitler plays extensively on the Backstabbing Myth.  Targets:</a:t>
            </a:r>
          </a:p>
          <a:p>
            <a:pPr lvl="1"/>
            <a:r>
              <a:rPr lang="en-US" sz="2800" dirty="0" smtClean="0"/>
              <a:t>The Mentally/Physically Disabled</a:t>
            </a:r>
          </a:p>
          <a:p>
            <a:pPr lvl="1"/>
            <a:r>
              <a:rPr lang="en-US" sz="2800" dirty="0" smtClean="0"/>
              <a:t>Homosexuals</a:t>
            </a:r>
          </a:p>
          <a:p>
            <a:pPr lvl="1"/>
            <a:r>
              <a:rPr lang="en-US" sz="2800" dirty="0" smtClean="0"/>
              <a:t>Jews</a:t>
            </a:r>
          </a:p>
          <a:p>
            <a:pPr lvl="1"/>
            <a:r>
              <a:rPr lang="en-US" sz="2800" dirty="0" smtClean="0"/>
              <a:t>Roma (Gypsies)</a:t>
            </a:r>
          </a:p>
          <a:p>
            <a:pPr lvl="1"/>
            <a:r>
              <a:rPr lang="en-US" sz="2800" dirty="0" smtClean="0"/>
              <a:t>Slavs (Eastern Europeans)</a:t>
            </a:r>
          </a:p>
          <a:p>
            <a:pPr lvl="1"/>
            <a:r>
              <a:rPr lang="en-US" sz="2800" dirty="0" smtClean="0"/>
              <a:t>Liberals/Socialists/Communists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6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/>
          <a:lstStyle/>
          <a:p>
            <a:r>
              <a:rPr lang="en-US" dirty="0" smtClean="0"/>
              <a:t>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Soviet Union remains isolated from the West.</a:t>
            </a:r>
          </a:p>
          <a:p>
            <a:pPr lvl="1"/>
            <a:r>
              <a:rPr lang="en-US" sz="2800" dirty="0" smtClean="0"/>
              <a:t>Stalin implements Trotsky’s plans- a mass industrialization program:</a:t>
            </a:r>
          </a:p>
          <a:p>
            <a:pPr lvl="2"/>
            <a:r>
              <a:rPr lang="en-US" sz="2800" dirty="0" smtClean="0"/>
              <a:t>Build heavy industry</a:t>
            </a:r>
          </a:p>
          <a:p>
            <a:pPr lvl="2"/>
            <a:r>
              <a:rPr lang="en-US" sz="2800" dirty="0" smtClean="0"/>
              <a:t>Build physical infrastructure</a:t>
            </a:r>
          </a:p>
          <a:p>
            <a:pPr lvl="2"/>
            <a:r>
              <a:rPr lang="en-US" sz="2800" dirty="0" smtClean="0"/>
              <a:t>Build schools.</a:t>
            </a:r>
          </a:p>
          <a:p>
            <a:pPr lvl="2"/>
            <a:r>
              <a:rPr lang="en-US" sz="2800" b="1" u="sng" dirty="0" smtClean="0"/>
              <a:t>Very difficult period.</a:t>
            </a:r>
          </a:p>
          <a:p>
            <a:pPr lvl="3"/>
            <a:r>
              <a:rPr lang="en-US" sz="2600" dirty="0" smtClean="0"/>
              <a:t>Unable to import, production is based only on building everything internally.</a:t>
            </a:r>
          </a:p>
          <a:p>
            <a:pPr lvl="3"/>
            <a:r>
              <a:rPr lang="en-US" sz="2600" dirty="0" smtClean="0"/>
              <a:t>Fairly successful overall, but with large scale death.</a:t>
            </a:r>
          </a:p>
        </p:txBody>
      </p:sp>
    </p:spTree>
    <p:extLst>
      <p:ext uri="{BB962C8B-B14F-4D97-AF65-F5344CB8AC3E}">
        <p14:creationId xmlns:p14="http://schemas.microsoft.com/office/powerpoint/2010/main" val="69526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1"/>
            <a:ext cx="8229600" cy="1143000"/>
          </a:xfrm>
        </p:spPr>
        <p:txBody>
          <a:bodyPr/>
          <a:lstStyle/>
          <a:p>
            <a:r>
              <a:rPr lang="en-US" dirty="0" smtClean="0"/>
              <a:t>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Soviets fear Nazi Germany </a:t>
            </a:r>
            <a:r>
              <a:rPr lang="en-US" sz="2800" dirty="0" smtClean="0">
                <a:sym typeface="Wingdings" panose="05000000000000000000" pitchFamily="2" charset="2"/>
              </a:rPr>
              <a:t> Hitler hates Communists.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Soviets frantically attempt to ally with Britain/France against Germany.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Britain and France want to see the USSR destroyed.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Britain and France want to use Germany as a bulwark against the Communists.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Throughout the 1930s, Britain and France freeze-out the USSR and work closely with Germany.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Few leaders in the West recognize the threat fascism represents:  Churchill in Britain and </a:t>
            </a:r>
            <a:r>
              <a:rPr lang="en-US" sz="2400" dirty="0" err="1" smtClean="0">
                <a:sym typeface="Wingdings" panose="05000000000000000000" pitchFamily="2" charset="2"/>
              </a:rPr>
              <a:t>DeGaul</a:t>
            </a:r>
            <a:r>
              <a:rPr lang="en-US" sz="2400" dirty="0" smtClean="0">
                <a:sym typeface="Wingdings" panose="05000000000000000000" pitchFamily="2" charset="2"/>
              </a:rPr>
              <a:t> in France.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Soviets speed up industrialization programs, fearing that they will have to fight the fascists alone.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48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Japan in the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Military takes power in Japan </a:t>
            </a:r>
            <a:r>
              <a:rPr lang="en-US" sz="2800" dirty="0" smtClean="0">
                <a:sym typeface="Wingdings" panose="05000000000000000000" pitchFamily="2" charset="2"/>
              </a:rPr>
              <a:t> Begins military build up that partially restores Japan’s economy.</a:t>
            </a:r>
            <a:endParaRPr lang="en-US" sz="2800" dirty="0" smtClean="0"/>
          </a:p>
          <a:p>
            <a:r>
              <a:rPr lang="en-US" sz="2800" dirty="0" smtClean="0"/>
              <a:t>Military leadership seeks more resources for Japan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Mainland China represents the best opportunity.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China is fighting a Civil War:  Communists vs Nationalists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Japanese invade and seize part of China.</a:t>
            </a: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Japan wants to take Europe’s colonies in Asia and is only waiting for an opportunity to take them.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94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Art/Culture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heady days of Imperialism were behind many in Europe/USA.</a:t>
            </a:r>
          </a:p>
          <a:p>
            <a:r>
              <a:rPr lang="en-US" dirty="0" smtClean="0"/>
              <a:t>The Harlem Renaissance emerges as the dominant literary/artistic undertaking of the time period in the West.</a:t>
            </a:r>
          </a:p>
          <a:p>
            <a:pPr lvl="1"/>
            <a:r>
              <a:rPr lang="en-US" dirty="0" smtClean="0"/>
              <a:t>Central Question:  What does it mean to be a Black American?</a:t>
            </a:r>
          </a:p>
          <a:p>
            <a:pPr lvl="2"/>
            <a:r>
              <a:rPr lang="en-US" dirty="0" smtClean="0"/>
              <a:t>Frozen out of the dominant “white culture.”  </a:t>
            </a:r>
          </a:p>
          <a:p>
            <a:pPr lvl="2"/>
            <a:r>
              <a:rPr lang="en-US" dirty="0" smtClean="0"/>
              <a:t>Establish a definitive concept of “Blackness” and what it means.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/>
              <a:t>Central Question:  What does it mean to be a Black American?</a:t>
            </a:r>
          </a:p>
          <a:p>
            <a:pPr lvl="2"/>
            <a:r>
              <a:rPr lang="en-US" sz="2400" dirty="0"/>
              <a:t>Frozen out of the dominant “white </a:t>
            </a:r>
            <a:r>
              <a:rPr lang="en-US" sz="2400" dirty="0" smtClean="0"/>
              <a:t>culture” through segregation and </a:t>
            </a:r>
            <a:r>
              <a:rPr lang="en-US" sz="2400" dirty="0" err="1" smtClean="0"/>
              <a:t>lynchings</a:t>
            </a:r>
            <a:r>
              <a:rPr lang="en-US" sz="2400" dirty="0" smtClean="0"/>
              <a:t>.</a:t>
            </a:r>
            <a:endParaRPr lang="en-US" sz="2400" dirty="0"/>
          </a:p>
          <a:p>
            <a:pPr lvl="2"/>
            <a:r>
              <a:rPr lang="en-US" sz="2400" dirty="0" smtClean="0"/>
              <a:t>Seek to establish a </a:t>
            </a:r>
            <a:r>
              <a:rPr lang="en-US" sz="2400" dirty="0"/>
              <a:t>definitive concept of “Blackness” and what it means.  </a:t>
            </a:r>
            <a:endParaRPr lang="en-US" sz="2400" dirty="0" smtClean="0"/>
          </a:p>
          <a:p>
            <a:pPr lvl="3"/>
            <a:r>
              <a:rPr lang="en-US" sz="2400" dirty="0" smtClean="0"/>
              <a:t>Black Art</a:t>
            </a:r>
          </a:p>
          <a:p>
            <a:pPr lvl="4"/>
            <a:r>
              <a:rPr lang="en-US" sz="2400" dirty="0" smtClean="0"/>
              <a:t>Jazz</a:t>
            </a:r>
          </a:p>
          <a:p>
            <a:pPr lvl="4"/>
            <a:r>
              <a:rPr lang="en-US" sz="2400" dirty="0" smtClean="0"/>
              <a:t>Poetry</a:t>
            </a:r>
          </a:p>
          <a:p>
            <a:pPr lvl="4"/>
            <a:r>
              <a:rPr lang="en-US" sz="2400" dirty="0" smtClean="0"/>
              <a:t>Literature</a:t>
            </a:r>
          </a:p>
          <a:p>
            <a:pPr lvl="4"/>
            <a:r>
              <a:rPr lang="en-US" sz="2400" dirty="0" smtClean="0"/>
              <a:t>Art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 Gay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Homosexual organizations begin to pop up in major urban areas.</a:t>
            </a:r>
          </a:p>
          <a:p>
            <a:pPr lvl="1"/>
            <a:r>
              <a:rPr lang="en-US" dirty="0" smtClean="0"/>
              <a:t>Rome</a:t>
            </a:r>
          </a:p>
          <a:p>
            <a:pPr lvl="1"/>
            <a:r>
              <a:rPr lang="en-US" dirty="0" smtClean="0"/>
              <a:t>New York</a:t>
            </a:r>
          </a:p>
          <a:p>
            <a:pPr lvl="1"/>
            <a:r>
              <a:rPr lang="en-US" dirty="0" smtClean="0"/>
              <a:t>London</a:t>
            </a:r>
          </a:p>
          <a:p>
            <a:pPr lvl="1"/>
            <a:r>
              <a:rPr lang="en-US" dirty="0" smtClean="0"/>
              <a:t>Paris</a:t>
            </a:r>
          </a:p>
          <a:p>
            <a:pPr lvl="1"/>
            <a:r>
              <a:rPr lang="en-US" dirty="0" smtClean="0"/>
              <a:t>Berlin</a:t>
            </a:r>
          </a:p>
          <a:p>
            <a:r>
              <a:rPr lang="en-US" dirty="0" smtClean="0"/>
              <a:t>Push for an end to:</a:t>
            </a:r>
          </a:p>
          <a:p>
            <a:pPr lvl="1"/>
            <a:r>
              <a:rPr lang="en-US" dirty="0" smtClean="0"/>
              <a:t>formal legal prohibitions against homosexuals.</a:t>
            </a:r>
          </a:p>
          <a:p>
            <a:pPr lvl="1"/>
            <a:r>
              <a:rPr lang="en-US" dirty="0" smtClean="0"/>
              <a:t> discriminatory practices</a:t>
            </a:r>
          </a:p>
          <a:p>
            <a:r>
              <a:rPr lang="en-US" dirty="0" smtClean="0"/>
              <a:t>Relatively liberal period:  William Haines, the biggest actor in Hollywood lived as an openly gay man with his partner.  Still a huge box office draw.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028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4941887"/>
          </a:xfrm>
        </p:spPr>
        <p:txBody>
          <a:bodyPr/>
          <a:lstStyle/>
          <a:p>
            <a:r>
              <a:rPr lang="en-US" dirty="0" smtClean="0"/>
              <a:t>1920- Women get the right to vote in the United States.</a:t>
            </a:r>
          </a:p>
          <a:p>
            <a:r>
              <a:rPr lang="en-US" dirty="0" smtClean="0"/>
              <a:t>Women attend college in ever-larger numbers.</a:t>
            </a:r>
          </a:p>
          <a:p>
            <a:r>
              <a:rPr lang="en-US" dirty="0" smtClean="0"/>
              <a:t>Push for an Equal Rights Amendment in the United States.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424199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8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“Masculine Women, Feminine Men” (1926)</a:t>
            </a:r>
            <a:endParaRPr lang="en-US" dirty="0"/>
          </a:p>
        </p:txBody>
      </p:sp>
      <p:pic>
        <p:nvPicPr>
          <p:cNvPr id="4" name="Irving Kaufman sings Masculine Women! Feminine Men! LYRICS IN FULL 1926 so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641"/>
          </a:xfrm>
        </p:spPr>
      </p:pic>
    </p:spTree>
    <p:extLst>
      <p:ext uri="{BB962C8B-B14F-4D97-AF65-F5344CB8AC3E}">
        <p14:creationId xmlns:p14="http://schemas.microsoft.com/office/powerpoint/2010/main" val="2232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Widespread discontent with the traditional power centers in Italy.</a:t>
            </a:r>
          </a:p>
          <a:p>
            <a:r>
              <a:rPr lang="en-US" dirty="0" smtClean="0"/>
              <a:t>HUGE worker uprisings in the early 1920s and many of the factories are taken over.</a:t>
            </a:r>
          </a:p>
          <a:p>
            <a:r>
              <a:rPr lang="en-US" dirty="0" smtClean="0"/>
              <a:t>King Victor </a:t>
            </a:r>
            <a:r>
              <a:rPr lang="en-US" dirty="0" err="1" smtClean="0"/>
              <a:t>Emanuelle</a:t>
            </a:r>
            <a:r>
              <a:rPr lang="en-US" dirty="0" smtClean="0"/>
              <a:t> asks a former Socialist and current nationalist to put down the unions.</a:t>
            </a:r>
          </a:p>
          <a:p>
            <a:r>
              <a:rPr lang="en-US" dirty="0" smtClean="0"/>
              <a:t>Mussolini leads his black shirt thugs to attack and break up the demonstrators.  </a:t>
            </a:r>
          </a:p>
          <a:p>
            <a:r>
              <a:rPr lang="en-US" dirty="0" smtClean="0"/>
              <a:t>The King offers to let Mussolini to form a government.</a:t>
            </a:r>
          </a:p>
          <a:p>
            <a:r>
              <a:rPr lang="en-US" dirty="0" smtClean="0"/>
              <a:t>Mussolini’s fascists come to power.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Explained by Umberto 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 of Tradition</a:t>
            </a:r>
          </a:p>
          <a:p>
            <a:r>
              <a:rPr lang="en-US" dirty="0" smtClean="0"/>
              <a:t>Rejection of Modernity</a:t>
            </a:r>
          </a:p>
          <a:p>
            <a:r>
              <a:rPr lang="en-US" dirty="0" smtClean="0"/>
              <a:t>Irrationalism/Action for Action’s Sake</a:t>
            </a:r>
          </a:p>
          <a:p>
            <a:r>
              <a:rPr lang="en-US" dirty="0" smtClean="0"/>
              <a:t>Fear of difference/diversity</a:t>
            </a:r>
          </a:p>
          <a:p>
            <a:r>
              <a:rPr lang="en-US" dirty="0" smtClean="0"/>
              <a:t>Feeling of humiliation/defeat</a:t>
            </a:r>
          </a:p>
          <a:p>
            <a:r>
              <a:rPr lang="en-US" dirty="0" smtClean="0"/>
              <a:t>Elitism</a:t>
            </a:r>
          </a:p>
          <a:p>
            <a:r>
              <a:rPr lang="en-US" dirty="0" smtClean="0"/>
              <a:t>No Struggle for Life- Life is Lived for Struggle</a:t>
            </a:r>
          </a:p>
          <a:p>
            <a:r>
              <a:rPr lang="en-US" dirty="0" smtClean="0"/>
              <a:t>Hero Worship</a:t>
            </a:r>
          </a:p>
          <a:p>
            <a:r>
              <a:rPr lang="en-US" dirty="0" err="1" smtClean="0"/>
              <a:t>Logocide</a:t>
            </a:r>
            <a:r>
              <a:rPr lang="en-US" dirty="0" smtClean="0"/>
              <a:t>/New Speak</a:t>
            </a:r>
          </a:p>
          <a:p>
            <a:r>
              <a:rPr lang="en-US" dirty="0" smtClean="0"/>
              <a:t>Selective Populism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4837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613</TotalTime>
  <Words>1610</Words>
  <Application>Microsoft Office PowerPoint</Application>
  <PresentationFormat>On-screen Show (4:3)</PresentationFormat>
  <Paragraphs>208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The Interwar Years</vt:lpstr>
      <vt:lpstr>Consumer Goods</vt:lpstr>
      <vt:lpstr>Art/Culture</vt:lpstr>
      <vt:lpstr>Harlem Renaissance </vt:lpstr>
      <vt:lpstr>1920s Gay Rights Movement</vt:lpstr>
      <vt:lpstr>Women’s Issues</vt:lpstr>
      <vt:lpstr>“Masculine Women, Feminine Men” (1926)</vt:lpstr>
      <vt:lpstr>Italy</vt:lpstr>
      <vt:lpstr>Fascism Explained by Umberto Eco</vt:lpstr>
      <vt:lpstr>Mussolini and Fascism</vt:lpstr>
      <vt:lpstr>Weimar Germany</vt:lpstr>
      <vt:lpstr>Reactionaries in Germany</vt:lpstr>
      <vt:lpstr>Nazi Party</vt:lpstr>
      <vt:lpstr>The Backstabbing Myth</vt:lpstr>
      <vt:lpstr>Soviet Union</vt:lpstr>
      <vt:lpstr>Left Opposition vs. the Troika</vt:lpstr>
      <vt:lpstr>The Great Depression</vt:lpstr>
      <vt:lpstr>The Great Depression</vt:lpstr>
      <vt:lpstr>Purchasing Power</vt:lpstr>
      <vt:lpstr>Responses in the West </vt:lpstr>
      <vt:lpstr>Keynes, continued</vt:lpstr>
      <vt:lpstr>Nazis Come to Power in Germany</vt:lpstr>
      <vt:lpstr>Eugenics in Germany</vt:lpstr>
      <vt:lpstr>USSR</vt:lpstr>
      <vt:lpstr>USSR</vt:lpstr>
      <vt:lpstr>Japan in the 1930s</vt:lpstr>
    </vt:vector>
  </TitlesOfParts>
  <Company>Denton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1920s</dc:title>
  <dc:creator>Bredberg, Steven</dc:creator>
  <cp:lastModifiedBy>repair</cp:lastModifiedBy>
  <cp:revision>25</cp:revision>
  <cp:lastPrinted>2014-04-15T14:49:53Z</cp:lastPrinted>
  <dcterms:created xsi:type="dcterms:W3CDTF">2014-04-03T14:51:11Z</dcterms:created>
  <dcterms:modified xsi:type="dcterms:W3CDTF">2014-04-15T16:41:49Z</dcterms:modified>
</cp:coreProperties>
</file>