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8" r:id="rId4"/>
    <p:sldId id="299" r:id="rId5"/>
    <p:sldId id="300" r:id="rId6"/>
    <p:sldId id="257" r:id="rId7"/>
    <p:sldId id="258" r:id="rId8"/>
    <p:sldId id="259" r:id="rId9"/>
    <p:sldId id="301" r:id="rId10"/>
    <p:sldId id="260" r:id="rId11"/>
    <p:sldId id="261" r:id="rId12"/>
    <p:sldId id="262" r:id="rId13"/>
    <p:sldId id="263" r:id="rId14"/>
    <p:sldId id="264" r:id="rId15"/>
    <p:sldId id="266" r:id="rId16"/>
    <p:sldId id="267" r:id="rId17"/>
    <p:sldId id="268" r:id="rId18"/>
    <p:sldId id="269" r:id="rId19"/>
    <p:sldId id="270" r:id="rId20"/>
    <p:sldId id="272" r:id="rId21"/>
    <p:sldId id="273" r:id="rId22"/>
    <p:sldId id="274" r:id="rId23"/>
    <p:sldId id="275" r:id="rId24"/>
    <p:sldId id="284" r:id="rId25"/>
    <p:sldId id="283" r:id="rId26"/>
    <p:sldId id="265" r:id="rId27"/>
    <p:sldId id="276" r:id="rId28"/>
    <p:sldId id="285" r:id="rId29"/>
    <p:sldId id="295" r:id="rId30"/>
    <p:sldId id="296" r:id="rId31"/>
    <p:sldId id="286" r:id="rId32"/>
    <p:sldId id="288" r:id="rId33"/>
    <p:sldId id="278" r:id="rId34"/>
    <p:sldId id="279"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2"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D20B3B6-4469-40D2-9BDB-23E164F047E0}"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20B3B6-4469-40D2-9BDB-23E164F047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20B3B6-4469-40D2-9BDB-23E164F047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20B3B6-4469-40D2-9BDB-23E164F047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20B3B6-4469-40D2-9BDB-23E164F047E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20B3B6-4469-40D2-9BDB-23E164F047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20B3B6-4469-40D2-9BDB-23E164F047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20B3B6-4469-40D2-9BDB-23E164F047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20B3B6-4469-40D2-9BDB-23E164F047E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20B3B6-4469-40D2-9BDB-23E164F047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94A93E-F010-4A7F-8B97-E9EAF876EC71}" type="datetimeFigureOut">
              <a:rPr lang="en-US" smtClean="0"/>
              <a:t>4/22/2014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20B3B6-4469-40D2-9BDB-23E164F047E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94A93E-F010-4A7F-8B97-E9EAF876EC71}" type="datetimeFigureOut">
              <a:rPr lang="en-US" smtClean="0"/>
              <a:t>4/22/2014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20B3B6-4469-40D2-9BDB-23E164F047E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II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3406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France</a:t>
            </a:r>
            <a:endParaRPr lang="en-US" dirty="0"/>
          </a:p>
        </p:txBody>
      </p:sp>
      <p:sp>
        <p:nvSpPr>
          <p:cNvPr id="3" name="Content Placeholder 2"/>
          <p:cNvSpPr>
            <a:spLocks noGrp="1"/>
          </p:cNvSpPr>
          <p:nvPr>
            <p:ph idx="1"/>
          </p:nvPr>
        </p:nvSpPr>
        <p:spPr/>
        <p:txBody>
          <a:bodyPr/>
          <a:lstStyle/>
          <a:p>
            <a:r>
              <a:rPr lang="en-US" dirty="0"/>
              <a:t>Germany sweeps through Belgium, encircles the better part of the French army and destroys them.  </a:t>
            </a:r>
          </a:p>
          <a:p>
            <a:r>
              <a:rPr lang="en-US" dirty="0"/>
              <a:t>British army barely manages to flee the continent at Dunkirk.</a:t>
            </a:r>
          </a:p>
          <a:p>
            <a:r>
              <a:rPr lang="en-US" dirty="0"/>
              <a:t> </a:t>
            </a:r>
            <a:r>
              <a:rPr lang="en-US" dirty="0" smtClean="0"/>
              <a:t>French </a:t>
            </a:r>
            <a:r>
              <a:rPr lang="en-US" dirty="0"/>
              <a:t>are compelled to surrender </a:t>
            </a:r>
            <a:r>
              <a:rPr lang="en-US" dirty="0">
                <a:sym typeface="Wingdings"/>
              </a:rPr>
              <a:t></a:t>
            </a:r>
            <a:r>
              <a:rPr lang="en-US" dirty="0"/>
              <a:t> Fascist government installed in France.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5153025"/>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332" y="0"/>
            <a:ext cx="7498080" cy="1143000"/>
          </a:xfrm>
        </p:spPr>
        <p:txBody>
          <a:bodyPr/>
          <a:lstStyle/>
          <a:p>
            <a:r>
              <a:rPr lang="en-US" dirty="0" smtClean="0"/>
              <a:t>Consolidation</a:t>
            </a:r>
            <a:endParaRPr lang="en-US" dirty="0"/>
          </a:p>
        </p:txBody>
      </p:sp>
      <p:sp>
        <p:nvSpPr>
          <p:cNvPr id="3" name="Content Placeholder 2"/>
          <p:cNvSpPr>
            <a:spLocks noGrp="1"/>
          </p:cNvSpPr>
          <p:nvPr>
            <p:ph idx="1"/>
          </p:nvPr>
        </p:nvSpPr>
        <p:spPr>
          <a:xfrm>
            <a:off x="1435332" y="1010517"/>
            <a:ext cx="7498080" cy="4800600"/>
          </a:xfrm>
        </p:spPr>
        <p:txBody>
          <a:bodyPr/>
          <a:lstStyle/>
          <a:p>
            <a:r>
              <a:rPr lang="en-US" dirty="0"/>
              <a:t>Germans consolidate their control over Europe, grabbing territory in Greece, Norway, etc.  Bombing campaign is started against Britain.</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573309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Barbarossa</a:t>
            </a:r>
            <a:endParaRPr lang="en-US" dirty="0"/>
          </a:p>
        </p:txBody>
      </p:sp>
      <p:sp>
        <p:nvSpPr>
          <p:cNvPr id="3" name="Content Placeholder 2"/>
          <p:cNvSpPr>
            <a:spLocks noGrp="1"/>
          </p:cNvSpPr>
          <p:nvPr>
            <p:ph idx="1"/>
          </p:nvPr>
        </p:nvSpPr>
        <p:spPr/>
        <p:txBody>
          <a:bodyPr/>
          <a:lstStyle/>
          <a:p>
            <a:r>
              <a:rPr lang="en-US" dirty="0"/>
              <a:t>Germans prepare Operation Barbarossa</a:t>
            </a:r>
            <a:r>
              <a:rPr lang="en-US" dirty="0">
                <a:sym typeface="Wingdings"/>
              </a:rPr>
              <a:t></a:t>
            </a:r>
            <a:r>
              <a:rPr lang="en-US" dirty="0"/>
              <a:t> Invade the USSR on June 22, 1941.</a:t>
            </a:r>
          </a:p>
          <a:p>
            <a:r>
              <a:rPr lang="en-US" dirty="0" smtClean="0"/>
              <a:t>Red Army is unprepared!</a:t>
            </a:r>
          </a:p>
          <a:p>
            <a:pPr lvl="1"/>
            <a:r>
              <a:rPr lang="en-US" dirty="0" smtClean="0"/>
              <a:t>The Great Purges</a:t>
            </a:r>
          </a:p>
          <a:p>
            <a:pPr lvl="1"/>
            <a:r>
              <a:rPr lang="en-US" dirty="0" smtClean="0"/>
              <a:t>Stalin was expecting that they would have until the late 1940s until war breaks out.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910" y="5019187"/>
            <a:ext cx="2538090" cy="181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019187"/>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 on the USSR</a:t>
            </a:r>
            <a:endParaRPr lang="en-US" dirty="0"/>
          </a:p>
        </p:txBody>
      </p:sp>
      <p:sp>
        <p:nvSpPr>
          <p:cNvPr id="3" name="Content Placeholder 2"/>
          <p:cNvSpPr>
            <a:spLocks noGrp="1"/>
          </p:cNvSpPr>
          <p:nvPr>
            <p:ph idx="1"/>
          </p:nvPr>
        </p:nvSpPr>
        <p:spPr/>
        <p:txBody>
          <a:bodyPr/>
          <a:lstStyle/>
          <a:p>
            <a:r>
              <a:rPr lang="en-US" dirty="0" smtClean="0"/>
              <a:t>German troops immediately push the Soviets back, grabbing huge amounts of territory and inflicting heavy causalities.</a:t>
            </a:r>
          </a:p>
          <a:p>
            <a:r>
              <a:rPr lang="en-US" dirty="0" smtClean="0"/>
              <a:t>Germans expect to be able to win in six weeks.</a:t>
            </a:r>
          </a:p>
          <a:p>
            <a:r>
              <a:rPr lang="en-US" dirty="0" smtClean="0"/>
              <a:t>Soviet resistance, despite it all, remains surprisingly tough.</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343" y="4813873"/>
            <a:ext cx="2971800" cy="206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a:t>
            </a:r>
            <a:endParaRPr lang="en-US" dirty="0"/>
          </a:p>
        </p:txBody>
      </p:sp>
      <p:sp>
        <p:nvSpPr>
          <p:cNvPr id="3" name="Content Placeholder 2"/>
          <p:cNvSpPr>
            <a:spLocks noGrp="1"/>
          </p:cNvSpPr>
          <p:nvPr>
            <p:ph idx="1"/>
          </p:nvPr>
        </p:nvSpPr>
        <p:spPr/>
        <p:txBody>
          <a:bodyPr/>
          <a:lstStyle/>
          <a:p>
            <a:r>
              <a:rPr lang="en-US" dirty="0" smtClean="0"/>
              <a:t>The Soviets are able to slow down the Germans enough that their invasions are unable to siege the capital.</a:t>
            </a:r>
          </a:p>
          <a:p>
            <a:r>
              <a:rPr lang="en-US" dirty="0" smtClean="0"/>
              <a:t>Winter is very hard on the Germans and gives the Soviets time to redeploy and rebuild.</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01730"/>
            <a:ext cx="5638800" cy="235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29" y="-10886"/>
            <a:ext cx="8229600" cy="1143000"/>
          </a:xfrm>
        </p:spPr>
        <p:txBody>
          <a:bodyPr/>
          <a:lstStyle/>
          <a:p>
            <a:r>
              <a:rPr lang="en-US" dirty="0" smtClean="0"/>
              <a:t>Siege of Leningrad</a:t>
            </a:r>
            <a:endParaRPr lang="en-US" dirty="0"/>
          </a:p>
        </p:txBody>
      </p:sp>
      <p:sp>
        <p:nvSpPr>
          <p:cNvPr id="3" name="Content Placeholder 2"/>
          <p:cNvSpPr>
            <a:spLocks noGrp="1"/>
          </p:cNvSpPr>
          <p:nvPr>
            <p:ph idx="1"/>
          </p:nvPr>
        </p:nvSpPr>
        <p:spPr>
          <a:xfrm>
            <a:off x="781050" y="914400"/>
            <a:ext cx="8229600" cy="4525963"/>
          </a:xfrm>
        </p:spPr>
        <p:txBody>
          <a:bodyPr/>
          <a:lstStyle/>
          <a:p>
            <a:r>
              <a:rPr lang="en-US" dirty="0" smtClean="0"/>
              <a:t>872 day siege of Leningrad.</a:t>
            </a:r>
          </a:p>
          <a:p>
            <a:r>
              <a:rPr lang="en-US" dirty="0" smtClean="0"/>
              <a:t>Soviets manage to hold the city against sustained German assault.</a:t>
            </a:r>
          </a:p>
          <a:p>
            <a:pPr lvl="1"/>
            <a:r>
              <a:rPr lang="en-US" dirty="0" smtClean="0"/>
              <a:t>Rumors of cannibalism in the city.</a:t>
            </a:r>
          </a:p>
          <a:p>
            <a:pPr lvl="1"/>
            <a:r>
              <a:rPr lang="en-US" dirty="0" smtClean="0"/>
              <a:t>Only way to resupply the city is across the frozen lake.</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54932"/>
            <a:ext cx="4457700" cy="316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18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Moscow</a:t>
            </a:r>
            <a:endParaRPr lang="en-US" dirty="0"/>
          </a:p>
        </p:txBody>
      </p:sp>
      <p:sp>
        <p:nvSpPr>
          <p:cNvPr id="3" name="Content Placeholder 2"/>
          <p:cNvSpPr>
            <a:spLocks noGrp="1"/>
          </p:cNvSpPr>
          <p:nvPr>
            <p:ph idx="1"/>
          </p:nvPr>
        </p:nvSpPr>
        <p:spPr/>
        <p:txBody>
          <a:bodyPr/>
          <a:lstStyle/>
          <a:p>
            <a:r>
              <a:rPr lang="en-US" dirty="0" smtClean="0"/>
              <a:t>German troops get as far as the outskirts of the city.</a:t>
            </a:r>
          </a:p>
          <a:p>
            <a:r>
              <a:rPr lang="en-US" dirty="0" smtClean="0"/>
              <a:t>Advance troops can see the spires of the Kremlin.</a:t>
            </a:r>
          </a:p>
          <a:p>
            <a:r>
              <a:rPr lang="en-US" dirty="0" smtClean="0"/>
              <a:t>Desperate Soviet counterattack drives the Germans away.</a:t>
            </a:r>
            <a:endParaRPr lang="en-US" dirty="0"/>
          </a:p>
        </p:txBody>
      </p:sp>
    </p:spTree>
    <p:extLst>
      <p:ext uri="{BB962C8B-B14F-4D97-AF65-F5344CB8AC3E}">
        <p14:creationId xmlns:p14="http://schemas.microsoft.com/office/powerpoint/2010/main" val="237661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514"/>
            <a:ext cx="8229600" cy="1143000"/>
          </a:xfrm>
        </p:spPr>
        <p:txBody>
          <a:bodyPr/>
          <a:lstStyle/>
          <a:p>
            <a:r>
              <a:rPr lang="en-US" dirty="0" smtClean="0"/>
              <a:t>Battle of Stalingrad</a:t>
            </a:r>
            <a:endParaRPr lang="en-US" dirty="0"/>
          </a:p>
        </p:txBody>
      </p:sp>
      <p:sp>
        <p:nvSpPr>
          <p:cNvPr id="3" name="Content Placeholder 2"/>
          <p:cNvSpPr>
            <a:spLocks noGrp="1"/>
          </p:cNvSpPr>
          <p:nvPr>
            <p:ph idx="1"/>
          </p:nvPr>
        </p:nvSpPr>
        <p:spPr>
          <a:xfrm>
            <a:off x="914400" y="1137792"/>
            <a:ext cx="8229600" cy="4525963"/>
          </a:xfrm>
        </p:spPr>
        <p:txBody>
          <a:bodyPr/>
          <a:lstStyle/>
          <a:p>
            <a:r>
              <a:rPr lang="en-US" dirty="0" smtClean="0"/>
              <a:t>Turning point of the war against the Germans.</a:t>
            </a:r>
          </a:p>
          <a:p>
            <a:r>
              <a:rPr lang="en-US" dirty="0" smtClean="0"/>
              <a:t>5.5 month battle in the city.</a:t>
            </a:r>
          </a:p>
          <a:p>
            <a:r>
              <a:rPr lang="en-US" dirty="0" smtClean="0"/>
              <a:t>Horrific street-fighting.</a:t>
            </a:r>
          </a:p>
          <a:p>
            <a:r>
              <a:rPr lang="en-US" dirty="0" smtClean="0"/>
              <a:t>Germans are ultimately encircled and the 6</a:t>
            </a:r>
            <a:r>
              <a:rPr lang="en-US" baseline="30000" dirty="0" smtClean="0"/>
              <a:t>th</a:t>
            </a:r>
            <a:r>
              <a:rPr lang="en-US" dirty="0" smtClean="0"/>
              <a:t> army group is compelled to surrender.</a:t>
            </a:r>
          </a:p>
          <a:p>
            <a:r>
              <a:rPr lang="en-US" dirty="0" smtClean="0"/>
              <a:t>Germans never regain the initiative.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72000"/>
            <a:ext cx="3181350" cy="218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18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Kursk</a:t>
            </a:r>
            <a:endParaRPr lang="en-US" dirty="0"/>
          </a:p>
        </p:txBody>
      </p:sp>
      <p:sp>
        <p:nvSpPr>
          <p:cNvPr id="3" name="Content Placeholder 2"/>
          <p:cNvSpPr>
            <a:spLocks noGrp="1"/>
          </p:cNvSpPr>
          <p:nvPr>
            <p:ph idx="1"/>
          </p:nvPr>
        </p:nvSpPr>
        <p:spPr/>
        <p:txBody>
          <a:bodyPr/>
          <a:lstStyle/>
          <a:p>
            <a:r>
              <a:rPr lang="en-US" dirty="0" smtClean="0"/>
              <a:t>Largest tank battle in the history of the world.</a:t>
            </a:r>
          </a:p>
          <a:p>
            <a:r>
              <a:rPr lang="en-US" dirty="0" smtClean="0"/>
              <a:t>Germans attempt one last time to break through, but the Soviets beat them back.</a:t>
            </a:r>
          </a:p>
          <a:p>
            <a:r>
              <a:rPr lang="en-US" dirty="0" smtClean="0"/>
              <a:t>Soviets begin a general offensive that will last until the end of the war.</a:t>
            </a:r>
            <a:endParaRPr lang="en-US" dirty="0"/>
          </a:p>
        </p:txBody>
      </p:sp>
    </p:spTree>
    <p:extLst>
      <p:ext uri="{BB962C8B-B14F-4D97-AF65-F5344CB8AC3E}">
        <p14:creationId xmlns:p14="http://schemas.microsoft.com/office/powerpoint/2010/main" val="2376618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Greater East-Asian Co-Prosperity Sphere</a:t>
            </a:r>
            <a:endParaRPr lang="en-US" dirty="0"/>
          </a:p>
        </p:txBody>
      </p:sp>
      <p:sp>
        <p:nvSpPr>
          <p:cNvPr id="3" name="Content Placeholder 2"/>
          <p:cNvSpPr>
            <a:spLocks noGrp="1"/>
          </p:cNvSpPr>
          <p:nvPr>
            <p:ph idx="1"/>
          </p:nvPr>
        </p:nvSpPr>
        <p:spPr/>
        <p:txBody>
          <a:bodyPr/>
          <a:lstStyle/>
          <a:p>
            <a:r>
              <a:rPr lang="en-US" dirty="0"/>
              <a:t>Japanese thoughts on the war:  Must take this opportunity to drive Europeans out of Asia.  </a:t>
            </a:r>
          </a:p>
          <a:p>
            <a:r>
              <a:rPr lang="en-US" dirty="0"/>
              <a:t>Greater East-Asia Co-Prosperity Sphere </a:t>
            </a:r>
            <a:r>
              <a:rPr lang="en-US" dirty="0">
                <a:sym typeface="Wingdings"/>
              </a:rPr>
              <a:t></a:t>
            </a:r>
            <a:r>
              <a:rPr lang="en-US" dirty="0"/>
              <a:t>  Asia for Asians</a:t>
            </a:r>
          </a:p>
        </p:txBody>
      </p:sp>
    </p:spTree>
    <p:extLst>
      <p:ext uri="{BB962C8B-B14F-4D97-AF65-F5344CB8AC3E}">
        <p14:creationId xmlns:p14="http://schemas.microsoft.com/office/powerpoint/2010/main" val="2376618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World War II</a:t>
            </a:r>
            <a:endParaRPr lang="en-US" dirty="0"/>
          </a:p>
        </p:txBody>
      </p:sp>
      <p:sp>
        <p:nvSpPr>
          <p:cNvPr id="3" name="Content Placeholder 2"/>
          <p:cNvSpPr>
            <a:spLocks noGrp="1"/>
          </p:cNvSpPr>
          <p:nvPr>
            <p:ph idx="1"/>
          </p:nvPr>
        </p:nvSpPr>
        <p:spPr/>
        <p:txBody>
          <a:bodyPr/>
          <a:lstStyle/>
          <a:p>
            <a:r>
              <a:rPr lang="en-US" dirty="0" smtClean="0"/>
              <a:t>Versailles Treaty </a:t>
            </a:r>
            <a:r>
              <a:rPr lang="en-US" dirty="0" smtClean="0">
                <a:sym typeface="Wingdings" panose="05000000000000000000" pitchFamily="2" charset="2"/>
              </a:rPr>
              <a:t> Crippled Germany and brought the Nazis to power.</a:t>
            </a:r>
          </a:p>
          <a:p>
            <a:r>
              <a:rPr lang="en-US" dirty="0" smtClean="0">
                <a:sym typeface="Wingdings" panose="05000000000000000000" pitchFamily="2" charset="2"/>
              </a:rPr>
              <a:t>Japanese Militarists desire for natural resources.</a:t>
            </a:r>
          </a:p>
          <a:p>
            <a:r>
              <a:rPr lang="en-US" dirty="0" smtClean="0">
                <a:sym typeface="Wingdings" panose="05000000000000000000" pitchFamily="2" charset="2"/>
              </a:rPr>
              <a:t>Great Depression.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514" y="2990924"/>
            <a:ext cx="4191000" cy="388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5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a:t>
            </a:r>
            <a:endParaRPr lang="en-US" dirty="0"/>
          </a:p>
        </p:txBody>
      </p:sp>
      <p:sp>
        <p:nvSpPr>
          <p:cNvPr id="3" name="Content Placeholder 2"/>
          <p:cNvSpPr>
            <a:spLocks noGrp="1"/>
          </p:cNvSpPr>
          <p:nvPr>
            <p:ph idx="1"/>
          </p:nvPr>
        </p:nvSpPr>
        <p:spPr/>
        <p:txBody>
          <a:bodyPr>
            <a:normAutofit lnSpcReduction="10000"/>
          </a:bodyPr>
          <a:lstStyle/>
          <a:p>
            <a:r>
              <a:rPr lang="en-US" dirty="0"/>
              <a:t>British, French, and Dutch colonies in Asia </a:t>
            </a:r>
            <a:r>
              <a:rPr lang="en-US" dirty="0">
                <a:sym typeface="Wingdings"/>
              </a:rPr>
              <a:t></a:t>
            </a:r>
            <a:r>
              <a:rPr lang="en-US" dirty="0"/>
              <a:t> Easy pickings.</a:t>
            </a:r>
          </a:p>
          <a:p>
            <a:r>
              <a:rPr lang="en-US" dirty="0"/>
              <a:t>American colonies </a:t>
            </a:r>
            <a:r>
              <a:rPr lang="en-US" dirty="0">
                <a:sym typeface="Wingdings"/>
              </a:rPr>
              <a:t></a:t>
            </a:r>
            <a:r>
              <a:rPr lang="en-US" dirty="0"/>
              <a:t> ???  Philippines, Guam, etc.</a:t>
            </a:r>
          </a:p>
          <a:p>
            <a:r>
              <a:rPr lang="en-US" dirty="0"/>
              <a:t>If the Japanese take the European colonies, will America get involved???  Who knows?</a:t>
            </a:r>
          </a:p>
          <a:p>
            <a:r>
              <a:rPr lang="en-US" dirty="0"/>
              <a:t>Decision is made:  Attack the USA as well, rather than risk the Americans being able to prepare.</a:t>
            </a:r>
          </a:p>
          <a:p>
            <a:endParaRPr lang="en-US" dirty="0"/>
          </a:p>
        </p:txBody>
      </p:sp>
    </p:spTree>
    <p:extLst>
      <p:ext uri="{BB962C8B-B14F-4D97-AF65-F5344CB8AC3E}">
        <p14:creationId xmlns:p14="http://schemas.microsoft.com/office/powerpoint/2010/main" val="2413633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a:t>
            </a:r>
            <a:endParaRPr lang="en-US" dirty="0"/>
          </a:p>
        </p:txBody>
      </p:sp>
      <p:sp>
        <p:nvSpPr>
          <p:cNvPr id="3" name="Content Placeholder 2"/>
          <p:cNvSpPr>
            <a:spLocks noGrp="1"/>
          </p:cNvSpPr>
          <p:nvPr>
            <p:ph idx="1"/>
          </p:nvPr>
        </p:nvSpPr>
        <p:spPr/>
        <p:txBody>
          <a:bodyPr>
            <a:normAutofit/>
          </a:bodyPr>
          <a:lstStyle/>
          <a:p>
            <a:r>
              <a:rPr lang="en-US" b="1" dirty="0" err="1"/>
              <a:t>Hammerstrike</a:t>
            </a:r>
            <a:r>
              <a:rPr lang="en-US" dirty="0"/>
              <a:t> </a:t>
            </a:r>
            <a:r>
              <a:rPr lang="en-US" dirty="0">
                <a:sym typeface="Wingdings"/>
              </a:rPr>
              <a:t></a:t>
            </a:r>
            <a:r>
              <a:rPr lang="en-US" dirty="0"/>
              <a:t> Pearl Harbor, Philippines, </a:t>
            </a:r>
            <a:r>
              <a:rPr lang="en-US" dirty="0" err="1"/>
              <a:t>Manilla</a:t>
            </a:r>
            <a:r>
              <a:rPr lang="en-US" dirty="0"/>
              <a:t>, etc.  All at once.</a:t>
            </a:r>
          </a:p>
          <a:p>
            <a:r>
              <a:rPr lang="en-US" dirty="0"/>
              <a:t> </a:t>
            </a:r>
          </a:p>
          <a:p>
            <a:r>
              <a:rPr lang="en-US" dirty="0"/>
              <a:t>Japanese attack is ferocious and devastating.  Capture all of the colonies the Europeans have.  </a:t>
            </a:r>
          </a:p>
          <a:p>
            <a:r>
              <a:rPr lang="en-US" dirty="0"/>
              <a:t> </a:t>
            </a:r>
          </a:p>
          <a:p>
            <a:r>
              <a:rPr lang="en-US" dirty="0"/>
              <a:t>American forces on the Philippines are defeated and forced to surrender.  </a:t>
            </a:r>
          </a:p>
          <a:p>
            <a:endParaRPr lang="en-US" dirty="0"/>
          </a:p>
        </p:txBody>
      </p:sp>
    </p:spTree>
    <p:extLst>
      <p:ext uri="{BB962C8B-B14F-4D97-AF65-F5344CB8AC3E}">
        <p14:creationId xmlns:p14="http://schemas.microsoft.com/office/powerpoint/2010/main" val="241363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Pearl Harbor and Guam</a:t>
            </a:r>
            <a:endParaRPr lang="en-US" dirty="0"/>
          </a:p>
        </p:txBody>
      </p:sp>
      <p:sp>
        <p:nvSpPr>
          <p:cNvPr id="3" name="Content Placeholder 2"/>
          <p:cNvSpPr>
            <a:spLocks noGrp="1"/>
          </p:cNvSpPr>
          <p:nvPr>
            <p:ph idx="1"/>
          </p:nvPr>
        </p:nvSpPr>
        <p:spPr/>
        <p:txBody>
          <a:bodyPr>
            <a:normAutofit/>
          </a:bodyPr>
          <a:lstStyle/>
          <a:p>
            <a:r>
              <a:rPr lang="en-US" dirty="0"/>
              <a:t>Pearl Harbor </a:t>
            </a:r>
            <a:r>
              <a:rPr lang="en-US" dirty="0">
                <a:sym typeface="Wingdings"/>
              </a:rPr>
              <a:t></a:t>
            </a:r>
            <a:r>
              <a:rPr lang="en-US" dirty="0"/>
              <a:t> US Carriers are absent.  Allows for the possibility to continue the war.  (3 years to build a carrier</a:t>
            </a:r>
            <a:r>
              <a:rPr lang="en-US" dirty="0" smtClean="0"/>
              <a:t>!)</a:t>
            </a:r>
          </a:p>
          <a:p>
            <a:r>
              <a:rPr lang="en-US" dirty="0"/>
              <a:t>Guam </a:t>
            </a:r>
            <a:r>
              <a:rPr lang="en-US" dirty="0">
                <a:sym typeface="Wingdings"/>
              </a:rPr>
              <a:t></a:t>
            </a:r>
            <a:r>
              <a:rPr lang="en-US" dirty="0"/>
              <a:t> US, incredibly, manages to win by destroying three of Japan’s four aircraft carriers in ten minutes.  Japan’s offensives in the Eastern Pacific are over.</a:t>
            </a:r>
          </a:p>
          <a:p>
            <a:r>
              <a:rPr lang="en-US" dirty="0" smtClean="0"/>
              <a:t>US </a:t>
            </a:r>
            <a:r>
              <a:rPr lang="en-US" dirty="0"/>
              <a:t>forces rebuild and begin the Leapfrog Campaign across the Pacific Ocean.</a:t>
            </a:r>
          </a:p>
          <a:p>
            <a:endParaRPr lang="en-US" dirty="0"/>
          </a:p>
        </p:txBody>
      </p:sp>
    </p:spTree>
    <p:extLst>
      <p:ext uri="{BB962C8B-B14F-4D97-AF65-F5344CB8AC3E}">
        <p14:creationId xmlns:p14="http://schemas.microsoft.com/office/powerpoint/2010/main" val="2413633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b="1" dirty="0"/>
              <a:t>By 1943, Germany and Japan are in full retreat.</a:t>
            </a:r>
            <a:r>
              <a:rPr lang="en-US" dirty="0"/>
              <a:t/>
            </a:r>
            <a:br>
              <a:rPr lang="en-US" dirty="0"/>
            </a:br>
            <a:endParaRPr lang="en-US" dirty="0"/>
          </a:p>
        </p:txBody>
      </p:sp>
      <p:sp>
        <p:nvSpPr>
          <p:cNvPr id="3" name="Content Placeholder 2"/>
          <p:cNvSpPr>
            <a:spLocks noGrp="1"/>
          </p:cNvSpPr>
          <p:nvPr>
            <p:ph idx="1"/>
          </p:nvPr>
        </p:nvSpPr>
        <p:spPr/>
        <p:txBody>
          <a:bodyPr/>
          <a:lstStyle/>
          <a:p>
            <a:r>
              <a:rPr lang="en-US" i="1" dirty="0"/>
              <a:t>Firebombing of Dresden and Tokyo!!</a:t>
            </a:r>
            <a:endParaRPr lang="en-US" dirty="0"/>
          </a:p>
          <a:p>
            <a:pPr lvl="1"/>
            <a:r>
              <a:rPr lang="en-US" dirty="0" smtClean="0"/>
              <a:t>Allied </a:t>
            </a:r>
            <a:r>
              <a:rPr lang="en-US" dirty="0"/>
              <a:t>armies land in Italy and begin to advance up the peninsula.  Eventually become bogged down by Italian and German forces.  </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47702"/>
            <a:ext cx="5311462" cy="322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633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Firebombing of Dresden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effectLst/>
              </a:rPr>
              <a:t>“Even at eight thousand feet, it was hot work for the RAF bomber crews. Thousand-degree heat scorched the bellies of the planes, and smoke rose to fifteen thousand feet, making the aviators wet with perspiration. The intensity of the firestorm below created superhot tornadoes, mile-high vortexes ripping oxygen from the air to feed their roaring, thermal engines. The </a:t>
            </a:r>
            <a:r>
              <a:rPr lang="en-US" dirty="0" err="1" smtClean="0">
                <a:effectLst/>
              </a:rPr>
              <a:t>torquing</a:t>
            </a:r>
            <a:r>
              <a:rPr lang="en-US" dirty="0" smtClean="0">
                <a:effectLst/>
              </a:rPr>
              <a:t> effect on the atmosphere hurled people, animals, and furniture skyward, up from a city that was falling down underneath them.” </a:t>
            </a:r>
            <a:endParaRPr lang="en-US" dirty="0"/>
          </a:p>
        </p:txBody>
      </p:sp>
    </p:spTree>
    <p:extLst>
      <p:ext uri="{BB962C8B-B14F-4D97-AF65-F5344CB8AC3E}">
        <p14:creationId xmlns:p14="http://schemas.microsoft.com/office/powerpoint/2010/main" val="486009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Vonnegut on Dresden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“The Dresden atrocity, tremendously expensive and meticulously planned, was so meaningless, finally, that only one person on the entire planet got any benefit from it. I am that person. I wrote this book, which earned a lot of money for me and made my reputation, such as it is. One way or another, I got two or three dollars for every person killed. Some business I'm in.” --Vonnegut</a:t>
            </a:r>
          </a:p>
          <a:p>
            <a:endParaRPr lang="en-US" dirty="0"/>
          </a:p>
        </p:txBody>
      </p:sp>
    </p:spTree>
    <p:extLst>
      <p:ext uri="{BB962C8B-B14F-4D97-AF65-F5344CB8AC3E}">
        <p14:creationId xmlns:p14="http://schemas.microsoft.com/office/powerpoint/2010/main" val="3951902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Italy</a:t>
            </a:r>
            <a:endParaRPr lang="en-US" dirty="0"/>
          </a:p>
        </p:txBody>
      </p:sp>
      <p:sp>
        <p:nvSpPr>
          <p:cNvPr id="3" name="Content Placeholder 2"/>
          <p:cNvSpPr>
            <a:spLocks noGrp="1"/>
          </p:cNvSpPr>
          <p:nvPr>
            <p:ph idx="1"/>
          </p:nvPr>
        </p:nvSpPr>
        <p:spPr>
          <a:xfrm>
            <a:off x="1066800" y="1447800"/>
            <a:ext cx="7866888" cy="4800600"/>
          </a:xfrm>
        </p:spPr>
        <p:txBody>
          <a:bodyPr/>
          <a:lstStyle/>
          <a:p>
            <a:r>
              <a:rPr lang="en-US" dirty="0" smtClean="0"/>
              <a:t>American and British armies land in southern Italy.</a:t>
            </a:r>
          </a:p>
          <a:p>
            <a:pPr lvl="1"/>
            <a:r>
              <a:rPr lang="en-US" dirty="0" smtClean="0"/>
              <a:t>March up the peninsula.  </a:t>
            </a:r>
          </a:p>
          <a:p>
            <a:pPr lvl="1"/>
            <a:r>
              <a:rPr lang="en-US" dirty="0" smtClean="0"/>
              <a:t>Italian armies collapse </a:t>
            </a:r>
            <a:r>
              <a:rPr lang="en-US" dirty="0" smtClean="0">
                <a:sym typeface="Wingdings" panose="05000000000000000000" pitchFamily="2" charset="2"/>
              </a:rPr>
              <a:t> Germans step in to defend Italy.</a:t>
            </a:r>
          </a:p>
          <a:p>
            <a:pPr lvl="1"/>
            <a:r>
              <a:rPr lang="en-US" dirty="0" smtClean="0">
                <a:sym typeface="Wingdings" panose="05000000000000000000" pitchFamily="2" charset="2"/>
              </a:rPr>
              <a:t>Germans eventually bog down the Allied armies in the mountains of Italy.</a:t>
            </a:r>
          </a:p>
          <a:p>
            <a:pPr lvl="1"/>
            <a:r>
              <a:rPr lang="en-US" dirty="0" smtClean="0">
                <a:sym typeface="Wingdings" panose="05000000000000000000" pitchFamily="2" charset="2"/>
              </a:rPr>
              <a:t>Second front in Italy fails.</a:t>
            </a:r>
            <a:endParaRPr lang="en-US" dirty="0" smtClean="0"/>
          </a:p>
          <a:p>
            <a:endParaRPr lang="en-US" dirty="0"/>
          </a:p>
        </p:txBody>
      </p:sp>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Normandy</a:t>
            </a:r>
            <a:endParaRPr lang="en-US" dirty="0"/>
          </a:p>
        </p:txBody>
      </p:sp>
      <p:sp>
        <p:nvSpPr>
          <p:cNvPr id="3" name="Content Placeholder 2"/>
          <p:cNvSpPr>
            <a:spLocks noGrp="1"/>
          </p:cNvSpPr>
          <p:nvPr>
            <p:ph idx="1"/>
          </p:nvPr>
        </p:nvSpPr>
        <p:spPr>
          <a:xfrm>
            <a:off x="990600" y="1524000"/>
            <a:ext cx="7086600" cy="4800600"/>
          </a:xfrm>
        </p:spPr>
        <p:txBody>
          <a:bodyPr>
            <a:normAutofit/>
          </a:bodyPr>
          <a:lstStyle/>
          <a:p>
            <a:r>
              <a:rPr lang="en-US" dirty="0"/>
              <a:t>Soviets are on a general offensive from 1943-1944.  Demand the allies open up a second front to take some pressure off of the USSR.</a:t>
            </a:r>
          </a:p>
          <a:p>
            <a:endParaRPr lang="en-US" dirty="0"/>
          </a:p>
        </p:txBody>
      </p:sp>
    </p:spTree>
    <p:extLst>
      <p:ext uri="{BB962C8B-B14F-4D97-AF65-F5344CB8AC3E}">
        <p14:creationId xmlns:p14="http://schemas.microsoft.com/office/powerpoint/2010/main" val="3544665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r>
              <a:rPr lang="en-US" dirty="0" smtClean="0"/>
              <a:t>Normandy Landing</a:t>
            </a:r>
            <a:endParaRPr lang="en-US" dirty="0"/>
          </a:p>
        </p:txBody>
      </p:sp>
      <p:sp>
        <p:nvSpPr>
          <p:cNvPr id="3" name="Content Placeholder 2"/>
          <p:cNvSpPr>
            <a:spLocks noGrp="1"/>
          </p:cNvSpPr>
          <p:nvPr>
            <p:ph idx="1"/>
          </p:nvPr>
        </p:nvSpPr>
        <p:spPr>
          <a:xfrm>
            <a:off x="1295400" y="1143000"/>
            <a:ext cx="7498080" cy="4800600"/>
          </a:xfrm>
        </p:spPr>
        <p:txBody>
          <a:bodyPr/>
          <a:lstStyle/>
          <a:p>
            <a:r>
              <a:rPr lang="en-US" dirty="0"/>
              <a:t>Normandy invasion </a:t>
            </a:r>
            <a:r>
              <a:rPr lang="en-US" dirty="0">
                <a:sym typeface="Wingdings"/>
              </a:rPr>
              <a:t></a:t>
            </a:r>
            <a:r>
              <a:rPr lang="en-US" dirty="0"/>
              <a:t>  Allies occupy about 20% of Germany’s forces.  Soviet occupy 80%.</a:t>
            </a:r>
          </a:p>
          <a:p>
            <a:pPr marL="82296" indent="0">
              <a:buNone/>
            </a:pP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68600"/>
            <a:ext cx="64008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200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923" y="58057"/>
            <a:ext cx="7498080" cy="1143000"/>
          </a:xfrm>
        </p:spPr>
        <p:txBody>
          <a:bodyPr/>
          <a:lstStyle/>
          <a:p>
            <a:r>
              <a:rPr lang="en-US" dirty="0" smtClean="0"/>
              <a:t>Battle of Normandy and France</a:t>
            </a:r>
            <a:endParaRPr lang="en-US" dirty="0"/>
          </a:p>
        </p:txBody>
      </p:sp>
      <p:sp>
        <p:nvSpPr>
          <p:cNvPr id="3" name="Content Placeholder 2"/>
          <p:cNvSpPr>
            <a:spLocks noGrp="1"/>
          </p:cNvSpPr>
          <p:nvPr>
            <p:ph idx="1"/>
          </p:nvPr>
        </p:nvSpPr>
        <p:spPr>
          <a:xfrm>
            <a:off x="1066800" y="1447800"/>
            <a:ext cx="3200400" cy="5372100"/>
          </a:xfrm>
        </p:spPr>
        <p:txBody>
          <a:bodyPr>
            <a:normAutofit fontScale="85000" lnSpcReduction="10000"/>
          </a:bodyPr>
          <a:lstStyle/>
          <a:p>
            <a:r>
              <a:rPr lang="en-US" dirty="0" smtClean="0"/>
              <a:t>Allied advance across France.</a:t>
            </a:r>
          </a:p>
          <a:p>
            <a:pPr lvl="1"/>
            <a:r>
              <a:rPr lang="en-US" dirty="0" smtClean="0"/>
              <a:t>Slow and very conservative attack.</a:t>
            </a:r>
          </a:p>
          <a:p>
            <a:pPr lvl="1"/>
            <a:r>
              <a:rPr lang="en-US" dirty="0" smtClean="0"/>
              <a:t>Delays the fighting.</a:t>
            </a:r>
          </a:p>
          <a:p>
            <a:pPr lvl="1"/>
            <a:r>
              <a:rPr lang="en-US" dirty="0" smtClean="0"/>
              <a:t>Many Western Generals are eager to fight, but held back by more conservative leadership.</a:t>
            </a:r>
          </a:p>
          <a:p>
            <a:pPr lvl="2"/>
            <a:r>
              <a:rPr lang="en-US" dirty="0" smtClean="0"/>
              <a:t>Patton</a:t>
            </a:r>
          </a:p>
          <a:p>
            <a:pPr lvl="2"/>
            <a:r>
              <a:rPr lang="en-US" dirty="0" err="1" smtClean="0"/>
              <a:t>DeGaulle</a:t>
            </a:r>
            <a:endParaRPr lang="en-US" dirty="0" smtClean="0"/>
          </a:p>
          <a:p>
            <a:pPr lvl="2"/>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471" y="3429000"/>
            <a:ext cx="47625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3457575" cy="2619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72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in the 1930s</a:t>
            </a:r>
            <a:endParaRPr lang="en-US" dirty="0"/>
          </a:p>
        </p:txBody>
      </p:sp>
      <p:sp>
        <p:nvSpPr>
          <p:cNvPr id="3" name="Content Placeholder 2"/>
          <p:cNvSpPr>
            <a:spLocks noGrp="1"/>
          </p:cNvSpPr>
          <p:nvPr>
            <p:ph idx="1"/>
          </p:nvPr>
        </p:nvSpPr>
        <p:spPr/>
        <p:txBody>
          <a:bodyPr>
            <a:normAutofit lnSpcReduction="10000"/>
          </a:bodyPr>
          <a:lstStyle/>
          <a:p>
            <a:r>
              <a:rPr lang="en-US" dirty="0" smtClean="0"/>
              <a:t>Hitler annexes Austria.</a:t>
            </a:r>
          </a:p>
          <a:p>
            <a:r>
              <a:rPr lang="en-US" dirty="0" smtClean="0"/>
              <a:t>Hitler annexes Sudetenland (a part of Czechoslovakia that contained many ethnic Germans.</a:t>
            </a:r>
          </a:p>
          <a:p>
            <a:pPr lvl="1"/>
            <a:r>
              <a:rPr lang="en-US" dirty="0" smtClean="0"/>
              <a:t>Soviets protest and offer to protect Czechs, but Poland, Britain, and France block this.</a:t>
            </a:r>
          </a:p>
          <a:p>
            <a:pPr lvl="1"/>
            <a:r>
              <a:rPr lang="en-US" dirty="0" smtClean="0"/>
              <a:t>British and French assist Hitler in annexing Sudetenland.</a:t>
            </a:r>
          </a:p>
          <a:p>
            <a:pPr lvl="2"/>
            <a:r>
              <a:rPr lang="en-US" dirty="0" smtClean="0"/>
              <a:t>Make Hitler </a:t>
            </a:r>
            <a:r>
              <a:rPr lang="en-US" b="1" dirty="0" smtClean="0"/>
              <a:t>promise</a:t>
            </a:r>
            <a:r>
              <a:rPr lang="en-US" dirty="0" smtClean="0"/>
              <a:t> not to annex anything else.</a:t>
            </a:r>
          </a:p>
          <a:p>
            <a:pPr lvl="2"/>
            <a:r>
              <a:rPr lang="en-US" dirty="0" smtClean="0"/>
              <a:t>Hitler seizes all of Czechoslovakia six months later.</a:t>
            </a:r>
          </a:p>
          <a:p>
            <a:pPr lvl="2"/>
            <a:endParaRPr lang="en-US" dirty="0" smtClean="0"/>
          </a:p>
        </p:txBody>
      </p:sp>
    </p:spTree>
    <p:extLst>
      <p:ext uri="{BB962C8B-B14F-4D97-AF65-F5344CB8AC3E}">
        <p14:creationId xmlns:p14="http://schemas.microsoft.com/office/powerpoint/2010/main" val="1616214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 of France</a:t>
            </a:r>
            <a:endParaRPr lang="en-US" dirty="0"/>
          </a:p>
        </p:txBody>
      </p:sp>
      <p:sp>
        <p:nvSpPr>
          <p:cNvPr id="3" name="Content Placeholder 2"/>
          <p:cNvSpPr>
            <a:spLocks noGrp="1"/>
          </p:cNvSpPr>
          <p:nvPr>
            <p:ph idx="1"/>
          </p:nvPr>
        </p:nvSpPr>
        <p:spPr>
          <a:xfrm>
            <a:off x="1143000" y="1447800"/>
            <a:ext cx="2362200" cy="5257800"/>
          </a:xfrm>
        </p:spPr>
        <p:txBody>
          <a:bodyPr/>
          <a:lstStyle/>
          <a:p>
            <a:r>
              <a:rPr lang="en-US" dirty="0" smtClean="0"/>
              <a:t>In spite of slow advance, offensive is successful.</a:t>
            </a:r>
          </a:p>
          <a:p>
            <a:r>
              <a:rPr lang="en-US" dirty="0" smtClean="0"/>
              <a:t>Germans are driven out of France.</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1905000"/>
            <a:ext cx="54768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313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Italy</a:t>
            </a:r>
            <a:endParaRPr lang="en-US" dirty="0"/>
          </a:p>
        </p:txBody>
      </p:sp>
      <p:sp>
        <p:nvSpPr>
          <p:cNvPr id="3" name="Content Placeholder 2"/>
          <p:cNvSpPr>
            <a:spLocks noGrp="1"/>
          </p:cNvSpPr>
          <p:nvPr>
            <p:ph idx="1"/>
          </p:nvPr>
        </p:nvSpPr>
        <p:spPr>
          <a:xfrm>
            <a:off x="1143000" y="1524000"/>
            <a:ext cx="3364992" cy="4800600"/>
          </a:xfrm>
        </p:spPr>
        <p:txBody>
          <a:bodyPr>
            <a:normAutofit/>
          </a:bodyPr>
          <a:lstStyle/>
          <a:p>
            <a:r>
              <a:rPr lang="en-US" dirty="0"/>
              <a:t>Italian partisans will topple Mussolini’s government in </a:t>
            </a:r>
            <a:r>
              <a:rPr lang="en-US" dirty="0" smtClean="0"/>
              <a:t>1944.</a:t>
            </a:r>
            <a:endParaRPr lang="en-US" dirty="0"/>
          </a:p>
          <a:p>
            <a:r>
              <a:rPr lang="en-US" dirty="0"/>
              <a:t>Eventually partisans capture and execute Mussolini.</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653"/>
            <a:ext cx="4171950" cy="681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967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advance</a:t>
            </a:r>
            <a:endParaRPr lang="en-US" dirty="0"/>
          </a:p>
        </p:txBody>
      </p:sp>
      <p:sp>
        <p:nvSpPr>
          <p:cNvPr id="3" name="Content Placeholder 2"/>
          <p:cNvSpPr>
            <a:spLocks noGrp="1"/>
          </p:cNvSpPr>
          <p:nvPr>
            <p:ph idx="1"/>
          </p:nvPr>
        </p:nvSpPr>
        <p:spPr>
          <a:xfrm>
            <a:off x="1371600" y="1219200"/>
            <a:ext cx="7498080" cy="4800600"/>
          </a:xfrm>
        </p:spPr>
        <p:txBody>
          <a:bodyPr/>
          <a:lstStyle/>
          <a:p>
            <a:r>
              <a:rPr lang="en-US" dirty="0" smtClean="0"/>
              <a:t>In spite of the somewhat anemic Western response, Soviet advance continues.</a:t>
            </a:r>
          </a:p>
          <a:p>
            <a:r>
              <a:rPr lang="en-US" dirty="0" smtClean="0"/>
              <a:t>Soviets draw in on Berlin and attack.</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19400"/>
            <a:ext cx="57150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347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war in Europe</a:t>
            </a:r>
            <a:endParaRPr lang="en-US" dirty="0"/>
          </a:p>
        </p:txBody>
      </p:sp>
      <p:sp>
        <p:nvSpPr>
          <p:cNvPr id="3" name="Content Placeholder 2"/>
          <p:cNvSpPr>
            <a:spLocks noGrp="1"/>
          </p:cNvSpPr>
          <p:nvPr>
            <p:ph idx="1"/>
          </p:nvPr>
        </p:nvSpPr>
        <p:spPr/>
        <p:txBody>
          <a:bodyPr/>
          <a:lstStyle/>
          <a:p>
            <a:r>
              <a:rPr lang="en-US" b="1" dirty="0"/>
              <a:t>Soviets eventually capture Berlin </a:t>
            </a:r>
            <a:r>
              <a:rPr lang="en-US" b="1" dirty="0">
                <a:sym typeface="Wingdings"/>
              </a:rPr>
              <a:t></a:t>
            </a:r>
            <a:r>
              <a:rPr lang="en-US" b="1" dirty="0"/>
              <a:t>  Hitler commits suicide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74646"/>
            <a:ext cx="2981325" cy="438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25230"/>
            <a:ext cx="3067050" cy="409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665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1944-1945</a:t>
            </a:r>
            <a:endParaRPr lang="en-US" dirty="0"/>
          </a:p>
        </p:txBody>
      </p:sp>
      <p:sp>
        <p:nvSpPr>
          <p:cNvPr id="3" name="Content Placeholder 2"/>
          <p:cNvSpPr>
            <a:spLocks noGrp="1"/>
          </p:cNvSpPr>
          <p:nvPr>
            <p:ph idx="1"/>
          </p:nvPr>
        </p:nvSpPr>
        <p:spPr>
          <a:xfrm>
            <a:off x="990600" y="1447800"/>
            <a:ext cx="3581400" cy="4800600"/>
          </a:xfrm>
        </p:spPr>
        <p:txBody>
          <a:bodyPr>
            <a:normAutofit fontScale="77500" lnSpcReduction="20000"/>
          </a:bodyPr>
          <a:lstStyle/>
          <a:p>
            <a:r>
              <a:rPr lang="en-US" dirty="0" smtClean="0"/>
              <a:t>The Japanese government know that the end is in sight.</a:t>
            </a:r>
          </a:p>
          <a:p>
            <a:r>
              <a:rPr lang="en-US" dirty="0" smtClean="0"/>
              <a:t>Some members of the High Command want to fight to the end.</a:t>
            </a:r>
          </a:p>
          <a:p>
            <a:pPr lvl="1"/>
            <a:r>
              <a:rPr lang="en-US" dirty="0" smtClean="0"/>
              <a:t>Kamikaze Pilots are conscripted by the thousands.</a:t>
            </a:r>
          </a:p>
          <a:p>
            <a:pPr lvl="1"/>
            <a:r>
              <a:rPr lang="en-US" dirty="0" smtClean="0"/>
              <a:t>Begin making thousands of bamboo spears to arm women and children to defend Japan.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219200"/>
            <a:ext cx="445770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665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war.</a:t>
            </a:r>
            <a:endParaRPr lang="en-US" dirty="0"/>
          </a:p>
        </p:txBody>
      </p:sp>
      <p:sp>
        <p:nvSpPr>
          <p:cNvPr id="3" name="Content Placeholder 2"/>
          <p:cNvSpPr>
            <a:spLocks noGrp="1"/>
          </p:cNvSpPr>
          <p:nvPr>
            <p:ph idx="1"/>
          </p:nvPr>
        </p:nvSpPr>
        <p:spPr>
          <a:xfrm>
            <a:off x="1036320" y="1625600"/>
            <a:ext cx="3535680" cy="4851400"/>
          </a:xfrm>
        </p:spPr>
        <p:txBody>
          <a:bodyPr/>
          <a:lstStyle/>
          <a:p>
            <a:r>
              <a:rPr lang="en-US" dirty="0"/>
              <a:t>Others prevail and begin to ask for peace terms with the United States.</a:t>
            </a:r>
          </a:p>
          <a:p>
            <a:r>
              <a:rPr lang="en-US" dirty="0" smtClean="0"/>
              <a:t>Truman apparently ignores this.</a:t>
            </a: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3962400" cy="506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665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Nazi-Soviet Non-Aggression Pact</a:t>
            </a:r>
            <a:endParaRPr lang="en-US" dirty="0"/>
          </a:p>
        </p:txBody>
      </p:sp>
      <p:sp>
        <p:nvSpPr>
          <p:cNvPr id="3" name="Content Placeholder 2"/>
          <p:cNvSpPr>
            <a:spLocks noGrp="1"/>
          </p:cNvSpPr>
          <p:nvPr>
            <p:ph idx="1"/>
          </p:nvPr>
        </p:nvSpPr>
        <p:spPr/>
        <p:txBody>
          <a:bodyPr/>
          <a:lstStyle/>
          <a:p>
            <a:r>
              <a:rPr lang="en-US" dirty="0" smtClean="0"/>
              <a:t>Soviets had tried to ally with Britain and France against Germany, to no avail.</a:t>
            </a:r>
          </a:p>
          <a:p>
            <a:r>
              <a:rPr lang="en-US" dirty="0" smtClean="0"/>
              <a:t>Stalin and Hitler agree not to attack one another.</a:t>
            </a:r>
          </a:p>
          <a:p>
            <a:pPr lvl="1"/>
            <a:r>
              <a:rPr lang="en-US" dirty="0" smtClean="0"/>
              <a:t>Stalin does not trust Hitler, but wants to buy time to build up their defenses.</a:t>
            </a:r>
          </a:p>
          <a:p>
            <a:pPr lvl="1"/>
            <a:r>
              <a:rPr lang="en-US" dirty="0" smtClean="0"/>
              <a:t>Believed Hitler would invade the USSR by 1946.</a:t>
            </a:r>
            <a:endParaRPr lang="en-US" dirty="0"/>
          </a:p>
        </p:txBody>
      </p:sp>
    </p:spTree>
    <p:extLst>
      <p:ext uri="{BB962C8B-B14F-4D97-AF65-F5344CB8AC3E}">
        <p14:creationId xmlns:p14="http://schemas.microsoft.com/office/powerpoint/2010/main" val="161621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Chance to Stop Hitler</a:t>
            </a:r>
            <a:endParaRPr lang="en-US" dirty="0"/>
          </a:p>
        </p:txBody>
      </p:sp>
      <p:sp>
        <p:nvSpPr>
          <p:cNvPr id="3" name="Content Placeholder 2"/>
          <p:cNvSpPr>
            <a:spLocks noGrp="1"/>
          </p:cNvSpPr>
          <p:nvPr>
            <p:ph idx="1"/>
          </p:nvPr>
        </p:nvSpPr>
        <p:spPr>
          <a:xfrm>
            <a:off x="685800" y="1378857"/>
            <a:ext cx="5414119" cy="5261428"/>
          </a:xfrm>
        </p:spPr>
        <p:txBody>
          <a:bodyPr>
            <a:normAutofit fontScale="92500" lnSpcReduction="10000"/>
          </a:bodyPr>
          <a:lstStyle/>
          <a:p>
            <a:r>
              <a:rPr lang="en-US" dirty="0" smtClean="0"/>
              <a:t>German High Command feared Hitler.</a:t>
            </a:r>
          </a:p>
          <a:p>
            <a:r>
              <a:rPr lang="en-US" dirty="0" smtClean="0"/>
              <a:t>Believed that Hitler would start another World War that would destroy Germany.</a:t>
            </a:r>
          </a:p>
          <a:p>
            <a:pPr lvl="1"/>
            <a:r>
              <a:rPr lang="en-US" dirty="0" smtClean="0"/>
              <a:t>60 German High-Level Officers contact the British with an offer.</a:t>
            </a:r>
          </a:p>
          <a:p>
            <a:pPr lvl="2"/>
            <a:r>
              <a:rPr lang="en-US" dirty="0" smtClean="0"/>
              <a:t>German military will overthrow Hitler and destroy the Nazis.</a:t>
            </a:r>
          </a:p>
          <a:p>
            <a:pPr lvl="2"/>
            <a:r>
              <a:rPr lang="en-US" dirty="0" smtClean="0"/>
              <a:t>British will provide public support for the coup and help organize elections in Germany.</a:t>
            </a:r>
          </a:p>
          <a:p>
            <a:pPr lvl="2"/>
            <a:r>
              <a:rPr lang="en-US" dirty="0" smtClean="0"/>
              <a:t>British refuse.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241" y="1981200"/>
            <a:ext cx="3186502" cy="465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21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Blitzkrieg!</a:t>
            </a:r>
            <a:endParaRPr lang="en-US" dirty="0"/>
          </a:p>
        </p:txBody>
      </p:sp>
      <p:sp>
        <p:nvSpPr>
          <p:cNvPr id="3" name="Content Placeholder 2"/>
          <p:cNvSpPr>
            <a:spLocks noGrp="1"/>
          </p:cNvSpPr>
          <p:nvPr>
            <p:ph idx="1"/>
          </p:nvPr>
        </p:nvSpPr>
        <p:spPr/>
        <p:txBody>
          <a:bodyPr/>
          <a:lstStyle/>
          <a:p>
            <a:r>
              <a:rPr lang="en-US" i="1" dirty="0"/>
              <a:t>German generals realize that they have to come up with alternative tactics:  Blitzkrieg</a:t>
            </a:r>
            <a:endParaRPr lang="en-US" dirty="0"/>
          </a:p>
          <a:p>
            <a:r>
              <a:rPr lang="en-US" i="1" dirty="0"/>
              <a:t>Three-phase attack:  Aircraft, tank, and infantry </a:t>
            </a:r>
            <a:r>
              <a:rPr lang="en-US" i="1" dirty="0">
                <a:sym typeface="Wingdings"/>
              </a:rPr>
              <a:t></a:t>
            </a:r>
            <a:r>
              <a:rPr lang="en-US" i="1" dirty="0"/>
              <a:t>  MOBILITY IS KEY</a:t>
            </a:r>
            <a:endParaRPr lang="en-US" dirty="0"/>
          </a:p>
          <a:p>
            <a:r>
              <a:rPr lang="en-US" i="1" dirty="0"/>
              <a:t>Germany cannot win a static, drawn-out war </a:t>
            </a:r>
            <a:r>
              <a:rPr lang="en-US" i="1" dirty="0">
                <a:sym typeface="Wingdings"/>
              </a:rPr>
              <a:t></a:t>
            </a:r>
            <a:r>
              <a:rPr lang="en-US" i="1" dirty="0"/>
              <a:t> Eventually the global empires will bury Germany.</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50" y="4747043"/>
            <a:ext cx="3028950" cy="205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787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Poland</a:t>
            </a:r>
            <a:endParaRPr lang="en-US" dirty="0"/>
          </a:p>
        </p:txBody>
      </p:sp>
      <p:sp>
        <p:nvSpPr>
          <p:cNvPr id="3" name="Content Placeholder 2"/>
          <p:cNvSpPr>
            <a:spLocks noGrp="1"/>
          </p:cNvSpPr>
          <p:nvPr>
            <p:ph idx="1"/>
          </p:nvPr>
        </p:nvSpPr>
        <p:spPr/>
        <p:txBody>
          <a:bodyPr/>
          <a:lstStyle/>
          <a:p>
            <a:r>
              <a:rPr lang="en-US" dirty="0" smtClean="0"/>
              <a:t>September of 1939.</a:t>
            </a:r>
          </a:p>
          <a:p>
            <a:pPr lvl="1"/>
            <a:r>
              <a:rPr lang="en-US" dirty="0"/>
              <a:t>Germany invades Poland in 1939 </a:t>
            </a:r>
            <a:r>
              <a:rPr lang="en-US" dirty="0">
                <a:sym typeface="Wingdings"/>
              </a:rPr>
              <a:t></a:t>
            </a:r>
            <a:r>
              <a:rPr lang="en-US" dirty="0"/>
              <a:t> Two weeks to conquer Poland.  </a:t>
            </a:r>
            <a:endParaRPr lang="en-US" dirty="0" smtClean="0"/>
          </a:p>
          <a:p>
            <a:pPr lvl="1"/>
            <a:r>
              <a:rPr lang="en-US" dirty="0" smtClean="0"/>
              <a:t>Britain and France declare war on Germany.</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46913"/>
            <a:ext cx="3886200" cy="297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Phony War</a:t>
            </a:r>
            <a:endParaRPr lang="en-US" dirty="0"/>
          </a:p>
        </p:txBody>
      </p:sp>
      <p:sp>
        <p:nvSpPr>
          <p:cNvPr id="3" name="Content Placeholder 2"/>
          <p:cNvSpPr>
            <a:spLocks noGrp="1"/>
          </p:cNvSpPr>
          <p:nvPr>
            <p:ph idx="1"/>
          </p:nvPr>
        </p:nvSpPr>
        <p:spPr/>
        <p:txBody>
          <a:bodyPr/>
          <a:lstStyle/>
          <a:p>
            <a:r>
              <a:rPr lang="en-US" dirty="0"/>
              <a:t>8 months</a:t>
            </a:r>
            <a:r>
              <a:rPr lang="en-US" dirty="0">
                <a:sym typeface="Wingdings"/>
              </a:rPr>
              <a:t></a:t>
            </a:r>
            <a:r>
              <a:rPr lang="en-US" dirty="0"/>
              <a:t> Nothing  “The Phony War” </a:t>
            </a:r>
            <a:r>
              <a:rPr lang="en-US" dirty="0">
                <a:sym typeface="Wingdings"/>
              </a:rPr>
              <a:t></a:t>
            </a:r>
            <a:r>
              <a:rPr lang="en-US" dirty="0"/>
              <a:t> British are still attempting to convince Hitler to attack the USSR.</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46107"/>
            <a:ext cx="5334000" cy="367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78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r>
              <a:rPr lang="en-US" dirty="0" smtClean="0"/>
              <a:t>Maginot Line</a:t>
            </a:r>
            <a:endParaRPr lang="en-US" dirty="0"/>
          </a:p>
        </p:txBody>
      </p:sp>
      <p:sp>
        <p:nvSpPr>
          <p:cNvPr id="3" name="Content Placeholder 2"/>
          <p:cNvSpPr>
            <a:spLocks noGrp="1"/>
          </p:cNvSpPr>
          <p:nvPr>
            <p:ph idx="1"/>
          </p:nvPr>
        </p:nvSpPr>
        <p:spPr>
          <a:xfrm>
            <a:off x="1066800" y="914400"/>
            <a:ext cx="7866888" cy="5029200"/>
          </a:xfrm>
        </p:spPr>
        <p:txBody>
          <a:bodyPr/>
          <a:lstStyle/>
          <a:p>
            <a:r>
              <a:rPr lang="en-US" dirty="0" smtClean="0"/>
              <a:t>After WWI, France builds an amazing series of fortifications along the French-German border.</a:t>
            </a:r>
          </a:p>
          <a:p>
            <a:r>
              <a:rPr lang="en-US" dirty="0" smtClean="0"/>
              <a:t>Impregnable.</a:t>
            </a:r>
          </a:p>
          <a:p>
            <a:r>
              <a:rPr lang="en-US" dirty="0" smtClean="0"/>
              <a:t>French and British are content to occupy the Maginot Lines and wait for the German attack.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022988"/>
            <a:ext cx="4314825" cy="283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662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159</TotalTime>
  <Words>1341</Words>
  <Application>Microsoft Office PowerPoint</Application>
  <PresentationFormat>On-screen Show (4:3)</PresentationFormat>
  <Paragraphs>136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World War II</vt:lpstr>
      <vt:lpstr>Causes of World War II</vt:lpstr>
      <vt:lpstr>Europe in the 1930s</vt:lpstr>
      <vt:lpstr>Nazi-Soviet Non-Aggression Pact</vt:lpstr>
      <vt:lpstr>Last Chance to Stop Hitler</vt:lpstr>
      <vt:lpstr>Blitzkrieg!</vt:lpstr>
      <vt:lpstr>Poland</vt:lpstr>
      <vt:lpstr>The Phony War</vt:lpstr>
      <vt:lpstr>Maginot Line</vt:lpstr>
      <vt:lpstr>Battle of France</vt:lpstr>
      <vt:lpstr>Consolidation</vt:lpstr>
      <vt:lpstr>Operation Barbarossa</vt:lpstr>
      <vt:lpstr>Blitz on the USSR</vt:lpstr>
      <vt:lpstr>Winter</vt:lpstr>
      <vt:lpstr>Siege of Leningrad</vt:lpstr>
      <vt:lpstr>Battle of Moscow</vt:lpstr>
      <vt:lpstr>Battle of Stalingrad</vt:lpstr>
      <vt:lpstr>Battle of Kursk</vt:lpstr>
      <vt:lpstr>Greater East-Asian Co-Prosperity Sphere</vt:lpstr>
      <vt:lpstr>War?</vt:lpstr>
      <vt:lpstr>War!</vt:lpstr>
      <vt:lpstr>Pearl Harbor and Guam</vt:lpstr>
      <vt:lpstr>By 1943, Germany and Japan are in full retreat. </vt:lpstr>
      <vt:lpstr>Firebombing of Dresden</vt:lpstr>
      <vt:lpstr>Vonnegut on Dresden</vt:lpstr>
      <vt:lpstr>Invasion of Italy</vt:lpstr>
      <vt:lpstr>Normandy</vt:lpstr>
      <vt:lpstr>Normandy Landing</vt:lpstr>
      <vt:lpstr>Battle of Normandy and France</vt:lpstr>
      <vt:lpstr>Liberation of France</vt:lpstr>
      <vt:lpstr>Fall of Italy</vt:lpstr>
      <vt:lpstr>Soviet advance</vt:lpstr>
      <vt:lpstr>End of the war in Europe</vt:lpstr>
      <vt:lpstr>Japan 1944-1945</vt:lpstr>
      <vt:lpstr>End of the war.</vt:lpstr>
    </vt:vector>
  </TitlesOfParts>
  <Company>Denton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Bredberg, Steven</dc:creator>
  <cp:lastModifiedBy>repair</cp:lastModifiedBy>
  <cp:revision>12</cp:revision>
  <dcterms:created xsi:type="dcterms:W3CDTF">2014-04-09T12:43:21Z</dcterms:created>
  <dcterms:modified xsi:type="dcterms:W3CDTF">2014-04-22T19:07:38Z</dcterms:modified>
</cp:coreProperties>
</file>