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3"/>
  </p:notesMasterIdLst>
  <p:sldIdLst>
    <p:sldId id="271" r:id="rId2"/>
    <p:sldId id="347" r:id="rId3"/>
    <p:sldId id="34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2" r:id="rId15"/>
    <p:sldId id="361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2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9E91A-4CC7-483C-93F4-6215C76B0270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004C4-21BF-4029-9A10-E4E467488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A383E-D8A5-42CE-AD87-DEEAABCC9D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3B7F84-8989-4009-BF1C-AB8C786048A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290E63-26D9-48FB-8B01-10BC4EA8C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8036-0147-4C75-92CE-1AE114F78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4D-6A70-4B41-B989-C935C73CD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31EB-48FD-4537-9DCF-CA8949FAC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AE87-643D-4DDF-8321-5292FB5FC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2209-EB74-4E5D-9F4A-41213A943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858F-5817-4DFB-B291-8EC96737E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AC16-0F03-4956-A4B2-A58BC4920B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A3F65F-8304-44E9-8D54-976F1E85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4681-9DAD-4D62-89B9-79B20AC68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1A4-5614-4651-A6B1-892FC1E4B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6E75-644F-4305-A7A5-AE05F9DA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9312-1AA1-4372-8B7D-4750B926A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97E9-C41D-4C7B-80C3-7BDE2DA71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5EF71E-C38D-4806-81BD-56140DEDF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ACF662-6280-4723-AF02-16F328EC9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981200"/>
            <a:ext cx="4953000" cy="487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tabLst>
                <a:tab pos="344488" algn="l"/>
              </a:tabLst>
              <a:defRPr/>
            </a:pPr>
            <a:r>
              <a:rPr lang="en-US" sz="2200" u="sng" dirty="0">
                <a:ln>
                  <a:solidFill>
                    <a:srgbClr val="FF0000">
                      <a:alpha val="77000"/>
                    </a:srgbClr>
                  </a:solidFill>
                </a:ln>
                <a:solidFill>
                  <a:srgbClr val="000099"/>
                </a:solidFill>
                <a:effectLst>
                  <a:outerShdw blurRad="139700" dist="38100" dir="10800000" algn="r" rotWithShape="0">
                    <a:srgbClr val="FF0000">
                      <a:alpha val="82000"/>
                    </a:srgbClr>
                  </a:outerShdw>
                </a:effectLst>
              </a:rPr>
              <a:t>WARM-UP</a:t>
            </a:r>
            <a:r>
              <a:rPr lang="en-US" sz="2200" dirty="0">
                <a:ln>
                  <a:solidFill>
                    <a:srgbClr val="FF0000">
                      <a:alpha val="77000"/>
                    </a:srgbClr>
                  </a:solidFill>
                </a:ln>
                <a:solidFill>
                  <a:srgbClr val="000099"/>
                </a:solidFill>
                <a:effectLst>
                  <a:outerShdw blurRad="139700" dist="38100" dir="10800000" algn="r" rotWithShape="0">
                    <a:srgbClr val="FF0000">
                      <a:alpha val="82000"/>
                    </a:srgbClr>
                  </a:outerShdw>
                </a:effectLst>
              </a:rPr>
              <a:t>:</a:t>
            </a:r>
          </a:p>
          <a:p>
            <a:pPr marL="365760" indent="-274320">
              <a:spcBef>
                <a:spcPts val="0"/>
              </a:spcBef>
              <a:defRPr/>
            </a:pPr>
            <a:endParaRPr lang="en-US" sz="500" dirty="0">
              <a:solidFill>
                <a:srgbClr val="000099"/>
              </a:solidFill>
              <a:sym typeface="Wingdings"/>
            </a:endParaRPr>
          </a:p>
          <a:p>
            <a:pPr marL="365760" indent="-274320">
              <a:spcBef>
                <a:spcPts val="1200"/>
              </a:spcBef>
              <a:buFont typeface="Wingdings" pitchFamily="2" charset="2"/>
              <a:buChar char="µ"/>
              <a:defRPr/>
            </a:pP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sym typeface="Wingdings"/>
              </a:rPr>
              <a:t>1)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sym typeface="Wingdings"/>
              </a:rPr>
              <a:t>In the cleaning pennies lab, which solution “cleaned” the best?</a:t>
            </a:r>
            <a:endParaRPr lang="en-US" sz="2200" b="1" dirty="0">
              <a:solidFill>
                <a:srgbClr val="000099"/>
              </a:solidFill>
              <a:latin typeface="Calibri" pitchFamily="34" charset="0"/>
              <a:sym typeface="Wingdings"/>
            </a:endParaRPr>
          </a:p>
          <a:p>
            <a:pPr marL="365760" indent="-274320">
              <a:spcBef>
                <a:spcPts val="1200"/>
              </a:spcBef>
              <a:defRPr/>
            </a:pPr>
            <a:endParaRPr lang="en-US" sz="500" dirty="0">
              <a:solidFill>
                <a:srgbClr val="000099"/>
              </a:solidFill>
              <a:sym typeface="Wingdings"/>
            </a:endParaRPr>
          </a:p>
          <a:p>
            <a:pPr marL="365760" indent="-274320">
              <a:spcBef>
                <a:spcPts val="120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365760" indent="-274320">
              <a:spcBef>
                <a:spcPts val="120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365760" indent="-274320">
              <a:spcBef>
                <a:spcPts val="1200"/>
              </a:spcBef>
              <a:defRPr/>
            </a:pPr>
            <a:r>
              <a:rPr lang="en-US" sz="2000" dirty="0">
                <a:solidFill>
                  <a:srgbClr val="000099"/>
                </a:solidFill>
                <a:sym typeface="Wingdings"/>
              </a:rPr>
              <a:t>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sym typeface="Wingdings"/>
              </a:rPr>
              <a:t>2)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sym typeface="Wingdings"/>
              </a:rPr>
              <a:t>What is one thing we could change in the “cleaning pennies” experiment?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sym typeface="Wingdings"/>
            </a:endParaRPr>
          </a:p>
          <a:p>
            <a:pPr marL="365760" indent="-274320">
              <a:spcBef>
                <a:spcPts val="1200"/>
              </a:spcBef>
              <a:buFont typeface="Wingdings" pitchFamily="2" charset="2"/>
              <a:buChar char="µ"/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365760" indent="-274320">
              <a:spcBef>
                <a:spcPts val="120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365760" indent="-274320">
              <a:spcBef>
                <a:spcPts val="120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365760" indent="-274320">
              <a:spcBef>
                <a:spcPts val="1200"/>
              </a:spcBef>
              <a:defRPr/>
            </a:pPr>
            <a:r>
              <a:rPr lang="en-US" sz="2000" dirty="0">
                <a:solidFill>
                  <a:srgbClr val="000099"/>
                </a:solidFill>
                <a:sym typeface="Wingdings"/>
              </a:rPr>
              <a:t>		</a:t>
            </a:r>
          </a:p>
          <a:p>
            <a:pPr>
              <a:spcBef>
                <a:spcPts val="60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rgbClr val="000099"/>
                </a:solidFill>
                <a:sym typeface="Wingdings"/>
              </a:rPr>
              <a:t> </a:t>
            </a:r>
          </a:p>
          <a:p>
            <a:pPr marL="457200" indent="-457200">
              <a:spcBef>
                <a:spcPts val="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0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000" baseline="-250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1400" baseline="300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r>
              <a:rPr lang="en-US" sz="2400" baseline="-25000" dirty="0">
                <a:solidFill>
                  <a:srgbClr val="000099"/>
                </a:solidFill>
                <a:sym typeface="Wingdings"/>
              </a:rPr>
              <a:t>	</a:t>
            </a:r>
          </a:p>
          <a:p>
            <a:pPr marL="457200" indent="-457200">
              <a:spcBef>
                <a:spcPts val="0"/>
              </a:spcBef>
              <a:defRPr/>
            </a:pPr>
            <a:endParaRPr lang="en-US" sz="22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r>
              <a:rPr lang="en-US" sz="2400" dirty="0">
                <a:solidFill>
                  <a:srgbClr val="000099"/>
                </a:solidFill>
                <a:sym typeface="Wingdings"/>
              </a:rPr>
              <a:t>	</a:t>
            </a:r>
            <a:r>
              <a:rPr lang="en-US" sz="2000" dirty="0">
                <a:solidFill>
                  <a:srgbClr val="000099"/>
                </a:solidFill>
                <a:sym typeface="Wingdings"/>
              </a:rPr>
              <a:t>   </a:t>
            </a:r>
          </a:p>
          <a:p>
            <a:pPr marL="457200" indent="-457200">
              <a:spcBef>
                <a:spcPts val="0"/>
              </a:spcBef>
              <a:defRPr/>
            </a:pPr>
            <a:endParaRPr lang="en-US" sz="2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2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sz="1400" dirty="0">
              <a:solidFill>
                <a:srgbClr val="000099"/>
              </a:solidFill>
              <a:sym typeface="Wingdings"/>
            </a:endParaRPr>
          </a:p>
          <a:p>
            <a:pPr marL="457200" indent="-457200">
              <a:spcBef>
                <a:spcPts val="0"/>
              </a:spcBef>
              <a:defRPr/>
            </a:pPr>
            <a:r>
              <a:rPr lang="en-US" sz="2200" dirty="0">
                <a:solidFill>
                  <a:srgbClr val="000099"/>
                </a:solidFill>
                <a:sym typeface="Wingdings"/>
              </a:rPr>
              <a:t>		  </a:t>
            </a:r>
            <a:endParaRPr lang="en-US" sz="22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22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22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22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2000" b="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2000" b="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1600" b="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1600" b="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1600" b="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1600" b="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10000"/>
              </a:spcBef>
              <a:defRPr/>
            </a:pPr>
            <a:endParaRPr lang="en-US" sz="1700" b="0" dirty="0">
              <a:solidFill>
                <a:srgbClr val="00009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4191000" cy="4114800"/>
          </a:xfrm>
          <a:ln w="508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73038" indent="-173038">
              <a:buFontTx/>
              <a:buNone/>
              <a:tabLst>
                <a:tab pos="344488" algn="l"/>
              </a:tabLst>
              <a:defRPr/>
            </a:pPr>
            <a:endParaRPr lang="en-US" sz="2200" dirty="0" smtClean="0">
              <a:ln>
                <a:solidFill>
                  <a:srgbClr val="FF0000">
                    <a:alpha val="77000"/>
                  </a:srgbClr>
                </a:solidFill>
              </a:ln>
              <a:solidFill>
                <a:srgbClr val="000099"/>
              </a:solidFill>
              <a:latin typeface="+mj-lt"/>
            </a:endParaRPr>
          </a:p>
          <a:p>
            <a:pPr marL="274320" indent="-274320" eaLnBrk="1" hangingPunct="1">
              <a:spcBef>
                <a:spcPts val="1200"/>
              </a:spcBef>
              <a:buNone/>
              <a:defRPr/>
            </a:pPr>
            <a:r>
              <a:rPr lang="en-US" b="1" u="sng" dirty="0" smtClean="0">
                <a:solidFill>
                  <a:srgbClr val="000099"/>
                </a:solidFill>
                <a:latin typeface="Calibri" pitchFamily="34" charset="0"/>
              </a:rPr>
              <a:t>Agenda</a:t>
            </a:r>
          </a:p>
          <a:p>
            <a:pPr>
              <a:spcBef>
                <a:spcPts val="1200"/>
              </a:spcBef>
              <a:buFontTx/>
              <a:buAutoNum type="arabicParenR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 Warm-Up </a:t>
            </a:r>
            <a:r>
              <a:rPr lang="en-US" sz="1200" b="1" dirty="0" smtClean="0">
                <a:solidFill>
                  <a:srgbClr val="000099"/>
                </a:solidFill>
                <a:latin typeface="Calibri" pitchFamily="34" charset="0"/>
              </a:rPr>
              <a:t>(5 min)</a:t>
            </a:r>
          </a:p>
          <a:p>
            <a:pPr>
              <a:spcBef>
                <a:spcPts val="1200"/>
              </a:spcBef>
              <a:buFontTx/>
              <a:buAutoNum type="arabicParenR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Measurement WS </a:t>
            </a:r>
            <a:r>
              <a:rPr lang="en-US" sz="1400" b="1" dirty="0" smtClean="0">
                <a:solidFill>
                  <a:srgbClr val="000099"/>
                </a:solidFill>
                <a:latin typeface="Calibri" pitchFamily="34" charset="0"/>
              </a:rPr>
              <a:t>(20 min)</a:t>
            </a:r>
          </a:p>
          <a:p>
            <a:pPr marL="274320" indent="-274320" eaLnBrk="1" hangingPunct="1">
              <a:spcBef>
                <a:spcPts val="1200"/>
              </a:spcBef>
              <a:buFontTx/>
              <a:buAutoNum type="arabicParenR"/>
              <a:defRPr/>
            </a:pPr>
            <a:r>
              <a:rPr lang="en-US" b="1" dirty="0" err="1" smtClean="0">
                <a:solidFill>
                  <a:srgbClr val="000099"/>
                </a:solidFill>
                <a:latin typeface="Calibri" pitchFamily="34" charset="0"/>
              </a:rPr>
              <a:t>Biomolecules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Notes </a:t>
            </a:r>
            <a:r>
              <a:rPr lang="en-US" sz="1200" b="1" dirty="0" smtClean="0">
                <a:solidFill>
                  <a:srgbClr val="000099"/>
                </a:solidFill>
                <a:latin typeface="Calibri" pitchFamily="34" charset="0"/>
              </a:rPr>
              <a:t>(30 </a:t>
            </a:r>
            <a:r>
              <a:rPr lang="en-US" sz="1200" b="1" dirty="0" err="1" smtClean="0">
                <a:solidFill>
                  <a:srgbClr val="000099"/>
                </a:solidFill>
                <a:latin typeface="Calibri" pitchFamily="34" charset="0"/>
              </a:rPr>
              <a:t>mins</a:t>
            </a:r>
            <a:r>
              <a:rPr lang="en-US" sz="1200" b="1" dirty="0" smtClean="0">
                <a:solidFill>
                  <a:srgbClr val="000099"/>
                </a:solidFill>
                <a:latin typeface="Calibri" pitchFamily="34" charset="0"/>
              </a:rPr>
              <a:t>) </a:t>
            </a:r>
          </a:p>
          <a:p>
            <a:pPr marL="274320" indent="-274320" eaLnBrk="1" hangingPunct="1">
              <a:spcBef>
                <a:spcPts val="600"/>
              </a:spcBef>
              <a:buFontTx/>
              <a:buAutoNum type="arabicParenR"/>
              <a:defRPr/>
            </a:pPr>
            <a:endParaRPr lang="en-US" sz="1200" b="1" dirty="0" smtClean="0">
              <a:solidFill>
                <a:srgbClr val="000099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924800" y="152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381000"/>
            <a:ext cx="9144000" cy="1600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>
              <a:bevelB w="63500"/>
            </a:sp3d>
          </a:bodyPr>
          <a:lstStyle/>
          <a:p>
            <a:pPr marL="173038" indent="-173038">
              <a:tabLst>
                <a:tab pos="344488" algn="l"/>
              </a:tabLst>
              <a:defRPr/>
            </a:pPr>
            <a:r>
              <a:rPr lang="en-US" sz="2200" u="sng" dirty="0">
                <a:ln>
                  <a:solidFill>
                    <a:srgbClr val="FF0000">
                      <a:alpha val="77000"/>
                    </a:srgbClr>
                  </a:solidFill>
                </a:ln>
                <a:solidFill>
                  <a:srgbClr val="000099"/>
                </a:solidFill>
                <a:effectLst>
                  <a:outerShdw blurRad="139700" dist="38100" dir="10800000" algn="r" rotWithShape="0">
                    <a:srgbClr val="FF0000">
                      <a:alpha val="82000"/>
                    </a:srgbClr>
                  </a:outerShdw>
                </a:effectLst>
                <a:latin typeface="Calibri" pitchFamily="34" charset="0"/>
              </a:rPr>
              <a:t>LEARNING  GOALS</a:t>
            </a:r>
            <a:r>
              <a:rPr lang="en-US" sz="2200" dirty="0">
                <a:ln>
                  <a:solidFill>
                    <a:srgbClr val="FF0000">
                      <a:alpha val="77000"/>
                    </a:srgbClr>
                  </a:solidFill>
                </a:ln>
                <a:solidFill>
                  <a:srgbClr val="000099"/>
                </a:solidFill>
                <a:effectLst>
                  <a:outerShdw blurRad="139700" dist="38100" dir="10800000" algn="r" rotWithShape="0">
                    <a:srgbClr val="FF0000">
                      <a:alpha val="82000"/>
                    </a:srgbClr>
                  </a:outerShdw>
                </a:effectLst>
                <a:latin typeface="Calibri" pitchFamily="34" charset="0"/>
              </a:rPr>
              <a:t>: </a:t>
            </a:r>
            <a:endParaRPr lang="en-US" sz="2000" dirty="0">
              <a:solidFill>
                <a:srgbClr val="000099"/>
              </a:solidFill>
              <a:latin typeface="Calibri" pitchFamily="34" charset="0"/>
            </a:endParaRPr>
          </a:p>
          <a:p>
            <a:pPr marL="173038" indent="-173038">
              <a:spcBef>
                <a:spcPts val="0"/>
              </a:spcBef>
              <a:buFontTx/>
              <a:buChar char="•"/>
              <a:tabLst>
                <a:tab pos="344488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Overview of safety rules! 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Science is an ongoing process that is a self correcting way of learning.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Following directions and using equipment properly promotes a safe and accident free lab environment. Proper tools and precise measurement equals accurate quantitative data.</a:t>
            </a:r>
            <a:endParaRPr lang="en-US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73038" indent="-173038">
              <a:spcBef>
                <a:spcPts val="0"/>
              </a:spcBef>
              <a:buFontTx/>
              <a:buChar char="•"/>
              <a:tabLst>
                <a:tab pos="344488" algn="l"/>
              </a:tabLst>
              <a:defRPr/>
            </a:pP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marL="173038" indent="-173038" algn="ctr">
              <a:tabLst>
                <a:tab pos="344488" algn="l"/>
              </a:tabLst>
              <a:defRPr/>
            </a:pPr>
            <a:r>
              <a:rPr lang="en-US" sz="2000" dirty="0">
                <a:solidFill>
                  <a:srgbClr val="000099"/>
                </a:solidFill>
              </a:rPr>
              <a:t/>
            </a:r>
            <a:br>
              <a:rPr lang="en-US" sz="2000" dirty="0">
                <a:solidFill>
                  <a:srgbClr val="000099"/>
                </a:solidFill>
              </a:rPr>
            </a:br>
            <a:endParaRPr lang="en-US" sz="2000" dirty="0">
              <a:solidFill>
                <a:srgbClr val="000099"/>
              </a:solidFill>
            </a:endParaRPr>
          </a:p>
          <a:p>
            <a:pPr marL="173038" indent="-173038">
              <a:buFontTx/>
              <a:buChar char="•"/>
              <a:tabLst>
                <a:tab pos="344488" algn="l"/>
              </a:tabLst>
              <a:defRPr/>
            </a:pP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953000" y="6096000"/>
            <a:ext cx="4191000" cy="762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tabLst>
                <a:tab pos="344488" algn="l"/>
              </a:tabLst>
              <a:defRPr/>
            </a:pPr>
            <a:r>
              <a:rPr lang="en-US" sz="2200" b="1" u="sng" dirty="0">
                <a:ln>
                  <a:solidFill>
                    <a:srgbClr val="FF0000">
                      <a:alpha val="77000"/>
                    </a:srgb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HOMEWORK  DUE</a:t>
            </a:r>
            <a:r>
              <a:rPr lang="en-US" sz="2200" b="1" dirty="0" smtClean="0">
                <a:ln>
                  <a:solidFill>
                    <a:srgbClr val="FF0000">
                      <a:alpha val="77000"/>
                    </a:srgb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</a:p>
          <a:p>
            <a:pPr marL="173038" indent="-173038">
              <a:tabLst>
                <a:tab pos="344488" algn="l"/>
              </a:tabLst>
              <a:defRPr/>
            </a:pPr>
            <a:r>
              <a:rPr lang="en-US" sz="1800" b="1" dirty="0" smtClean="0">
                <a:ln>
                  <a:solidFill>
                    <a:srgbClr val="FF0000">
                      <a:alpha val="77000"/>
                    </a:srgbClr>
                  </a:solidFill>
                </a:ln>
                <a:solidFill>
                  <a:srgbClr val="000099"/>
                </a:solidFill>
                <a:latin typeface="Calibri" pitchFamily="34" charset="0"/>
              </a:rPr>
              <a:t>Contracts &amp; Binder</a:t>
            </a:r>
            <a:endParaRPr lang="en-US" sz="1800" b="1" dirty="0">
              <a:ln>
                <a:solidFill>
                  <a:srgbClr val="FF0000">
                    <a:alpha val="77000"/>
                  </a:srgbClr>
                </a:solidFill>
              </a:ln>
              <a:solidFill>
                <a:srgbClr val="000099"/>
              </a:solidFill>
              <a:latin typeface="Calibri" pitchFamily="34" charset="0"/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ln>
                <a:solidFill>
                  <a:srgbClr val="FF0000">
                    <a:alpha val="77000"/>
                  </a:srgb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spcAft>
                <a:spcPct val="25000"/>
              </a:spcAft>
              <a:defRPr/>
            </a:pPr>
            <a:endParaRPr lang="en-US" sz="800" dirty="0">
              <a:solidFill>
                <a:srgbClr val="000099"/>
              </a:solidFill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6858000" y="6858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 Black" pitchFamily="34" charset="0"/>
              </a:rPr>
              <a:t>08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 -</a:t>
            </a:r>
            <a:r>
              <a:rPr lang="en-US" dirty="0" smtClean="0">
                <a:solidFill>
                  <a:srgbClr val="000099"/>
                </a:solidFill>
                <a:latin typeface="Arial Black" pitchFamily="34" charset="0"/>
              </a:rPr>
              <a:t>31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- 11</a:t>
            </a:r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Ketchup</a:t>
            </a:r>
            <a:endParaRPr lang="en-US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33400" y="5181600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Type of solution, type of coin, temp. of solution etc.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981200" y="32766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Vinegar</a:t>
            </a:r>
            <a:endParaRPr lang="en-US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0" grpId="0" autoUpdateAnimBg="0"/>
      <p:bldP spid="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Carbohydrate Functions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Quick energy foods. </a:t>
            </a:r>
          </a:p>
          <a:p>
            <a:pPr eaLnBrk="1" hangingPunct="1"/>
            <a:r>
              <a:rPr lang="en-US" sz="4000" dirty="0" smtClean="0">
                <a:latin typeface="Calibri" pitchFamily="34" charset="0"/>
              </a:rPr>
              <a:t>Storage:</a:t>
            </a:r>
          </a:p>
          <a:p>
            <a:pPr>
              <a:buNone/>
            </a:pPr>
            <a:r>
              <a:rPr lang="en-US" sz="4000" dirty="0" smtClean="0">
                <a:solidFill>
                  <a:srgbClr val="003399"/>
                </a:solidFill>
                <a:latin typeface="Calibri" pitchFamily="34" charset="0"/>
              </a:rPr>
              <a:t>Plants</a:t>
            </a:r>
            <a:r>
              <a:rPr lang="en-US" sz="4000" dirty="0" smtClean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 starch </a:t>
            </a:r>
          </a:p>
          <a:p>
            <a:pPr>
              <a:buNone/>
            </a:pPr>
            <a:r>
              <a:rPr lang="en-US" sz="4000" dirty="0" smtClean="0">
                <a:solidFill>
                  <a:srgbClr val="003399"/>
                </a:solidFill>
                <a:latin typeface="Calibri" pitchFamily="34" charset="0"/>
              </a:rPr>
              <a:t>Animals </a:t>
            </a:r>
            <a:r>
              <a:rPr lang="en-US" sz="4000" dirty="0" smtClean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4000" dirty="0" smtClean="0">
                <a:solidFill>
                  <a:srgbClr val="003399"/>
                </a:solidFill>
                <a:latin typeface="Calibri" pitchFamily="34" charset="0"/>
              </a:rPr>
              <a:t>glycogen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latin typeface="Calibri" pitchFamily="34" charset="0"/>
              </a:rPr>
              <a:t>				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1905000" cy="16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99"/>
                </a:solidFill>
              </a:rPr>
              <a:t>Lipids (FATS)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Molecules that store the most energy for living systems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Made of C, H, O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Insoluble in water</a:t>
            </a:r>
          </a:p>
        </p:txBody>
      </p:sp>
      <p:pic>
        <p:nvPicPr>
          <p:cNvPr id="15364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99"/>
                </a:solidFill>
              </a:rPr>
              <a:t>Types of Lipids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11480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Triglyceride</a:t>
            </a:r>
            <a:r>
              <a:rPr lang="en-US" sz="2400" dirty="0" smtClean="0">
                <a:latin typeface="Calibri" pitchFamily="34" charset="0"/>
              </a:rPr>
              <a:t> – 3 Fatty Acids bonded to a Glycerol</a:t>
            </a:r>
          </a:p>
          <a:p>
            <a:pPr marL="609600" indent="-609600" eaLnBrk="1" hangingPunct="1"/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Steroids</a:t>
            </a:r>
            <a:r>
              <a:rPr lang="en-US" sz="2400" dirty="0" smtClean="0">
                <a:latin typeface="Calibri" pitchFamily="34" charset="0"/>
              </a:rPr>
              <a:t> – cholesterol, hormones</a:t>
            </a:r>
          </a:p>
          <a:p>
            <a:pPr marL="609600" indent="-609600" eaLnBrk="1" hangingPunct="1"/>
            <a:r>
              <a:rPr lang="en-US" sz="2400" dirty="0" smtClean="0">
                <a:solidFill>
                  <a:srgbClr val="003399"/>
                </a:solidFill>
                <a:latin typeface="Calibri" pitchFamily="34" charset="0"/>
              </a:rPr>
              <a:t>Phospholipids</a:t>
            </a:r>
          </a:p>
          <a:p>
            <a:pPr marL="883920" lvl="1" indent="-609600"/>
            <a:r>
              <a:rPr lang="en-US" sz="2200" i="1" dirty="0" smtClean="0">
                <a:solidFill>
                  <a:srgbClr val="003399"/>
                </a:solidFill>
                <a:latin typeface="Calibri" pitchFamily="34" charset="0"/>
              </a:rPr>
              <a:t>Unsaturated: </a:t>
            </a:r>
            <a:r>
              <a:rPr lang="en-US" sz="2200" dirty="0" smtClean="0">
                <a:latin typeface="Calibri" pitchFamily="34" charset="0"/>
              </a:rPr>
              <a:t>Double bonds between some of  the carbons</a:t>
            </a:r>
          </a:p>
          <a:p>
            <a:pPr marL="883920" lvl="1" indent="-609600"/>
            <a:r>
              <a:rPr lang="en-US" sz="2200" i="1" dirty="0" smtClean="0">
                <a:solidFill>
                  <a:srgbClr val="003399"/>
                </a:solidFill>
                <a:latin typeface="Calibri" pitchFamily="34" charset="0"/>
              </a:rPr>
              <a:t>Saturated: </a:t>
            </a:r>
            <a:r>
              <a:rPr lang="en-US" sz="2200" dirty="0" smtClean="0">
                <a:latin typeface="Calibri" pitchFamily="34" charset="0"/>
              </a:rPr>
              <a:t>No double bonds between the carbons</a:t>
            </a:r>
          </a:p>
          <a:p>
            <a:pPr marL="609600" indent="-609600" eaLnBrk="1" hangingPunct="1"/>
            <a:endParaRPr lang="en-US" sz="1800" dirty="0" smtClean="0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715001"/>
            <a:ext cx="5412711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1371600"/>
          <a:ext cx="3575050" cy="4267200"/>
        </p:xfrm>
        <a:graphic>
          <a:graphicData uri="http://schemas.openxmlformats.org/presentationml/2006/ole">
            <p:oleObj spid="_x0000_s1026" r:id="rId4" imgW="0" imgH="0" progId="">
              <p:embed/>
            </p:oleObj>
          </a:graphicData>
        </a:graphic>
      </p:graphicFrame>
      <p:pic>
        <p:nvPicPr>
          <p:cNvPr id="1030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99"/>
                </a:solidFill>
              </a:rPr>
              <a:t>Lipid Functions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6553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Important in cell membrane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High energy food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Protects vital organs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Insulates the body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Stores food for later use</a:t>
            </a:r>
          </a:p>
        </p:txBody>
      </p:sp>
      <p:pic>
        <p:nvPicPr>
          <p:cNvPr id="16388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3399"/>
                </a:solidFill>
              </a:rPr>
              <a:t>Protein Function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3399"/>
                </a:solidFill>
                <a:latin typeface="Calibri" pitchFamily="34" charset="0"/>
              </a:rPr>
              <a:t>Most Abundant-50% of Dry Wt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3399"/>
                </a:solidFill>
                <a:latin typeface="Calibri" pitchFamily="34" charset="0"/>
              </a:rPr>
              <a:t>Essential to Life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3399"/>
                </a:solidFill>
                <a:latin typeface="Calibri" pitchFamily="34" charset="0"/>
              </a:rPr>
              <a:t>Build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3399"/>
                </a:solidFill>
                <a:latin typeface="Calibri" pitchFamily="34" charset="0"/>
              </a:rPr>
              <a:t>Movement</a:t>
            </a:r>
            <a:r>
              <a:rPr lang="en-US" sz="2800" dirty="0" smtClean="0">
                <a:solidFill>
                  <a:srgbClr val="003399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latin typeface="Calibri" pitchFamily="34" charset="0"/>
              </a:rPr>
              <a:t>Makes up muscle tissue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   (ex. </a:t>
            </a:r>
            <a:r>
              <a:rPr lang="en-US" sz="2800" dirty="0" err="1" smtClean="0">
                <a:latin typeface="Calibri" pitchFamily="34" charset="0"/>
              </a:rPr>
              <a:t>actin</a:t>
            </a:r>
            <a:r>
              <a:rPr lang="en-US" sz="2800" dirty="0" smtClean="0">
                <a:latin typeface="Calibri" pitchFamily="34" charset="0"/>
              </a:rPr>
              <a:t> and myosin).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3399"/>
                </a:solidFill>
                <a:latin typeface="Calibri" pitchFamily="34" charset="0"/>
              </a:rPr>
              <a:t>Transport</a:t>
            </a:r>
            <a:r>
              <a:rPr lang="en-US" sz="2800" dirty="0" smtClean="0">
                <a:solidFill>
                  <a:srgbClr val="003399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latin typeface="Calibri" pitchFamily="34" charset="0"/>
              </a:rPr>
              <a:t>Carries oxygen in an organism                (ex.  hemoglobin).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3399"/>
                </a:solidFill>
                <a:latin typeface="Calibri" pitchFamily="34" charset="0"/>
              </a:rPr>
              <a:t>Immunity</a:t>
            </a:r>
            <a:r>
              <a:rPr lang="en-US" sz="2800" dirty="0" smtClean="0">
                <a:latin typeface="Calibri" pitchFamily="34" charset="0"/>
              </a:rPr>
              <a:t>: Helps fight off foreign invaders             (ex.  antibodies).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3399"/>
                </a:solidFill>
                <a:latin typeface="Calibri" pitchFamily="34" charset="0"/>
              </a:rPr>
              <a:t>Enzymes</a:t>
            </a:r>
            <a:r>
              <a:rPr lang="en-US" sz="2800" dirty="0" smtClean="0">
                <a:solidFill>
                  <a:srgbClr val="003399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latin typeface="Calibri" pitchFamily="34" charset="0"/>
              </a:rPr>
              <a:t>Speed up chemical reactions 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(ex.  amylase and </a:t>
            </a:r>
            <a:r>
              <a:rPr lang="en-US" sz="2800" dirty="0" err="1" smtClean="0">
                <a:latin typeface="Calibri" pitchFamily="34" charset="0"/>
              </a:rPr>
              <a:t>trypsin</a:t>
            </a:r>
            <a:r>
              <a:rPr lang="en-US" sz="2800" dirty="0" smtClean="0">
                <a:latin typeface="Calibri" pitchFamily="34" charset="0"/>
              </a:rPr>
              <a:t>).</a:t>
            </a:r>
          </a:p>
        </p:txBody>
      </p:sp>
      <p:pic>
        <p:nvPicPr>
          <p:cNvPr id="18436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3399"/>
                </a:solidFill>
              </a:rPr>
              <a:t>Protein (Structure)</a:t>
            </a:r>
          </a:p>
        </p:txBody>
      </p:sp>
      <p:sp>
        <p:nvSpPr>
          <p:cNvPr id="1741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05000"/>
            <a:ext cx="41910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H, O, N, C (sometimes S)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Monomer – amino acids</a:t>
            </a:r>
          </a:p>
          <a:p>
            <a:pPr lvl="1" eaLnBrk="1" hangingPunct="1"/>
            <a:r>
              <a:rPr lang="en-US" sz="2800" dirty="0" smtClean="0">
                <a:latin typeface="Calibri" pitchFamily="34" charset="0"/>
              </a:rPr>
              <a:t>20 different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Each amino acid contains</a:t>
            </a:r>
          </a:p>
          <a:p>
            <a:pPr lvl="1" eaLnBrk="1" hangingPunct="1"/>
            <a:r>
              <a:rPr lang="en-US" sz="2800" dirty="0" smtClean="0">
                <a:latin typeface="Calibri" pitchFamily="34" charset="0"/>
              </a:rPr>
              <a:t>an amino group (NH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  <a:p>
            <a:pPr lvl="1" eaLnBrk="1" hangingPunct="1"/>
            <a:r>
              <a:rPr lang="en-US" sz="2800" dirty="0" smtClean="0">
                <a:latin typeface="Calibri" pitchFamily="34" charset="0"/>
              </a:rPr>
              <a:t>Carboxyl group (COOH)</a:t>
            </a:r>
          </a:p>
          <a:p>
            <a:pPr lvl="1" eaLnBrk="1" hangingPunct="1"/>
            <a:r>
              <a:rPr lang="en-US" sz="2800" dirty="0" smtClean="0">
                <a:latin typeface="Calibri" pitchFamily="34" charset="0"/>
              </a:rPr>
              <a:t>Unique “R” group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Polymer:  Polypeptide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7412" name="Picture 8" descr="a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1"/>
            <a:ext cx="32293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99"/>
                </a:solidFill>
              </a:rPr>
              <a:t>Nucleic Acids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2971800"/>
            <a:ext cx="4876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Monomer - </a:t>
            </a:r>
            <a:r>
              <a:rPr lang="en-US" sz="3200" b="1" dirty="0" smtClean="0">
                <a:latin typeface="Calibri" pitchFamily="34" charset="0"/>
              </a:rPr>
              <a:t>nucleotides</a:t>
            </a:r>
            <a:r>
              <a:rPr lang="en-US" sz="3200" dirty="0" smtClean="0">
                <a:latin typeface="Calibri" pitchFamily="34" charset="0"/>
              </a:rPr>
              <a:t> (sugar, phosphate and nitrogen base)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DNA (Deoxyribonucleic acid)  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RNA (Ribonucleic acid)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0"/>
            <a:ext cx="2462213" cy="4114800"/>
          </a:xfrm>
        </p:spPr>
      </p:pic>
      <p:pic>
        <p:nvPicPr>
          <p:cNvPr id="19461" name="Picture 6" descr="https://www.msu.edu/course/isb/202/ebertmay/drivers/nucleo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2857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altLang="en-US" sz="5500" dirty="0" smtClean="0">
                <a:solidFill>
                  <a:srgbClr val="003399"/>
                </a:solidFill>
              </a:rPr>
              <a:t>Carbohydrates</a:t>
            </a:r>
            <a:endParaRPr lang="en-US" sz="5500" dirty="0" smtClean="0">
              <a:solidFill>
                <a:srgbClr val="003399"/>
              </a:solidFill>
            </a:endParaRP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905000"/>
            <a:ext cx="7010400" cy="4114800"/>
          </a:xfrm>
        </p:spPr>
        <p:txBody>
          <a:bodyPr/>
          <a:lstStyle/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800" dirty="0" smtClean="0">
                <a:latin typeface="Calibri" pitchFamily="34" charset="0"/>
              </a:rPr>
              <a:t>Main source of energy for the body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800" dirty="0" smtClean="0">
                <a:latin typeface="Calibri" pitchFamily="34" charset="0"/>
              </a:rPr>
              <a:t>1gram = 4 Calories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Calibri" pitchFamily="34" charset="0"/>
              </a:rPr>
              <a:t>Monosaccarides</a:t>
            </a:r>
            <a:r>
              <a:rPr lang="en-US" altLang="en-US" sz="2800" dirty="0" smtClean="0">
                <a:latin typeface="Calibri" pitchFamily="34" charset="0"/>
              </a:rPr>
              <a:t> (Simple </a:t>
            </a:r>
            <a:r>
              <a:rPr lang="en-US" altLang="en-US" sz="2800" dirty="0" err="1" smtClean="0">
                <a:latin typeface="Calibri" pitchFamily="34" charset="0"/>
              </a:rPr>
              <a:t>carbs</a:t>
            </a:r>
            <a:r>
              <a:rPr lang="en-US" altLang="en-US" sz="2800" dirty="0" smtClean="0">
                <a:latin typeface="Calibri" pitchFamily="34" charset="0"/>
              </a:rPr>
              <a:t>) found in fruits, honey, and sugar cane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Calibri" pitchFamily="34" charset="0"/>
              </a:rPr>
              <a:t>Polysaccarides</a:t>
            </a:r>
            <a:r>
              <a:rPr lang="en-US" altLang="en-US" sz="2800" dirty="0" smtClean="0">
                <a:latin typeface="Calibri" pitchFamily="34" charset="0"/>
              </a:rPr>
              <a:t> (Complex </a:t>
            </a:r>
            <a:r>
              <a:rPr lang="en-US" altLang="en-US" sz="2800" dirty="0" err="1" smtClean="0">
                <a:latin typeface="Calibri" pitchFamily="34" charset="0"/>
              </a:rPr>
              <a:t>carbs</a:t>
            </a:r>
            <a:r>
              <a:rPr lang="en-US" altLang="en-US" sz="2800" dirty="0" smtClean="0">
                <a:latin typeface="Calibri" pitchFamily="34" charset="0"/>
              </a:rPr>
              <a:t>) found in starches such as grains &amp; potatoes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Calibri" pitchFamily="34" charset="0"/>
              </a:rPr>
              <a:t>Polysaccarides</a:t>
            </a:r>
            <a:r>
              <a:rPr lang="en-US" altLang="en-US" sz="2800" dirty="0" smtClean="0">
                <a:latin typeface="Calibri" pitchFamily="34" charset="0"/>
              </a:rPr>
              <a:t> are digested into </a:t>
            </a:r>
            <a:r>
              <a:rPr lang="en-US" altLang="en-US" sz="2800" dirty="0" err="1" smtClean="0">
                <a:latin typeface="Calibri" pitchFamily="34" charset="0"/>
              </a:rPr>
              <a:t>monosaccarides</a:t>
            </a:r>
            <a:r>
              <a:rPr lang="en-US" altLang="en-US" sz="2800" dirty="0" smtClean="0">
                <a:latin typeface="Calibri" pitchFamily="34" charset="0"/>
              </a:rPr>
              <a:t>.</a:t>
            </a:r>
          </a:p>
          <a:p>
            <a:pPr marL="571500" indent="-571500" eaLnBrk="1" hangingPunct="1"/>
            <a:endParaRPr lang="en-US" sz="2800" dirty="0" smtClean="0"/>
          </a:p>
        </p:txBody>
      </p:sp>
      <p:pic>
        <p:nvPicPr>
          <p:cNvPr id="20484" name="Picture 4" descr="j02153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1000" y="1943100"/>
            <a:ext cx="2336800" cy="1909763"/>
          </a:xfrm>
          <a:noFill/>
        </p:spPr>
      </p:pic>
      <p:pic>
        <p:nvPicPr>
          <p:cNvPr id="20485" name="Picture 5" descr="j02155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5219700"/>
            <a:ext cx="2347913" cy="1028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altLang="en-US" sz="6400" smtClean="0"/>
              <a:t>Fats</a:t>
            </a:r>
            <a:endParaRPr lang="en-US" sz="6400" smtClean="0"/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9263"/>
            <a:ext cx="5943600" cy="4830762"/>
          </a:xfrm>
        </p:spPr>
        <p:txBody>
          <a:bodyPr/>
          <a:lstStyle/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Fat is broken down into glycerol and fatty acids.       1 gram = 9 Calories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Essential fatty acids found in vegetable oils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Help body absorb certain vitamins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Used to produce</a:t>
            </a:r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Cell membranes</a:t>
            </a:r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Myelin sheaths</a:t>
            </a:r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Hormones</a:t>
            </a:r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endParaRPr lang="en-US" altLang="en-US" sz="2400" dirty="0" smtClean="0"/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endParaRPr lang="en-US" altLang="en-US" dirty="0" smtClean="0"/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endParaRPr lang="en-US" altLang="en-US" dirty="0" smtClean="0"/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endParaRPr lang="en-US" altLang="en-US" dirty="0" smtClean="0"/>
          </a:p>
          <a:p>
            <a:pPr marL="571500" indent="-571500" eaLnBrk="1" hangingPunct="1"/>
            <a:endParaRPr lang="en-US" sz="2400" dirty="0" smtClean="0"/>
          </a:p>
        </p:txBody>
      </p:sp>
      <p:pic>
        <p:nvPicPr>
          <p:cNvPr id="21508" name="Picture 4" descr="j02342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1143000"/>
            <a:ext cx="2054225" cy="1985963"/>
          </a:xfrm>
          <a:noFill/>
        </p:spPr>
      </p:pic>
      <p:pic>
        <p:nvPicPr>
          <p:cNvPr id="21509" name="Picture 5" descr="j02996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4419600"/>
            <a:ext cx="1416050" cy="1695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altLang="en-US" sz="5100" smtClean="0"/>
              <a:t>Proteins</a:t>
            </a:r>
            <a:endParaRPr lang="en-US" sz="5100" smtClean="0"/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-457200" y="1752600"/>
            <a:ext cx="7391400" cy="4114800"/>
          </a:xfrm>
        </p:spPr>
        <p:txBody>
          <a:bodyPr/>
          <a:lstStyle/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Supply raw materials for growth and repair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The building block of protein are </a:t>
            </a:r>
            <a:r>
              <a:rPr lang="pt-BR" altLang="en-US" sz="2400" smtClean="0"/>
              <a:t>amino acids. 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pt-BR" altLang="en-US" sz="2400" smtClean="0"/>
              <a:t>1gram = 4 Calories</a:t>
            </a:r>
            <a:endParaRPr lang="en-US" altLang="en-US" sz="2400" smtClean="0"/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Enzymes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Regulatory &amp; transport functions</a:t>
            </a:r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Insulin</a:t>
            </a:r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hemoglobin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Body only makes 12 AA</a:t>
            </a:r>
          </a:p>
          <a:p>
            <a:pPr marL="1663700" lvl="4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Must include the other 8 AA from your diet</a:t>
            </a:r>
          </a:p>
          <a:p>
            <a:pPr marL="571500" indent="-571500" eaLnBrk="1" hangingPunct="1"/>
            <a:endParaRPr lang="en-US" sz="2800" smtClean="0"/>
          </a:p>
        </p:txBody>
      </p:sp>
      <p:pic>
        <p:nvPicPr>
          <p:cNvPr id="22532" name="Picture 4" descr="j02333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2438400"/>
            <a:ext cx="2230438" cy="1601788"/>
          </a:xfrm>
          <a:noFill/>
        </p:spPr>
      </p:pic>
      <p:pic>
        <p:nvPicPr>
          <p:cNvPr id="22533" name="Picture 5" descr="j02153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4572000"/>
            <a:ext cx="2244725" cy="1785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Cooper Black" pitchFamily="18" charset="0"/>
              </a:rPr>
              <a:t>When you see the </a:t>
            </a:r>
          </a:p>
        </p:txBody>
      </p:sp>
      <p:sp>
        <p:nvSpPr>
          <p:cNvPr id="4099" name="Subtitle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3276600" y="3352800"/>
            <a:ext cx="4953000" cy="381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Copy the notes!</a:t>
            </a:r>
          </a:p>
        </p:txBody>
      </p:sp>
      <p:pic>
        <p:nvPicPr>
          <p:cNvPr id="4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Nucleic Acids</a:t>
            </a:r>
          </a:p>
        </p:txBody>
      </p:sp>
      <p:pic>
        <p:nvPicPr>
          <p:cNvPr id="23555" name="Picture 4" descr="C:\Users\Sarah\Desktop\nitrogenous bas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0" y="533400"/>
            <a:ext cx="38163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6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3400" y="1371600"/>
            <a:ext cx="4419600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Obtain nitrogen from protein sources.</a:t>
            </a:r>
          </a:p>
          <a:p>
            <a:pPr eaLnBrk="1" hangingPunct="1"/>
            <a:r>
              <a:rPr lang="en-US" sz="3600" dirty="0" smtClean="0">
                <a:latin typeface="Calibri" pitchFamily="34" charset="0"/>
              </a:rPr>
              <a:t>Body makes and recycles the necessary components to produce nitrogenous bases that will form: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latin typeface="Calibri" pitchFamily="34" charset="0"/>
              </a:rPr>
              <a:t>	DNA &amp;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altLang="en-US" sz="5100" smtClean="0"/>
              <a:t>Vitamins</a:t>
            </a:r>
            <a:endParaRPr lang="en-US" sz="510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-412750" y="1905000"/>
            <a:ext cx="7042150" cy="4114800"/>
          </a:xfrm>
        </p:spPr>
        <p:txBody>
          <a:bodyPr/>
          <a:lstStyle/>
          <a:p>
            <a:pPr marL="1370013" lvl="3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Organic molecules that help regulate body processes</a:t>
            </a:r>
          </a:p>
          <a:p>
            <a:pPr marL="1370013" lvl="3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Often work with enzymes</a:t>
            </a:r>
          </a:p>
          <a:p>
            <a:pPr marL="1370013" lvl="3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Most must be obtained from food</a:t>
            </a:r>
          </a:p>
          <a:p>
            <a:pPr marL="1370013" lvl="3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Vitamin deficiencies and overdose have serious consequences</a:t>
            </a:r>
          </a:p>
          <a:p>
            <a:pPr marL="1370013" lvl="3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There are 2 types of Vitamins:</a:t>
            </a:r>
          </a:p>
          <a:p>
            <a:pPr marL="1663700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Fat Soluble</a:t>
            </a:r>
          </a:p>
          <a:p>
            <a:pPr marL="1663700" lvl="4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Water Soluble</a:t>
            </a:r>
          </a:p>
          <a:p>
            <a:pPr marL="1663700" lvl="4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latin typeface="Calibri" pitchFamily="34" charset="0"/>
              </a:rPr>
              <a:t>			</a:t>
            </a:r>
          </a:p>
          <a:p>
            <a:pPr marL="1370013" lvl="3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sz="2400" dirty="0" smtClean="0"/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4580" name="Picture 4" descr="j02851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24625" y="1981200"/>
            <a:ext cx="2314575" cy="3505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8893175" cy="755650"/>
          </a:xfrm>
        </p:spPr>
        <p:txBody>
          <a:bodyPr/>
          <a:lstStyle/>
          <a:p>
            <a:pPr eaLnBrk="1" hangingPunct="1"/>
            <a:r>
              <a:rPr lang="en-US" altLang="en-US" smtClean="0"/>
              <a:t> Types of Vitamins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915988" y="1497013"/>
            <a:ext cx="1828800" cy="415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Vitamin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A (retinol)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D (calciferol)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E (tocopherol)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K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B</a:t>
            </a:r>
            <a:r>
              <a:rPr lang="en-US" altLang="en-US" sz="1400" b="1" baseline="-25000">
                <a:latin typeface="Arial" charset="0"/>
                <a:cs typeface="Times New Roman" pitchFamily="18" charset="0"/>
              </a:rPr>
              <a:t>1</a:t>
            </a:r>
            <a:r>
              <a:rPr lang="en-US" altLang="en-US" sz="1400" b="1">
                <a:latin typeface="Arial" charset="0"/>
                <a:cs typeface="Times New Roman" pitchFamily="18" charset="0"/>
              </a:rPr>
              <a:t> (thiamine)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B</a:t>
            </a:r>
            <a:r>
              <a:rPr lang="en-US" altLang="en-US" sz="1400" b="1" baseline="-2500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b="1">
                <a:latin typeface="Arial" charset="0"/>
                <a:cs typeface="Times New Roman" pitchFamily="18" charset="0"/>
              </a:rPr>
              <a:t> (riboflavin)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2741613" y="1497013"/>
            <a:ext cx="2741612" cy="415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 dirty="0">
                <a:latin typeface="Arial" charset="0"/>
                <a:cs typeface="Times New Roman" pitchFamily="18" charset="0"/>
              </a:rPr>
              <a:t>Sources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Yellow, orange, and dark green vegetables; dairy products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Fish oils, eggs; made by skin when exposed to sunlight; added to dairy products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Green leafy vegetables, seeds, vegetable oils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Green leafy vegetables; made by bacteria that live in human intestine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Whole grains, pork, legumes, milk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Dairy products, meats, vegetables, whole-grain cereal</a:t>
            </a:r>
            <a:br>
              <a:rPr lang="en-US" altLang="en-US" sz="1400" dirty="0">
                <a:latin typeface="Arial" charset="0"/>
                <a:cs typeface="Times New Roman" pitchFamily="18" charset="0"/>
              </a:rPr>
            </a:br>
            <a:endParaRPr lang="en-US" altLang="en-US" sz="14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5483225" y="1497013"/>
            <a:ext cx="2741613" cy="415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Function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Important for growth of skin cells; important for night vision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Promotes bone growth; increases calcium and phosphorus absorption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Antioxidant; prevents cellular damage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Needed for normal blood clotting</a:t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endParaRPr lang="en-US" altLang="en-US" sz="14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Normal metabolism of carbohydrates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Normal growth; part of electron transport chain; energy metabolism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915988" y="1790700"/>
            <a:ext cx="7315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915988" y="3613150"/>
            <a:ext cx="7315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915988" y="3090863"/>
            <a:ext cx="7315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915988" y="2341563"/>
            <a:ext cx="7315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915988" y="4362450"/>
            <a:ext cx="7315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915988" y="4899025"/>
            <a:ext cx="7315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12" name="Picture 12" descr="eg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838" y="2635250"/>
            <a:ext cx="8048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chee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5202238"/>
            <a:ext cx="6127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307975"/>
            <a:ext cx="7275513" cy="784225"/>
          </a:xfrm>
        </p:spPr>
        <p:txBody>
          <a:bodyPr/>
          <a:lstStyle/>
          <a:p>
            <a:pPr eaLnBrk="1" hangingPunct="1"/>
            <a:r>
              <a:rPr lang="en-US" altLang="en-US" smtClean="0"/>
              <a:t> Types of Vitamins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915988" y="1497013"/>
            <a:ext cx="1828800" cy="344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Vitamin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Niacin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B</a:t>
            </a:r>
            <a:r>
              <a:rPr lang="en-US" altLang="en-US" sz="1400" b="1" baseline="-25000">
                <a:latin typeface="Arial" charset="0"/>
                <a:cs typeface="Times New Roman" pitchFamily="18" charset="0"/>
              </a:rPr>
              <a:t>6</a:t>
            </a:r>
            <a:r>
              <a:rPr lang="en-US" altLang="en-US" sz="1400" b="1">
                <a:latin typeface="Arial" charset="0"/>
                <a:cs typeface="Times New Roman" pitchFamily="18" charset="0"/>
              </a:rPr>
              <a:t> (pyridoxine)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Pantothenic acid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Folic acid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B</a:t>
            </a:r>
            <a:r>
              <a:rPr lang="en-US" altLang="en-US" sz="1400" b="1" baseline="-25000">
                <a:latin typeface="Arial" charset="0"/>
                <a:cs typeface="Times New Roman" pitchFamily="18" charset="0"/>
              </a:rPr>
              <a:t>12</a:t>
            </a:r>
            <a:r>
              <a:rPr lang="en-US" altLang="en-US" sz="1400" b="1">
                <a:latin typeface="Arial" charset="0"/>
                <a:cs typeface="Times New Roman" pitchFamily="18" charset="0"/>
              </a:rPr>
              <a:t> (cyanocobalamin)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741613" y="1497013"/>
            <a:ext cx="2741612" cy="344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Sources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Liver, milk, whole grains, nuts, meats, legumes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Whole grains, meats, vegetables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Meats, dairy, whole grains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Legumes, nuts, green leafy vegetables, oranges, broccoli, peas, fortified bread and cereal</a:t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endParaRPr lang="en-US" altLang="en-US" sz="14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Meats, eggs, dairy products, enriched cereals</a:t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endParaRPr lang="en-US" altLang="en-US" sz="1400">
              <a:latin typeface="Arial" charset="0"/>
              <a:cs typeface="Times New Roman" pitchFamily="18" charset="0"/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5483225" y="1497013"/>
            <a:ext cx="2741613" cy="344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Function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Important in energy metabolism</a:t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endParaRPr lang="en-US" altLang="en-US" sz="14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Important for amino acid metabolism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Needed for energy metabolism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Coenzyme involved in nucleic acid metabolism; prevents neural-tube defects in developing fetuses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Coenzyme in nucleic acid metabolism; maturation of red blood cells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915988" y="1790700"/>
            <a:ext cx="7315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915988" y="3187700"/>
            <a:ext cx="7315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915988" y="2878138"/>
            <a:ext cx="7315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915988" y="2341563"/>
            <a:ext cx="7315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915988" y="4157663"/>
            <a:ext cx="7315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5" name="Picture 11" descr="broc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3236913"/>
            <a:ext cx="7858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566150" cy="927100"/>
          </a:xfrm>
        </p:spPr>
        <p:txBody>
          <a:bodyPr/>
          <a:lstStyle/>
          <a:p>
            <a:pPr eaLnBrk="1" hangingPunct="1"/>
            <a:r>
              <a:rPr lang="en-US" altLang="en-US" smtClean="0"/>
              <a:t>Types of Vitamins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915988" y="1497013"/>
            <a:ext cx="1828800" cy="2954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Vitamin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C (ascorbic acid) 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Biotin</a:t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r>
              <a:rPr lang="en-US" altLang="en-US" sz="1400" b="1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 b="1">
                <a:latin typeface="Arial" charset="0"/>
                <a:cs typeface="Times New Roman" pitchFamily="18" charset="0"/>
              </a:rPr>
            </a:br>
            <a:endParaRPr lang="en-US" altLang="en-US" sz="14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Choline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741613" y="1497013"/>
            <a:ext cx="2741612" cy="2954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Sources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Citrus fruits, tomatoes, red or green peppers, broccoli, cabbage, strawberries</a:t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r>
              <a:rPr lang="en-US" altLang="en-US" sz="1400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endParaRPr lang="en-US" altLang="en-US" sz="14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Legumes, vegetables, meat</a:t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r>
              <a:rPr lang="en-US" altLang="en-US" sz="1400">
                <a:latin typeface="Arial" charset="0"/>
                <a:cs typeface="Times New Roman" pitchFamily="18" charset="0"/>
              </a:rPr>
              <a:t/>
            </a:r>
            <a:br>
              <a:rPr lang="en-US" altLang="en-US" sz="1400">
                <a:latin typeface="Arial" charset="0"/>
                <a:cs typeface="Times New Roman" pitchFamily="18" charset="0"/>
              </a:rPr>
            </a:br>
            <a:endParaRPr lang="en-US" altLang="en-US" sz="14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Egg yolk, liver, grains, legumes 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483225" y="1497013"/>
            <a:ext cx="2741613" cy="2954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sz="1400" b="1">
                <a:latin typeface="Arial" charset="0"/>
                <a:cs typeface="Times New Roman" pitchFamily="18" charset="0"/>
              </a:rPr>
              <a:t>Function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Maintenance of cartilage and bone; antioxidant; improves iron absorption; important for healthy gums, tissue repair, and wound healing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Coenzyme in synthesis of fat; glycogen formation; amino acid metabolism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400">
                <a:latin typeface="Arial" charset="0"/>
                <a:cs typeface="Times New Roman" pitchFamily="18" charset="0"/>
              </a:rPr>
              <a:t>Required for phospholipids and neurotransmitters 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915988" y="1790700"/>
            <a:ext cx="7315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915988" y="3732213"/>
            <a:ext cx="7315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915988" y="2994025"/>
            <a:ext cx="7315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7" name="Picture 9" descr="legu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3887788"/>
            <a:ext cx="6302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o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2135188"/>
            <a:ext cx="10398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altLang="en-US" sz="5100" smtClean="0"/>
              <a:t>Minerals</a:t>
            </a:r>
            <a:endParaRPr lang="en-US" sz="5100" smtClean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2590800"/>
            <a:ext cx="5410200" cy="4114800"/>
          </a:xfrm>
        </p:spPr>
        <p:txBody>
          <a:bodyPr/>
          <a:lstStyle/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Inorganic nutrients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Needed in small amounts</a:t>
            </a:r>
          </a:p>
          <a:p>
            <a:pPr marL="1370013" lvl="3" indent="-381000" eaLnBrk="1" hangingPunct="1">
              <a:buFont typeface="Wingdings" pitchFamily="2" charset="2"/>
              <a:buAutoNum type="arabicPeriod"/>
            </a:pPr>
            <a:r>
              <a:rPr lang="en-US" altLang="en-US" sz="2400" smtClean="0"/>
              <a:t>By eating a variety of foods you can meet your daily requirements</a:t>
            </a:r>
          </a:p>
          <a:p>
            <a:pPr marL="571500" indent="-571500" eaLnBrk="1" hangingPunct="1"/>
            <a:endParaRPr lang="en-US" sz="2800" smtClean="0"/>
          </a:p>
        </p:txBody>
      </p:sp>
      <p:pic>
        <p:nvPicPr>
          <p:cNvPr id="28676" name="Picture 4" descr="j03168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37263" y="4032250"/>
            <a:ext cx="1331912" cy="1987550"/>
          </a:xfrm>
          <a:noFill/>
        </p:spPr>
      </p:pic>
      <p:pic>
        <p:nvPicPr>
          <p:cNvPr id="28677" name="Picture 5" descr="j02899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6138" y="1795463"/>
            <a:ext cx="3217862" cy="2128837"/>
          </a:xfrm>
          <a:noFill/>
        </p:spPr>
      </p:pic>
      <p:pic>
        <p:nvPicPr>
          <p:cNvPr id="6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io_ch38_4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1557338"/>
            <a:ext cx="73787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98475" y="125413"/>
            <a:ext cx="7861300" cy="1003300"/>
          </a:xfrm>
        </p:spPr>
        <p:txBody>
          <a:bodyPr/>
          <a:lstStyle/>
          <a:p>
            <a:pPr eaLnBrk="1" hangingPunct="1"/>
            <a:r>
              <a:rPr lang="en-US" altLang="en-US" smtClean="0"/>
              <a:t>Types of Minerals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5988" y="1611313"/>
            <a:ext cx="12065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Mineral</a:t>
            </a: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Calcium</a:t>
            </a:r>
            <a:br>
              <a:rPr lang="en-US" altLang="en-US" sz="1200" b="1">
                <a:latin typeface="Arial" charset="0"/>
                <a:cs typeface="Times New Roman" pitchFamily="18" charset="0"/>
              </a:rPr>
            </a:br>
            <a:endParaRPr lang="en-US" altLang="en-US" sz="12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Phosphorus</a:t>
            </a: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Potassium</a:t>
            </a:r>
            <a:br>
              <a:rPr lang="en-US" altLang="en-US" sz="1200" b="1">
                <a:latin typeface="Arial" charset="0"/>
                <a:cs typeface="Times New Roman" pitchFamily="18" charset="0"/>
              </a:rPr>
            </a:br>
            <a:endParaRPr lang="en-US" altLang="en-US" sz="12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Chlorine</a:t>
            </a: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Sodium</a:t>
            </a:r>
            <a:br>
              <a:rPr lang="en-US" altLang="en-US" sz="1200" b="1">
                <a:latin typeface="Arial" charset="0"/>
                <a:cs typeface="Times New Roman" pitchFamily="18" charset="0"/>
              </a:rPr>
            </a:br>
            <a:endParaRPr lang="en-US" altLang="en-US" sz="12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Magnesium</a:t>
            </a: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Iron</a:t>
            </a:r>
            <a:br>
              <a:rPr lang="en-US" altLang="en-US" sz="1200" b="1">
                <a:latin typeface="Arial" charset="0"/>
                <a:cs typeface="Times New Roman" pitchFamily="18" charset="0"/>
              </a:rPr>
            </a:br>
            <a:endParaRPr lang="en-US" altLang="en-US" sz="12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Fluorine</a:t>
            </a:r>
            <a:br>
              <a:rPr lang="en-US" altLang="en-US" sz="1200" b="1">
                <a:latin typeface="Arial" charset="0"/>
                <a:cs typeface="Times New Roman" pitchFamily="18" charset="0"/>
              </a:rPr>
            </a:br>
            <a:endParaRPr lang="en-US" altLang="en-US" sz="1200" b="1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Iodine</a:t>
            </a:r>
          </a:p>
          <a:p>
            <a:pPr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Zinc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19313" y="1611313"/>
            <a:ext cx="288766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algn="ctr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Sources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	Diary products; salmon; sardines;</a:t>
            </a:r>
            <a:br>
              <a:rPr lang="en-US" altLang="en-US" sz="1200">
                <a:latin typeface="Arial" charset="0"/>
                <a:cs typeface="Times New Roman" pitchFamily="18" charset="0"/>
              </a:rPr>
            </a:br>
            <a:r>
              <a:rPr lang="en-US" altLang="en-US" sz="1200">
                <a:latin typeface="Arial" charset="0"/>
                <a:cs typeface="Times New Roman" pitchFamily="18" charset="0"/>
              </a:rPr>
              <a:t>	kale; tofu; collard greens; legumes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Dairy products; meats; poultry; grains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		Meats; dairy products; many</a:t>
            </a:r>
            <a:br>
              <a:rPr lang="en-US" altLang="en-US" sz="1200">
                <a:latin typeface="Arial" charset="0"/>
                <a:cs typeface="Times New Roman" pitchFamily="18" charset="0"/>
              </a:rPr>
            </a:br>
            <a:r>
              <a:rPr lang="en-US" altLang="en-US" sz="1200">
                <a:latin typeface="Arial" charset="0"/>
                <a:cs typeface="Times New Roman" pitchFamily="18" charset="0"/>
              </a:rPr>
              <a:t>		fruits and vegetables; grains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Table salt; processed foods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Table salt; processed foods</a:t>
            </a:r>
            <a:br>
              <a:rPr lang="en-US" altLang="en-US" sz="1200">
                <a:latin typeface="Arial" charset="0"/>
                <a:cs typeface="Times New Roman" pitchFamily="18" charset="0"/>
              </a:rPr>
            </a:br>
            <a:endParaRPr lang="en-US" altLang="en-US" sz="1200">
              <a:latin typeface="Arial" charset="0"/>
              <a:cs typeface="Times New Roman" pitchFamily="18" charset="0"/>
            </a:endParaRP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Whole grains; green leafy vegetables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Meats; eggs; legumes; whole grains; green leafy vegetables; dried fruit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Fluoridated drinking water; tea; seafood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Seafood; dairy products; iodized salt</a:t>
            </a:r>
          </a:p>
          <a:p>
            <a:pPr marL="171450">
              <a:spcBef>
                <a:spcPct val="50000"/>
              </a:spcBef>
              <a:tabLst>
                <a:tab pos="290513" algn="l"/>
                <a:tab pos="463550" algn="l"/>
              </a:tabLst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		    Meats; seafood; grains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05388" y="1611313"/>
            <a:ext cx="321786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latin typeface="Arial" charset="0"/>
                <a:cs typeface="Times New Roman" pitchFamily="18" charset="0"/>
              </a:rPr>
              <a:t>Function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Bone and tooth formation; blood clotting; nerve and muscle function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Bone and tooth formation; acid-base balance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Acid-base balance; body water balance; nerve function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Acid-base balance; formation of gastric juice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Acid-base balance; body water balance; nerve function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Activation of enzymes in protein synthesis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Component of hemoglobin and of electron carriers used in energy metabolism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Maintenance of tooth structure; maintenance of bone structure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Component of thyroid hormones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  <a:cs typeface="Times New Roman" pitchFamily="18" charset="0"/>
              </a:rPr>
              <a:t>Component of certain digestive enzymes</a:t>
            </a:r>
          </a:p>
        </p:txBody>
      </p:sp>
      <p:pic>
        <p:nvPicPr>
          <p:cNvPr id="7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990600" y="3352800"/>
            <a:ext cx="7239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io_ch38_47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538" y="990600"/>
            <a:ext cx="57499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510540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Fats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7800" y="52578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Sugars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960938" y="1155700"/>
            <a:ext cx="31988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b="1">
                <a:latin typeface="Arial" charset="0"/>
              </a:rPr>
              <a:t>Fats, Oils, and Sweets (use sparingly)</a:t>
            </a:r>
          </a:p>
          <a:p>
            <a:r>
              <a:rPr lang="en-US" altLang="en-US" sz="1100">
                <a:latin typeface="Arial" charset="0"/>
              </a:rPr>
              <a:t>Soft drinks, candy, ice cream, mayonnaise, and other foods in this group have relatively few valuable nutrients.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3738" y="1981200"/>
            <a:ext cx="7739062" cy="987425"/>
            <a:chOff x="437" y="1248"/>
            <a:chExt cx="4875" cy="622"/>
          </a:xfrm>
        </p:grpSpPr>
        <p:sp>
          <p:nvSpPr>
            <p:cNvPr id="30733" name="Text Box 7"/>
            <p:cNvSpPr txBox="1">
              <a:spLocks noChangeArrowheads="1"/>
            </p:cNvSpPr>
            <p:nvPr/>
          </p:nvSpPr>
          <p:spPr bwMode="auto">
            <a:xfrm>
              <a:off x="437" y="1248"/>
              <a:ext cx="1726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100" b="1">
                  <a:latin typeface="Arial" charset="0"/>
                </a:rPr>
                <a:t>Milk, Yogurt, and Cheese Group</a:t>
              </a:r>
            </a:p>
            <a:p>
              <a:r>
                <a:rPr lang="en-US" altLang="en-US" sz="1100" b="1">
                  <a:latin typeface="Arial" charset="0"/>
                </a:rPr>
                <a:t>(2-3 Servings)</a:t>
              </a:r>
            </a:p>
            <a:p>
              <a:r>
                <a:rPr lang="en-US" altLang="en-US" sz="1100">
                  <a:latin typeface="Arial" charset="0"/>
                </a:rPr>
                <a:t>Milk and other dairy products are rich in proteins, carbohydrates, vitamins, and minerals.</a:t>
              </a:r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>
              <a:off x="3505" y="1282"/>
              <a:ext cx="1807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100" b="1">
                  <a:latin typeface="Arial" charset="0"/>
                </a:rPr>
                <a:t>Meat, Poultry, Fish, Dry Beans, Eggs, and Nut Group</a:t>
              </a:r>
            </a:p>
            <a:p>
              <a:r>
                <a:rPr lang="en-US" altLang="en-US" sz="1100" b="1">
                  <a:latin typeface="Arial" charset="0"/>
                </a:rPr>
                <a:t>(2-3 servings)</a:t>
              </a:r>
            </a:p>
            <a:p>
              <a:r>
                <a:rPr lang="en-US" altLang="en-US" sz="1100">
                  <a:latin typeface="Arial" charset="0"/>
                </a:rPr>
                <a:t>These foods are high in protein. </a:t>
              </a:r>
              <a:br>
                <a:rPr lang="en-US" altLang="en-US" sz="1100">
                  <a:latin typeface="Arial" charset="0"/>
                </a:rPr>
              </a:br>
              <a:r>
                <a:rPr lang="en-US" altLang="en-US" sz="1100">
                  <a:latin typeface="Arial" charset="0"/>
                </a:rPr>
                <a:t>They also supply vitamins and minerals.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93738" y="2971800"/>
            <a:ext cx="7824787" cy="1085850"/>
            <a:chOff x="437" y="1872"/>
            <a:chExt cx="4929" cy="684"/>
          </a:xfrm>
        </p:grpSpPr>
        <p:sp>
          <p:nvSpPr>
            <p:cNvPr id="30731" name="Text Box 10"/>
            <p:cNvSpPr txBox="1">
              <a:spLocks noChangeArrowheads="1"/>
            </p:cNvSpPr>
            <p:nvPr/>
          </p:nvSpPr>
          <p:spPr bwMode="auto">
            <a:xfrm>
              <a:off x="437" y="1872"/>
              <a:ext cx="131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100" b="1">
                  <a:latin typeface="Arial" charset="0"/>
                </a:rPr>
                <a:t>Vegetable Group</a:t>
              </a:r>
            </a:p>
            <a:p>
              <a:r>
                <a:rPr lang="en-US" altLang="en-US" sz="1100" b="1">
                  <a:latin typeface="Arial" charset="0"/>
                </a:rPr>
                <a:t>(3-5 servings)</a:t>
              </a:r>
            </a:p>
            <a:p>
              <a:r>
                <a:rPr lang="en-US" altLang="en-US" sz="1100">
                  <a:latin typeface="Arial" charset="0"/>
                </a:rPr>
                <a:t>Vegetables are a low-fat source of carbohydrates,</a:t>
              </a:r>
              <a:br>
                <a:rPr lang="en-US" altLang="en-US" sz="1100">
                  <a:latin typeface="Arial" charset="0"/>
                </a:rPr>
              </a:br>
              <a:r>
                <a:rPr lang="en-US" altLang="en-US" sz="1100">
                  <a:latin typeface="Arial" charset="0"/>
                </a:rPr>
                <a:t>fiber, vitamins, and minerals.</a:t>
              </a:r>
            </a:p>
          </p:txBody>
        </p:sp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3878" y="1968"/>
              <a:ext cx="14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100" b="1">
                  <a:latin typeface="Arial" charset="0"/>
                </a:rPr>
                <a:t>Fruit Group</a:t>
              </a:r>
            </a:p>
            <a:p>
              <a:r>
                <a:rPr lang="en-US" altLang="en-US" sz="1100" b="1">
                  <a:latin typeface="Arial" charset="0"/>
                </a:rPr>
                <a:t>(2-4 servings)</a:t>
              </a:r>
            </a:p>
            <a:p>
              <a:r>
                <a:rPr lang="en-US" altLang="en-US" sz="1100">
                  <a:latin typeface="Arial" charset="0"/>
                </a:rPr>
                <a:t>Fruits are good sources of carbohydrates, fiber, vitamins</a:t>
              </a:r>
              <a:br>
                <a:rPr lang="en-US" altLang="en-US" sz="1100">
                  <a:latin typeface="Arial" charset="0"/>
                </a:rPr>
              </a:br>
              <a:r>
                <a:rPr lang="en-US" altLang="en-US" sz="1100">
                  <a:latin typeface="Arial" charset="0"/>
                </a:rPr>
                <a:t>and water.</a:t>
              </a:r>
            </a:p>
          </p:txBody>
        </p:sp>
      </p:grp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7027863" y="4076700"/>
            <a:ext cx="19367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b="1">
                <a:latin typeface="Arial" charset="0"/>
              </a:rPr>
              <a:t>Bread, Cereal, Rice</a:t>
            </a:r>
            <a:br>
              <a:rPr lang="en-US" altLang="en-US" sz="1100" b="1">
                <a:latin typeface="Arial" charset="0"/>
              </a:rPr>
            </a:br>
            <a:r>
              <a:rPr lang="en-US" altLang="en-US" sz="1100" b="1">
                <a:latin typeface="Arial" charset="0"/>
              </a:rPr>
              <a:t>and Pasta Group</a:t>
            </a:r>
          </a:p>
          <a:p>
            <a:r>
              <a:rPr lang="en-US" altLang="en-US" sz="1100" b="1">
                <a:latin typeface="Arial" charset="0"/>
              </a:rPr>
              <a:t>(6-11 servings)</a:t>
            </a:r>
          </a:p>
          <a:p>
            <a:r>
              <a:rPr lang="en-US" altLang="en-US" sz="1100">
                <a:latin typeface="Arial" charset="0"/>
              </a:rPr>
              <a:t>The foods at the base of the pyramid are rich in complex carbohydrates and also provide proteins, fiber, vitamins, and some minerals.</a:t>
            </a:r>
          </a:p>
        </p:txBody>
      </p:sp>
      <p:sp>
        <p:nvSpPr>
          <p:cNvPr id="30729" name="Rectangle 13"/>
          <p:cNvSpPr>
            <a:spLocks noGrp="1" noChangeArrowheads="1"/>
          </p:cNvSpPr>
          <p:nvPr>
            <p:ph type="title"/>
          </p:nvPr>
        </p:nvSpPr>
        <p:spPr>
          <a:xfrm>
            <a:off x="1371600" y="593725"/>
            <a:ext cx="5967413" cy="396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Food Guide Pyramid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</a:rPr>
              <a:t>Section 38-1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 descr="http://www.crossfitintrepid.com/wordpress/wp-content/uploads/2009/08/New-Food-Pyrami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1722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labels Activity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685800" y="3276600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Work on </a:t>
            </a:r>
            <a:r>
              <a:rPr lang="en-US" sz="2800" dirty="0" smtClean="0">
                <a:latin typeface="Calibri" pitchFamily="34" charset="0"/>
              </a:rPr>
              <a:t>numbers 14 </a:t>
            </a:r>
            <a:r>
              <a:rPr lang="en-US" sz="2800" dirty="0">
                <a:latin typeface="Calibri" pitchFamily="34" charset="0"/>
              </a:rPr>
              <a:t>and 15 on second page until the whole class is done with the first part of the worksheet. Then we will discuss numbers 10-13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D070B"/>
                </a:solidFill>
              </a:rPr>
              <a:t/>
            </a:r>
            <a:br>
              <a:rPr lang="en-US" smtClean="0">
                <a:solidFill>
                  <a:srgbClr val="FD070B"/>
                </a:solidFill>
              </a:rPr>
            </a:br>
            <a:endParaRPr lang="en-US" smtClean="0">
              <a:solidFill>
                <a:srgbClr val="FD070B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09600" y="609600"/>
            <a:ext cx="8261350" cy="173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Nutrition:  </a:t>
            </a:r>
          </a:p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Britannic Bold" pitchFamily="34" charset="0"/>
              </a:rPr>
              <a:t>Where do we get our nutrients?</a:t>
            </a:r>
          </a:p>
          <a:p>
            <a:pPr algn="ctr">
              <a:defRPr/>
            </a:pPr>
            <a:r>
              <a:rPr lang="en-US" sz="3600" i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Macromolecules, Vitamins and Minerals</a:t>
            </a:r>
            <a:endParaRPr lang="en-US" sz="3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124" name="Picture 6" descr="http://i.telegraph.co.uk/telegraph/multimedia/archive/01121/mcdo_11210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64722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Total fats</a:t>
            </a:r>
            <a:br>
              <a:rPr lang="en-US" smtClean="0"/>
            </a:br>
            <a:endParaRPr lang="en-US" smtClean="0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5257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DORITO’s 8 </a:t>
            </a:r>
            <a:r>
              <a:rPr lang="en-US" dirty="0" smtClean="0">
                <a:latin typeface="Calibri" pitchFamily="34" charset="0"/>
              </a:rPr>
              <a:t>grams</a:t>
            </a:r>
          </a:p>
          <a:p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Klondike 1.5 grams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Trail </a:t>
            </a:r>
            <a:r>
              <a:rPr lang="en-US" dirty="0">
                <a:latin typeface="Calibri" pitchFamily="34" charset="0"/>
              </a:rPr>
              <a:t>mix 4 grams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Sour </a:t>
            </a:r>
            <a:r>
              <a:rPr lang="en-US" dirty="0">
                <a:latin typeface="Calibri" pitchFamily="34" charset="0"/>
              </a:rPr>
              <a:t>patch 0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illy_Ryan_High_School_Raider_Mascot.jpg"/>
          <p:cNvPicPr>
            <a:picLocks noChangeAspect="1"/>
          </p:cNvPicPr>
          <p:nvPr/>
        </p:nvPicPr>
        <p:blipFill>
          <a:blip r:embed="rId3" cstate="print">
            <a:lum bright="64000" contrast="-48000"/>
          </a:blip>
          <a:srcRect/>
          <a:stretch>
            <a:fillRect/>
          </a:stretch>
        </p:blipFill>
        <p:spPr bwMode="auto">
          <a:xfrm>
            <a:off x="3276600" y="2133600"/>
            <a:ext cx="2540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1828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tabLst>
                <a:tab pos="344488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dist="38100" dir="2700000" algn="tl">
                    <a:schemeClr val="bg1"/>
                  </a:outerShdw>
                </a:effectLst>
                <a:latin typeface="Calibri" pitchFamily="34" charset="0"/>
              </a:rPr>
              <a:t>DUE TODAY</a:t>
            </a:r>
            <a:r>
              <a:rPr lang="en-US" sz="2400" b="1" dirty="0">
                <a:solidFill>
                  <a:schemeClr val="bg1"/>
                </a:solidFill>
                <a:effectLst>
                  <a:outerShdw dist="38100" dir="2700000" algn="tl">
                    <a:schemeClr val="bg1"/>
                  </a:outerShdw>
                </a:effectLst>
                <a:latin typeface="Calibri" pitchFamily="34" charset="0"/>
              </a:rPr>
              <a:t>:</a:t>
            </a:r>
          </a:p>
          <a:p>
            <a:pPr marL="173038" indent="-173038">
              <a:buFont typeface="Arial" pitchFamily="34" charset="0"/>
              <a:buChar char="•"/>
              <a:tabLst>
                <a:tab pos="344488" algn="l"/>
              </a:tabLst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Bimolecules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Notes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(KEEP)</a:t>
            </a:r>
          </a:p>
          <a:p>
            <a:pPr marL="173038" indent="-173038">
              <a:buFont typeface="Arial" pitchFamily="34" charset="0"/>
              <a:buChar char="•"/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3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buFontTx/>
              <a:buChar char="•"/>
              <a:tabLst>
                <a:tab pos="344488" algn="l"/>
              </a:tabLst>
              <a:defRPr/>
            </a:pPr>
            <a:endParaRPr lang="en-US" sz="23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buFontTx/>
              <a:buChar char="•"/>
              <a:tabLst>
                <a:tab pos="344488" algn="l"/>
              </a:tabLst>
              <a:defRPr/>
            </a:pPr>
            <a:endParaRPr lang="en-US" sz="23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buFontTx/>
              <a:buChar char="•"/>
              <a:tabLst>
                <a:tab pos="344488" algn="l"/>
              </a:tabLst>
              <a:defRPr/>
            </a:pPr>
            <a:endParaRPr lang="en-US" sz="23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buFontTx/>
              <a:buChar char="•"/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610600" cy="19050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tabLst>
                <a:tab pos="344488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dist="38100" dir="2700000" algn="tl">
                    <a:schemeClr val="bg1"/>
                  </a:outerShdw>
                </a:effectLst>
                <a:latin typeface="Calibri" pitchFamily="34" charset="0"/>
              </a:rPr>
              <a:t>DUE NEXT CLASS</a:t>
            </a:r>
            <a:r>
              <a:rPr lang="en-US" sz="2400" dirty="0" smtClean="0">
                <a:solidFill>
                  <a:schemeClr val="bg1"/>
                </a:solidFill>
                <a:effectLst>
                  <a:outerShdw dist="38100" dir="2700000" algn="tl">
                    <a:schemeClr val="bg1"/>
                  </a:outerShdw>
                </a:effectLst>
                <a:latin typeface="Calibri" pitchFamily="34" charset="0"/>
              </a:rPr>
              <a:t>:</a:t>
            </a:r>
          </a:p>
          <a:p>
            <a:pPr marL="173038" indent="-173038">
              <a:buFont typeface="Arial" pitchFamily="34" charset="0"/>
              <a:buChar char="•"/>
              <a:tabLst>
                <a:tab pos="344488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SAFETY CONTRACT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&amp; Syllabus contract</a:t>
            </a:r>
          </a:p>
          <a:p>
            <a:pPr marL="173038" indent="-173038">
              <a:buFont typeface="Arial" pitchFamily="34" charset="0"/>
              <a:buChar char="•"/>
              <a:tabLst>
                <a:tab pos="344488" algn="l"/>
              </a:tabLst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</a:rPr>
              <a:t>Binder/spiral/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KLEENEX</a:t>
            </a: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effectLst>
                <a:outerShdw dist="38100" dir="2700000" algn="tl">
                  <a:schemeClr val="bg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effectLst>
                <a:outerShdw dist="38100" dir="2700000" algn="tl">
                  <a:schemeClr val="bg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effectLst>
                <a:outerShdw dist="38100" dir="2700000" algn="tl">
                  <a:schemeClr val="bg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effectLst>
                <a:outerShdw dist="38100" dir="2700000" algn="tl">
                  <a:schemeClr val="bg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effectLst>
                <a:outerShdw dist="38100" dir="2700000" algn="tl">
                  <a:schemeClr val="bg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effectLst>
                <a:outerShdw dist="38100" dir="2700000" algn="tl">
                  <a:schemeClr val="bg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400" dirty="0">
              <a:solidFill>
                <a:schemeClr val="bg1"/>
              </a:solidFill>
              <a:effectLst>
                <a:outerShdw dist="38100" dir="2700000" algn="tl">
                  <a:schemeClr val="bg1"/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-173038">
              <a:tabLst>
                <a:tab pos="344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-228600" y="2667000"/>
            <a:ext cx="9067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3399"/>
                </a:solidFill>
                <a:latin typeface="Calibri" pitchFamily="34" charset="0"/>
              </a:rPr>
              <a:t>“Every act of creation is first an act of destruction.”</a:t>
            </a:r>
            <a:br>
              <a:rPr lang="en-US" sz="32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rgbClr val="003399"/>
                </a:solidFill>
                <a:latin typeface="Calibri" pitchFamily="34" charset="0"/>
              </a:rPr>
              <a:t>Pablo Picasso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Our body needs essential nutrients for growth, health and overall well being.  We cannot be sedentary and deny our body these essentials and be healthy.</a:t>
            </a:r>
          </a:p>
          <a:p>
            <a:pPr eaLnBrk="1" hangingPunct="1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You need to be aware of the vital nutrients, vitamins and minerals available in everyday foods.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 marL="609600" indent="-609600" eaLnBrk="1" hangingPunct="1">
              <a:buFont typeface="Times" pitchFamily="18" charset="0"/>
              <a:buNone/>
            </a:pPr>
            <a:endParaRPr lang="en-US" sz="3200" dirty="0" smtClean="0"/>
          </a:p>
          <a:p>
            <a:pPr marL="609600" indent="-609600" eaLnBrk="1" hangingPunct="1">
              <a:buFont typeface="Times" pitchFamily="18" charset="0"/>
              <a:buNone/>
            </a:pPr>
            <a:r>
              <a:rPr lang="en-US" sz="3200" dirty="0" smtClean="0">
                <a:latin typeface="Calibri" pitchFamily="34" charset="0"/>
              </a:rPr>
              <a:t>What are the four main types of macromolecules?</a:t>
            </a:r>
          </a:p>
          <a:p>
            <a:pPr marL="609600" indent="-609600" eaLnBrk="1" hangingPunct="1">
              <a:buFont typeface="Times" pitchFamily="18" charset="0"/>
              <a:buAutoNum type="arabicPeriod"/>
            </a:pPr>
            <a:r>
              <a:rPr lang="en-US" sz="3200" dirty="0" smtClean="0">
                <a:latin typeface="Calibri" pitchFamily="34" charset="0"/>
              </a:rPr>
              <a:t>Carbohydrates</a:t>
            </a:r>
          </a:p>
          <a:p>
            <a:pPr marL="609600" indent="-609600" eaLnBrk="1" hangingPunct="1">
              <a:buFont typeface="Times" pitchFamily="18" charset="0"/>
              <a:buAutoNum type="arabicPeriod"/>
            </a:pPr>
            <a:r>
              <a:rPr lang="en-US" sz="3200" dirty="0" smtClean="0">
                <a:latin typeface="Calibri" pitchFamily="34" charset="0"/>
              </a:rPr>
              <a:t>Lipids</a:t>
            </a:r>
          </a:p>
          <a:p>
            <a:pPr marL="609600" indent="-609600" eaLnBrk="1" hangingPunct="1">
              <a:buFont typeface="Times" pitchFamily="18" charset="0"/>
              <a:buAutoNum type="arabicPeriod"/>
            </a:pPr>
            <a:r>
              <a:rPr lang="en-US" sz="3200" dirty="0" smtClean="0">
                <a:latin typeface="Calibri" pitchFamily="34" charset="0"/>
              </a:rPr>
              <a:t>Proteins</a:t>
            </a:r>
          </a:p>
          <a:p>
            <a:pPr marL="609600" indent="-609600" eaLnBrk="1" hangingPunct="1">
              <a:buFont typeface="Times" pitchFamily="18" charset="0"/>
              <a:buAutoNum type="arabicPeriod"/>
            </a:pPr>
            <a:r>
              <a:rPr lang="en-US" sz="3200" dirty="0" smtClean="0">
                <a:latin typeface="Calibri" pitchFamily="34" charset="0"/>
              </a:rPr>
              <a:t>Nucleic Acids</a:t>
            </a:r>
          </a:p>
          <a:p>
            <a:pPr marL="609600" indent="-609600" eaLnBrk="1" hangingPunct="1">
              <a:buFont typeface="Times" pitchFamily="18" charset="0"/>
              <a:buNone/>
            </a:pPr>
            <a:endParaRPr lang="en-US" dirty="0" smtClean="0"/>
          </a:p>
          <a:p>
            <a:pPr marL="609600" indent="-609600" eaLnBrk="1" hangingPunct="1">
              <a:buFont typeface="Times" pitchFamily="18" charset="0"/>
              <a:buChar char="n"/>
            </a:pPr>
            <a:endParaRPr lang="en-US" dirty="0" smtClean="0"/>
          </a:p>
          <a:p>
            <a:pPr marL="609600" indent="-609600" eaLnBrk="1" hangingPunct="1">
              <a:buFont typeface="Times" pitchFamily="18" charset="0"/>
              <a:buAutoNum type="arabicPeriod" startAt="3"/>
            </a:pPr>
            <a:endParaRPr lang="en-US" dirty="0" smtClean="0"/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96913" y="4411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879600" y="4411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975100" y="1054100"/>
            <a:ext cx="1231900" cy="6731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1500" b="1">
              <a:latin typeface="Arial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572000" y="1739900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43388" y="1812925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include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68825" y="2043113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84288" y="2192338"/>
            <a:ext cx="660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298575" y="2192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27075" y="24463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3165475" y="24463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736975" y="2192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854950" y="2192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7283450" y="24463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4537075" y="24463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08575" y="2192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918200" y="24463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489700" y="2192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955675" y="32115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include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298575" y="3444875"/>
            <a:ext cx="0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03263" y="3627438"/>
            <a:ext cx="1189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31763" y="3892550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131763" y="51006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03263" y="3627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22263" y="4622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such as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703263" y="4856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1314450" y="3892550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885950" y="3627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504950" y="4622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such as</a:t>
            </a: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1314450" y="51006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885950" y="4856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3194050" y="3211513"/>
            <a:ext cx="1085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are made of</a:t>
            </a:r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2571750" y="4832350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3752850" y="4832350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3143250" y="3633788"/>
            <a:ext cx="0" cy="118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4324350" y="3633788"/>
            <a:ext cx="0" cy="118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4537075" y="3892550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5108575" y="3451225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6146800" y="32115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include</a:t>
            </a: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6688138" y="3892550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7259638" y="3627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7869238" y="3892550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8440738" y="3627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Rectangle 44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6272213" cy="396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smtClean="0"/>
              <a:t>Macromolecules Concept Map</a:t>
            </a:r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1298575" y="304006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7512050" y="32115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include</a:t>
            </a:r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7854950" y="3444875"/>
            <a:ext cx="0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7259638" y="3627438"/>
            <a:ext cx="1189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7854950" y="304006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4375150" y="3211513"/>
            <a:ext cx="1508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are made using</a:t>
            </a:r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3736975" y="3451225"/>
            <a:ext cx="0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3143250" y="3633788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>
            <a:off x="3736975" y="304006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5108575" y="304006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5327650" y="51006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5899150" y="4856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508750" y="5100638"/>
            <a:ext cx="1143000" cy="593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altLang="en-US" sz="1200">
              <a:latin typeface="Arial" charset="0"/>
            </a:endParaRPr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7080250" y="48561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5892800" y="4856163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6489700" y="304006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6489700" y="3444875"/>
            <a:ext cx="0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</a:rPr>
              <a:t>Section 38-1</a:t>
            </a: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3970338" y="1065213"/>
            <a:ext cx="1231900" cy="6731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en-US" sz="1500" b="1">
                <a:latin typeface="Arial" charset="0"/>
              </a:rPr>
              <a:t>Nutrients</a:t>
            </a:r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1293813" y="2203450"/>
            <a:ext cx="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3732213" y="2203450"/>
            <a:ext cx="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7850188" y="2203450"/>
            <a:ext cx="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5103813" y="2203450"/>
            <a:ext cx="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722313" y="2457450"/>
            <a:ext cx="7699375" cy="593725"/>
            <a:chOff x="455" y="1548"/>
            <a:chExt cx="4850" cy="374"/>
          </a:xfrm>
        </p:grpSpPr>
        <p:sp>
          <p:nvSpPr>
            <p:cNvPr id="10324" name="Oval 69"/>
            <p:cNvSpPr>
              <a:spLocks noChangeArrowheads="1"/>
            </p:cNvSpPr>
            <p:nvPr/>
          </p:nvSpPr>
          <p:spPr bwMode="auto">
            <a:xfrm>
              <a:off x="455" y="1548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en-US" sz="1200" dirty="0">
                  <a:latin typeface="Arial" charset="0"/>
                </a:rPr>
                <a:t>Carbohydrates</a:t>
              </a:r>
            </a:p>
          </p:txBody>
        </p:sp>
        <p:sp>
          <p:nvSpPr>
            <p:cNvPr id="10325" name="Oval 70"/>
            <p:cNvSpPr>
              <a:spLocks noChangeArrowheads="1"/>
            </p:cNvSpPr>
            <p:nvPr/>
          </p:nvSpPr>
          <p:spPr bwMode="auto">
            <a:xfrm>
              <a:off x="1991" y="1548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Fats</a:t>
              </a:r>
            </a:p>
          </p:txBody>
        </p:sp>
        <p:sp>
          <p:nvSpPr>
            <p:cNvPr id="10326" name="Oval 71"/>
            <p:cNvSpPr>
              <a:spLocks noChangeArrowheads="1"/>
            </p:cNvSpPr>
            <p:nvPr/>
          </p:nvSpPr>
          <p:spPr bwMode="auto">
            <a:xfrm>
              <a:off x="4585" y="1548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Minerals</a:t>
              </a:r>
            </a:p>
          </p:txBody>
        </p:sp>
        <p:sp>
          <p:nvSpPr>
            <p:cNvPr id="10327" name="Oval 72"/>
            <p:cNvSpPr>
              <a:spLocks noChangeArrowheads="1"/>
            </p:cNvSpPr>
            <p:nvPr/>
          </p:nvSpPr>
          <p:spPr bwMode="auto">
            <a:xfrm>
              <a:off x="2855" y="1548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Proteins</a:t>
              </a:r>
            </a:p>
          </p:txBody>
        </p:sp>
        <p:sp>
          <p:nvSpPr>
            <p:cNvPr id="10328" name="Oval 73"/>
            <p:cNvSpPr>
              <a:spLocks noChangeArrowheads="1"/>
            </p:cNvSpPr>
            <p:nvPr/>
          </p:nvSpPr>
          <p:spPr bwMode="auto">
            <a:xfrm>
              <a:off x="3725" y="1548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Vitamins</a:t>
              </a:r>
            </a:p>
          </p:txBody>
        </p:sp>
      </p:grpSp>
      <p:sp>
        <p:nvSpPr>
          <p:cNvPr id="10309" name="Line 74"/>
          <p:cNvSpPr>
            <a:spLocks noChangeShapeType="1"/>
          </p:cNvSpPr>
          <p:nvPr/>
        </p:nvSpPr>
        <p:spPr bwMode="auto">
          <a:xfrm>
            <a:off x="6484938" y="2203450"/>
            <a:ext cx="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27000" y="3903663"/>
            <a:ext cx="8880475" cy="1533525"/>
            <a:chOff x="80" y="2459"/>
            <a:chExt cx="5594" cy="966"/>
          </a:xfrm>
        </p:grpSpPr>
        <p:sp>
          <p:nvSpPr>
            <p:cNvPr id="10317" name="Oval 76"/>
            <p:cNvSpPr>
              <a:spLocks noChangeArrowheads="1"/>
            </p:cNvSpPr>
            <p:nvPr/>
          </p:nvSpPr>
          <p:spPr bwMode="auto">
            <a:xfrm>
              <a:off x="80" y="2459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Simple</a:t>
              </a:r>
            </a:p>
          </p:txBody>
        </p:sp>
        <p:sp>
          <p:nvSpPr>
            <p:cNvPr id="10318" name="Oval 77"/>
            <p:cNvSpPr>
              <a:spLocks noChangeArrowheads="1"/>
            </p:cNvSpPr>
            <p:nvPr/>
          </p:nvSpPr>
          <p:spPr bwMode="auto">
            <a:xfrm>
              <a:off x="825" y="2459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Complex</a:t>
              </a:r>
            </a:p>
          </p:txBody>
        </p:sp>
        <p:sp>
          <p:nvSpPr>
            <p:cNvPr id="10319" name="Oval 78"/>
            <p:cNvSpPr>
              <a:spLocks noChangeArrowheads="1"/>
            </p:cNvSpPr>
            <p:nvPr/>
          </p:nvSpPr>
          <p:spPr bwMode="auto">
            <a:xfrm>
              <a:off x="2855" y="2459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Amino acids</a:t>
              </a:r>
            </a:p>
          </p:txBody>
        </p:sp>
        <p:sp>
          <p:nvSpPr>
            <p:cNvPr id="10320" name="Oval 79"/>
            <p:cNvSpPr>
              <a:spLocks noChangeArrowheads="1"/>
            </p:cNvSpPr>
            <p:nvPr/>
          </p:nvSpPr>
          <p:spPr bwMode="auto">
            <a:xfrm>
              <a:off x="4210" y="2459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Calcium</a:t>
              </a:r>
            </a:p>
          </p:txBody>
        </p:sp>
        <p:sp>
          <p:nvSpPr>
            <p:cNvPr id="10321" name="Oval 80"/>
            <p:cNvSpPr>
              <a:spLocks noChangeArrowheads="1"/>
            </p:cNvSpPr>
            <p:nvPr/>
          </p:nvSpPr>
          <p:spPr bwMode="auto">
            <a:xfrm>
              <a:off x="4954" y="2459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Iron</a:t>
              </a:r>
            </a:p>
          </p:txBody>
        </p:sp>
        <p:sp>
          <p:nvSpPr>
            <p:cNvPr id="10322" name="Oval 81"/>
            <p:cNvSpPr>
              <a:spLocks noChangeArrowheads="1"/>
            </p:cNvSpPr>
            <p:nvPr/>
          </p:nvSpPr>
          <p:spPr bwMode="auto">
            <a:xfrm>
              <a:off x="1617" y="3051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Fatty Acids</a:t>
              </a:r>
            </a:p>
          </p:txBody>
        </p:sp>
        <p:sp>
          <p:nvSpPr>
            <p:cNvPr id="10323" name="Oval 82"/>
            <p:cNvSpPr>
              <a:spLocks noChangeArrowheads="1"/>
            </p:cNvSpPr>
            <p:nvPr/>
          </p:nvSpPr>
          <p:spPr bwMode="auto">
            <a:xfrm>
              <a:off x="2361" y="3051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Glycerol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27000" y="5111750"/>
            <a:ext cx="7519988" cy="593725"/>
            <a:chOff x="80" y="3220"/>
            <a:chExt cx="4737" cy="374"/>
          </a:xfrm>
        </p:grpSpPr>
        <p:sp>
          <p:nvSpPr>
            <p:cNvPr id="10313" name="Oval 84"/>
            <p:cNvSpPr>
              <a:spLocks noChangeArrowheads="1"/>
            </p:cNvSpPr>
            <p:nvPr/>
          </p:nvSpPr>
          <p:spPr bwMode="auto">
            <a:xfrm>
              <a:off x="80" y="3220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Sugars</a:t>
              </a:r>
            </a:p>
          </p:txBody>
        </p:sp>
        <p:sp>
          <p:nvSpPr>
            <p:cNvPr id="10314" name="Oval 85"/>
            <p:cNvSpPr>
              <a:spLocks noChangeArrowheads="1"/>
            </p:cNvSpPr>
            <p:nvPr/>
          </p:nvSpPr>
          <p:spPr bwMode="auto">
            <a:xfrm>
              <a:off x="825" y="3220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Starches</a:t>
              </a:r>
            </a:p>
          </p:txBody>
        </p:sp>
        <p:sp>
          <p:nvSpPr>
            <p:cNvPr id="10315" name="Oval 86"/>
            <p:cNvSpPr>
              <a:spLocks noChangeArrowheads="1"/>
            </p:cNvSpPr>
            <p:nvPr/>
          </p:nvSpPr>
          <p:spPr bwMode="auto">
            <a:xfrm>
              <a:off x="3353" y="3220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Fat-soluble</a:t>
              </a:r>
            </a:p>
          </p:txBody>
        </p:sp>
        <p:sp>
          <p:nvSpPr>
            <p:cNvPr id="10316" name="Oval 87"/>
            <p:cNvSpPr>
              <a:spLocks noChangeArrowheads="1"/>
            </p:cNvSpPr>
            <p:nvPr/>
          </p:nvSpPr>
          <p:spPr bwMode="auto">
            <a:xfrm>
              <a:off x="4097" y="3220"/>
              <a:ext cx="720" cy="3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en-US" sz="1200">
                  <a:latin typeface="Arial" charset="0"/>
                </a:rPr>
                <a:t>Water-soluble</a:t>
              </a:r>
            </a:p>
          </p:txBody>
        </p:sp>
      </p:grpSp>
      <p:pic>
        <p:nvPicPr>
          <p:cNvPr id="10312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800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C002FF"/>
                </a:solidFill>
              </a:rPr>
              <a:t>Macromolecules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4800" dirty="0" smtClean="0">
                <a:latin typeface="Calibri" pitchFamily="34" charset="0"/>
              </a:rPr>
              <a:t>= Large organic molecules</a:t>
            </a:r>
          </a:p>
          <a:p>
            <a:pPr eaLnBrk="1" hangingPunct="1"/>
            <a:r>
              <a:rPr lang="en-US" sz="4800" dirty="0" smtClean="0">
                <a:latin typeface="Calibri" pitchFamily="34" charset="0"/>
              </a:rPr>
              <a:t>Monomers (small molecules) </a:t>
            </a:r>
          </a:p>
          <a:p>
            <a:pPr eaLnBrk="1" hangingPunct="1"/>
            <a:r>
              <a:rPr lang="en-US" sz="4800" dirty="0" smtClean="0">
                <a:latin typeface="Calibri" pitchFamily="34" charset="0"/>
              </a:rPr>
              <a:t>Polymers (large molecules)</a:t>
            </a:r>
          </a:p>
        </p:txBody>
      </p:sp>
      <p:pic>
        <p:nvPicPr>
          <p:cNvPr id="11268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2FF"/>
                </a:solidFill>
              </a:rPr>
              <a:t>Macromolecules</a:t>
            </a:r>
            <a:endParaRPr lang="en-US" smtClean="0"/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4800"/>
                </a:solidFill>
                <a:latin typeface="New York" charset="0"/>
              </a:rPr>
              <a:t>Carbohydrates (sugars &amp; starch)</a:t>
            </a:r>
          </a:p>
          <a:p>
            <a:pPr eaLnBrk="1" hangingPunct="1"/>
            <a:r>
              <a:rPr lang="en-US" sz="3600" b="1" smtClean="0">
                <a:solidFill>
                  <a:srgbClr val="C002FF"/>
                </a:solidFill>
                <a:latin typeface="New York" charset="0"/>
              </a:rPr>
              <a:t>Lipids(fats)</a:t>
            </a:r>
          </a:p>
          <a:p>
            <a:pPr eaLnBrk="1" hangingPunct="1"/>
            <a:r>
              <a:rPr lang="en-US" sz="3600" b="1" smtClean="0">
                <a:solidFill>
                  <a:srgbClr val="46C533"/>
                </a:solidFill>
                <a:latin typeface="New York" charset="0"/>
              </a:rPr>
              <a:t>Proteins</a:t>
            </a:r>
          </a:p>
          <a:p>
            <a:pPr eaLnBrk="1" hangingPunct="1"/>
            <a:r>
              <a:rPr lang="en-US" sz="3600" b="1" smtClean="0">
                <a:latin typeface="New York" charset="0"/>
              </a:rPr>
              <a:t>Nucleic Acids (DNA &amp; RNA)</a:t>
            </a:r>
          </a:p>
        </p:txBody>
      </p:sp>
      <p:pic>
        <p:nvPicPr>
          <p:cNvPr id="12292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6629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solidFill>
                  <a:srgbClr val="FD070B"/>
                </a:solidFill>
                <a:latin typeface="Calibri" pitchFamily="34" charset="0"/>
              </a:rPr>
              <a:t>Carbohydrates</a:t>
            </a:r>
            <a:r>
              <a:rPr lang="en-US" dirty="0" smtClean="0">
                <a:solidFill>
                  <a:srgbClr val="FD070B"/>
                </a:solidFill>
              </a:rPr>
              <a:t/>
            </a:r>
            <a:br>
              <a:rPr lang="en-US" dirty="0" smtClean="0">
                <a:solidFill>
                  <a:srgbClr val="FD070B"/>
                </a:solidFill>
              </a:rPr>
            </a:br>
            <a:endParaRPr lang="en-US" dirty="0" smtClean="0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err="1" smtClean="0">
                <a:solidFill>
                  <a:srgbClr val="FD070B"/>
                </a:solidFill>
                <a:latin typeface="Calibri" pitchFamily="34" charset="0"/>
              </a:rPr>
              <a:t>Monosaccharides</a:t>
            </a:r>
            <a:r>
              <a:rPr lang="en-US" sz="4000" dirty="0" smtClean="0">
                <a:latin typeface="Calibri" pitchFamily="34" charset="0"/>
              </a:rPr>
              <a:t> (simple sugars)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>
                <a:latin typeface="Calibri" pitchFamily="34" charset="0"/>
              </a:rPr>
              <a:t>	i.e. C</a:t>
            </a:r>
            <a:r>
              <a:rPr lang="en-US" sz="4000" baseline="-25000" dirty="0" smtClean="0">
                <a:latin typeface="Calibri" pitchFamily="34" charset="0"/>
              </a:rPr>
              <a:t>6</a:t>
            </a:r>
            <a:r>
              <a:rPr lang="en-US" sz="4000" dirty="0" smtClean="0">
                <a:latin typeface="Calibri" pitchFamily="34" charset="0"/>
              </a:rPr>
              <a:t>H</a:t>
            </a:r>
            <a:r>
              <a:rPr lang="en-US" sz="4000" baseline="-25000" dirty="0" smtClean="0">
                <a:latin typeface="Calibri" pitchFamily="34" charset="0"/>
              </a:rPr>
              <a:t>12</a:t>
            </a:r>
            <a:r>
              <a:rPr lang="en-US" sz="4000" dirty="0" smtClean="0">
                <a:latin typeface="Calibri" pitchFamily="34" charset="0"/>
              </a:rPr>
              <a:t>O</a:t>
            </a:r>
            <a:r>
              <a:rPr lang="en-US" sz="4000" baseline="-25000" dirty="0" smtClean="0">
                <a:latin typeface="Calibri" pitchFamily="34" charset="0"/>
              </a:rPr>
              <a:t>6 </a:t>
            </a:r>
            <a:r>
              <a:rPr lang="en-US" sz="4000" baseline="30000" dirty="0" smtClean="0">
                <a:latin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</a:rPr>
              <a:t>-</a:t>
            </a:r>
            <a:r>
              <a:rPr lang="en-US" sz="4000" baseline="30000" dirty="0" smtClean="0">
                <a:latin typeface="Calibri" pitchFamily="34" charset="0"/>
              </a:rPr>
              <a:t>  </a:t>
            </a:r>
            <a:r>
              <a:rPr lang="en-US" sz="4000" dirty="0" smtClean="0">
                <a:latin typeface="Calibri" pitchFamily="34" charset="0"/>
              </a:rPr>
              <a:t>glucose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C002FF"/>
                </a:solidFill>
                <a:latin typeface="Calibri" pitchFamily="34" charset="0"/>
              </a:rPr>
              <a:t>Disaccharides</a:t>
            </a:r>
            <a:r>
              <a:rPr lang="en-US" sz="4000" dirty="0" smtClean="0">
                <a:latin typeface="Calibri" pitchFamily="34" charset="0"/>
              </a:rPr>
              <a:t> (double sugars)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>
                <a:latin typeface="Calibri" pitchFamily="34" charset="0"/>
              </a:rPr>
              <a:t>	i.e. sucrose – table sugar 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FF4800"/>
                </a:solidFill>
                <a:latin typeface="Calibri" pitchFamily="34" charset="0"/>
              </a:rPr>
              <a:t>Polysaccharides</a:t>
            </a:r>
            <a:r>
              <a:rPr lang="en-US" sz="4000" dirty="0" smtClean="0">
                <a:latin typeface="Calibri" pitchFamily="34" charset="0"/>
              </a:rPr>
              <a:t> (complex sugars) starch, cellulose, and glycogen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13316" name="Picture 5" descr="http://www.seattlemet.com/assets/0001/2070/hamburger.jpg?123491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295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1392</TotalTime>
  <Words>1223</Words>
  <Application>Microsoft Office PowerPoint</Application>
  <PresentationFormat>On-screen Show (4:3)</PresentationFormat>
  <Paragraphs>355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Slide 1</vt:lpstr>
      <vt:lpstr>When you see the </vt:lpstr>
      <vt:lpstr> </vt:lpstr>
      <vt:lpstr>Slide 4</vt:lpstr>
      <vt:lpstr>Slide 5</vt:lpstr>
      <vt:lpstr>Macromolecules Concept Map</vt:lpstr>
      <vt:lpstr>Macromolecules</vt:lpstr>
      <vt:lpstr>Macromolecules</vt:lpstr>
      <vt:lpstr>Carbohydrates </vt:lpstr>
      <vt:lpstr>Carbohydrate Functions</vt:lpstr>
      <vt:lpstr>Lipids (FATS)</vt:lpstr>
      <vt:lpstr>Types of Lipids</vt:lpstr>
      <vt:lpstr>Lipid Functions</vt:lpstr>
      <vt:lpstr>Protein Function</vt:lpstr>
      <vt:lpstr>Protein (Structure)</vt:lpstr>
      <vt:lpstr>Nucleic Acids</vt:lpstr>
      <vt:lpstr>Carbohydrates</vt:lpstr>
      <vt:lpstr>Fats</vt:lpstr>
      <vt:lpstr>Proteins</vt:lpstr>
      <vt:lpstr>Nucleic Acids</vt:lpstr>
      <vt:lpstr>Vitamins</vt:lpstr>
      <vt:lpstr> Types of Vitamins</vt:lpstr>
      <vt:lpstr> Types of Vitamins</vt:lpstr>
      <vt:lpstr>Types of Vitamins</vt:lpstr>
      <vt:lpstr>Minerals</vt:lpstr>
      <vt:lpstr>Types of Minerals</vt:lpstr>
      <vt:lpstr>Food Guide Pyramid</vt:lpstr>
      <vt:lpstr>Slide 28</vt:lpstr>
      <vt:lpstr>Food labels Activity</vt:lpstr>
      <vt:lpstr>Total fats </vt:lpstr>
      <vt:lpstr>Slide 31</vt:lpstr>
    </vt:vector>
  </TitlesOfParts>
  <Company>Gracie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PHYSICS</dc:title>
  <dc:creator>Duke &amp; Karen Smith</dc:creator>
  <cp:lastModifiedBy>Denton ISD</cp:lastModifiedBy>
  <cp:revision>210</cp:revision>
  <dcterms:created xsi:type="dcterms:W3CDTF">2001-07-07T01:46:19Z</dcterms:created>
  <dcterms:modified xsi:type="dcterms:W3CDTF">2011-08-31T21:35:39Z</dcterms:modified>
</cp:coreProperties>
</file>