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3" r:id="rId26"/>
    <p:sldId id="284" r:id="rId27"/>
    <p:sldId id="285" r:id="rId28"/>
    <p:sldId id="286" r:id="rId29"/>
    <p:sldId id="287" r:id="rId30"/>
    <p:sldId id="288" r:id="rId31"/>
    <p:sldId id="289" r:id="rId32"/>
    <p:sldId id="290" r:id="rId33"/>
    <p:sldId id="291" r:id="rId34"/>
    <p:sldId id="293" r:id="rId35"/>
    <p:sldId id="294"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CC033B-F409-43F4-80C4-7A4F9D42F35C}" type="datetimeFigureOut">
              <a:rPr lang="en-US" smtClean="0"/>
              <a:pPr/>
              <a:t>10/7/2011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C3FA01-D013-460B-B2F5-D51D3122376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Model how</a:t>
            </a:r>
            <a:r>
              <a:rPr lang="en-US" baseline="0" dirty="0" smtClean="0"/>
              <a:t> to find the coastal region on the small maps, where to put in Texas Chronicle, and how to create the bubble map for today. We are only using the right side of the Texas Chronicle today (this is the input page)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to students note-taking</a:t>
            </a:r>
            <a:r>
              <a:rPr lang="en-US" baseline="0" dirty="0" smtClean="0"/>
              <a:t> can be a bulleted list which will help them remember what we have learned. Help them set it up as you go through this lesson. The list should be on the right hand side (input) of the Texas Chronicle. We will write on the left hand side later in this lesson.</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students</a:t>
            </a:r>
            <a:r>
              <a:rPr lang="en-US" baseline="0" dirty="0" smtClean="0"/>
              <a:t> a ruler and allow them to work with a partner to determine the size of this region.</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Allow time for students to turn and talk during first question. Then,</a:t>
            </a:r>
            <a:r>
              <a:rPr lang="en-US" baseline="0" dirty="0" smtClean="0"/>
              <a:t> they can share out with the two specific seasons mentioned on the slide.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 students that precipitation is water that falls to the Earth’s surface in the form of rain, sleet, snow, or hail.</a:t>
            </a:r>
            <a:r>
              <a:rPr lang="en-US" baseline="0" dirty="0" smtClean="0"/>
              <a:t> </a:t>
            </a:r>
            <a:r>
              <a:rPr lang="en-US" dirty="0" smtClean="0"/>
              <a:t>Precipitation</a:t>
            </a:r>
            <a:r>
              <a:rPr lang="en-US" baseline="0" dirty="0" smtClean="0"/>
              <a:t> range should be 24-48 or more inches per year. Tell students that the area along the border of Louisiana can receive as much as 60 inches per year. That is 5 feet of rain! Explain to students that the forest areas receive more rain and are more humid. The humidity is the moisture in the air which helps with the water cycle causing it to get more rain. Remind students what we learned about hurricanes along the coast and tornadoes in our part of Texas.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Where does the salt water come from for the saltwater marshes? With the picture, have students notice how shallow the marshland is. This is not deep water. Plants root at the bottom and grow above the surface.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Fishing is a huge industry</a:t>
            </a:r>
            <a:r>
              <a:rPr lang="en-US" baseline="0" dirty="0" smtClean="0"/>
              <a:t> along the coast. Many people vacation there just to go fishing. Shrimp boats bring large numbers of birds which can either float on the water to rest or have strong wings to get back to land. The white egret is a large bird that flies over the Gulf and marshes looking for food. Pelicans can be found along the seacoast and catch their prey (fish) directly out of the waves of the Gulf. Alligators are found mostly in the far eastern section of Texas along the rivers and marshes. </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 Texas</a:t>
            </a:r>
            <a:r>
              <a:rPr lang="en-US" baseline="0" dirty="0" smtClean="0"/>
              <a:t> is so big that most of the countries’ natural features meet in this state. A natural region is an area made up of places that have the same physical features. The coastal plain is an area of low land that follows along the coast ~ the Gulf of Mexico for us.</a:t>
            </a:r>
          </a:p>
        </p:txBody>
      </p:sp>
      <p:sp>
        <p:nvSpPr>
          <p:cNvPr id="4" name="Slide Number Placeholder 3"/>
          <p:cNvSpPr>
            <a:spLocks noGrp="1"/>
          </p:cNvSpPr>
          <p:nvPr>
            <p:ph type="sldNum" sz="quarter" idx="10"/>
          </p:nvPr>
        </p:nvSpPr>
        <p:spPr/>
        <p:txBody>
          <a:bodyPr/>
          <a:lstStyle/>
          <a:p>
            <a:fld id="{D41C89F5-3229-4108-A713-FF5699DF6FB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Coyotes are found all over Texas!!!</a:t>
            </a:r>
            <a:r>
              <a:rPr lang="en-US" baseline="0" dirty="0" smtClean="0"/>
              <a:t> We have them in our area a lot! There are many, many birds that live in the Forests. </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optional assignment if you have time. I am NOT going to take a grade on it. The point</a:t>
            </a:r>
            <a:r>
              <a:rPr lang="en-US" baseline="0" dirty="0" smtClean="0"/>
              <a:t> of this assignment is for them to synthesize the information they have received today.</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this map to discuss the physical features of a coastline. They should notice all the rivers and creeks that empty into the Gulf. They should notice all the bay</a:t>
            </a:r>
            <a:r>
              <a:rPr lang="en-US" baseline="0" dirty="0" smtClean="0"/>
              <a:t> areas. Point out how low lying this land is.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timber industry.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continue to use map on pg. 30. Also</a:t>
            </a:r>
            <a:r>
              <a:rPr lang="en-US" baseline="0" dirty="0" smtClean="0"/>
              <a:t> see picture on page 31 to understand the large bridges that must be built over floodplains.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all pictures of the Gulf Coastal Plain. Do they</a:t>
            </a:r>
            <a:r>
              <a:rPr lang="en-US" baseline="0" dirty="0" smtClean="0"/>
              <a:t> all look the same? Some of the areas of sandy, some rocky, and some marshy. But they are all in the same region. Just because you live on the Gulf Coast, it does not mean your backyard will look like it does when you go to the beach. However, all the land is at or just above/below sea level. These areas are still prone to flooding because they are right on the coastline.</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explain where this is in relation to the map on pg. 30 in student book. The point is that this area is part of the coastal plain and encompasses a great area of land.</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Why do students think it might be called the Piney Woods? What is a national forest? Has anyone been camping in a national forest of Texas?</a:t>
            </a:r>
            <a:endParaRPr lang="en-US" dirty="0"/>
          </a:p>
        </p:txBody>
      </p:sp>
      <p:sp>
        <p:nvSpPr>
          <p:cNvPr id="4" name="Slide Number Placeholder 3"/>
          <p:cNvSpPr>
            <a:spLocks noGrp="1"/>
          </p:cNvSpPr>
          <p:nvPr>
            <p:ph type="sldNum" sz="quarter" idx="10"/>
          </p:nvPr>
        </p:nvSpPr>
        <p:spPr/>
        <p:txBody>
          <a:bodyPr/>
          <a:lstStyle/>
          <a:p>
            <a:fld id="{D41C89F5-3229-4108-A713-FF5699DF6FB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41C89F5-3229-4108-A713-FF5699DF6FB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4B81466-2147-41E3-BBFF-3DDBBB224D5C}" type="datetimeFigureOut">
              <a:rPr lang="en-US" smtClean="0"/>
              <a:pPr/>
              <a:t>10/7/2011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231E756-79A4-4131-8C88-05F048A543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B81466-2147-41E3-BBFF-3DDBBB224D5C}"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B81466-2147-41E3-BBFF-3DDBBB224D5C}"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4B81466-2147-41E3-BBFF-3DDBBB224D5C}"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4B81466-2147-41E3-BBFF-3DDBBB224D5C}" type="datetimeFigureOut">
              <a:rPr lang="en-US" smtClean="0"/>
              <a:pPr/>
              <a:t>10/7/2011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1E756-79A4-4131-8C88-05F048A543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B81466-2147-41E3-BBFF-3DDBBB224D5C}"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4B81466-2147-41E3-BBFF-3DDBBB224D5C}" type="datetimeFigureOut">
              <a:rPr lang="en-US" smtClean="0"/>
              <a:pPr/>
              <a:t>10/7/2011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4B81466-2147-41E3-BBFF-3DDBBB224D5C}" type="datetimeFigureOut">
              <a:rPr lang="en-US" smtClean="0"/>
              <a:pPr/>
              <a:t>10/7/2011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81466-2147-41E3-BBFF-3DDBBB224D5C}" type="datetimeFigureOut">
              <a:rPr lang="en-US" smtClean="0"/>
              <a:pPr/>
              <a:t>10/7/2011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4B81466-2147-41E3-BBFF-3DDBBB224D5C}"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1E756-79A4-4131-8C88-05F048A543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4B81466-2147-41E3-BBFF-3DDBBB224D5C}" type="datetimeFigureOut">
              <a:rPr lang="en-US" smtClean="0"/>
              <a:pPr/>
              <a:t>10/7/2011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231E756-79A4-4131-8C88-05F048A5430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4B81466-2147-41E3-BBFF-3DDBBB224D5C}" type="datetimeFigureOut">
              <a:rPr lang="en-US" smtClean="0"/>
              <a:pPr/>
              <a:t>10/7/2011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31E756-79A4-4131-8C88-05F048A5430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6.jpeg"/><Relationship Id="rId7" Type="http://schemas.openxmlformats.org/officeDocument/2006/relationships/hyperlink" Target="http://www.valmont.com/asp/irrigation/vmagazine/win0304_saving1.jp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photohouston.com/texas-oil-derrick-photos-rigs/oil-refinery-photo-F13-02.jpg" TargetMode="External"/><Relationship Id="rId4" Type="http://schemas.openxmlformats.org/officeDocument/2006/relationships/image" Target="../media/image27.jpeg"/><Relationship Id="rId9"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bobsturrock.com/images/photos/scan0018.jpg"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digital-memphis.com/matagorda/pages/Matagorda%20County,%20Texas.html"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xasbeyondhistory.net/aldridge/images/timbercounties.htm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Texas</a:t>
            </a:r>
            <a:endParaRPr lang="en-US" dirty="0"/>
          </a:p>
        </p:txBody>
      </p:sp>
      <p:sp>
        <p:nvSpPr>
          <p:cNvPr id="3" name="Subtitle 2"/>
          <p:cNvSpPr>
            <a:spLocks noGrp="1"/>
          </p:cNvSpPr>
          <p:nvPr>
            <p:ph type="subTitle" idx="1"/>
          </p:nvPr>
        </p:nvSpPr>
        <p:spPr/>
        <p:txBody>
          <a:bodyPr/>
          <a:lstStyle/>
          <a:p>
            <a:r>
              <a:rPr lang="en-US" dirty="0" smtClean="0"/>
              <a:t>Coastal Plain Region ~ Location and Important Cities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3733800" cy="780288"/>
          </a:xfrm>
        </p:spPr>
        <p:txBody>
          <a:bodyPr>
            <a:normAutofit fontScale="90000"/>
          </a:bodyPr>
          <a:lstStyle/>
          <a:p>
            <a:r>
              <a:rPr lang="en-US" dirty="0" smtClean="0"/>
              <a:t>Piney woods</a:t>
            </a:r>
            <a:endParaRPr lang="en-US" dirty="0"/>
          </a:p>
        </p:txBody>
      </p:sp>
      <p:pic>
        <p:nvPicPr>
          <p:cNvPr id="3" name="Picture 6" descr="http://www.hemphill.govoffice2.com/vertical/Sites/%7BC56B7A40-D2AB-463E-8E11-89AEFCB031C8%7D/uploads/%7B1EE0D96C-80FD-4875-BD38-3642267153B9%7D.JPG"/>
          <p:cNvPicPr>
            <a:picLocks noChangeAspect="1" noChangeArrowheads="1"/>
          </p:cNvPicPr>
          <p:nvPr/>
        </p:nvPicPr>
        <p:blipFill>
          <a:blip r:embed="rId2" cstate="print"/>
          <a:srcRect/>
          <a:stretch>
            <a:fillRect/>
          </a:stretch>
        </p:blipFill>
        <p:spPr bwMode="auto">
          <a:xfrm>
            <a:off x="1371600" y="1600200"/>
            <a:ext cx="6400800" cy="4800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458200" cy="838200"/>
          </a:xfrm>
        </p:spPr>
        <p:txBody>
          <a:bodyPr>
            <a:normAutofit fontScale="90000"/>
          </a:bodyPr>
          <a:lstStyle/>
          <a:p>
            <a:r>
              <a:rPr lang="en-US" dirty="0" smtClean="0"/>
              <a:t>Gulf Coastal Plain ~ Important Cities</a:t>
            </a:r>
            <a:endParaRPr lang="en-US" dirty="0"/>
          </a:p>
        </p:txBody>
      </p:sp>
      <p:sp>
        <p:nvSpPr>
          <p:cNvPr id="4" name="Content Placeholder 3"/>
          <p:cNvSpPr>
            <a:spLocks noGrp="1"/>
          </p:cNvSpPr>
          <p:nvPr>
            <p:ph idx="1"/>
          </p:nvPr>
        </p:nvSpPr>
        <p:spPr/>
        <p:txBody>
          <a:bodyPr/>
          <a:lstStyle/>
          <a:p>
            <a:r>
              <a:rPr lang="en-US" dirty="0" smtClean="0">
                <a:solidFill>
                  <a:schemeClr val="accent5"/>
                </a:solidFill>
              </a:rPr>
              <a:t>What cities do you see and recognize on map on page 30 along the coast?</a:t>
            </a:r>
          </a:p>
          <a:p>
            <a:r>
              <a:rPr lang="en-US" dirty="0" smtClean="0">
                <a:solidFill>
                  <a:schemeClr val="accent5"/>
                </a:solidFill>
              </a:rPr>
              <a:t>What cities are in the Piney Woods part of the Coastal Plains?</a:t>
            </a:r>
          </a:p>
          <a:p>
            <a:r>
              <a:rPr lang="en-US" dirty="0" smtClean="0">
                <a:solidFill>
                  <a:schemeClr val="accent5"/>
                </a:solidFill>
              </a:rPr>
              <a:t>Is the </a:t>
            </a:r>
            <a:r>
              <a:rPr lang="en-US" dirty="0" err="1" smtClean="0">
                <a:solidFill>
                  <a:schemeClr val="accent5"/>
                </a:solidFill>
              </a:rPr>
              <a:t>Dallas~Fort</a:t>
            </a:r>
            <a:r>
              <a:rPr lang="en-US" dirty="0" smtClean="0">
                <a:solidFill>
                  <a:schemeClr val="accent5"/>
                </a:solidFill>
              </a:rPr>
              <a:t> Worth area a part of this region? Do we live along the coast? Are we part of the Piney Woods?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Chronicle Notebook	</a:t>
            </a:r>
            <a:endParaRPr lang="en-US" dirty="0"/>
          </a:p>
        </p:txBody>
      </p:sp>
      <p:sp>
        <p:nvSpPr>
          <p:cNvPr id="3" name="Content Placeholder 2"/>
          <p:cNvSpPr>
            <a:spLocks noGrp="1"/>
          </p:cNvSpPr>
          <p:nvPr>
            <p:ph idx="1"/>
          </p:nvPr>
        </p:nvSpPr>
        <p:spPr/>
        <p:txBody>
          <a:bodyPr>
            <a:normAutofit/>
          </a:bodyPr>
          <a:lstStyle/>
          <a:p>
            <a:r>
              <a:rPr lang="en-US" dirty="0" smtClean="0">
                <a:solidFill>
                  <a:srgbClr val="006600"/>
                </a:solidFill>
              </a:rPr>
              <a:t>Color the Coastal Plain region of the Texas map given you green.</a:t>
            </a:r>
          </a:p>
          <a:p>
            <a:r>
              <a:rPr lang="en-US" dirty="0" smtClean="0">
                <a:solidFill>
                  <a:srgbClr val="006600"/>
                </a:solidFill>
              </a:rPr>
              <a:t>Cut out and glue onto right side of a new page of Texas Chronicle</a:t>
            </a:r>
          </a:p>
          <a:p>
            <a:r>
              <a:rPr lang="en-US" dirty="0" smtClean="0">
                <a:solidFill>
                  <a:srgbClr val="006600"/>
                </a:solidFill>
              </a:rPr>
              <a:t>Under the map, create a bubble map of the land features, important cities, and location we have discussed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Coastal Plain Region ~ Climate, Plants, Animals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a:t>
            </a:r>
            <a:endParaRPr lang="en-US" dirty="0"/>
          </a:p>
        </p:txBody>
      </p:sp>
      <p:sp>
        <p:nvSpPr>
          <p:cNvPr id="3" name="Content Placeholder 2"/>
          <p:cNvSpPr>
            <a:spLocks noGrp="1"/>
          </p:cNvSpPr>
          <p:nvPr>
            <p:ph idx="1"/>
          </p:nvPr>
        </p:nvSpPr>
        <p:spPr/>
        <p:txBody>
          <a:bodyPr/>
          <a:lstStyle/>
          <a:p>
            <a:r>
              <a:rPr lang="en-US" dirty="0" smtClean="0"/>
              <a:t>Get Texas Chronicle</a:t>
            </a:r>
          </a:p>
          <a:p>
            <a:r>
              <a:rPr lang="en-US" dirty="0" smtClean="0">
                <a:solidFill>
                  <a:srgbClr val="006600"/>
                </a:solidFill>
              </a:rPr>
              <a:t>On new right-hand side, title page “Coastal Plain Region Climate, Plants, Animals”</a:t>
            </a:r>
          </a:p>
          <a:p>
            <a:r>
              <a:rPr lang="en-US" dirty="0" smtClean="0">
                <a:solidFill>
                  <a:srgbClr val="006600"/>
                </a:solidFill>
              </a:rPr>
              <a:t>Take notes as we go through lesson. You may choose to make a bulleted list under each heading. </a:t>
            </a:r>
            <a:r>
              <a:rPr lang="en-US" dirty="0" smtClean="0">
                <a:solidFill>
                  <a:srgbClr val="006600"/>
                </a:solidFill>
                <a:sym typeface="Wingdings" pitchFamily="2" charset="2"/>
              </a:rPr>
              <a:t></a:t>
            </a:r>
            <a:endParaRPr lang="en-US" dirty="0" smtClean="0">
              <a:solidFill>
                <a:srgbClr val="006600"/>
              </a:solidFill>
            </a:endParaRPr>
          </a:p>
        </p:txBody>
      </p:sp>
      <p:sp>
        <p:nvSpPr>
          <p:cNvPr id="4" name="TextBox 3"/>
          <p:cNvSpPr txBox="1"/>
          <p:nvPr/>
        </p:nvSpPr>
        <p:spPr>
          <a:xfrm>
            <a:off x="1524000" y="4191000"/>
            <a:ext cx="4876800" cy="2585323"/>
          </a:xfrm>
          <a:prstGeom prst="rect">
            <a:avLst/>
          </a:prstGeom>
          <a:noFill/>
        </p:spPr>
        <p:txBody>
          <a:bodyPr wrap="square" rtlCol="0">
            <a:spAutoFit/>
          </a:bodyPr>
          <a:lstStyle/>
          <a:p>
            <a:r>
              <a:rPr lang="en-US" b="1" u="sng" dirty="0" smtClean="0">
                <a:solidFill>
                  <a:srgbClr val="006600"/>
                </a:solidFill>
              </a:rPr>
              <a:t>Coastal Plain Climate</a:t>
            </a:r>
          </a:p>
          <a:p>
            <a:pPr>
              <a:buFont typeface="Arial" pitchFamily="34" charset="0"/>
              <a:buChar char="•"/>
            </a:pPr>
            <a:r>
              <a:rPr lang="en-US" dirty="0" smtClean="0">
                <a:solidFill>
                  <a:srgbClr val="006600"/>
                </a:solidFill>
              </a:rPr>
              <a:t>Precipitation ~ </a:t>
            </a:r>
          </a:p>
          <a:p>
            <a:pPr>
              <a:buFont typeface="Arial" pitchFamily="34" charset="0"/>
              <a:buChar char="•"/>
            </a:pPr>
            <a:r>
              <a:rPr lang="en-US" dirty="0" smtClean="0">
                <a:solidFill>
                  <a:srgbClr val="006600"/>
                </a:solidFill>
              </a:rPr>
              <a:t>Temperatures ~</a:t>
            </a:r>
          </a:p>
          <a:p>
            <a:r>
              <a:rPr lang="en-US" b="1" u="sng" dirty="0" smtClean="0">
                <a:solidFill>
                  <a:srgbClr val="006600"/>
                </a:solidFill>
              </a:rPr>
              <a:t>Coastal Plain Plants</a:t>
            </a:r>
          </a:p>
          <a:p>
            <a:pPr>
              <a:buFont typeface="Arial" pitchFamily="34" charset="0"/>
              <a:buChar char="•"/>
            </a:pPr>
            <a:r>
              <a:rPr lang="en-US" b="1" u="sng" dirty="0" smtClean="0">
                <a:solidFill>
                  <a:srgbClr val="006600"/>
                </a:solidFill>
              </a:rPr>
              <a:t> </a:t>
            </a:r>
          </a:p>
          <a:p>
            <a:pPr>
              <a:buFont typeface="Arial" pitchFamily="34" charset="0"/>
              <a:buChar char="•"/>
            </a:pPr>
            <a:r>
              <a:rPr lang="en-US" b="1" u="sng" dirty="0" smtClean="0">
                <a:solidFill>
                  <a:srgbClr val="006600"/>
                </a:solidFill>
              </a:rPr>
              <a:t> </a:t>
            </a:r>
            <a:endParaRPr lang="en-US" b="1" u="sng" dirty="0">
              <a:solidFill>
                <a:srgbClr val="006600"/>
              </a:solidFill>
            </a:endParaRPr>
          </a:p>
          <a:p>
            <a:pPr>
              <a:buFont typeface="Arial" pitchFamily="34" charset="0"/>
              <a:buChar char="•"/>
            </a:pPr>
            <a:r>
              <a:rPr lang="en-US" b="1" u="sng" dirty="0" smtClean="0">
                <a:solidFill>
                  <a:srgbClr val="006600"/>
                </a:solidFill>
              </a:rPr>
              <a:t> </a:t>
            </a:r>
          </a:p>
          <a:p>
            <a:pPr lvl="1"/>
            <a:endParaRPr lang="en-US" dirty="0" smtClean="0"/>
          </a:p>
          <a:p>
            <a:pPr lvl="1">
              <a:buFont typeface="Arial" pitchFamily="34" charset="0"/>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 ~ Climate</a:t>
            </a:r>
            <a:endParaRPr lang="en-US" dirty="0"/>
          </a:p>
        </p:txBody>
      </p:sp>
      <p:sp>
        <p:nvSpPr>
          <p:cNvPr id="3" name="Content Placeholder 2"/>
          <p:cNvSpPr>
            <a:spLocks noGrp="1"/>
          </p:cNvSpPr>
          <p:nvPr>
            <p:ph idx="1"/>
          </p:nvPr>
        </p:nvSpPr>
        <p:spPr/>
        <p:txBody>
          <a:bodyPr>
            <a:normAutofit/>
          </a:bodyPr>
          <a:lstStyle/>
          <a:p>
            <a:r>
              <a:rPr lang="en-US" dirty="0" smtClean="0"/>
              <a:t>Textbook map pg. 30</a:t>
            </a:r>
          </a:p>
          <a:p>
            <a:r>
              <a:rPr lang="en-US" dirty="0" smtClean="0">
                <a:solidFill>
                  <a:schemeClr val="accent5">
                    <a:lumMod val="75000"/>
                  </a:schemeClr>
                </a:solidFill>
              </a:rPr>
              <a:t>How large an area is this region geographically? Use map scale and determine how many miles from north to south it covers.</a:t>
            </a:r>
          </a:p>
          <a:p>
            <a:r>
              <a:rPr lang="en-US" dirty="0" smtClean="0"/>
              <a:t>In the southern part of the state (Brownsville and Corpus Christi areas) it is always pretty warm ~ even in the winter. This is a good place to grow fruit and vegetable crops because it rarely freezes.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Coastal plain region Climate (cont.)</a:t>
            </a:r>
            <a:endParaRPr lang="en-US" dirty="0"/>
          </a:p>
        </p:txBody>
      </p:sp>
      <p:sp>
        <p:nvSpPr>
          <p:cNvPr id="3" name="Content Placeholder 2"/>
          <p:cNvSpPr>
            <a:spLocks noGrp="1"/>
          </p:cNvSpPr>
          <p:nvPr>
            <p:ph idx="1"/>
          </p:nvPr>
        </p:nvSpPr>
        <p:spPr/>
        <p:txBody>
          <a:bodyPr/>
          <a:lstStyle/>
          <a:p>
            <a:r>
              <a:rPr lang="en-US" dirty="0" smtClean="0">
                <a:solidFill>
                  <a:schemeClr val="accent5">
                    <a:lumMod val="75000"/>
                  </a:schemeClr>
                </a:solidFill>
              </a:rPr>
              <a:t>What kind of climate do we have here in the DFW area?</a:t>
            </a:r>
          </a:p>
          <a:p>
            <a:pPr lvl="1"/>
            <a:r>
              <a:rPr lang="en-US" dirty="0" smtClean="0">
                <a:solidFill>
                  <a:schemeClr val="accent5">
                    <a:lumMod val="75000"/>
                  </a:schemeClr>
                </a:solidFill>
              </a:rPr>
              <a:t>Summer?</a:t>
            </a:r>
          </a:p>
          <a:p>
            <a:pPr lvl="1"/>
            <a:r>
              <a:rPr lang="en-US" dirty="0" smtClean="0">
                <a:solidFill>
                  <a:schemeClr val="accent5">
                    <a:lumMod val="75000"/>
                  </a:schemeClr>
                </a:solidFill>
              </a:rPr>
              <a:t>Winter?</a:t>
            </a:r>
          </a:p>
          <a:p>
            <a:r>
              <a:rPr lang="en-US" dirty="0" smtClean="0">
                <a:solidFill>
                  <a:schemeClr val="accent5">
                    <a:lumMod val="75000"/>
                  </a:schemeClr>
                </a:solidFill>
              </a:rPr>
              <a:t>How does it differ from the coastal area?</a:t>
            </a:r>
          </a:p>
          <a:p>
            <a:r>
              <a:rPr lang="en-US" dirty="0" smtClean="0">
                <a:solidFill>
                  <a:schemeClr val="accent5">
                    <a:lumMod val="75000"/>
                  </a:schemeClr>
                </a:solidFill>
              </a:rPr>
              <a:t>How does the climate of an area effect the people who live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ormAutofit fontScale="90000"/>
          </a:bodyPr>
          <a:lstStyle/>
          <a:p>
            <a:r>
              <a:rPr lang="en-US" dirty="0" smtClean="0"/>
              <a:t>Coastal plain region ~ climate (cont.)</a:t>
            </a:r>
            <a:endParaRPr lang="en-US" dirty="0"/>
          </a:p>
        </p:txBody>
      </p:sp>
      <p:sp>
        <p:nvSpPr>
          <p:cNvPr id="3" name="Content Placeholder 2"/>
          <p:cNvSpPr>
            <a:spLocks noGrp="1"/>
          </p:cNvSpPr>
          <p:nvPr>
            <p:ph idx="1"/>
          </p:nvPr>
        </p:nvSpPr>
        <p:spPr/>
        <p:txBody>
          <a:bodyPr>
            <a:normAutofit/>
          </a:bodyPr>
          <a:lstStyle/>
          <a:p>
            <a:r>
              <a:rPr lang="en-US" dirty="0" smtClean="0"/>
              <a:t>Precipitation ~ see map on page 35</a:t>
            </a:r>
          </a:p>
          <a:p>
            <a:r>
              <a:rPr lang="en-US" dirty="0" smtClean="0">
                <a:solidFill>
                  <a:srgbClr val="006600"/>
                </a:solidFill>
              </a:rPr>
              <a:t>Does all of the Coastal Plain Region receive the same amount of precipitation? </a:t>
            </a:r>
          </a:p>
          <a:p>
            <a:r>
              <a:rPr lang="en-US" dirty="0" smtClean="0">
                <a:solidFill>
                  <a:schemeClr val="accent5">
                    <a:lumMod val="75000"/>
                  </a:schemeClr>
                </a:solidFill>
              </a:rPr>
              <a:t>With a learning partner, determine the range of precipitation in this region.</a:t>
            </a:r>
          </a:p>
          <a:p>
            <a:r>
              <a:rPr lang="en-US" dirty="0" smtClean="0">
                <a:solidFill>
                  <a:schemeClr val="accent5">
                    <a:lumMod val="75000"/>
                  </a:schemeClr>
                </a:solidFill>
              </a:rPr>
              <a:t>Why do you think there is more rain in the eastern half of the state than the western half?</a:t>
            </a:r>
          </a:p>
          <a:p>
            <a:r>
              <a:rPr lang="en-US" dirty="0" smtClean="0">
                <a:solidFill>
                  <a:srgbClr val="006600"/>
                </a:solidFill>
              </a:rPr>
              <a:t>What are the wild weather conditions that can occur in this region?</a:t>
            </a:r>
            <a:endParaRPr lang="en-US"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780288"/>
          </a:xfrm>
        </p:spPr>
        <p:txBody>
          <a:bodyPr>
            <a:noAutofit/>
          </a:bodyPr>
          <a:lstStyle/>
          <a:p>
            <a:r>
              <a:rPr lang="en-US" sz="4000" dirty="0" smtClean="0"/>
              <a:t>Coastal plain region ~ Plants and animals</a:t>
            </a:r>
            <a:endParaRPr lang="en-US" sz="4000" dirty="0"/>
          </a:p>
        </p:txBody>
      </p:sp>
      <p:sp>
        <p:nvSpPr>
          <p:cNvPr id="3" name="Content Placeholder 2"/>
          <p:cNvSpPr>
            <a:spLocks noGrp="1"/>
          </p:cNvSpPr>
          <p:nvPr>
            <p:ph idx="1"/>
          </p:nvPr>
        </p:nvSpPr>
        <p:spPr>
          <a:xfrm>
            <a:off x="304800" y="1554163"/>
            <a:ext cx="8686800" cy="3017838"/>
          </a:xfrm>
        </p:spPr>
        <p:txBody>
          <a:bodyPr/>
          <a:lstStyle/>
          <a:p>
            <a:r>
              <a:rPr lang="en-US" dirty="0" smtClean="0"/>
              <a:t>Gulf Coastal Plain area</a:t>
            </a:r>
          </a:p>
          <a:p>
            <a:pPr lvl="1"/>
            <a:r>
              <a:rPr lang="en-US" dirty="0" smtClean="0"/>
              <a:t>Full of wetlands and marshes. Some are freshwater and some are saltwater. A marsh is a wetland where a variety of tall grasses grow.</a:t>
            </a:r>
          </a:p>
          <a:p>
            <a:pPr lvl="1"/>
            <a:r>
              <a:rPr lang="en-US" dirty="0" smtClean="0"/>
              <a:t>This is a flat land. Plants that grow need a lot of water and are able to survive warmer temperatures.</a:t>
            </a:r>
            <a:endParaRPr lang="en-US" dirty="0"/>
          </a:p>
        </p:txBody>
      </p:sp>
      <p:pic>
        <p:nvPicPr>
          <p:cNvPr id="35842" name="Picture 2" descr="Photo by Carrie Robertson: Armand Bayou - Volunteer Erin McNabb of Houston plants California bulrush as part of the Intertidal Marsh Restoration project at Armand Bayou Coastal Preserve project near Houston. The goal of the Community-Based Habitat Restoration project was to spread populations of the plant into open-water areas of the bayou."/>
          <p:cNvPicPr>
            <a:picLocks noChangeAspect="1" noChangeArrowheads="1"/>
          </p:cNvPicPr>
          <p:nvPr/>
        </p:nvPicPr>
        <p:blipFill>
          <a:blip r:embed="rId3" cstate="print"/>
          <a:srcRect/>
          <a:stretch>
            <a:fillRect/>
          </a:stretch>
        </p:blipFill>
        <p:spPr bwMode="auto">
          <a:xfrm>
            <a:off x="990600" y="4572000"/>
            <a:ext cx="2971800" cy="2040636"/>
          </a:xfrm>
          <a:prstGeom prst="rect">
            <a:avLst/>
          </a:prstGeom>
          <a:noFill/>
        </p:spPr>
      </p:pic>
      <p:sp>
        <p:nvSpPr>
          <p:cNvPr id="5" name="TextBox 4"/>
          <p:cNvSpPr txBox="1"/>
          <p:nvPr/>
        </p:nvSpPr>
        <p:spPr>
          <a:xfrm>
            <a:off x="4267200" y="4953000"/>
            <a:ext cx="4419600" cy="923330"/>
          </a:xfrm>
          <a:prstGeom prst="rect">
            <a:avLst/>
          </a:prstGeom>
          <a:noFill/>
        </p:spPr>
        <p:txBody>
          <a:bodyPr wrap="square" rtlCol="0">
            <a:spAutoFit/>
          </a:bodyPr>
          <a:lstStyle/>
          <a:p>
            <a:r>
              <a:rPr lang="en-US" dirty="0" smtClean="0"/>
              <a:t>This woman is planting bulrushes in this marsh in order to spread population of this plant in Texas.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686800" cy="856488"/>
          </a:xfrm>
        </p:spPr>
        <p:txBody>
          <a:bodyPr>
            <a:noAutofit/>
          </a:bodyPr>
          <a:lstStyle/>
          <a:p>
            <a:r>
              <a:rPr lang="en-US" sz="4000" dirty="0" smtClean="0"/>
              <a:t>Coastal plain region ~ Plants and animals</a:t>
            </a:r>
            <a:endParaRPr lang="en-US" sz="4000" dirty="0"/>
          </a:p>
        </p:txBody>
      </p:sp>
      <p:pic>
        <p:nvPicPr>
          <p:cNvPr id="50178" name="Picture 2" descr="http://www.fp.sfasu.edu/jamesvankley/GulfCoast/images/low%20saltmarsh0950.jpg"/>
          <p:cNvPicPr>
            <a:picLocks noChangeAspect="1" noChangeArrowheads="1"/>
          </p:cNvPicPr>
          <p:nvPr/>
        </p:nvPicPr>
        <p:blipFill>
          <a:blip r:embed="rId3" cstate="print"/>
          <a:srcRect/>
          <a:stretch>
            <a:fillRect/>
          </a:stretch>
        </p:blipFill>
        <p:spPr bwMode="auto">
          <a:xfrm>
            <a:off x="609600" y="2133600"/>
            <a:ext cx="8285220" cy="2895600"/>
          </a:xfrm>
          <a:prstGeom prst="rect">
            <a:avLst/>
          </a:prstGeom>
          <a:noFill/>
        </p:spPr>
      </p:pic>
      <p:sp>
        <p:nvSpPr>
          <p:cNvPr id="5" name="TextBox 4"/>
          <p:cNvSpPr txBox="1"/>
          <p:nvPr/>
        </p:nvSpPr>
        <p:spPr>
          <a:xfrm>
            <a:off x="2438400" y="5105400"/>
            <a:ext cx="3733800" cy="923330"/>
          </a:xfrm>
          <a:prstGeom prst="rect">
            <a:avLst/>
          </a:prstGeom>
          <a:noFill/>
        </p:spPr>
        <p:txBody>
          <a:bodyPr wrap="square" rtlCol="0">
            <a:spAutoFit/>
          </a:bodyPr>
          <a:lstStyle/>
          <a:p>
            <a:r>
              <a:rPr lang="en-US" dirty="0" smtClean="0"/>
              <a:t>This is a typical Texas marsh. Grasses were planted here to give wildlife a refuge (home).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Coastal Plain Region ~ Location</a:t>
            </a:r>
            <a:endParaRPr lang="en-US" dirty="0"/>
          </a:p>
        </p:txBody>
      </p:sp>
      <p:sp>
        <p:nvSpPr>
          <p:cNvPr id="3" name="Content Placeholder 2"/>
          <p:cNvSpPr>
            <a:spLocks noGrp="1"/>
          </p:cNvSpPr>
          <p:nvPr>
            <p:ph idx="1"/>
          </p:nvPr>
        </p:nvSpPr>
        <p:spPr/>
        <p:txBody>
          <a:bodyPr/>
          <a:lstStyle/>
          <a:p>
            <a:r>
              <a:rPr lang="en-US" dirty="0" smtClean="0"/>
              <a:t>Located in the south and eastern part of the state</a:t>
            </a:r>
          </a:p>
          <a:p>
            <a:r>
              <a:rPr lang="en-US" dirty="0" smtClean="0"/>
              <a:t>Part along the Gulf Coast is known as the Gulf Coastal Plain</a:t>
            </a:r>
          </a:p>
          <a:p>
            <a:r>
              <a:rPr lang="en-US" dirty="0" smtClean="0"/>
              <a:t>Land starts at sea level and rises until it reaches the Balcones Escarpment.</a:t>
            </a:r>
          </a:p>
          <a:p>
            <a:r>
              <a:rPr lang="en-US" b="1" dirty="0" smtClean="0"/>
              <a:t>Textbook page 30 ~ look at map</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467600" cy="704088"/>
          </a:xfrm>
        </p:spPr>
        <p:txBody>
          <a:bodyPr>
            <a:normAutofit fontScale="90000"/>
          </a:bodyPr>
          <a:lstStyle/>
          <a:p>
            <a:r>
              <a:rPr lang="en-US" dirty="0" smtClean="0"/>
              <a:t>Gulf Coastal Animals</a:t>
            </a:r>
            <a:endParaRPr lang="en-US" dirty="0"/>
          </a:p>
        </p:txBody>
      </p:sp>
      <p:pic>
        <p:nvPicPr>
          <p:cNvPr id="52226" name="Picture 2" descr="http://www.wildlifeextra.com/images/Squid_gilly.jpg"/>
          <p:cNvPicPr>
            <a:picLocks noChangeAspect="1" noChangeArrowheads="1"/>
          </p:cNvPicPr>
          <p:nvPr/>
        </p:nvPicPr>
        <p:blipFill>
          <a:blip r:embed="rId3" cstate="print"/>
          <a:srcRect/>
          <a:stretch>
            <a:fillRect/>
          </a:stretch>
        </p:blipFill>
        <p:spPr bwMode="auto">
          <a:xfrm>
            <a:off x="381000" y="1524000"/>
            <a:ext cx="2838450" cy="2209800"/>
          </a:xfrm>
          <a:prstGeom prst="rect">
            <a:avLst/>
          </a:prstGeom>
          <a:noFill/>
        </p:spPr>
      </p:pic>
      <p:pic>
        <p:nvPicPr>
          <p:cNvPr id="52228" name="Picture 4" descr="http://www.gulfspecimen.org/images/ShrimpBoat.jpg"/>
          <p:cNvPicPr>
            <a:picLocks noChangeAspect="1" noChangeArrowheads="1"/>
          </p:cNvPicPr>
          <p:nvPr/>
        </p:nvPicPr>
        <p:blipFill>
          <a:blip r:embed="rId4" cstate="print"/>
          <a:srcRect/>
          <a:stretch>
            <a:fillRect/>
          </a:stretch>
        </p:blipFill>
        <p:spPr bwMode="auto">
          <a:xfrm>
            <a:off x="4343400" y="1371600"/>
            <a:ext cx="4048125" cy="2085976"/>
          </a:xfrm>
          <a:prstGeom prst="rect">
            <a:avLst/>
          </a:prstGeom>
          <a:noFill/>
        </p:spPr>
      </p:pic>
      <p:pic>
        <p:nvPicPr>
          <p:cNvPr id="52230" name="Picture 6" descr="http://www.photographyblog.com/gallery/data/500/12331_a_a_a_a_white_egret_color.jpg"/>
          <p:cNvPicPr>
            <a:picLocks noChangeAspect="1" noChangeArrowheads="1"/>
          </p:cNvPicPr>
          <p:nvPr/>
        </p:nvPicPr>
        <p:blipFill>
          <a:blip r:embed="rId5" cstate="print"/>
          <a:srcRect/>
          <a:stretch>
            <a:fillRect/>
          </a:stretch>
        </p:blipFill>
        <p:spPr bwMode="auto">
          <a:xfrm>
            <a:off x="533400" y="4191000"/>
            <a:ext cx="1447800" cy="1994040"/>
          </a:xfrm>
          <a:prstGeom prst="rect">
            <a:avLst/>
          </a:prstGeom>
          <a:noFill/>
        </p:spPr>
      </p:pic>
      <p:pic>
        <p:nvPicPr>
          <p:cNvPr id="52232" name="Picture 8" descr="http://www.phschool.com/science/planetdiary/jpeg05/pelicans.jpg"/>
          <p:cNvPicPr>
            <a:picLocks noChangeAspect="1" noChangeArrowheads="1"/>
          </p:cNvPicPr>
          <p:nvPr/>
        </p:nvPicPr>
        <p:blipFill>
          <a:blip r:embed="rId6" cstate="print"/>
          <a:srcRect/>
          <a:stretch>
            <a:fillRect/>
          </a:stretch>
        </p:blipFill>
        <p:spPr bwMode="auto">
          <a:xfrm>
            <a:off x="2133600" y="5029200"/>
            <a:ext cx="1802581" cy="1219200"/>
          </a:xfrm>
          <a:prstGeom prst="rect">
            <a:avLst/>
          </a:prstGeom>
          <a:noFill/>
        </p:spPr>
      </p:pic>
      <p:pic>
        <p:nvPicPr>
          <p:cNvPr id="52234" name="Picture 10" descr="http://www.tropicarium.se/images/Florida_Alligator.jpg"/>
          <p:cNvPicPr>
            <a:picLocks noChangeAspect="1" noChangeArrowheads="1"/>
          </p:cNvPicPr>
          <p:nvPr/>
        </p:nvPicPr>
        <p:blipFill>
          <a:blip r:embed="rId7" cstate="print"/>
          <a:srcRect/>
          <a:stretch>
            <a:fillRect/>
          </a:stretch>
        </p:blipFill>
        <p:spPr bwMode="auto">
          <a:xfrm>
            <a:off x="6705600" y="3962400"/>
            <a:ext cx="1676400" cy="2344615"/>
          </a:xfrm>
          <a:prstGeom prst="rect">
            <a:avLst/>
          </a:prstGeom>
          <a:noFill/>
        </p:spPr>
      </p:pic>
      <p:sp>
        <p:nvSpPr>
          <p:cNvPr id="9" name="TextBox 8"/>
          <p:cNvSpPr txBox="1"/>
          <p:nvPr/>
        </p:nvSpPr>
        <p:spPr>
          <a:xfrm>
            <a:off x="533400" y="3733800"/>
            <a:ext cx="2438400" cy="369332"/>
          </a:xfrm>
          <a:prstGeom prst="rect">
            <a:avLst/>
          </a:prstGeom>
          <a:noFill/>
        </p:spPr>
        <p:txBody>
          <a:bodyPr wrap="square" rtlCol="0">
            <a:spAutoFit/>
          </a:bodyPr>
          <a:lstStyle/>
          <a:p>
            <a:r>
              <a:rPr lang="en-US" dirty="0" smtClean="0"/>
              <a:t>Many species of fish</a:t>
            </a:r>
            <a:endParaRPr lang="en-US" dirty="0"/>
          </a:p>
        </p:txBody>
      </p:sp>
      <p:sp>
        <p:nvSpPr>
          <p:cNvPr id="10" name="TextBox 9"/>
          <p:cNvSpPr txBox="1"/>
          <p:nvPr/>
        </p:nvSpPr>
        <p:spPr>
          <a:xfrm>
            <a:off x="4343400" y="3505200"/>
            <a:ext cx="4343400" cy="369332"/>
          </a:xfrm>
          <a:prstGeom prst="rect">
            <a:avLst/>
          </a:prstGeom>
          <a:noFill/>
        </p:spPr>
        <p:txBody>
          <a:bodyPr wrap="square" rtlCol="0">
            <a:spAutoFit/>
          </a:bodyPr>
          <a:lstStyle/>
          <a:p>
            <a:r>
              <a:rPr lang="en-US" dirty="0" smtClean="0"/>
              <a:t>Birds eating left-</a:t>
            </a:r>
            <a:r>
              <a:rPr lang="en-US" dirty="0" err="1" smtClean="0"/>
              <a:t>overs</a:t>
            </a:r>
            <a:r>
              <a:rPr lang="en-US" dirty="0" smtClean="0"/>
              <a:t> from fishing boats</a:t>
            </a:r>
            <a:endParaRPr lang="en-US" dirty="0"/>
          </a:p>
        </p:txBody>
      </p:sp>
      <p:sp>
        <p:nvSpPr>
          <p:cNvPr id="11" name="TextBox 10"/>
          <p:cNvSpPr txBox="1"/>
          <p:nvPr/>
        </p:nvSpPr>
        <p:spPr>
          <a:xfrm>
            <a:off x="685800" y="6248400"/>
            <a:ext cx="1371600" cy="369332"/>
          </a:xfrm>
          <a:prstGeom prst="rect">
            <a:avLst/>
          </a:prstGeom>
          <a:noFill/>
        </p:spPr>
        <p:txBody>
          <a:bodyPr wrap="square" rtlCol="0">
            <a:spAutoFit/>
          </a:bodyPr>
          <a:lstStyle/>
          <a:p>
            <a:r>
              <a:rPr lang="en-US" dirty="0" smtClean="0"/>
              <a:t>White Egret</a:t>
            </a:r>
            <a:endParaRPr lang="en-US" dirty="0"/>
          </a:p>
        </p:txBody>
      </p:sp>
      <p:sp>
        <p:nvSpPr>
          <p:cNvPr id="12" name="TextBox 11"/>
          <p:cNvSpPr txBox="1"/>
          <p:nvPr/>
        </p:nvSpPr>
        <p:spPr>
          <a:xfrm>
            <a:off x="2590800" y="6324600"/>
            <a:ext cx="990600" cy="369332"/>
          </a:xfrm>
          <a:prstGeom prst="rect">
            <a:avLst/>
          </a:prstGeom>
          <a:noFill/>
        </p:spPr>
        <p:txBody>
          <a:bodyPr wrap="square" rtlCol="0">
            <a:spAutoFit/>
          </a:bodyPr>
          <a:lstStyle/>
          <a:p>
            <a:r>
              <a:rPr lang="en-US" dirty="0" smtClean="0"/>
              <a:t>Pelicans</a:t>
            </a:r>
            <a:endParaRPr lang="en-US" dirty="0"/>
          </a:p>
        </p:txBody>
      </p:sp>
      <p:sp>
        <p:nvSpPr>
          <p:cNvPr id="13" name="TextBox 12"/>
          <p:cNvSpPr txBox="1"/>
          <p:nvPr/>
        </p:nvSpPr>
        <p:spPr>
          <a:xfrm>
            <a:off x="7010400" y="6324600"/>
            <a:ext cx="1295400" cy="369332"/>
          </a:xfrm>
          <a:prstGeom prst="rect">
            <a:avLst/>
          </a:prstGeom>
          <a:noFill/>
        </p:spPr>
        <p:txBody>
          <a:bodyPr wrap="square" rtlCol="0">
            <a:spAutoFit/>
          </a:bodyPr>
          <a:lstStyle/>
          <a:p>
            <a:r>
              <a:rPr lang="en-US" dirty="0" smtClean="0"/>
              <a:t>Alligators</a:t>
            </a:r>
            <a:endParaRPr lang="en-US" dirty="0"/>
          </a:p>
        </p:txBody>
      </p:sp>
      <p:pic>
        <p:nvPicPr>
          <p:cNvPr id="52236" name="Picture 12" descr="http://www.4rentatthebeach.com/gallery/birds_on_the_beach.jpg"/>
          <p:cNvPicPr>
            <a:picLocks noChangeAspect="1" noChangeArrowheads="1"/>
          </p:cNvPicPr>
          <p:nvPr/>
        </p:nvPicPr>
        <p:blipFill>
          <a:blip r:embed="rId8" cstate="print"/>
          <a:srcRect/>
          <a:stretch>
            <a:fillRect/>
          </a:stretch>
        </p:blipFill>
        <p:spPr bwMode="auto">
          <a:xfrm>
            <a:off x="4114800" y="4038600"/>
            <a:ext cx="2381250" cy="1819275"/>
          </a:xfrm>
          <a:prstGeom prst="rect">
            <a:avLst/>
          </a:prstGeom>
          <a:noFill/>
        </p:spPr>
      </p:pic>
      <p:sp>
        <p:nvSpPr>
          <p:cNvPr id="15" name="TextBox 14"/>
          <p:cNvSpPr txBox="1"/>
          <p:nvPr/>
        </p:nvSpPr>
        <p:spPr>
          <a:xfrm>
            <a:off x="4191000" y="5934670"/>
            <a:ext cx="2362200" cy="923330"/>
          </a:xfrm>
          <a:prstGeom prst="rect">
            <a:avLst/>
          </a:prstGeom>
          <a:noFill/>
        </p:spPr>
        <p:txBody>
          <a:bodyPr wrap="square" rtlCol="0">
            <a:spAutoFit/>
          </a:bodyPr>
          <a:lstStyle/>
          <a:p>
            <a:r>
              <a:rPr lang="en-US" dirty="0" smtClean="0"/>
              <a:t>Birds looking for food between waves in the sand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991600" cy="780288"/>
          </a:xfrm>
        </p:spPr>
        <p:txBody>
          <a:bodyPr>
            <a:normAutofit/>
          </a:bodyPr>
          <a:lstStyle/>
          <a:p>
            <a:r>
              <a:rPr lang="en-US" sz="4000" dirty="0" smtClean="0"/>
              <a:t>Coastal plain region ~ Plants and animals</a:t>
            </a:r>
            <a:endParaRPr lang="en-US" sz="4000" dirty="0"/>
          </a:p>
        </p:txBody>
      </p:sp>
      <p:sp>
        <p:nvSpPr>
          <p:cNvPr id="3" name="Content Placeholder 2"/>
          <p:cNvSpPr>
            <a:spLocks noGrp="1"/>
          </p:cNvSpPr>
          <p:nvPr>
            <p:ph idx="1"/>
          </p:nvPr>
        </p:nvSpPr>
        <p:spPr>
          <a:xfrm>
            <a:off x="304800" y="1554163"/>
            <a:ext cx="8686800" cy="1951038"/>
          </a:xfrm>
        </p:spPr>
        <p:txBody>
          <a:bodyPr/>
          <a:lstStyle/>
          <a:p>
            <a:r>
              <a:rPr lang="en-US" dirty="0" smtClean="0"/>
              <a:t>Piney Woods area</a:t>
            </a:r>
          </a:p>
          <a:p>
            <a:pPr lvl="1"/>
            <a:r>
              <a:rPr lang="en-US" dirty="0" smtClean="0"/>
              <a:t>The wooded areas bring other kinds of wildlife to Texas because they provide shelter in all types of weather and from predators</a:t>
            </a:r>
            <a:endParaRPr lang="en-US" dirty="0"/>
          </a:p>
        </p:txBody>
      </p:sp>
      <p:pic>
        <p:nvPicPr>
          <p:cNvPr id="39938" name="Picture 2" descr="http://www.nashvillezoo.org/piciformes/images/red_cockaded_wp.jpg"/>
          <p:cNvPicPr>
            <a:picLocks noChangeAspect="1" noChangeArrowheads="1"/>
          </p:cNvPicPr>
          <p:nvPr/>
        </p:nvPicPr>
        <p:blipFill>
          <a:blip r:embed="rId3" cstate="print"/>
          <a:srcRect/>
          <a:stretch>
            <a:fillRect/>
          </a:stretch>
        </p:blipFill>
        <p:spPr bwMode="auto">
          <a:xfrm>
            <a:off x="685800" y="3438525"/>
            <a:ext cx="2809875" cy="3419475"/>
          </a:xfrm>
          <a:prstGeom prst="rect">
            <a:avLst/>
          </a:prstGeom>
          <a:noFill/>
        </p:spPr>
      </p:pic>
      <p:sp>
        <p:nvSpPr>
          <p:cNvPr id="5" name="TextBox 4"/>
          <p:cNvSpPr txBox="1"/>
          <p:nvPr/>
        </p:nvSpPr>
        <p:spPr>
          <a:xfrm>
            <a:off x="3810000" y="3810000"/>
            <a:ext cx="2819400" cy="1754326"/>
          </a:xfrm>
          <a:prstGeom prst="rect">
            <a:avLst/>
          </a:prstGeom>
          <a:noFill/>
        </p:spPr>
        <p:txBody>
          <a:bodyPr wrap="square" rtlCol="0">
            <a:spAutoFit/>
          </a:bodyPr>
          <a:lstStyle/>
          <a:p>
            <a:r>
              <a:rPr lang="en-US" dirty="0" smtClean="0"/>
              <a:t>Red-cockaded woodpecker finds food inside tree holes or just under the bark. Doesn’t look like the woodpecker on the cartoons!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305800" cy="856488"/>
          </a:xfrm>
        </p:spPr>
        <p:txBody>
          <a:bodyPr/>
          <a:lstStyle/>
          <a:p>
            <a:r>
              <a:rPr lang="en-US" dirty="0" smtClean="0"/>
              <a:t>Piney Woods Animals</a:t>
            </a:r>
            <a:endParaRPr lang="en-US" dirty="0"/>
          </a:p>
        </p:txBody>
      </p:sp>
      <p:pic>
        <p:nvPicPr>
          <p:cNvPr id="54274" name="Picture 2" descr="http://www.hiltonpond.org/images/WarblerPine01.jpg"/>
          <p:cNvPicPr>
            <a:picLocks noChangeAspect="1" noChangeArrowheads="1"/>
          </p:cNvPicPr>
          <p:nvPr/>
        </p:nvPicPr>
        <p:blipFill>
          <a:blip r:embed="rId3" cstate="print"/>
          <a:srcRect/>
          <a:stretch>
            <a:fillRect/>
          </a:stretch>
        </p:blipFill>
        <p:spPr bwMode="auto">
          <a:xfrm>
            <a:off x="533400" y="1676400"/>
            <a:ext cx="2047164" cy="1371600"/>
          </a:xfrm>
          <a:prstGeom prst="rect">
            <a:avLst/>
          </a:prstGeom>
          <a:noFill/>
        </p:spPr>
      </p:pic>
      <p:sp>
        <p:nvSpPr>
          <p:cNvPr id="4" name="TextBox 3"/>
          <p:cNvSpPr txBox="1"/>
          <p:nvPr/>
        </p:nvSpPr>
        <p:spPr>
          <a:xfrm>
            <a:off x="609600" y="3048000"/>
            <a:ext cx="1447800" cy="646331"/>
          </a:xfrm>
          <a:prstGeom prst="rect">
            <a:avLst/>
          </a:prstGeom>
          <a:noFill/>
        </p:spPr>
        <p:txBody>
          <a:bodyPr wrap="square" rtlCol="0">
            <a:spAutoFit/>
          </a:bodyPr>
          <a:lstStyle/>
          <a:p>
            <a:r>
              <a:rPr lang="en-US" dirty="0" smtClean="0"/>
              <a:t>Warbler Pine</a:t>
            </a:r>
            <a:endParaRPr lang="en-US" dirty="0"/>
          </a:p>
        </p:txBody>
      </p:sp>
      <p:pic>
        <p:nvPicPr>
          <p:cNvPr id="54276" name="Picture 4" descr="http://i.pbase.com/u36/muskrat/upload/24628501.TwoCardinals.jpg"/>
          <p:cNvPicPr>
            <a:picLocks noChangeAspect="1" noChangeArrowheads="1"/>
          </p:cNvPicPr>
          <p:nvPr/>
        </p:nvPicPr>
        <p:blipFill>
          <a:blip r:embed="rId4" cstate="print"/>
          <a:srcRect/>
          <a:stretch>
            <a:fillRect/>
          </a:stretch>
        </p:blipFill>
        <p:spPr bwMode="auto">
          <a:xfrm>
            <a:off x="3429000" y="2209800"/>
            <a:ext cx="2057400" cy="1371600"/>
          </a:xfrm>
          <a:prstGeom prst="rect">
            <a:avLst/>
          </a:prstGeom>
          <a:noFill/>
        </p:spPr>
      </p:pic>
      <p:sp>
        <p:nvSpPr>
          <p:cNvPr id="6" name="TextBox 5"/>
          <p:cNvSpPr txBox="1"/>
          <p:nvPr/>
        </p:nvSpPr>
        <p:spPr>
          <a:xfrm>
            <a:off x="4191000" y="3657600"/>
            <a:ext cx="1447800" cy="381000"/>
          </a:xfrm>
          <a:prstGeom prst="rect">
            <a:avLst/>
          </a:prstGeom>
          <a:noFill/>
        </p:spPr>
        <p:txBody>
          <a:bodyPr wrap="square" rtlCol="0">
            <a:spAutoFit/>
          </a:bodyPr>
          <a:lstStyle/>
          <a:p>
            <a:r>
              <a:rPr lang="en-US" dirty="0" smtClean="0"/>
              <a:t>Cardinals</a:t>
            </a:r>
            <a:endParaRPr lang="en-US" dirty="0"/>
          </a:p>
        </p:txBody>
      </p:sp>
      <p:pic>
        <p:nvPicPr>
          <p:cNvPr id="54278" name="Picture 6" descr="Opossum, picture by D.H. Snyder"/>
          <p:cNvPicPr>
            <a:picLocks noChangeAspect="1" noChangeArrowheads="1"/>
          </p:cNvPicPr>
          <p:nvPr/>
        </p:nvPicPr>
        <p:blipFill>
          <a:blip r:embed="rId5" cstate="print"/>
          <a:srcRect/>
          <a:stretch>
            <a:fillRect/>
          </a:stretch>
        </p:blipFill>
        <p:spPr bwMode="auto">
          <a:xfrm>
            <a:off x="152400" y="3657600"/>
            <a:ext cx="3009900" cy="2343151"/>
          </a:xfrm>
          <a:prstGeom prst="rect">
            <a:avLst/>
          </a:prstGeom>
          <a:noFill/>
        </p:spPr>
      </p:pic>
      <p:sp>
        <p:nvSpPr>
          <p:cNvPr id="8" name="TextBox 7"/>
          <p:cNvSpPr txBox="1"/>
          <p:nvPr/>
        </p:nvSpPr>
        <p:spPr>
          <a:xfrm>
            <a:off x="228600" y="6019800"/>
            <a:ext cx="3048000" cy="646331"/>
          </a:xfrm>
          <a:prstGeom prst="rect">
            <a:avLst/>
          </a:prstGeom>
          <a:noFill/>
        </p:spPr>
        <p:txBody>
          <a:bodyPr wrap="square" rtlCol="0">
            <a:spAutoFit/>
          </a:bodyPr>
          <a:lstStyle/>
          <a:p>
            <a:r>
              <a:rPr lang="en-US" dirty="0" smtClean="0"/>
              <a:t>Mother opossum carrying her babies</a:t>
            </a:r>
            <a:endParaRPr lang="en-US" dirty="0"/>
          </a:p>
        </p:txBody>
      </p:sp>
      <p:pic>
        <p:nvPicPr>
          <p:cNvPr id="54280" name="Picture 8" descr="http://www.photographyblog.com/gallery/data/3227/1944Three_Coyotes.jpg"/>
          <p:cNvPicPr>
            <a:picLocks noChangeAspect="1" noChangeArrowheads="1"/>
          </p:cNvPicPr>
          <p:nvPr/>
        </p:nvPicPr>
        <p:blipFill>
          <a:blip r:embed="rId6" cstate="print"/>
          <a:srcRect/>
          <a:stretch>
            <a:fillRect/>
          </a:stretch>
        </p:blipFill>
        <p:spPr bwMode="auto">
          <a:xfrm>
            <a:off x="3505200" y="4114800"/>
            <a:ext cx="2510938" cy="1828800"/>
          </a:xfrm>
          <a:prstGeom prst="rect">
            <a:avLst/>
          </a:prstGeom>
          <a:noFill/>
        </p:spPr>
      </p:pic>
      <p:sp>
        <p:nvSpPr>
          <p:cNvPr id="10" name="TextBox 9"/>
          <p:cNvSpPr txBox="1"/>
          <p:nvPr/>
        </p:nvSpPr>
        <p:spPr>
          <a:xfrm>
            <a:off x="4114800" y="5943600"/>
            <a:ext cx="1447800" cy="381000"/>
          </a:xfrm>
          <a:prstGeom prst="rect">
            <a:avLst/>
          </a:prstGeom>
          <a:noFill/>
        </p:spPr>
        <p:txBody>
          <a:bodyPr wrap="square" rtlCol="0">
            <a:spAutoFit/>
          </a:bodyPr>
          <a:lstStyle/>
          <a:p>
            <a:r>
              <a:rPr lang="en-US" dirty="0" smtClean="0"/>
              <a:t>Coyotes</a:t>
            </a:r>
            <a:endParaRPr lang="en-US" dirty="0"/>
          </a:p>
        </p:txBody>
      </p:sp>
      <p:pic>
        <p:nvPicPr>
          <p:cNvPr id="54282" name="Picture 10" descr="Raccoon"/>
          <p:cNvPicPr>
            <a:picLocks noChangeAspect="1" noChangeArrowheads="1"/>
          </p:cNvPicPr>
          <p:nvPr/>
        </p:nvPicPr>
        <p:blipFill>
          <a:blip r:embed="rId7" cstate="print"/>
          <a:srcRect/>
          <a:stretch>
            <a:fillRect/>
          </a:stretch>
        </p:blipFill>
        <p:spPr bwMode="auto">
          <a:xfrm>
            <a:off x="6934200" y="3810000"/>
            <a:ext cx="1792204" cy="2409826"/>
          </a:xfrm>
          <a:prstGeom prst="rect">
            <a:avLst/>
          </a:prstGeom>
          <a:noFill/>
        </p:spPr>
      </p:pic>
      <p:sp>
        <p:nvSpPr>
          <p:cNvPr id="12" name="TextBox 11"/>
          <p:cNvSpPr txBox="1"/>
          <p:nvPr/>
        </p:nvSpPr>
        <p:spPr>
          <a:xfrm>
            <a:off x="7162800" y="6248400"/>
            <a:ext cx="1447800" cy="381000"/>
          </a:xfrm>
          <a:prstGeom prst="rect">
            <a:avLst/>
          </a:prstGeom>
          <a:noFill/>
        </p:spPr>
        <p:txBody>
          <a:bodyPr wrap="square" rtlCol="0">
            <a:spAutoFit/>
          </a:bodyPr>
          <a:lstStyle/>
          <a:p>
            <a:r>
              <a:rPr lang="en-US" dirty="0" smtClean="0"/>
              <a:t>Raccoons</a:t>
            </a:r>
            <a:endParaRPr lang="en-US" dirty="0"/>
          </a:p>
        </p:txBody>
      </p:sp>
      <p:pic>
        <p:nvPicPr>
          <p:cNvPr id="54284" name="Picture 12" descr="http://www.statesymbolsusa.org/IMAGES/Texas/mockingbird_detwiler_web.jpg"/>
          <p:cNvPicPr>
            <a:picLocks noChangeAspect="1" noChangeArrowheads="1"/>
          </p:cNvPicPr>
          <p:nvPr/>
        </p:nvPicPr>
        <p:blipFill>
          <a:blip r:embed="rId8" cstate="print"/>
          <a:srcRect/>
          <a:stretch>
            <a:fillRect/>
          </a:stretch>
        </p:blipFill>
        <p:spPr bwMode="auto">
          <a:xfrm>
            <a:off x="7010400" y="990600"/>
            <a:ext cx="1765300" cy="2285599"/>
          </a:xfrm>
          <a:prstGeom prst="rect">
            <a:avLst/>
          </a:prstGeom>
          <a:noFill/>
        </p:spPr>
      </p:pic>
      <p:sp>
        <p:nvSpPr>
          <p:cNvPr id="14" name="TextBox 13"/>
          <p:cNvSpPr txBox="1"/>
          <p:nvPr/>
        </p:nvSpPr>
        <p:spPr>
          <a:xfrm>
            <a:off x="7010400" y="3276600"/>
            <a:ext cx="1676400" cy="381000"/>
          </a:xfrm>
          <a:prstGeom prst="rect">
            <a:avLst/>
          </a:prstGeom>
          <a:noFill/>
        </p:spPr>
        <p:txBody>
          <a:bodyPr wrap="square" rtlCol="0">
            <a:spAutoFit/>
          </a:bodyPr>
          <a:lstStyle/>
          <a:p>
            <a:r>
              <a:rPr lang="en-US" dirty="0" smtClean="0"/>
              <a:t>Mockingbird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a:t>
            </a:r>
            <a:endParaRPr lang="en-US" dirty="0"/>
          </a:p>
        </p:txBody>
      </p:sp>
      <p:sp>
        <p:nvSpPr>
          <p:cNvPr id="3" name="Content Placeholder 2"/>
          <p:cNvSpPr>
            <a:spLocks noGrp="1"/>
          </p:cNvSpPr>
          <p:nvPr>
            <p:ph idx="1"/>
          </p:nvPr>
        </p:nvSpPr>
        <p:spPr/>
        <p:txBody>
          <a:bodyPr>
            <a:normAutofit/>
          </a:bodyPr>
          <a:lstStyle/>
          <a:p>
            <a:r>
              <a:rPr lang="en-US" dirty="0" smtClean="0">
                <a:solidFill>
                  <a:srgbClr val="006600"/>
                </a:solidFill>
              </a:rPr>
              <a:t>On </a:t>
            </a:r>
            <a:r>
              <a:rPr lang="en-US" b="1" u="sng" dirty="0" smtClean="0">
                <a:solidFill>
                  <a:srgbClr val="006600"/>
                </a:solidFill>
              </a:rPr>
              <a:t>left side </a:t>
            </a:r>
            <a:r>
              <a:rPr lang="en-US" dirty="0" smtClean="0">
                <a:solidFill>
                  <a:srgbClr val="006600"/>
                </a:solidFill>
              </a:rPr>
              <a:t>of Texas Chronicle, write a letter to a friend inviting them to visit the Coastal Plain Region of Texas. </a:t>
            </a:r>
          </a:p>
          <a:p>
            <a:r>
              <a:rPr lang="en-US" dirty="0" smtClean="0"/>
              <a:t>Make it interesting, and mention why they would want to visit. Be specific about whether you are inviting them to the Gulf Coastal Region or the Piney Woods region of this area. What is the weather like, what animals would they see, etc.</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Coastal Plain Region ~ Industry</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Taking Notes</a:t>
            </a:r>
            <a:endParaRPr lang="en-US" dirty="0"/>
          </a:p>
        </p:txBody>
      </p:sp>
      <p:sp>
        <p:nvSpPr>
          <p:cNvPr id="3" name="Content Placeholder 2"/>
          <p:cNvSpPr>
            <a:spLocks noGrp="1"/>
          </p:cNvSpPr>
          <p:nvPr>
            <p:ph idx="1"/>
          </p:nvPr>
        </p:nvSpPr>
        <p:spPr/>
        <p:txBody>
          <a:bodyPr/>
          <a:lstStyle/>
          <a:p>
            <a:r>
              <a:rPr lang="en-US" dirty="0" smtClean="0"/>
              <a:t>Get Texas Chronicle</a:t>
            </a:r>
          </a:p>
          <a:p>
            <a:r>
              <a:rPr lang="en-US" dirty="0" smtClean="0">
                <a:solidFill>
                  <a:srgbClr val="006600"/>
                </a:solidFill>
              </a:rPr>
              <a:t>On new page, take notes from today’s lesson on the right side of your page (the input page)</a:t>
            </a:r>
          </a:p>
          <a:p>
            <a:r>
              <a:rPr lang="en-US" dirty="0" smtClean="0"/>
              <a:t>You will also need a textbook today.</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Region Industry</a:t>
            </a:r>
            <a:endParaRPr lang="en-US" dirty="0"/>
          </a:p>
        </p:txBody>
      </p:sp>
      <p:sp>
        <p:nvSpPr>
          <p:cNvPr id="3" name="Content Placeholder 2"/>
          <p:cNvSpPr>
            <a:spLocks noGrp="1"/>
          </p:cNvSpPr>
          <p:nvPr>
            <p:ph idx="1"/>
          </p:nvPr>
        </p:nvSpPr>
        <p:spPr/>
        <p:txBody>
          <a:bodyPr/>
          <a:lstStyle/>
          <a:p>
            <a:r>
              <a:rPr lang="en-US" b="1" i="1" u="sng" dirty="0" smtClean="0">
                <a:solidFill>
                  <a:srgbClr val="006600"/>
                </a:solidFill>
              </a:rPr>
              <a:t>Industry</a:t>
            </a:r>
            <a:r>
              <a:rPr lang="en-US" dirty="0" smtClean="0">
                <a:solidFill>
                  <a:srgbClr val="006600"/>
                </a:solidFill>
              </a:rPr>
              <a:t> ~ all the businesses that make one kind of product or provide one kind of service.</a:t>
            </a:r>
          </a:p>
          <a:p>
            <a:r>
              <a:rPr lang="en-US" b="1" i="1" u="sng" dirty="0" smtClean="0">
                <a:solidFill>
                  <a:srgbClr val="006600"/>
                </a:solidFill>
              </a:rPr>
              <a:t>Goods </a:t>
            </a:r>
            <a:r>
              <a:rPr lang="en-US" dirty="0" smtClean="0">
                <a:solidFill>
                  <a:srgbClr val="006600"/>
                </a:solidFill>
              </a:rPr>
              <a:t>~ Products people buy and sell, such as food and clothing</a:t>
            </a:r>
          </a:p>
          <a:p>
            <a:r>
              <a:rPr lang="en-US" b="1" i="1" u="sng" dirty="0" smtClean="0">
                <a:solidFill>
                  <a:srgbClr val="006600"/>
                </a:solidFill>
              </a:rPr>
              <a:t>Service</a:t>
            </a:r>
            <a:r>
              <a:rPr lang="en-US" dirty="0" smtClean="0">
                <a:solidFill>
                  <a:srgbClr val="006600"/>
                </a:solidFill>
              </a:rPr>
              <a:t> ~ an activity that someone does for others for pay, such as cutting hair, repairing shoes, etc.</a:t>
            </a:r>
            <a:endParaRPr lang="en-US" b="1" i="1" u="sng" dirty="0">
              <a:solidFill>
                <a:srgbClr val="006600"/>
              </a:solidFill>
            </a:endParaRPr>
          </a:p>
        </p:txBody>
      </p:sp>
      <p:sp>
        <p:nvSpPr>
          <p:cNvPr id="4" name="TextBox 3"/>
          <p:cNvSpPr txBox="1"/>
          <p:nvPr/>
        </p:nvSpPr>
        <p:spPr>
          <a:xfrm>
            <a:off x="1905000" y="5410200"/>
            <a:ext cx="5334000" cy="1015663"/>
          </a:xfrm>
          <a:prstGeom prst="rect">
            <a:avLst/>
          </a:prstGeom>
          <a:noFill/>
        </p:spPr>
        <p:txBody>
          <a:bodyPr wrap="square" rtlCol="0">
            <a:spAutoFit/>
          </a:bodyPr>
          <a:lstStyle/>
          <a:p>
            <a:pPr algn="ctr"/>
            <a:r>
              <a:rPr lang="en-US" sz="2000" b="1" i="1" dirty="0" smtClean="0">
                <a:solidFill>
                  <a:srgbClr val="FF0000"/>
                </a:solidFill>
                <a:latin typeface="Harrington" pitchFamily="82" charset="0"/>
              </a:rPr>
              <a:t>Cities have different types of goods and services. They may also have many types of industry.</a:t>
            </a:r>
            <a:endParaRPr lang="en-US" sz="2000" b="1" i="1" dirty="0">
              <a:solidFill>
                <a:srgbClr val="FF0000"/>
              </a:solidFill>
              <a:latin typeface="Harrington"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dissolve">
                                      <p:cBhvr>
                                        <p:cTn id="2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Plains region industry</a:t>
            </a:r>
            <a:endParaRPr lang="en-US" dirty="0"/>
          </a:p>
        </p:txBody>
      </p:sp>
      <p:sp>
        <p:nvSpPr>
          <p:cNvPr id="3" name="Content Placeholder 2"/>
          <p:cNvSpPr>
            <a:spLocks noGrp="1"/>
          </p:cNvSpPr>
          <p:nvPr>
            <p:ph idx="1"/>
          </p:nvPr>
        </p:nvSpPr>
        <p:spPr/>
        <p:txBody>
          <a:bodyPr/>
          <a:lstStyle/>
          <a:p>
            <a:r>
              <a:rPr lang="en-US" dirty="0" smtClean="0"/>
              <a:t>Textbook page 62.</a:t>
            </a:r>
          </a:p>
          <a:p>
            <a:r>
              <a:rPr lang="en-US" dirty="0" smtClean="0">
                <a:solidFill>
                  <a:schemeClr val="accent5">
                    <a:lumMod val="75000"/>
                  </a:schemeClr>
                </a:solidFill>
              </a:rPr>
              <a:t>What do you notice about this map key?</a:t>
            </a:r>
          </a:p>
          <a:p>
            <a:r>
              <a:rPr lang="en-US" dirty="0" smtClean="0"/>
              <a:t>Turn and talk to partner about the industries for the coastal plains region of Texas.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04088"/>
          </a:xfrm>
        </p:spPr>
        <p:txBody>
          <a:bodyPr>
            <a:normAutofit fontScale="90000"/>
          </a:bodyPr>
          <a:lstStyle/>
          <a:p>
            <a:r>
              <a:rPr lang="en-US" dirty="0" smtClean="0"/>
              <a:t>Coastal Plain Region ~ Industry</a:t>
            </a:r>
            <a:endParaRPr lang="en-US" dirty="0"/>
          </a:p>
        </p:txBody>
      </p:sp>
      <p:sp>
        <p:nvSpPr>
          <p:cNvPr id="3" name="Content Placeholder 2"/>
          <p:cNvSpPr>
            <a:spLocks noGrp="1"/>
          </p:cNvSpPr>
          <p:nvPr>
            <p:ph idx="1"/>
          </p:nvPr>
        </p:nvSpPr>
        <p:spPr>
          <a:xfrm>
            <a:off x="304800" y="1554162"/>
            <a:ext cx="4343400" cy="4525963"/>
          </a:xfrm>
        </p:spPr>
        <p:txBody>
          <a:bodyPr/>
          <a:lstStyle/>
          <a:p>
            <a:r>
              <a:rPr lang="en-US" dirty="0" smtClean="0"/>
              <a:t>Gulf Coastal Region</a:t>
            </a:r>
          </a:p>
          <a:p>
            <a:pPr lvl="1"/>
            <a:r>
              <a:rPr lang="en-US" dirty="0" smtClean="0"/>
              <a:t>Fishing</a:t>
            </a:r>
          </a:p>
          <a:p>
            <a:pPr lvl="1">
              <a:buNone/>
            </a:pPr>
            <a:endParaRPr lang="en-US" dirty="0" smtClean="0"/>
          </a:p>
          <a:p>
            <a:pPr lvl="1">
              <a:buNone/>
            </a:pPr>
            <a:endParaRPr lang="en-US" dirty="0" smtClean="0"/>
          </a:p>
          <a:p>
            <a:pPr lvl="1"/>
            <a:r>
              <a:rPr lang="en-US" dirty="0" smtClean="0"/>
              <a:t>Oil </a:t>
            </a:r>
          </a:p>
          <a:p>
            <a:pPr lvl="1">
              <a:buNone/>
            </a:pPr>
            <a:endParaRPr lang="en-US" dirty="0" smtClean="0"/>
          </a:p>
          <a:p>
            <a:pPr lvl="1">
              <a:buNone/>
            </a:pPr>
            <a:endParaRPr lang="en-US" dirty="0" smtClean="0"/>
          </a:p>
          <a:p>
            <a:pPr lvl="1"/>
            <a:r>
              <a:rPr lang="en-US" dirty="0" smtClean="0"/>
              <a:t>Fruits and Vegetables</a:t>
            </a:r>
            <a:endParaRPr lang="en-US" dirty="0"/>
          </a:p>
        </p:txBody>
      </p:sp>
      <p:pic>
        <p:nvPicPr>
          <p:cNvPr id="58370" name="Picture 2" descr="http://www.planning.ri.gov/gallery/Fishing%20Boat.jpg"/>
          <p:cNvPicPr>
            <a:picLocks noChangeAspect="1" noChangeArrowheads="1"/>
          </p:cNvPicPr>
          <p:nvPr/>
        </p:nvPicPr>
        <p:blipFill>
          <a:blip r:embed="rId3" cstate="print"/>
          <a:srcRect/>
          <a:stretch>
            <a:fillRect/>
          </a:stretch>
        </p:blipFill>
        <p:spPr bwMode="auto">
          <a:xfrm>
            <a:off x="4343400" y="1447800"/>
            <a:ext cx="2209800" cy="1768607"/>
          </a:xfrm>
          <a:prstGeom prst="rect">
            <a:avLst/>
          </a:prstGeom>
          <a:noFill/>
        </p:spPr>
      </p:pic>
      <p:pic>
        <p:nvPicPr>
          <p:cNvPr id="58372" name="Picture 4" descr="http://www.stockyard.com/gallery2/d/38037-3/Off-Shore-Rig.jpg"/>
          <p:cNvPicPr>
            <a:picLocks noChangeAspect="1" noChangeArrowheads="1"/>
          </p:cNvPicPr>
          <p:nvPr/>
        </p:nvPicPr>
        <p:blipFill>
          <a:blip r:embed="rId4" cstate="print"/>
          <a:srcRect/>
          <a:stretch>
            <a:fillRect/>
          </a:stretch>
        </p:blipFill>
        <p:spPr bwMode="auto">
          <a:xfrm>
            <a:off x="2362200" y="3276600"/>
            <a:ext cx="828675" cy="1238250"/>
          </a:xfrm>
          <a:prstGeom prst="rect">
            <a:avLst/>
          </a:prstGeom>
          <a:noFill/>
        </p:spPr>
      </p:pic>
      <p:pic>
        <p:nvPicPr>
          <p:cNvPr id="58374" name="Picture 6" descr="http://thm-a04.yimg.com/image/421a90930ee63f48">
            <a:hlinkClick r:id="rId5"/>
          </p:cNvPr>
          <p:cNvPicPr>
            <a:picLocks noChangeAspect="1" noChangeArrowheads="1"/>
          </p:cNvPicPr>
          <p:nvPr/>
        </p:nvPicPr>
        <p:blipFill>
          <a:blip r:embed="rId6" cstate="print"/>
          <a:srcRect/>
          <a:stretch>
            <a:fillRect/>
          </a:stretch>
        </p:blipFill>
        <p:spPr bwMode="auto">
          <a:xfrm>
            <a:off x="4572000" y="3429000"/>
            <a:ext cx="1700213" cy="1295400"/>
          </a:xfrm>
          <a:prstGeom prst="rect">
            <a:avLst/>
          </a:prstGeom>
          <a:noFill/>
        </p:spPr>
      </p:pic>
      <p:pic>
        <p:nvPicPr>
          <p:cNvPr id="58376" name="Picture 8" descr="http://thm-a01.yimg.com/image/2d61b9939ca2e148">
            <a:hlinkClick r:id="rId7"/>
          </p:cNvPr>
          <p:cNvPicPr>
            <a:picLocks noChangeAspect="1" noChangeArrowheads="1"/>
          </p:cNvPicPr>
          <p:nvPr/>
        </p:nvPicPr>
        <p:blipFill>
          <a:blip r:embed="rId8" cstate="print"/>
          <a:srcRect/>
          <a:stretch>
            <a:fillRect/>
          </a:stretch>
        </p:blipFill>
        <p:spPr bwMode="auto">
          <a:xfrm>
            <a:off x="5105400" y="5105400"/>
            <a:ext cx="1447800" cy="1395470"/>
          </a:xfrm>
          <a:prstGeom prst="rect">
            <a:avLst/>
          </a:prstGeom>
          <a:noFill/>
        </p:spPr>
      </p:pic>
      <p:pic>
        <p:nvPicPr>
          <p:cNvPr id="58378" name="Picture 10" descr="http://www.valleychamber.com/images/vegetables.jpg"/>
          <p:cNvPicPr>
            <a:picLocks noChangeAspect="1" noChangeArrowheads="1"/>
          </p:cNvPicPr>
          <p:nvPr/>
        </p:nvPicPr>
        <p:blipFill>
          <a:blip r:embed="rId9" cstate="print"/>
          <a:srcRect/>
          <a:stretch>
            <a:fillRect/>
          </a:stretch>
        </p:blipFill>
        <p:spPr bwMode="auto">
          <a:xfrm>
            <a:off x="7086600" y="5181600"/>
            <a:ext cx="1428750" cy="11049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Fishing Industry</a:t>
            </a:r>
            <a:endParaRPr lang="en-US" dirty="0"/>
          </a:p>
        </p:txBody>
      </p:sp>
      <p:sp>
        <p:nvSpPr>
          <p:cNvPr id="3" name="Content Placeholder 2"/>
          <p:cNvSpPr>
            <a:spLocks noGrp="1"/>
          </p:cNvSpPr>
          <p:nvPr>
            <p:ph idx="1"/>
          </p:nvPr>
        </p:nvSpPr>
        <p:spPr/>
        <p:txBody>
          <a:bodyPr/>
          <a:lstStyle/>
          <a:p>
            <a:r>
              <a:rPr lang="en-US" dirty="0" smtClean="0"/>
              <a:t>Sea provides an </a:t>
            </a:r>
            <a:r>
              <a:rPr lang="en-US" b="1" i="1" u="sng" dirty="0" smtClean="0"/>
              <a:t>almost</a:t>
            </a:r>
            <a:r>
              <a:rPr lang="en-US" dirty="0" smtClean="0"/>
              <a:t> endless supply of fish and shellfish. Fisherman must be careful not to over-fish one area.</a:t>
            </a:r>
          </a:p>
          <a:p>
            <a:r>
              <a:rPr lang="en-US" dirty="0" smtClean="0"/>
              <a:t>Major place for </a:t>
            </a:r>
            <a:r>
              <a:rPr lang="en-US" dirty="0" err="1" smtClean="0"/>
              <a:t>shrimping</a:t>
            </a:r>
            <a:r>
              <a:rPr lang="en-US" dirty="0" smtClean="0"/>
              <a:t> industry</a:t>
            </a:r>
          </a:p>
          <a:p>
            <a:r>
              <a:rPr lang="en-US" dirty="0" smtClean="0"/>
              <a:t>Fishing boats from Gulf of Mexico may stay out as long as 3 weeks and then return to port.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exasnaturecoast.com/images/texasgulfcoastwaterway.gif"/>
          <p:cNvPicPr>
            <a:picLocks noChangeAspect="1" noChangeArrowheads="1"/>
          </p:cNvPicPr>
          <p:nvPr/>
        </p:nvPicPr>
        <p:blipFill>
          <a:blip r:embed="rId3" cstate="print"/>
          <a:srcRect/>
          <a:stretch>
            <a:fillRect/>
          </a:stretch>
        </p:blipFill>
        <p:spPr bwMode="auto">
          <a:xfrm>
            <a:off x="1828800" y="228600"/>
            <a:ext cx="5524500" cy="6629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 Industry</a:t>
            </a:r>
            <a:endParaRPr lang="en-US" dirty="0"/>
          </a:p>
        </p:txBody>
      </p:sp>
      <p:sp>
        <p:nvSpPr>
          <p:cNvPr id="3" name="Content Placeholder 2"/>
          <p:cNvSpPr>
            <a:spLocks noGrp="1"/>
          </p:cNvSpPr>
          <p:nvPr>
            <p:ph idx="1"/>
          </p:nvPr>
        </p:nvSpPr>
        <p:spPr/>
        <p:txBody>
          <a:bodyPr/>
          <a:lstStyle/>
          <a:p>
            <a:r>
              <a:rPr lang="en-US" dirty="0" smtClean="0">
                <a:solidFill>
                  <a:schemeClr val="accent5">
                    <a:lumMod val="75000"/>
                  </a:schemeClr>
                </a:solidFill>
              </a:rPr>
              <a:t>Why do we need oil?</a:t>
            </a:r>
          </a:p>
          <a:p>
            <a:r>
              <a:rPr lang="en-US" dirty="0" smtClean="0"/>
              <a:t>Off the Texas coast, there are large pockets under the ocean floor filled with oil. </a:t>
            </a:r>
          </a:p>
          <a:p>
            <a:r>
              <a:rPr lang="en-US" dirty="0" smtClean="0"/>
              <a:t>Off-shore oil rigs pump the oil up from under the ocean floor.</a:t>
            </a:r>
          </a:p>
          <a:p>
            <a:r>
              <a:rPr lang="en-US" dirty="0" smtClean="0"/>
              <a:t>Oil taken to refineries in the Houston area. Here the oil is made into gasoline and other products which need petroleum.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 Industry</a:t>
            </a:r>
            <a:endParaRPr lang="en-US" dirty="0"/>
          </a:p>
        </p:txBody>
      </p:sp>
      <p:sp>
        <p:nvSpPr>
          <p:cNvPr id="3" name="Content Placeholder 2"/>
          <p:cNvSpPr>
            <a:spLocks noGrp="1"/>
          </p:cNvSpPr>
          <p:nvPr>
            <p:ph idx="1"/>
          </p:nvPr>
        </p:nvSpPr>
        <p:spPr/>
        <p:txBody>
          <a:bodyPr>
            <a:normAutofit/>
          </a:bodyPr>
          <a:lstStyle/>
          <a:p>
            <a:r>
              <a:rPr lang="en-US" dirty="0" smtClean="0"/>
              <a:t>The Valley’s climate provides the right temperature and precipitation for growing crops. </a:t>
            </a:r>
          </a:p>
          <a:p>
            <a:r>
              <a:rPr lang="en-US" dirty="0" smtClean="0"/>
              <a:t>Fruits and vegetables can be grown year round.</a:t>
            </a:r>
          </a:p>
          <a:p>
            <a:r>
              <a:rPr lang="en-US" dirty="0" smtClean="0"/>
              <a:t>The southern most area produces citrus crops such as oranges and grapefruit.</a:t>
            </a:r>
          </a:p>
          <a:p>
            <a:r>
              <a:rPr lang="en-US" dirty="0" smtClean="0"/>
              <a:t>Areas just to north (but still in the Valley) produce many other fruits and vegetables.</a:t>
            </a:r>
          </a:p>
          <a:p>
            <a:r>
              <a:rPr lang="en-US" dirty="0" smtClean="0"/>
              <a:t>Freezes rarely occur, but when they do our crop industry suffers.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686800" cy="762000"/>
          </a:xfrm>
        </p:spPr>
        <p:txBody>
          <a:bodyPr>
            <a:normAutofit fontScale="90000"/>
          </a:bodyPr>
          <a:lstStyle/>
          <a:p>
            <a:r>
              <a:rPr lang="en-US" dirty="0" smtClean="0"/>
              <a:t>Coastal Plains Region Industry (cont.)</a:t>
            </a:r>
            <a:endParaRPr lang="en-US" dirty="0"/>
          </a:p>
        </p:txBody>
      </p:sp>
      <p:sp>
        <p:nvSpPr>
          <p:cNvPr id="3" name="Content Placeholder 2"/>
          <p:cNvSpPr>
            <a:spLocks noGrp="1"/>
          </p:cNvSpPr>
          <p:nvPr>
            <p:ph idx="1"/>
          </p:nvPr>
        </p:nvSpPr>
        <p:spPr>
          <a:xfrm>
            <a:off x="304800" y="1676400"/>
            <a:ext cx="8686800" cy="1112837"/>
          </a:xfrm>
        </p:spPr>
        <p:txBody>
          <a:bodyPr>
            <a:normAutofit/>
          </a:bodyPr>
          <a:lstStyle/>
          <a:p>
            <a:r>
              <a:rPr lang="en-US" dirty="0" smtClean="0"/>
              <a:t>Piney Woods Area</a:t>
            </a:r>
          </a:p>
          <a:p>
            <a:pPr lvl="1"/>
            <a:r>
              <a:rPr lang="en-US" dirty="0" smtClean="0"/>
              <a:t>Timber ~ </a:t>
            </a:r>
            <a:r>
              <a:rPr lang="en-US" dirty="0" smtClean="0">
                <a:solidFill>
                  <a:schemeClr val="accent5">
                    <a:lumMod val="75000"/>
                  </a:schemeClr>
                </a:solidFill>
              </a:rPr>
              <a:t>What uses do we have for timber?</a:t>
            </a:r>
          </a:p>
        </p:txBody>
      </p:sp>
      <p:pic>
        <p:nvPicPr>
          <p:cNvPr id="68610" name="Picture 2" descr="http://www.ttarchive.com/Library/Gallery/275/LoggingInLbrRegions_250.jpg"/>
          <p:cNvPicPr>
            <a:picLocks noChangeAspect="1" noChangeArrowheads="1"/>
          </p:cNvPicPr>
          <p:nvPr/>
        </p:nvPicPr>
        <p:blipFill>
          <a:blip r:embed="rId3" cstate="print"/>
          <a:srcRect/>
          <a:stretch>
            <a:fillRect/>
          </a:stretch>
        </p:blipFill>
        <p:spPr bwMode="auto">
          <a:xfrm>
            <a:off x="381000" y="3276600"/>
            <a:ext cx="3003651" cy="1905000"/>
          </a:xfrm>
          <a:prstGeom prst="rect">
            <a:avLst/>
          </a:prstGeom>
          <a:noFill/>
        </p:spPr>
      </p:pic>
      <p:pic>
        <p:nvPicPr>
          <p:cNvPr id="68612" name="Picture 4" descr="http://thm-a01.yimg.com/image/55cf0b2c6f7195ee">
            <a:hlinkClick r:id="rId4"/>
          </p:cNvPr>
          <p:cNvPicPr>
            <a:picLocks noChangeAspect="1" noChangeArrowheads="1"/>
          </p:cNvPicPr>
          <p:nvPr/>
        </p:nvPicPr>
        <p:blipFill>
          <a:blip r:embed="rId5" cstate="print"/>
          <a:srcRect/>
          <a:stretch>
            <a:fillRect/>
          </a:stretch>
        </p:blipFill>
        <p:spPr bwMode="auto">
          <a:xfrm>
            <a:off x="3886200" y="3657600"/>
            <a:ext cx="1813560" cy="1295400"/>
          </a:xfrm>
          <a:prstGeom prst="rect">
            <a:avLst/>
          </a:prstGeom>
          <a:noFill/>
        </p:spPr>
      </p:pic>
      <p:pic>
        <p:nvPicPr>
          <p:cNvPr id="68613" name="Picture 5" descr="Timber 2 Royalty Free Stock Photo"/>
          <p:cNvPicPr>
            <a:picLocks noChangeAspect="1" noChangeArrowheads="1"/>
          </p:cNvPicPr>
          <p:nvPr/>
        </p:nvPicPr>
        <p:blipFill>
          <a:blip r:embed="rId6" cstate="print"/>
          <a:srcRect/>
          <a:stretch>
            <a:fillRect/>
          </a:stretch>
        </p:blipFill>
        <p:spPr bwMode="auto">
          <a:xfrm>
            <a:off x="6172200" y="2743200"/>
            <a:ext cx="2714625" cy="36195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rmAutofit fontScale="90000"/>
          </a:bodyPr>
          <a:lstStyle/>
          <a:p>
            <a:r>
              <a:rPr lang="en-US" dirty="0" smtClean="0"/>
              <a:t>Population and industry</a:t>
            </a:r>
            <a:endParaRPr lang="en-US" dirty="0"/>
          </a:p>
        </p:txBody>
      </p:sp>
      <p:sp>
        <p:nvSpPr>
          <p:cNvPr id="3" name="Content Placeholder 2"/>
          <p:cNvSpPr>
            <a:spLocks noGrp="1"/>
          </p:cNvSpPr>
          <p:nvPr>
            <p:ph idx="1"/>
          </p:nvPr>
        </p:nvSpPr>
        <p:spPr>
          <a:xfrm>
            <a:off x="304800" y="1554162"/>
            <a:ext cx="8686800" cy="5151438"/>
          </a:xfrm>
        </p:spPr>
        <p:txBody>
          <a:bodyPr>
            <a:normAutofit fontScale="92500" lnSpcReduction="20000"/>
          </a:bodyPr>
          <a:lstStyle/>
          <a:p>
            <a:r>
              <a:rPr lang="en-US" dirty="0" smtClean="0"/>
              <a:t>Population of an area is determined by the industry needs.</a:t>
            </a:r>
          </a:p>
          <a:p>
            <a:r>
              <a:rPr lang="en-US" dirty="0" smtClean="0"/>
              <a:t>Many workers needed for the oil industry. The area around Houston is heavily populated for this reason.</a:t>
            </a:r>
          </a:p>
          <a:p>
            <a:r>
              <a:rPr lang="en-US" dirty="0" smtClean="0"/>
              <a:t>The timber industry does not require quite as many workers, so the Eastern cities of Texas are not as large as the Houston area.</a:t>
            </a:r>
          </a:p>
          <a:p>
            <a:r>
              <a:rPr lang="en-US" dirty="0" smtClean="0"/>
              <a:t>In the Valley, workers are needed to take care of and harvest crops. But these areas do not need large populations to do this work.</a:t>
            </a:r>
          </a:p>
          <a:p>
            <a:r>
              <a:rPr lang="en-US" dirty="0" smtClean="0"/>
              <a:t>Other workers are also needed: doctors, nurses, teachers, city services, etc. These are true for all regions and generally are not included when discussing “industry.” However, Houston is well-known for its medical centers which requires larger than normal amounts of doctors, nurses, and other health related workers.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regions of </a:t>
            </a:r>
            <a:r>
              <a:rPr lang="en-US" dirty="0" err="1" smtClean="0"/>
              <a:t>texas</a:t>
            </a:r>
            <a:endParaRPr lang="en-US" dirty="0"/>
          </a:p>
        </p:txBody>
      </p:sp>
      <p:sp>
        <p:nvSpPr>
          <p:cNvPr id="3" name="Subtitle 2"/>
          <p:cNvSpPr>
            <a:spLocks noGrp="1"/>
          </p:cNvSpPr>
          <p:nvPr>
            <p:ph type="subTitle" idx="1"/>
          </p:nvPr>
        </p:nvSpPr>
        <p:spPr/>
        <p:txBody>
          <a:bodyPr/>
          <a:lstStyle/>
          <a:p>
            <a:r>
              <a:rPr lang="en-US" dirty="0" smtClean="0"/>
              <a:t>Coastal Plains Region of Texas ~ Assessment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6488"/>
          </a:xfrm>
        </p:spPr>
        <p:txBody>
          <a:bodyPr/>
          <a:lstStyle/>
          <a:p>
            <a:r>
              <a:rPr lang="en-US" dirty="0" smtClean="0"/>
              <a:t>Directions for Assessment</a:t>
            </a:r>
            <a:endParaRPr lang="en-US" dirty="0"/>
          </a:p>
        </p:txBody>
      </p:sp>
      <p:sp>
        <p:nvSpPr>
          <p:cNvPr id="3" name="Content Placeholder 2"/>
          <p:cNvSpPr>
            <a:spLocks noGrp="1"/>
          </p:cNvSpPr>
          <p:nvPr>
            <p:ph idx="1"/>
          </p:nvPr>
        </p:nvSpPr>
        <p:spPr>
          <a:xfrm>
            <a:off x="304800" y="1554163"/>
            <a:ext cx="8686800" cy="1874838"/>
          </a:xfrm>
        </p:spPr>
        <p:txBody>
          <a:bodyPr/>
          <a:lstStyle/>
          <a:p>
            <a:r>
              <a:rPr lang="en-US" dirty="0" smtClean="0"/>
              <a:t>You may use your Texas Chronicle Notebook</a:t>
            </a:r>
          </a:p>
          <a:p>
            <a:r>
              <a:rPr lang="en-US" dirty="0" smtClean="0">
                <a:solidFill>
                  <a:srgbClr val="006600"/>
                </a:solidFill>
              </a:rPr>
              <a:t>Make a tree map for the Coastal Plains Region.</a:t>
            </a:r>
          </a:p>
          <a:p>
            <a:r>
              <a:rPr lang="en-US" dirty="0" smtClean="0">
                <a:solidFill>
                  <a:srgbClr val="006600"/>
                </a:solidFill>
              </a:rPr>
              <a:t>Your headings should be as follows:</a:t>
            </a:r>
            <a:endParaRPr lang="en-US" dirty="0">
              <a:solidFill>
                <a:srgbClr val="006600"/>
              </a:solidFill>
            </a:endParaRPr>
          </a:p>
        </p:txBody>
      </p:sp>
      <p:sp>
        <p:nvSpPr>
          <p:cNvPr id="4" name="TextBox 3"/>
          <p:cNvSpPr txBox="1"/>
          <p:nvPr/>
        </p:nvSpPr>
        <p:spPr>
          <a:xfrm>
            <a:off x="3048000" y="3657600"/>
            <a:ext cx="3124200" cy="369332"/>
          </a:xfrm>
          <a:prstGeom prst="rect">
            <a:avLst/>
          </a:prstGeom>
          <a:noFill/>
        </p:spPr>
        <p:txBody>
          <a:bodyPr wrap="square" rtlCol="0">
            <a:spAutoFit/>
          </a:bodyPr>
          <a:lstStyle/>
          <a:p>
            <a:r>
              <a:rPr lang="en-US" u="sng" dirty="0" smtClean="0"/>
              <a:t>Coastal Plains Region of Texas</a:t>
            </a:r>
            <a:endParaRPr lang="en-US" u="sng" dirty="0"/>
          </a:p>
        </p:txBody>
      </p:sp>
      <p:cxnSp>
        <p:nvCxnSpPr>
          <p:cNvPr id="10" name="Straight Connector 9"/>
          <p:cNvCxnSpPr/>
          <p:nvPr/>
        </p:nvCxnSpPr>
        <p:spPr>
          <a:xfrm rot="5400000">
            <a:off x="4305300" y="4152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95400" y="4343400"/>
            <a:ext cx="6248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1049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4003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35433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48387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59817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4400" y="4724400"/>
            <a:ext cx="838200" cy="307777"/>
          </a:xfrm>
          <a:prstGeom prst="rect">
            <a:avLst/>
          </a:prstGeom>
          <a:noFill/>
          <a:ln>
            <a:solidFill>
              <a:schemeClr val="tx1"/>
            </a:solidFill>
          </a:ln>
        </p:spPr>
        <p:txBody>
          <a:bodyPr wrap="square" rtlCol="0">
            <a:spAutoFit/>
          </a:bodyPr>
          <a:lstStyle/>
          <a:p>
            <a:pPr algn="ctr"/>
            <a:r>
              <a:rPr lang="en-US" sz="1400" dirty="0" smtClean="0"/>
              <a:t>Location</a:t>
            </a:r>
            <a:endParaRPr lang="en-US" sz="1400" dirty="0"/>
          </a:p>
        </p:txBody>
      </p:sp>
      <p:sp>
        <p:nvSpPr>
          <p:cNvPr id="19" name="TextBox 18"/>
          <p:cNvSpPr txBox="1"/>
          <p:nvPr/>
        </p:nvSpPr>
        <p:spPr>
          <a:xfrm>
            <a:off x="2133600" y="4724400"/>
            <a:ext cx="990600" cy="307777"/>
          </a:xfrm>
          <a:prstGeom prst="rect">
            <a:avLst/>
          </a:prstGeom>
          <a:noFill/>
          <a:ln>
            <a:solidFill>
              <a:schemeClr val="tx1"/>
            </a:solidFill>
          </a:ln>
        </p:spPr>
        <p:txBody>
          <a:bodyPr wrap="square" rtlCol="0">
            <a:spAutoFit/>
          </a:bodyPr>
          <a:lstStyle/>
          <a:p>
            <a:pPr algn="ctr"/>
            <a:r>
              <a:rPr lang="en-US" sz="1400" dirty="0" smtClean="0"/>
              <a:t>Landforms</a:t>
            </a:r>
            <a:endParaRPr lang="en-US" sz="1400" dirty="0"/>
          </a:p>
        </p:txBody>
      </p:sp>
      <p:sp>
        <p:nvSpPr>
          <p:cNvPr id="20" name="TextBox 19"/>
          <p:cNvSpPr txBox="1"/>
          <p:nvPr/>
        </p:nvSpPr>
        <p:spPr>
          <a:xfrm>
            <a:off x="3352800" y="4724400"/>
            <a:ext cx="838200" cy="307777"/>
          </a:xfrm>
          <a:prstGeom prst="rect">
            <a:avLst/>
          </a:prstGeom>
          <a:noFill/>
          <a:ln>
            <a:solidFill>
              <a:schemeClr val="tx1"/>
            </a:solidFill>
          </a:ln>
        </p:spPr>
        <p:txBody>
          <a:bodyPr wrap="square" rtlCol="0">
            <a:spAutoFit/>
          </a:bodyPr>
          <a:lstStyle/>
          <a:p>
            <a:pPr algn="ctr"/>
            <a:r>
              <a:rPr lang="en-US" sz="1400" dirty="0" smtClean="0"/>
              <a:t>Climate</a:t>
            </a:r>
            <a:endParaRPr lang="en-US" sz="1400" dirty="0"/>
          </a:p>
        </p:txBody>
      </p:sp>
      <p:sp>
        <p:nvSpPr>
          <p:cNvPr id="21" name="TextBox 20"/>
          <p:cNvSpPr txBox="1"/>
          <p:nvPr/>
        </p:nvSpPr>
        <p:spPr>
          <a:xfrm>
            <a:off x="4572000" y="4724400"/>
            <a:ext cx="838200" cy="307777"/>
          </a:xfrm>
          <a:prstGeom prst="rect">
            <a:avLst/>
          </a:prstGeom>
          <a:noFill/>
          <a:ln>
            <a:solidFill>
              <a:schemeClr val="tx1"/>
            </a:solidFill>
          </a:ln>
        </p:spPr>
        <p:txBody>
          <a:bodyPr wrap="square" rtlCol="0">
            <a:spAutoFit/>
          </a:bodyPr>
          <a:lstStyle/>
          <a:p>
            <a:pPr algn="ctr"/>
            <a:r>
              <a:rPr lang="en-US" sz="1400" dirty="0" smtClean="0"/>
              <a:t>Plants</a:t>
            </a:r>
            <a:endParaRPr lang="en-US" sz="1400" dirty="0"/>
          </a:p>
        </p:txBody>
      </p:sp>
      <p:sp>
        <p:nvSpPr>
          <p:cNvPr id="22" name="TextBox 21"/>
          <p:cNvSpPr txBox="1"/>
          <p:nvPr/>
        </p:nvSpPr>
        <p:spPr>
          <a:xfrm>
            <a:off x="5791200" y="4724400"/>
            <a:ext cx="838200" cy="307777"/>
          </a:xfrm>
          <a:prstGeom prst="rect">
            <a:avLst/>
          </a:prstGeom>
          <a:noFill/>
          <a:ln>
            <a:solidFill>
              <a:schemeClr val="tx1"/>
            </a:solidFill>
          </a:ln>
        </p:spPr>
        <p:txBody>
          <a:bodyPr wrap="square" rtlCol="0">
            <a:spAutoFit/>
          </a:bodyPr>
          <a:lstStyle/>
          <a:p>
            <a:pPr algn="ctr"/>
            <a:r>
              <a:rPr lang="en-US" sz="1400" dirty="0" smtClean="0"/>
              <a:t>Animals</a:t>
            </a:r>
            <a:endParaRPr lang="en-US" sz="1400" dirty="0"/>
          </a:p>
        </p:txBody>
      </p:sp>
      <p:sp>
        <p:nvSpPr>
          <p:cNvPr id="23" name="TextBox 22"/>
          <p:cNvSpPr txBox="1"/>
          <p:nvPr/>
        </p:nvSpPr>
        <p:spPr>
          <a:xfrm>
            <a:off x="7162800" y="4724400"/>
            <a:ext cx="838200" cy="307777"/>
          </a:xfrm>
          <a:prstGeom prst="rect">
            <a:avLst/>
          </a:prstGeom>
          <a:noFill/>
          <a:ln>
            <a:solidFill>
              <a:schemeClr val="tx1"/>
            </a:solidFill>
          </a:ln>
        </p:spPr>
        <p:txBody>
          <a:bodyPr wrap="square" rtlCol="0">
            <a:spAutoFit/>
          </a:bodyPr>
          <a:lstStyle/>
          <a:p>
            <a:pPr algn="ctr"/>
            <a:r>
              <a:rPr lang="en-US" sz="1400" dirty="0" smtClean="0"/>
              <a:t>Industry</a:t>
            </a:r>
            <a:endParaRPr lang="en-US" sz="1400" dirty="0"/>
          </a:p>
        </p:txBody>
      </p:sp>
      <p:cxnSp>
        <p:nvCxnSpPr>
          <p:cNvPr id="24" name="Straight Connector 23"/>
          <p:cNvCxnSpPr/>
          <p:nvPr/>
        </p:nvCxnSpPr>
        <p:spPr>
          <a:xfrm rot="5400000">
            <a:off x="7353300" y="45339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1049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4003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35433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8387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59817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7353300" y="5219700"/>
            <a:ext cx="381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0800000">
            <a:off x="9906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0800000">
            <a:off x="9906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22860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22860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a:off x="35052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0800000">
            <a:off x="35052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47244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47244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0800000">
            <a:off x="58674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0800000">
            <a:off x="58674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7315200" y="55626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7315200" y="5791200"/>
            <a:ext cx="533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38200" y="6019800"/>
            <a:ext cx="7162800" cy="646331"/>
          </a:xfrm>
          <a:prstGeom prst="rect">
            <a:avLst/>
          </a:prstGeom>
          <a:noFill/>
        </p:spPr>
        <p:txBody>
          <a:bodyPr wrap="square" rtlCol="0">
            <a:spAutoFit/>
          </a:bodyPr>
          <a:lstStyle/>
          <a:p>
            <a:pPr algn="ctr"/>
            <a:r>
              <a:rPr lang="en-US" b="1" dirty="0" smtClean="0">
                <a:solidFill>
                  <a:srgbClr val="FF0000"/>
                </a:solidFill>
                <a:latin typeface="Harrington" pitchFamily="82" charset="0"/>
              </a:rPr>
              <a:t>NOTE: The number of lines under each heading will vary according to what you have learned. Some may have more lines than others!</a:t>
            </a:r>
            <a:endParaRPr lang="en-US" b="1" dirty="0">
              <a:solidFill>
                <a:srgbClr val="FF0000"/>
              </a:solidFill>
              <a:latin typeface="Harrington" pitchFamily="82" charset="0"/>
            </a:endParaRPr>
          </a:p>
        </p:txBody>
      </p:sp>
      <p:sp>
        <p:nvSpPr>
          <p:cNvPr id="45" name="TextBox 44"/>
          <p:cNvSpPr txBox="1"/>
          <p:nvPr/>
        </p:nvSpPr>
        <p:spPr>
          <a:xfrm>
            <a:off x="6858000" y="3352800"/>
            <a:ext cx="2057400" cy="738664"/>
          </a:xfrm>
          <a:prstGeom prst="rect">
            <a:avLst/>
          </a:prstGeom>
          <a:noFill/>
        </p:spPr>
        <p:txBody>
          <a:bodyPr wrap="square" rtlCol="0">
            <a:spAutoFit/>
          </a:bodyPr>
          <a:lstStyle/>
          <a:p>
            <a:r>
              <a:rPr lang="en-US" sz="1400" b="1" i="1" dirty="0" smtClean="0">
                <a:solidFill>
                  <a:srgbClr val="0070C0"/>
                </a:solidFill>
              </a:rPr>
              <a:t>Place state of Texas here and color in the location of this region.</a:t>
            </a:r>
            <a:endParaRPr lang="en-US" sz="1400" b="1" i="1" dirty="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0"/>
            <a:ext cx="8686800" cy="841248"/>
          </a:xfrm>
        </p:spPr>
        <p:txBody>
          <a:bodyPr/>
          <a:lstStyle/>
          <a:p>
            <a:pPr algn="ctr"/>
            <a:r>
              <a:rPr lang="en-US" dirty="0" smtClean="0"/>
              <a:t>End of coastal plains region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Coastal Plain ~ Location</a:t>
            </a:r>
            <a:endParaRPr lang="en-US" dirty="0"/>
          </a:p>
        </p:txBody>
      </p:sp>
      <p:sp>
        <p:nvSpPr>
          <p:cNvPr id="4" name="Content Placeholder 3"/>
          <p:cNvSpPr>
            <a:spLocks noGrp="1"/>
          </p:cNvSpPr>
          <p:nvPr>
            <p:ph idx="1"/>
          </p:nvPr>
        </p:nvSpPr>
        <p:spPr/>
        <p:txBody>
          <a:bodyPr>
            <a:normAutofit/>
          </a:bodyPr>
          <a:lstStyle/>
          <a:p>
            <a:r>
              <a:rPr lang="en-US" dirty="0" smtClean="0"/>
              <a:t>Rivers of Texas flow toward the Gulf of Mexico</a:t>
            </a:r>
          </a:p>
          <a:p>
            <a:r>
              <a:rPr lang="en-US" dirty="0" smtClean="0">
                <a:solidFill>
                  <a:schemeClr val="accent5"/>
                </a:solidFill>
              </a:rPr>
              <a:t>What Texas rivers flow through this region?</a:t>
            </a:r>
          </a:p>
          <a:p>
            <a:r>
              <a:rPr lang="en-US" dirty="0" smtClean="0">
                <a:solidFill>
                  <a:schemeClr val="accent5"/>
                </a:solidFill>
              </a:rPr>
              <a:t>Since the Gulf Coastal Plain is an area of low land, what problems do you think the people living here might encounter?</a:t>
            </a:r>
          </a:p>
          <a:p>
            <a:pPr lvl="1"/>
            <a:r>
              <a:rPr lang="en-US" dirty="0" smtClean="0"/>
              <a:t>Flooding from too much rain or hurricanes</a:t>
            </a:r>
          </a:p>
          <a:p>
            <a:pPr lvl="1"/>
            <a:r>
              <a:rPr lang="en-US" dirty="0" smtClean="0"/>
              <a:t>Floodplain is the low, flat land along a river</a:t>
            </a:r>
          </a:p>
          <a:p>
            <a:pPr lvl="1"/>
            <a:r>
              <a:rPr lang="en-US" dirty="0" smtClean="0"/>
              <a:t>Bridges are built high and extends further than the usual width of the river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1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305800" cy="1143000"/>
          </a:xfrm>
        </p:spPr>
        <p:txBody>
          <a:bodyPr/>
          <a:lstStyle/>
          <a:p>
            <a:r>
              <a:rPr lang="en-US" dirty="0" smtClean="0"/>
              <a:t>The Gulf Coastal Plain</a:t>
            </a:r>
            <a:endParaRPr lang="en-US" dirty="0"/>
          </a:p>
        </p:txBody>
      </p:sp>
      <p:pic>
        <p:nvPicPr>
          <p:cNvPr id="31746" name="Picture 2" descr="http://www.elderoptionsoftexas.com/images/texas_gulf_coast.jpg"/>
          <p:cNvPicPr>
            <a:picLocks noChangeAspect="1" noChangeArrowheads="1"/>
          </p:cNvPicPr>
          <p:nvPr/>
        </p:nvPicPr>
        <p:blipFill>
          <a:blip r:embed="rId3" cstate="print"/>
          <a:srcRect/>
          <a:stretch>
            <a:fillRect/>
          </a:stretch>
        </p:blipFill>
        <p:spPr bwMode="auto">
          <a:xfrm>
            <a:off x="685800" y="1828800"/>
            <a:ext cx="3962400" cy="2314671"/>
          </a:xfrm>
          <a:prstGeom prst="rect">
            <a:avLst/>
          </a:prstGeom>
          <a:noFill/>
        </p:spPr>
      </p:pic>
      <p:pic>
        <p:nvPicPr>
          <p:cNvPr id="31748" name="Picture 4" descr="Gulf Coast"/>
          <p:cNvPicPr>
            <a:picLocks noChangeAspect="1" noChangeArrowheads="1"/>
          </p:cNvPicPr>
          <p:nvPr/>
        </p:nvPicPr>
        <p:blipFill>
          <a:blip r:embed="rId4" cstate="print"/>
          <a:srcRect/>
          <a:stretch>
            <a:fillRect/>
          </a:stretch>
        </p:blipFill>
        <p:spPr bwMode="auto">
          <a:xfrm>
            <a:off x="5943600" y="1219200"/>
            <a:ext cx="2743200" cy="2686051"/>
          </a:xfrm>
          <a:prstGeom prst="rect">
            <a:avLst/>
          </a:prstGeom>
          <a:noFill/>
        </p:spPr>
      </p:pic>
      <p:pic>
        <p:nvPicPr>
          <p:cNvPr id="31750" name="Picture 6" descr="http://www.islandrvresort.com/images/photo_beach01.jpg"/>
          <p:cNvPicPr>
            <a:picLocks noChangeAspect="1" noChangeArrowheads="1"/>
          </p:cNvPicPr>
          <p:nvPr/>
        </p:nvPicPr>
        <p:blipFill>
          <a:blip r:embed="rId5" cstate="print"/>
          <a:srcRect/>
          <a:stretch>
            <a:fillRect/>
          </a:stretch>
        </p:blipFill>
        <p:spPr bwMode="auto">
          <a:xfrm>
            <a:off x="1143000" y="4191000"/>
            <a:ext cx="3251200" cy="2438400"/>
          </a:xfrm>
          <a:prstGeom prst="rect">
            <a:avLst/>
          </a:prstGeom>
          <a:noFill/>
        </p:spPr>
      </p:pic>
      <p:pic>
        <p:nvPicPr>
          <p:cNvPr id="31752" name="Picture 8" descr="Matagorda County, Texas">
            <a:hlinkClick r:id="rId6"/>
          </p:cNvPr>
          <p:cNvPicPr>
            <a:picLocks noChangeAspect="1" noChangeArrowheads="1"/>
          </p:cNvPicPr>
          <p:nvPr/>
        </p:nvPicPr>
        <p:blipFill>
          <a:blip r:embed="rId7" cstate="print"/>
          <a:srcRect/>
          <a:stretch>
            <a:fillRect/>
          </a:stretch>
        </p:blipFill>
        <p:spPr bwMode="auto">
          <a:xfrm>
            <a:off x="5029200" y="4038600"/>
            <a:ext cx="3672287" cy="2438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www.beg.utexas.edu/news-events/graphics5/coastal0905_pop.jpg"/>
          <p:cNvPicPr>
            <a:picLocks noChangeAspect="1" noChangeArrowheads="1"/>
          </p:cNvPicPr>
          <p:nvPr/>
        </p:nvPicPr>
        <p:blipFill>
          <a:blip r:embed="rId2" cstate="print"/>
          <a:srcRect/>
          <a:stretch>
            <a:fillRect/>
          </a:stretch>
        </p:blipFill>
        <p:spPr bwMode="auto">
          <a:xfrm>
            <a:off x="685800" y="990600"/>
            <a:ext cx="7467600" cy="560644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Coastal Plain ~ Location (cont.)</a:t>
            </a:r>
            <a:endParaRPr lang="en-US" dirty="0"/>
          </a:p>
        </p:txBody>
      </p:sp>
      <p:sp>
        <p:nvSpPr>
          <p:cNvPr id="3" name="Content Placeholder 2"/>
          <p:cNvSpPr>
            <a:spLocks noGrp="1"/>
          </p:cNvSpPr>
          <p:nvPr>
            <p:ph idx="1"/>
          </p:nvPr>
        </p:nvSpPr>
        <p:spPr/>
        <p:txBody>
          <a:bodyPr/>
          <a:lstStyle/>
          <a:p>
            <a:r>
              <a:rPr lang="en-US" dirty="0" smtClean="0"/>
              <a:t>Part of coastal plain is actually not along the coast</a:t>
            </a:r>
          </a:p>
          <a:p>
            <a:r>
              <a:rPr lang="en-US" dirty="0" smtClean="0"/>
              <a:t>Piney Woods of Texas is part of this region.</a:t>
            </a:r>
          </a:p>
          <a:p>
            <a:r>
              <a:rPr lang="en-US" dirty="0" smtClean="0">
                <a:solidFill>
                  <a:schemeClr val="accent5"/>
                </a:solidFill>
              </a:rPr>
              <a:t>Where do you think it might be located? (map on pg. 30)</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685800"/>
            <a:ext cx="8305800" cy="762000"/>
          </a:xfrm>
        </p:spPr>
        <p:txBody>
          <a:bodyPr>
            <a:normAutofit fontScale="90000"/>
          </a:bodyPr>
          <a:lstStyle/>
          <a:p>
            <a:r>
              <a:rPr lang="en-US" dirty="0" smtClean="0"/>
              <a:t>Piney Woods ~ Location</a:t>
            </a:r>
            <a:endParaRPr lang="en-US" dirty="0"/>
          </a:p>
        </p:txBody>
      </p:sp>
      <p:pic>
        <p:nvPicPr>
          <p:cNvPr id="25602" name="Picture 2" descr="map of pineywoods counties">
            <a:hlinkClick r:id="rId3"/>
          </p:cNvPr>
          <p:cNvPicPr>
            <a:picLocks noChangeAspect="1" noChangeArrowheads="1"/>
          </p:cNvPicPr>
          <p:nvPr/>
        </p:nvPicPr>
        <p:blipFill>
          <a:blip r:embed="rId4" cstate="print"/>
          <a:srcRect/>
          <a:stretch>
            <a:fillRect/>
          </a:stretch>
        </p:blipFill>
        <p:spPr bwMode="auto">
          <a:xfrm>
            <a:off x="5867400" y="1219200"/>
            <a:ext cx="3048000" cy="5151122"/>
          </a:xfrm>
          <a:prstGeom prst="rect">
            <a:avLst/>
          </a:prstGeom>
          <a:noFill/>
        </p:spPr>
      </p:pic>
      <p:sp>
        <p:nvSpPr>
          <p:cNvPr id="6" name="TextBox 5"/>
          <p:cNvSpPr txBox="1"/>
          <p:nvPr/>
        </p:nvSpPr>
        <p:spPr>
          <a:xfrm>
            <a:off x="457200" y="1600200"/>
            <a:ext cx="4343400" cy="4524315"/>
          </a:xfrm>
          <a:prstGeom prst="rect">
            <a:avLst/>
          </a:prstGeom>
          <a:noFill/>
        </p:spPr>
        <p:txBody>
          <a:bodyPr wrap="square" rtlCol="0">
            <a:spAutoFit/>
          </a:bodyPr>
          <a:lstStyle/>
          <a:p>
            <a:r>
              <a:rPr lang="en-US" sz="2400" dirty="0" smtClean="0"/>
              <a:t>The pine forest lands or "</a:t>
            </a:r>
            <a:r>
              <a:rPr lang="en-US" sz="2400" dirty="0" err="1" smtClean="0"/>
              <a:t>Pineywoods</a:t>
            </a:r>
            <a:r>
              <a:rPr lang="en-US" sz="2400" dirty="0" smtClean="0"/>
              <a:t>" of East Texas extend from the Red River in the northeast corner of the state, southward to the region bordering Galveston Bay, and from the Louisiana border on the east to the Black Prairie region on the west. As shown in this map, this area includes all or portions of 44 Texas counties. </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19912"/>
            <a:ext cx="8229600" cy="704088"/>
          </a:xfrm>
        </p:spPr>
        <p:txBody>
          <a:bodyPr>
            <a:normAutofit fontScale="90000"/>
          </a:bodyPr>
          <a:lstStyle/>
          <a:p>
            <a:r>
              <a:rPr lang="en-US" dirty="0" smtClean="0"/>
              <a:t>Coastal Plain Region ~ Piney Woods</a:t>
            </a:r>
            <a:endParaRPr lang="en-US" dirty="0"/>
          </a:p>
        </p:txBody>
      </p:sp>
      <p:sp>
        <p:nvSpPr>
          <p:cNvPr id="4" name="Content Placeholder 3"/>
          <p:cNvSpPr>
            <a:spLocks noGrp="1"/>
          </p:cNvSpPr>
          <p:nvPr>
            <p:ph idx="1"/>
          </p:nvPr>
        </p:nvSpPr>
        <p:spPr>
          <a:xfrm>
            <a:off x="304800" y="1554163"/>
            <a:ext cx="8686800" cy="1570038"/>
          </a:xfrm>
        </p:spPr>
        <p:txBody>
          <a:bodyPr/>
          <a:lstStyle/>
          <a:p>
            <a:pPr>
              <a:buNone/>
            </a:pPr>
            <a:r>
              <a:rPr lang="en-US" dirty="0" smtClean="0"/>
              <a:t>	The </a:t>
            </a:r>
            <a:r>
              <a:rPr lang="en-US" dirty="0" err="1" smtClean="0"/>
              <a:t>Pineywoods</a:t>
            </a:r>
            <a:r>
              <a:rPr lang="en-US" dirty="0" smtClean="0"/>
              <a:t> region encompasses the four National Forests in Texas: the Angelina, Davy Crockett, Sabine, and Sam Houston. </a:t>
            </a:r>
          </a:p>
          <a:p>
            <a:endParaRPr lang="en-US" dirty="0"/>
          </a:p>
        </p:txBody>
      </p:sp>
      <p:pic>
        <p:nvPicPr>
          <p:cNvPr id="29697" name="Picture 1" descr="photo of pine forest"/>
          <p:cNvPicPr>
            <a:picLocks noChangeAspect="1" noChangeArrowheads="1"/>
          </p:cNvPicPr>
          <p:nvPr/>
        </p:nvPicPr>
        <p:blipFill>
          <a:blip r:embed="rId3" cstate="print"/>
          <a:srcRect/>
          <a:stretch>
            <a:fillRect/>
          </a:stretch>
        </p:blipFill>
        <p:spPr bwMode="auto">
          <a:xfrm>
            <a:off x="914400" y="3276600"/>
            <a:ext cx="7429500" cy="340042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TotalTime>
  <Words>2337</Words>
  <Application>Microsoft Office PowerPoint</Application>
  <PresentationFormat>On-screen Show (4:3)</PresentationFormat>
  <Paragraphs>203</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The Regions of Texas</vt:lpstr>
      <vt:lpstr>The Coastal Plain Region ~ Location</vt:lpstr>
      <vt:lpstr>Slide 3</vt:lpstr>
      <vt:lpstr>Coastal Plain ~ Location</vt:lpstr>
      <vt:lpstr>The Gulf Coastal Plain</vt:lpstr>
      <vt:lpstr>Slide 6</vt:lpstr>
      <vt:lpstr>Coastal Plain ~ Location (cont.)</vt:lpstr>
      <vt:lpstr>Piney Woods ~ Location</vt:lpstr>
      <vt:lpstr>Coastal Plain Region ~ Piney Woods</vt:lpstr>
      <vt:lpstr>Piney woods</vt:lpstr>
      <vt:lpstr>Gulf Coastal Plain ~ Important Cities</vt:lpstr>
      <vt:lpstr>Texas Chronicle Notebook </vt:lpstr>
      <vt:lpstr>The regions of texas</vt:lpstr>
      <vt:lpstr>Taking Notes</vt:lpstr>
      <vt:lpstr>Coastal Plain Region ~ Climate</vt:lpstr>
      <vt:lpstr>Coastal plain region Climate (cont.)</vt:lpstr>
      <vt:lpstr>Coastal plain region ~ climate (cont.)</vt:lpstr>
      <vt:lpstr>Coastal plain region ~ Plants and animals</vt:lpstr>
      <vt:lpstr>Coastal plain region ~ Plants and animals</vt:lpstr>
      <vt:lpstr>Gulf Coastal Animals</vt:lpstr>
      <vt:lpstr>Coastal plain region ~ Plants and animals</vt:lpstr>
      <vt:lpstr>Piney Woods Animals</vt:lpstr>
      <vt:lpstr>Coastal Plain Region</vt:lpstr>
      <vt:lpstr>The regions of texas</vt:lpstr>
      <vt:lpstr>Taking Notes</vt:lpstr>
      <vt:lpstr>Coastal Plain Region Industry</vt:lpstr>
      <vt:lpstr>Coastal Plains region industry</vt:lpstr>
      <vt:lpstr>Coastal Plain Region ~ Industry</vt:lpstr>
      <vt:lpstr>Fishing Industry</vt:lpstr>
      <vt:lpstr>Oil Industry</vt:lpstr>
      <vt:lpstr>Agriculture Industry</vt:lpstr>
      <vt:lpstr>Coastal Plains Region Industry (cont.)</vt:lpstr>
      <vt:lpstr>Population and industry</vt:lpstr>
      <vt:lpstr>The regions of texas</vt:lpstr>
      <vt:lpstr>Directions for Assessment</vt:lpstr>
      <vt:lpstr>End of coastal plains region</vt:lpstr>
    </vt:vector>
  </TitlesOfParts>
  <Company>DentonISD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Regions of Texas</dc:title>
  <dc:creator>Denton ISD</dc:creator>
  <cp:lastModifiedBy>Denton ISD</cp:lastModifiedBy>
  <cp:revision>3</cp:revision>
  <dcterms:created xsi:type="dcterms:W3CDTF">2011-09-30T20:47:30Z</dcterms:created>
  <dcterms:modified xsi:type="dcterms:W3CDTF">2011-10-07T15:02:00Z</dcterms:modified>
</cp:coreProperties>
</file>